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5"/>
  </p:notesMasterIdLst>
  <p:handoutMasterIdLst>
    <p:handoutMasterId r:id="rId16"/>
  </p:handoutMasterIdLst>
  <p:sldIdLst>
    <p:sldId id="341" r:id="rId5"/>
    <p:sldId id="363" r:id="rId6"/>
    <p:sldId id="364" r:id="rId7"/>
    <p:sldId id="366" r:id="rId8"/>
    <p:sldId id="367" r:id="rId9"/>
    <p:sldId id="368" r:id="rId10"/>
    <p:sldId id="369" r:id="rId11"/>
    <p:sldId id="370" r:id="rId12"/>
    <p:sldId id="371" r:id="rId13"/>
    <p:sldId id="36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1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S6-220739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5GFLS – Way Forward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Basavaraj (Basu) Pattan,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Samsung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Architecture in Solution #1 and Solution #3 both need to show 5GFLS relationship with SEAL LM considering following principles:</a:t>
            </a:r>
          </a:p>
          <a:p>
            <a:pPr lvl="1"/>
            <a:r>
              <a:rPr lang="en-US" altLang="en-US" sz="1800" b="1" dirty="0"/>
              <a:t>SEAL LM </a:t>
            </a:r>
            <a:r>
              <a:rPr lang="en-IN" altLang="en-US" sz="1800" dirty="0"/>
              <a:t>provides location management that includes location reporting to the VAL Server or to non-target UE, of the location information acquired e.g. from CN or from UEs via LMC.</a:t>
            </a:r>
            <a:endParaRPr lang="en-US" altLang="en-US" sz="1800" dirty="0"/>
          </a:p>
          <a:p>
            <a:pPr lvl="1"/>
            <a:r>
              <a:rPr lang="en-US" altLang="en-US" sz="1800" b="1" dirty="0"/>
              <a:t>5GFLS</a:t>
            </a:r>
            <a:r>
              <a:rPr lang="en-US" altLang="en-US" sz="1800" dirty="0"/>
              <a:t> is mainly about </a:t>
            </a:r>
            <a:r>
              <a:rPr lang="en-US" altLang="en-US" sz="1800" b="1" dirty="0"/>
              <a:t>fusing</a:t>
            </a:r>
            <a:r>
              <a:rPr lang="en-US" altLang="en-US" sz="1800" dirty="0"/>
              <a:t> location information from multiple sources to generate accurate location information. Once fused location information is available, it needs to be </a:t>
            </a:r>
            <a:r>
              <a:rPr lang="en-US" altLang="en-US" sz="1800" b="1" dirty="0"/>
              <a:t>reported</a:t>
            </a:r>
            <a:r>
              <a:rPr lang="en-US" altLang="en-US" sz="1800" dirty="0"/>
              <a:t> to VAL Server leveraging SEAL LM. </a:t>
            </a:r>
          </a:p>
          <a:p>
            <a:pPr lvl="1"/>
            <a:r>
              <a:rPr lang="en-US" altLang="en-US" sz="1800" dirty="0"/>
              <a:t>Role of 5GFLS in </a:t>
            </a:r>
            <a:r>
              <a:rPr lang="en-US" altLang="en-US" sz="1800" b="1" dirty="0"/>
              <a:t>Common</a:t>
            </a:r>
            <a:r>
              <a:rPr lang="en-US" altLang="en-US" sz="1800" dirty="0"/>
              <a:t> </a:t>
            </a:r>
            <a:r>
              <a:rPr lang="en-US" altLang="en-US" sz="1800" b="1" dirty="0"/>
              <a:t>service capabilities (</a:t>
            </a:r>
            <a:r>
              <a:rPr lang="en-US" sz="1800" i="1" dirty="0" err="1"/>
              <a:t>geofencing</a:t>
            </a:r>
            <a:r>
              <a:rPr lang="en-US" sz="1800" i="1" dirty="0"/>
              <a:t>, location analytics, </a:t>
            </a:r>
            <a:r>
              <a:rPr lang="en-US" sz="1800" i="1" dirty="0" err="1"/>
              <a:t>heatmap</a:t>
            </a:r>
            <a:r>
              <a:rPr lang="en-US" altLang="en-US" sz="1800" b="1" dirty="0"/>
              <a:t>) </a:t>
            </a:r>
            <a:r>
              <a:rPr lang="en-US" altLang="en-US" sz="1800" dirty="0"/>
              <a:t>to be decided case-by-case.</a:t>
            </a:r>
          </a:p>
          <a:p>
            <a:r>
              <a:rPr lang="en-US" altLang="en-US" sz="2200" dirty="0"/>
              <a:t> Alternate architectures can be studied but our preferred architecture for normative is as shown on Sldie#8 “New proposal – collocated deployment”. However, alternate deployment architectures (e.g. on Slide#9) can also be captured in normative specification</a:t>
            </a:r>
            <a:r>
              <a:rPr lang="en-US" altLang="en-US" sz="2200" dirty="0" smtClean="0"/>
              <a:t>.</a:t>
            </a:r>
            <a:endParaRPr lang="en-US" altLang="en-US" sz="22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1. SEAL – Response to Comments</a:t>
            </a:r>
          </a:p>
          <a:p>
            <a:pPr lvl="1"/>
            <a:r>
              <a:rPr lang="en-IN" dirty="0"/>
              <a:t>Comment#1: SEAL services are heavy to deploy</a:t>
            </a:r>
          </a:p>
          <a:p>
            <a:pPr lvl="1"/>
            <a:r>
              <a:rPr lang="en-IN" dirty="0"/>
              <a:t>Comment#2: SEAL protocol is complex to implement</a:t>
            </a:r>
          </a:p>
          <a:p>
            <a:pPr lvl="1"/>
            <a:r>
              <a:rPr lang="en-IN" dirty="0"/>
              <a:t>Comment#3: SEAL LM is architecturally not suitable to 5GFLS</a:t>
            </a:r>
          </a:p>
          <a:p>
            <a:pPr lvl="1"/>
            <a:r>
              <a:rPr lang="en-IN" dirty="0"/>
              <a:t>Comment#4: SEAL LM and 5GFLS are different functionality and independent</a:t>
            </a:r>
          </a:p>
          <a:p>
            <a:pPr lvl="1"/>
            <a:r>
              <a:rPr lang="en-IN" dirty="0"/>
              <a:t>Comment#5: Common functions should be specified in 5GFLS</a:t>
            </a:r>
          </a:p>
          <a:p>
            <a:pPr lvl="1"/>
            <a:r>
              <a:rPr lang="en-IN" dirty="0"/>
              <a:t>Comment#6: Investigate SEAL LM and 5GFLS architectures separately</a:t>
            </a:r>
          </a:p>
          <a:p>
            <a:r>
              <a:rPr lang="en-IN" dirty="0"/>
              <a:t> 2. Architecture Options analysis</a:t>
            </a:r>
            <a:endParaRPr lang="en-US" dirty="0"/>
          </a:p>
          <a:p>
            <a:r>
              <a:rPr lang="en-US" dirty="0"/>
              <a:t> 3. New Proposal (collocated and distributed deployment)</a:t>
            </a:r>
          </a:p>
          <a:p>
            <a:r>
              <a:rPr lang="en-US" dirty="0"/>
              <a:t> 4. </a:t>
            </a:r>
            <a:r>
              <a:rPr lang="en-US" dirty="0" smtClean="0"/>
              <a:t>Summary</a:t>
            </a:r>
            <a:endParaRPr lang="en-IN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SEAL – Response to comments (1/3)</a:t>
            </a:r>
            <a:endParaRPr lang="en-GB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404090" y="1794369"/>
            <a:ext cx="6440055" cy="462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altLang="en-US" sz="1400" b="1" dirty="0" smtClean="0"/>
              <a:t>Comment#1: SEAL services are heavy to deploy</a:t>
            </a:r>
          </a:p>
          <a:p>
            <a:pPr marL="0" indent="0">
              <a:buFontTx/>
              <a:buNone/>
            </a:pPr>
            <a:r>
              <a:rPr lang="en-US" altLang="en-US" sz="1400" b="1" dirty="0" smtClean="0"/>
              <a:t>Response#1: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SEAL is a service platform that </a:t>
            </a:r>
            <a:r>
              <a:rPr lang="en-US" altLang="en-US" sz="1400" b="1" dirty="0" smtClean="0"/>
              <a:t>binds</a:t>
            </a:r>
            <a:r>
              <a:rPr lang="en-US" altLang="en-US" sz="1400" dirty="0" smtClean="0"/>
              <a:t> 3GPP network with the Vertical Applications. </a:t>
            </a:r>
            <a:r>
              <a:rPr lang="en-IN" altLang="en-US" sz="1400" dirty="0" smtClean="0"/>
              <a:t>SEAL </a:t>
            </a:r>
            <a:r>
              <a:rPr lang="en-IN" altLang="en-US" sz="1400" dirty="0"/>
              <a:t>is not specifically developed for Mission Critical communications but any vertical </a:t>
            </a:r>
            <a:r>
              <a:rPr lang="en-IN" altLang="en-US" sz="1400" dirty="0" smtClean="0"/>
              <a:t>service.</a:t>
            </a:r>
            <a:endParaRPr lang="en-US" altLang="en-US" sz="1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A service platform offering </a:t>
            </a:r>
            <a:r>
              <a:rPr lang="en-US" altLang="en-US" sz="1400" b="1" dirty="0" smtClean="0"/>
              <a:t>common capabilities </a:t>
            </a:r>
            <a:r>
              <a:rPr lang="en-US" altLang="en-US" sz="1400" dirty="0" smtClean="0"/>
              <a:t>(e.g. Group management, Configuration management, Location management </a:t>
            </a:r>
            <a:r>
              <a:rPr lang="en-US" altLang="en-US" sz="1400" dirty="0" err="1" smtClean="0"/>
              <a:t>etc</a:t>
            </a:r>
            <a:r>
              <a:rPr lang="en-US" altLang="en-US" sz="1400" dirty="0" smtClean="0"/>
              <a:t>) to a </a:t>
            </a:r>
            <a:r>
              <a:rPr lang="en-US" altLang="en-US" sz="1400" b="1" dirty="0" smtClean="0"/>
              <a:t>variety</a:t>
            </a:r>
            <a:r>
              <a:rPr lang="en-US" altLang="en-US" sz="1400" dirty="0" smtClean="0"/>
              <a:t> of verticals/enablers (e.g. V2XAPP, UASAPP, FFAPP, 5GMARCH </a:t>
            </a:r>
            <a:r>
              <a:rPr lang="en-US" altLang="en-US" sz="1400" dirty="0" err="1" smtClean="0"/>
              <a:t>etc</a:t>
            </a:r>
            <a:r>
              <a:rPr lang="en-US" altLang="en-US" sz="1400" dirty="0" smtClean="0"/>
              <a:t>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SEAL specified in 3GPP Rel-16, continues to </a:t>
            </a:r>
            <a:r>
              <a:rPr lang="en-US" altLang="en-US" sz="1400" b="1" dirty="0" smtClean="0"/>
              <a:t>add</a:t>
            </a:r>
            <a:r>
              <a:rPr lang="en-US" altLang="en-US" sz="1400" dirty="0" smtClean="0"/>
              <a:t> more common capabilities through further 3GPP releases.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It is </a:t>
            </a:r>
            <a:r>
              <a:rPr lang="en-US" altLang="en-US" sz="1400" dirty="0" err="1" smtClean="0"/>
              <a:t>upto</a:t>
            </a:r>
            <a:r>
              <a:rPr lang="en-US" altLang="en-US" sz="1400" dirty="0" smtClean="0"/>
              <a:t> each Vertical specification to define which SEAL service features are </a:t>
            </a:r>
            <a:r>
              <a:rPr lang="en-US" altLang="en-US" sz="1400" b="1" dirty="0" smtClean="0"/>
              <a:t>leveraged</a:t>
            </a:r>
            <a:r>
              <a:rPr lang="en-US" altLang="en-US" sz="1400" dirty="0" smtClean="0"/>
              <a:t> by that Vertical.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Also each SEAL Service Provider can decide what SEAL services to </a:t>
            </a:r>
            <a:r>
              <a:rPr lang="en-US" altLang="en-US" sz="1400" b="1" dirty="0" smtClean="0"/>
              <a:t>offer</a:t>
            </a:r>
            <a:r>
              <a:rPr lang="en-US" altLang="en-US" sz="1400" dirty="0" smtClean="0"/>
              <a:t> towards Verticals. If any feature not offered by the SEAL Service Provider and if required by the Vertical, then such feature has to be implemented at the Vertical Application Layer.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Conclusion</a:t>
            </a:r>
            <a:r>
              <a:rPr lang="en-US" altLang="en-US" sz="1400" dirty="0" smtClean="0"/>
              <a:t>: Although there are many SEAL services defined in 3GPP specification, </a:t>
            </a:r>
            <a:r>
              <a:rPr lang="en-US" altLang="en-US" sz="1400" b="1" dirty="0" smtClean="0"/>
              <a:t>usage of all SEAL services is not mandatory</a:t>
            </a:r>
            <a:r>
              <a:rPr lang="en-US" altLang="en-US" sz="1400" dirty="0" smtClean="0"/>
              <a:t>. Each SEAL Service Provider decides what to deploy and leveraging SEAL feature is </a:t>
            </a:r>
            <a:r>
              <a:rPr lang="en-US" altLang="en-US" sz="1400" dirty="0" err="1" smtClean="0"/>
              <a:t>upto</a:t>
            </a:r>
            <a:r>
              <a:rPr lang="en-US" altLang="en-US" sz="1400" dirty="0" smtClean="0"/>
              <a:t> Vertical specification.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6991927" y="1794369"/>
            <a:ext cx="46481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IN" altLang="en-US" sz="1400" b="1" dirty="0" smtClean="0"/>
              <a:t>Comment#2</a:t>
            </a:r>
            <a:r>
              <a:rPr lang="en-IN" altLang="en-US" sz="1400" b="1" dirty="0"/>
              <a:t>: SEAL protocol is complex to </a:t>
            </a:r>
            <a:r>
              <a:rPr lang="en-IN" altLang="en-US" sz="1400" b="1" dirty="0" smtClean="0"/>
              <a:t>implement</a:t>
            </a:r>
          </a:p>
          <a:p>
            <a:pPr marL="0" indent="0">
              <a:buFontTx/>
              <a:buNone/>
            </a:pPr>
            <a:r>
              <a:rPr lang="en-US" altLang="en-US" sz="1400" b="1" dirty="0"/>
              <a:t>Response</a:t>
            </a:r>
            <a:r>
              <a:rPr lang="en-US" altLang="en-US" sz="1400" b="1" dirty="0" smtClean="0"/>
              <a:t>#2: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SEAL service platform caters to multiple Vertical Applications serving wide horizon of devices (e.g. complex smart devices to constrained devices).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SEAL services specifies SIP protocol for heavy devices and also specifies </a:t>
            </a:r>
            <a:r>
              <a:rPr lang="en-US" altLang="en-US" sz="1400" dirty="0" err="1" smtClean="0"/>
              <a:t>CoAP</a:t>
            </a:r>
            <a:r>
              <a:rPr lang="en-US" altLang="en-US" sz="1400" dirty="0" smtClean="0"/>
              <a:t> protocol for constrained devices in Rel-17.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Adding more protocol support in SEAL is natural since it is a service platform and not a service itself.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Each Vertical specification decides which protocol to be leveraged by that Vertical.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If any new protocol needs to be supported in Rel-18, it is possible to do that.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Conclusion</a:t>
            </a:r>
            <a:r>
              <a:rPr lang="en-US" altLang="en-US" sz="1400" dirty="0" smtClean="0"/>
              <a:t>: SEAL specifies suite of protocols that supports both complex and light weight devices.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SEAL – Response to comments </a:t>
            </a:r>
            <a:r>
              <a:rPr lang="en-IN" altLang="en-US" dirty="0" smtClean="0"/>
              <a:t>(2/3</a:t>
            </a:r>
            <a:r>
              <a:rPr lang="en-IN" altLang="en-US" dirty="0"/>
              <a:t>)</a:t>
            </a:r>
            <a:endParaRPr lang="en-GB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681182" y="1802533"/>
            <a:ext cx="541481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altLang="en-US" sz="1400" b="1" dirty="0" smtClean="0"/>
              <a:t>Comment#3: SEAL LM specifies location information sharing to non-target UEs which is not applicable in 5GFLS. Hence SEAL LM is architecturally not suitable to 5GFLS.</a:t>
            </a:r>
          </a:p>
          <a:p>
            <a:pPr marL="0" indent="0">
              <a:buFontTx/>
              <a:buNone/>
            </a:pPr>
            <a:r>
              <a:rPr lang="en-US" altLang="en-US" sz="1400" b="1" dirty="0"/>
              <a:t>Response</a:t>
            </a:r>
            <a:r>
              <a:rPr lang="en-US" altLang="en-US" sz="1400" b="1" dirty="0" smtClean="0"/>
              <a:t>#3: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SEAL LM </a:t>
            </a:r>
            <a:r>
              <a:rPr lang="en-US" altLang="en-US" sz="1400" dirty="0"/>
              <a:t>specifies location information </a:t>
            </a:r>
            <a:r>
              <a:rPr lang="en-US" altLang="en-US" sz="1400" dirty="0" smtClean="0"/>
              <a:t>sharing to both VAL Servers and non-target VAL users.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5GFLS requirement is </a:t>
            </a:r>
            <a:r>
              <a:rPr lang="en-US" altLang="en-US" sz="1400" dirty="0"/>
              <a:t>location information sharing to </a:t>
            </a:r>
            <a:r>
              <a:rPr lang="en-US" altLang="en-US" sz="1400" dirty="0" smtClean="0"/>
              <a:t>VAL </a:t>
            </a:r>
            <a:r>
              <a:rPr lang="en-US" altLang="en-US" sz="1400" dirty="0"/>
              <a:t>Servers </a:t>
            </a:r>
            <a:r>
              <a:rPr lang="en-US" altLang="en-US" sz="1400" dirty="0" smtClean="0"/>
              <a:t>only.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It is in Vertical realm to decide whether to implement and allow </a:t>
            </a:r>
            <a:r>
              <a:rPr lang="en-US" altLang="en-US" sz="1400" dirty="0"/>
              <a:t>location information sharing to </a:t>
            </a:r>
            <a:r>
              <a:rPr lang="en-US" altLang="en-US" sz="1400" dirty="0" smtClean="0"/>
              <a:t>non-target </a:t>
            </a:r>
            <a:r>
              <a:rPr lang="en-US" altLang="en-US" sz="1400" dirty="0"/>
              <a:t>VAL </a:t>
            </a:r>
            <a:r>
              <a:rPr lang="en-US" altLang="en-US" sz="1400" dirty="0" smtClean="0"/>
              <a:t>users or not. And SEAL allows that flexibility to Vertical Applications.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Conclusion</a:t>
            </a:r>
            <a:r>
              <a:rPr lang="en-US" altLang="en-US" sz="1400" dirty="0" smtClean="0"/>
              <a:t>: SEAL is flexible and 5GFLS can ignore the functionality where location </a:t>
            </a:r>
            <a:r>
              <a:rPr lang="en-US" altLang="en-US" sz="1400" dirty="0"/>
              <a:t>information </a:t>
            </a:r>
            <a:r>
              <a:rPr lang="en-US" altLang="en-US" sz="1400" dirty="0" smtClean="0"/>
              <a:t>is shared </a:t>
            </a:r>
            <a:r>
              <a:rPr lang="en-US" altLang="en-US" sz="1400" dirty="0"/>
              <a:t>to non-target VAL users</a:t>
            </a:r>
            <a:r>
              <a:rPr lang="en-US" altLang="en-US" sz="1400" dirty="0" smtClean="0"/>
              <a:t>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6225309" y="1802533"/>
            <a:ext cx="541481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IN" altLang="en-US" sz="1400" b="1" dirty="0" smtClean="0"/>
              <a:t>Comment#4: SEAL LM and 5GFLS are different functionality and independent</a:t>
            </a:r>
          </a:p>
          <a:p>
            <a:pPr marL="0" indent="0">
              <a:buFontTx/>
              <a:buNone/>
            </a:pPr>
            <a:r>
              <a:rPr lang="en-US" altLang="en-US" sz="1400" b="1" dirty="0"/>
              <a:t>Response</a:t>
            </a:r>
            <a:r>
              <a:rPr lang="en-US" altLang="en-US" sz="1400" b="1" dirty="0" smtClean="0"/>
              <a:t>#4: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1. SEAL LM </a:t>
            </a:r>
            <a:r>
              <a:rPr lang="en-IN" altLang="en-US" sz="1400" dirty="0" smtClean="0"/>
              <a:t>provides </a:t>
            </a:r>
            <a:r>
              <a:rPr lang="en-IN" altLang="en-US" sz="1400" dirty="0"/>
              <a:t>location reporting to the VAL </a:t>
            </a:r>
            <a:r>
              <a:rPr lang="en-IN" altLang="en-US" sz="1400" dirty="0" smtClean="0"/>
              <a:t>Server or to non-target UE, of the location information acquired e.g. from </a:t>
            </a:r>
            <a:r>
              <a:rPr lang="en-IN" altLang="en-US" sz="1400" dirty="0"/>
              <a:t>CN or </a:t>
            </a:r>
            <a:r>
              <a:rPr lang="en-IN" altLang="en-US" sz="1400" dirty="0" smtClean="0"/>
              <a:t>from UEs via LMC.</a:t>
            </a:r>
            <a:endParaRPr lang="en-US" altLang="en-US" sz="14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2. 5GFLS</a:t>
            </a:r>
            <a:r>
              <a:rPr lang="en-US" altLang="en-US" sz="1400" dirty="0" smtClean="0"/>
              <a:t> is mainly about </a:t>
            </a:r>
            <a:r>
              <a:rPr lang="en-US" altLang="en-US" sz="1400" b="1" dirty="0" smtClean="0"/>
              <a:t>fusing</a:t>
            </a:r>
            <a:r>
              <a:rPr lang="en-US" altLang="en-US" sz="1400" dirty="0" smtClean="0"/>
              <a:t> location information from multiple sources </a:t>
            </a:r>
            <a:r>
              <a:rPr lang="en-US" altLang="en-US" sz="1400" dirty="0"/>
              <a:t>to </a:t>
            </a:r>
            <a:r>
              <a:rPr lang="en-US" altLang="en-US" sz="1400" dirty="0" smtClean="0"/>
              <a:t>generate </a:t>
            </a:r>
            <a:r>
              <a:rPr lang="en-US" altLang="en-US" sz="1400" dirty="0"/>
              <a:t>accurate location </a:t>
            </a:r>
            <a:r>
              <a:rPr lang="en-US" altLang="en-US" sz="1400" dirty="0" smtClean="0"/>
              <a:t>information.</a:t>
            </a:r>
            <a:r>
              <a:rPr lang="en-US" altLang="en-US" sz="1400" dirty="0"/>
              <a:t> </a:t>
            </a:r>
            <a:r>
              <a:rPr lang="en-US" altLang="en-US" sz="1400" dirty="0" smtClean="0"/>
              <a:t>Once fused location information is available, it needs to be </a:t>
            </a:r>
            <a:r>
              <a:rPr lang="en-US" altLang="en-US" sz="1400" b="1" dirty="0" smtClean="0"/>
              <a:t>reported</a:t>
            </a:r>
            <a:r>
              <a:rPr lang="en-US" altLang="en-US" sz="1400" dirty="0" smtClean="0"/>
              <a:t> to VAL Server.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Fusing of location information from multiple sources can be responsibility of 5GFLS and </a:t>
            </a:r>
            <a:r>
              <a:rPr lang="en-US" altLang="en-US" sz="1400" b="1" dirty="0" smtClean="0"/>
              <a:t>SEAL LM can be used for fused location reporting.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5GFLS should not specify location reporting </a:t>
            </a:r>
            <a:r>
              <a:rPr lang="en-US" altLang="en-US" sz="1400" dirty="0" smtClean="0"/>
              <a:t>which is already available as SEAL LM service.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Conclusion</a:t>
            </a:r>
            <a:r>
              <a:rPr lang="en-US" altLang="en-US" sz="1400" dirty="0" smtClean="0"/>
              <a:t>: SEAL LM and 5GFLS can be complementary but cannot be independent, unless there is duplication.</a:t>
            </a:r>
          </a:p>
        </p:txBody>
      </p:sp>
    </p:spTree>
    <p:extLst>
      <p:ext uri="{BB962C8B-B14F-4D97-AF65-F5344CB8AC3E}">
        <p14:creationId xmlns:p14="http://schemas.microsoft.com/office/powerpoint/2010/main" val="30717222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SEAL – Response to comments </a:t>
            </a:r>
            <a:r>
              <a:rPr lang="en-IN" altLang="en-US" dirty="0" smtClean="0"/>
              <a:t>(3/3</a:t>
            </a:r>
            <a:r>
              <a:rPr lang="en-IN" altLang="en-US" dirty="0"/>
              <a:t>)</a:t>
            </a:r>
            <a:endParaRPr lang="en-GB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681182" y="1802533"/>
            <a:ext cx="541481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US" altLang="en-US" sz="1400" b="1" dirty="0" smtClean="0"/>
              <a:t>Comment#5: Common functions should be specified in 5GFLS.</a:t>
            </a:r>
          </a:p>
          <a:p>
            <a:pPr marL="0" indent="0">
              <a:buFontTx/>
              <a:buNone/>
            </a:pPr>
            <a:r>
              <a:rPr lang="en-US" altLang="en-US" sz="1400" b="1" dirty="0"/>
              <a:t>Response</a:t>
            </a:r>
            <a:r>
              <a:rPr lang="en-US" altLang="en-US" sz="1400" b="1" dirty="0" smtClean="0"/>
              <a:t>#5: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SEAL services are themselves common capabilities.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Specifying common functions in 5GFLS means further duplication between SEAL LM and 5GFLS.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Conclusion</a:t>
            </a:r>
            <a:r>
              <a:rPr lang="en-US" altLang="en-US" sz="1400" dirty="0" smtClean="0"/>
              <a:t>: Common functions should remain the scope of SEAL LM and not duplicate them in 5GFLS. </a:t>
            </a:r>
            <a:r>
              <a:rPr lang="en-US" altLang="en-US" sz="1400" dirty="0" smtClean="0">
                <a:solidFill>
                  <a:srgbClr val="FF6600"/>
                </a:solidFill>
              </a:rPr>
              <a:t>5GFLS can also considered for common functions on a case-by-case where there is no duplication with SEAL.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6225309" y="1802533"/>
            <a:ext cx="541481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</a:pPr>
            <a:r>
              <a:rPr lang="en-IN" altLang="en-US" sz="1400" b="1" dirty="0" smtClean="0"/>
              <a:t>Comment#6</a:t>
            </a:r>
            <a:r>
              <a:rPr lang="en-IN" altLang="en-US" sz="1400" b="1" dirty="0"/>
              <a:t>: </a:t>
            </a:r>
            <a:r>
              <a:rPr lang="en-IN" altLang="en-US" sz="1400" b="1" dirty="0" smtClean="0"/>
              <a:t>Investigate SEAL </a:t>
            </a:r>
            <a:r>
              <a:rPr lang="en-IN" altLang="en-US" sz="1400" b="1" dirty="0"/>
              <a:t>LM and </a:t>
            </a:r>
            <a:r>
              <a:rPr lang="en-IN" altLang="en-US" sz="1400" b="1" dirty="0" smtClean="0"/>
              <a:t>5GFLS architectures separately</a:t>
            </a:r>
          </a:p>
          <a:p>
            <a:pPr marL="0" indent="0">
              <a:buFontTx/>
              <a:buNone/>
            </a:pPr>
            <a:r>
              <a:rPr lang="en-US" altLang="en-US" sz="1400" b="1" dirty="0" smtClean="0"/>
              <a:t>Response#6: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In </a:t>
            </a:r>
            <a:r>
              <a:rPr lang="en-US" altLang="en-US" sz="1400" dirty="0"/>
              <a:t>TR 23.700-96 </a:t>
            </a:r>
            <a:r>
              <a:rPr lang="en-US" altLang="en-US" sz="1400" dirty="0" smtClean="0"/>
              <a:t>v0.4.0, Solution #1 is capturing </a:t>
            </a:r>
            <a:r>
              <a:rPr lang="en-IN" altLang="en-US" sz="1400" dirty="0" smtClean="0"/>
              <a:t>Standalone </a:t>
            </a:r>
            <a:r>
              <a:rPr lang="en-IN" altLang="en-US" sz="1400" dirty="0"/>
              <a:t>functional architecture for fused location </a:t>
            </a:r>
            <a:r>
              <a:rPr lang="en-IN" altLang="en-US" sz="1400" dirty="0" smtClean="0"/>
              <a:t>service</a:t>
            </a:r>
            <a:r>
              <a:rPr lang="en-US" altLang="en-US" sz="1400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In </a:t>
            </a:r>
            <a:r>
              <a:rPr lang="en-US" altLang="en-US" sz="1400" dirty="0"/>
              <a:t>TR 23.700-96 v0.4.0, Solution </a:t>
            </a:r>
            <a:r>
              <a:rPr lang="en-US" altLang="en-US" sz="1400" dirty="0" smtClean="0"/>
              <a:t>#3 </a:t>
            </a:r>
            <a:r>
              <a:rPr lang="en-US" altLang="en-US" sz="1400" dirty="0"/>
              <a:t>is </a:t>
            </a:r>
            <a:r>
              <a:rPr lang="en-US" altLang="en-US" sz="1400" dirty="0" smtClean="0"/>
              <a:t>capturing </a:t>
            </a:r>
            <a:r>
              <a:rPr lang="en-IN" altLang="en-US" sz="1400" dirty="0" smtClean="0"/>
              <a:t>fused </a:t>
            </a:r>
            <a:r>
              <a:rPr lang="en-IN" altLang="en-US" sz="1400" dirty="0"/>
              <a:t>location service leveraging SEAL location management</a:t>
            </a:r>
            <a:r>
              <a:rPr lang="en-US" altLang="en-US" sz="1400" dirty="0" smtClean="0"/>
              <a:t>.</a:t>
            </a:r>
            <a:endParaRPr lang="en-US" alt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dirty="0" smtClean="0"/>
              <a:t>Technically, both are feasible solutions and should be captured in the study. However, for progressing to normative work, solution evaluation and conclusions should ensure no duplication of work.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400" b="1" dirty="0" smtClean="0"/>
              <a:t>Conclusion</a:t>
            </a:r>
            <a:r>
              <a:rPr lang="en-US" altLang="en-US" sz="1400" dirty="0" smtClean="0"/>
              <a:t>: Fine with investigating multiple architectures for study.  Progressing to Normative work by ensuring no duplication of solution.</a:t>
            </a:r>
          </a:p>
        </p:txBody>
      </p:sp>
    </p:spTree>
    <p:extLst>
      <p:ext uri="{BB962C8B-B14F-4D97-AF65-F5344CB8AC3E}">
        <p14:creationId xmlns:p14="http://schemas.microsoft.com/office/powerpoint/2010/main" val="347492589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Architecture: Option #1</a:t>
            </a:r>
            <a:endParaRPr lang="en-GB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4986" y="1770531"/>
            <a:ext cx="7643091" cy="472948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sz="1800" dirty="0"/>
              <a:t>Fused location – function v/s </a:t>
            </a:r>
            <a:r>
              <a:rPr lang="en-US" altLang="en-US" sz="1800" dirty="0" smtClean="0"/>
              <a:t>server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1400" dirty="0" smtClean="0"/>
              <a:t>5GFLS is supposed to be light weight in protocol, implementation and deployment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altLang="en-US" sz="1400" dirty="0" smtClean="0"/>
              <a:t>Current architecture (Solution#1) showing as </a:t>
            </a:r>
            <a:r>
              <a:rPr lang="en-US" altLang="en-US" sz="1400" b="1" dirty="0" smtClean="0"/>
              <a:t>Function is correct</a:t>
            </a:r>
            <a:endParaRPr lang="en-US" alt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Current architecture (Solution#1) has following </a:t>
            </a:r>
            <a:r>
              <a:rPr lang="en-US" altLang="en-US" sz="1800" b="1" dirty="0" smtClean="0"/>
              <a:t>EN to be resolved</a:t>
            </a:r>
          </a:p>
          <a:p>
            <a:pPr marL="457200" lvl="1" indent="0">
              <a:buNone/>
            </a:pPr>
            <a:r>
              <a:rPr lang="en-GB" sz="1100" dirty="0" smtClean="0">
                <a:solidFill>
                  <a:srgbClr val="FF0000"/>
                </a:solidFill>
                <a:latin typeface="Times New Roman" panose="02020603050405020304" pitchFamily="18" charset="0"/>
                <a:ea typeface="DengXian"/>
              </a:rPr>
              <a:t>Editor's </a:t>
            </a:r>
            <a:r>
              <a:rPr lang="en-GB" sz="1100" dirty="0">
                <a:solidFill>
                  <a:srgbClr val="FF0000"/>
                </a:solidFill>
                <a:latin typeface="Times New Roman" panose="02020603050405020304" pitchFamily="18" charset="0"/>
                <a:ea typeface="DengXian"/>
              </a:rPr>
              <a:t>Note: It is FFS to show the relationship of Fused Location Function with SEAL-LM.</a:t>
            </a:r>
            <a:endParaRPr lang="en-US" altLang="en-US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Proposal in S6-220425 states “</a:t>
            </a:r>
            <a:r>
              <a:rPr lang="en-US" sz="1200" i="1" dirty="0" smtClean="0"/>
              <a:t>As required by the verticals, the </a:t>
            </a:r>
            <a:r>
              <a:rPr lang="en-US" sz="1200" i="1" dirty="0" smtClean="0">
                <a:solidFill>
                  <a:srgbClr val="FF0000"/>
                </a:solidFill>
              </a:rPr>
              <a:t>Fused Location Server also provides common service capabilities </a:t>
            </a:r>
            <a:r>
              <a:rPr lang="en-US" sz="1200" i="1" dirty="0" smtClean="0"/>
              <a:t>to support location-based applications, i.e. common services to be reused frequently to support e.g. </a:t>
            </a:r>
            <a:r>
              <a:rPr lang="en-US" sz="1200" i="1" dirty="0" err="1" smtClean="0"/>
              <a:t>geofencing</a:t>
            </a:r>
            <a:r>
              <a:rPr lang="en-US" sz="1200" i="1" dirty="0" smtClean="0"/>
              <a:t>, location analytics, </a:t>
            </a:r>
            <a:r>
              <a:rPr lang="en-US" sz="1200" i="1" dirty="0" err="1" smtClean="0"/>
              <a:t>heatmap</a:t>
            </a:r>
            <a:r>
              <a:rPr lang="en-US" sz="1200" i="1" dirty="0" smtClean="0"/>
              <a:t> etc. T</a:t>
            </a:r>
            <a:r>
              <a:rPr lang="nl-NL" sz="1200" i="1" dirty="0" smtClean="0"/>
              <a:t>he Fused Location Server does not process service requests of a external user (by a non-target UE) directly, i.e. does not process the external user’s request of location-based service,</a:t>
            </a:r>
            <a:r>
              <a:rPr lang="en-US" altLang="en-US" sz="1800" dirty="0" smtClean="0"/>
              <a:t>”</a:t>
            </a:r>
            <a:br>
              <a:rPr lang="en-US" altLang="en-US" sz="1800" dirty="0" smtClean="0"/>
            </a:br>
            <a:r>
              <a:rPr lang="en-US" altLang="en-US" sz="1800" b="1" dirty="0" smtClean="0"/>
              <a:t>Common service capabilities </a:t>
            </a:r>
            <a:r>
              <a:rPr lang="en-US" altLang="en-US" sz="1800" dirty="0" smtClean="0"/>
              <a:t>is already the core aim of SEAL LM and this concept should be considered while resolving above EN (stated in bullet #3).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/>
              <a:t>Proposal in S6-220425 </a:t>
            </a:r>
            <a:r>
              <a:rPr lang="en-US" altLang="en-US" sz="1800" dirty="0" smtClean="0"/>
              <a:t>states FLS-1: “</a:t>
            </a:r>
            <a:r>
              <a:rPr lang="en-GB" sz="1200" i="1" dirty="0"/>
              <a:t>Service-based interface supporting </a:t>
            </a:r>
            <a:r>
              <a:rPr lang="en-GB" sz="1200" i="1" dirty="0">
                <a:solidFill>
                  <a:srgbClr val="FF0000"/>
                </a:solidFill>
              </a:rPr>
              <a:t>location reporting</a:t>
            </a:r>
            <a:r>
              <a:rPr lang="en-GB" sz="1200" i="1" dirty="0"/>
              <a:t>, location determination, </a:t>
            </a:r>
            <a:r>
              <a:rPr lang="en-GB" sz="1200" i="1" dirty="0">
                <a:solidFill>
                  <a:srgbClr val="FF0000"/>
                </a:solidFill>
              </a:rPr>
              <a:t>location management and exchange of location contextual information </a:t>
            </a:r>
            <a:r>
              <a:rPr lang="en-GB" sz="1200" i="1" dirty="0"/>
              <a:t>over application layer transactions between the Fused Location Server and the Fused Location Client of the target UE.</a:t>
            </a:r>
            <a:r>
              <a:rPr lang="en-US" altLang="en-US" sz="1800" dirty="0" smtClean="0"/>
              <a:t>”</a:t>
            </a:r>
            <a:br>
              <a:rPr lang="en-US" altLang="en-US" sz="1800" dirty="0" smtClean="0"/>
            </a:br>
            <a:r>
              <a:rPr lang="en-US" altLang="en-US" sz="1800" b="1" dirty="0" smtClean="0"/>
              <a:t>Location management including reporting </a:t>
            </a:r>
            <a:r>
              <a:rPr lang="en-US" altLang="en-US" sz="1800" dirty="0" smtClean="0"/>
              <a:t>is already specified in SEAL LM. Gaps should be mentioned considering what is currently available.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475712"/>
              </p:ext>
            </p:extLst>
          </p:nvPr>
        </p:nvGraphicFramePr>
        <p:xfrm>
          <a:off x="397168" y="4352263"/>
          <a:ext cx="4017819" cy="2096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5974222" imgH="3116643" progId="Visio.Drawing.11">
                  <p:embed/>
                </p:oleObj>
              </mc:Choice>
              <mc:Fallback>
                <p:oleObj name="Visio" r:id="rId3" imgW="5974222" imgH="3116643" progId="Visio.Drawing.11">
                  <p:embed/>
                  <p:pic>
                    <p:nvPicPr>
                      <p:cNvPr id="3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168" y="4352263"/>
                        <a:ext cx="4017819" cy="2096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140240"/>
              </p:ext>
            </p:extLst>
          </p:nvPr>
        </p:nvGraphicFramePr>
        <p:xfrm>
          <a:off x="450278" y="1997495"/>
          <a:ext cx="36576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Visio" r:id="rId5" imgW="5981877" imgH="3352926" progId="Visio.Drawing.11">
                  <p:embed/>
                </p:oleObj>
              </mc:Choice>
              <mc:Fallback>
                <p:oleObj name="Visio" r:id="rId5" imgW="5981877" imgH="3352926" progId="Visio.Drawing.11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278" y="1997495"/>
                        <a:ext cx="3657600" cy="205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urved Left Arrow 8"/>
          <p:cNvSpPr/>
          <p:nvPr/>
        </p:nvSpPr>
        <p:spPr>
          <a:xfrm>
            <a:off x="3699173" y="3309548"/>
            <a:ext cx="775847" cy="143163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7168" y="1715691"/>
            <a:ext cx="3454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Solution#1: </a:t>
            </a:r>
            <a:r>
              <a:rPr lang="en-IN" sz="1200" b="1" dirty="0">
                <a:latin typeface="Times New Roman" panose="02020603050405020304" pitchFamily="18" charset="0"/>
                <a:ea typeface="DengXian"/>
              </a:rPr>
              <a:t>Standalone functional architecture for fused location service</a:t>
            </a:r>
            <a:endParaRPr lang="en-IN" sz="1200" b="1" dirty="0"/>
          </a:p>
        </p:txBody>
      </p:sp>
      <p:sp>
        <p:nvSpPr>
          <p:cNvPr id="11" name="Rectangle 10"/>
          <p:cNvSpPr/>
          <p:nvPr/>
        </p:nvSpPr>
        <p:spPr>
          <a:xfrm>
            <a:off x="725058" y="4135274"/>
            <a:ext cx="33620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Option#1</a:t>
            </a:r>
            <a:r>
              <a:rPr lang="en-GB" sz="1200" b="1" dirty="0">
                <a:latin typeface="Times New Roman" panose="02020603050405020304" pitchFamily="18" charset="0"/>
                <a:ea typeface="DengXian"/>
              </a:rPr>
              <a:t>: Proposed in </a:t>
            </a:r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S6-220425</a:t>
            </a:r>
            <a:endParaRPr lang="en-IN" sz="1200" b="1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43171" y="4078439"/>
            <a:ext cx="4271815" cy="535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8116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Architecture: Option </a:t>
            </a:r>
            <a:r>
              <a:rPr lang="en-IN" altLang="en-US" dirty="0" smtClean="0"/>
              <a:t>#2</a:t>
            </a:r>
            <a:endParaRPr lang="en-GB" altLang="en-US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523258"/>
              </p:ext>
            </p:extLst>
          </p:nvPr>
        </p:nvGraphicFramePr>
        <p:xfrm>
          <a:off x="228600" y="4135274"/>
          <a:ext cx="4673600" cy="2469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r:id="rId3" imgW="6088424" imgH="3215728" progId="VisioViewer.Viewer.1">
                  <p:embed/>
                </p:oleObj>
              </mc:Choice>
              <mc:Fallback>
                <p:oleObj r:id="rId3" imgW="6088424" imgH="3215728" progId="VisioViewer.Viewer.1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135274"/>
                        <a:ext cx="4673600" cy="24690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6643" y="1770531"/>
            <a:ext cx="6102627" cy="204408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sz="1800" dirty="0"/>
              <a:t>SEAL LM is responsible for location management functionality including reporting which could be obtained from a source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b="1" dirty="0" smtClean="0"/>
              <a:t>Showing SEAL LM as one of the producer of location information is not a valid option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57228" y="1944372"/>
            <a:ext cx="22845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 smtClean="0">
                <a:latin typeface="Times New Roman" panose="02020603050405020304" pitchFamily="18" charset="0"/>
                <a:ea typeface="DengXian"/>
              </a:rPr>
              <a:t>From </a:t>
            </a:r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S6-220114_rev1 </a:t>
            </a:r>
          </a:p>
          <a:p>
            <a:r>
              <a:rPr lang="en-IN" sz="1200" dirty="0" smtClean="0">
                <a:latin typeface="Times New Roman" panose="02020603050405020304" pitchFamily="18" charset="0"/>
                <a:ea typeface="DengXian"/>
              </a:rPr>
              <a:t>Figure </a:t>
            </a:r>
            <a:r>
              <a:rPr lang="en-IN" sz="1200" dirty="0">
                <a:latin typeface="Times New Roman" panose="02020603050405020304" pitchFamily="18" charset="0"/>
                <a:ea typeface="DengXian"/>
              </a:rPr>
              <a:t>4. SEAL LM as location source for Fused Location Server</a:t>
            </a:r>
            <a:endParaRPr lang="en-IN" sz="1200" dirty="0"/>
          </a:p>
        </p:txBody>
      </p:sp>
      <p:sp>
        <p:nvSpPr>
          <p:cNvPr id="16" name="Rectangle 15"/>
          <p:cNvSpPr/>
          <p:nvPr/>
        </p:nvSpPr>
        <p:spPr>
          <a:xfrm>
            <a:off x="110836" y="5785571"/>
            <a:ext cx="3362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Proposed in S6-220114_rev1</a:t>
            </a:r>
          </a:p>
          <a:p>
            <a:r>
              <a:rPr lang="en-IN" sz="1200" dirty="0" smtClean="0"/>
              <a:t>Last Figure SEAL LM relays location request to Fused Location Server</a:t>
            </a:r>
            <a:endParaRPr lang="en-IN" sz="1200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250353"/>
              </p:ext>
            </p:extLst>
          </p:nvPr>
        </p:nvGraphicFramePr>
        <p:xfrm>
          <a:off x="249385" y="1816428"/>
          <a:ext cx="4821384" cy="2020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r:id="rId5" imgW="7444932" imgH="3116783" progId="Visio.Drawing.15">
                  <p:embed/>
                </p:oleObj>
              </mc:Choice>
              <mc:Fallback>
                <p:oleObj r:id="rId5" imgW="7444932" imgH="3116783" progId="Visio.Drawing.15">
                  <p:embed/>
                  <p:pic>
                    <p:nvPicPr>
                      <p:cNvPr id="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385" y="1816428"/>
                        <a:ext cx="4821384" cy="20201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110836" y="4027467"/>
            <a:ext cx="11947241" cy="399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507349" y="3435927"/>
            <a:ext cx="526472" cy="37869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0" name="Rectangle 19"/>
          <p:cNvSpPr/>
          <p:nvPr/>
        </p:nvSpPr>
        <p:spPr>
          <a:xfrm>
            <a:off x="3426699" y="6043294"/>
            <a:ext cx="949284" cy="314122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 txBox="1">
            <a:spLocks/>
          </p:cNvSpPr>
          <p:nvPr/>
        </p:nvSpPr>
        <p:spPr bwMode="auto">
          <a:xfrm>
            <a:off x="5446643" y="4230226"/>
            <a:ext cx="6102627" cy="204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7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SEAL LM is responsible for location management functionality including reporting which could be obtained from a source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b="1" dirty="0" smtClean="0"/>
              <a:t>Showing SEAL LM obtaining location information from fused location function seems fine</a:t>
            </a:r>
          </a:p>
        </p:txBody>
      </p:sp>
    </p:spTree>
    <p:extLst>
      <p:ext uri="{BB962C8B-B14F-4D97-AF65-F5344CB8AC3E}">
        <p14:creationId xmlns:p14="http://schemas.microsoft.com/office/powerpoint/2010/main" val="42827573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Architecture: New Proposal (1/2)</a:t>
            </a:r>
            <a:endParaRPr lang="en-GB" alt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237" y="1793373"/>
            <a:ext cx="6902840" cy="4644371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SEAL LM today obtains location information from either CN or UE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5GFLS proposed to obtain location information from more sources  (GMLC, SLP, 3</a:t>
            </a:r>
            <a:r>
              <a:rPr lang="en-US" altLang="en-US" sz="1800" baseline="30000" dirty="0" smtClean="0"/>
              <a:t>rd</a:t>
            </a:r>
            <a:r>
              <a:rPr lang="en-US" altLang="en-US" sz="1800" dirty="0" smtClean="0"/>
              <a:t> party location server) and fuse</a:t>
            </a:r>
          </a:p>
          <a:p>
            <a:pPr marL="0" indent="0">
              <a:buNone/>
            </a:pPr>
            <a:r>
              <a:rPr lang="en-US" altLang="en-US" sz="1800" b="1" dirty="0" smtClean="0"/>
              <a:t>Our new proposal is:</a:t>
            </a:r>
          </a:p>
          <a:p>
            <a:pPr marL="514350" indent="-514350">
              <a:buFont typeface="+mj-lt"/>
              <a:buAutoNum type="arabicPeriod"/>
            </a:pPr>
            <a:r>
              <a:rPr lang="en-IN" altLang="en-US" sz="1800" dirty="0" smtClean="0"/>
              <a:t>Based on Proposal </a:t>
            </a:r>
            <a:r>
              <a:rPr lang="en-IN" altLang="en-US" sz="1800" dirty="0"/>
              <a:t>in </a:t>
            </a:r>
            <a:r>
              <a:rPr lang="en-IN" altLang="en-US" sz="1800" dirty="0" smtClean="0"/>
              <a:t>S6-220114_rev1 Last </a:t>
            </a:r>
            <a:r>
              <a:rPr lang="en-IN" altLang="en-US" sz="1800" dirty="0"/>
              <a:t>Figure </a:t>
            </a:r>
            <a:r>
              <a:rPr lang="en-IN" altLang="en-US" sz="1800" dirty="0" smtClean="0"/>
              <a:t>- SEAL </a:t>
            </a:r>
            <a:r>
              <a:rPr lang="en-IN" altLang="en-US" sz="1800" dirty="0"/>
              <a:t>LM relays location request to Fused Location Server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Fused Location Function still keeps the functionality of </a:t>
            </a:r>
            <a:r>
              <a:rPr lang="en-US" altLang="en-US" sz="1800" b="1" dirty="0" smtClean="0"/>
              <a:t>fusing location information</a:t>
            </a:r>
            <a:r>
              <a:rPr lang="en-US" altLang="en-US" sz="1800" dirty="0" smtClean="0"/>
              <a:t> from multiple sources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SEAL LM retains the management aspects including location reporting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Any additional </a:t>
            </a:r>
            <a:r>
              <a:rPr lang="en-US" altLang="en-US" sz="1800" b="1" dirty="0" smtClean="0"/>
              <a:t>Common </a:t>
            </a:r>
            <a:r>
              <a:rPr lang="en-US" altLang="en-US" sz="1800" b="1" dirty="0"/>
              <a:t>service capabilities </a:t>
            </a:r>
            <a:r>
              <a:rPr lang="en-US" altLang="en-US" sz="1800" b="1" dirty="0" smtClean="0"/>
              <a:t>(</a:t>
            </a:r>
            <a:r>
              <a:rPr lang="en-US" sz="1800" i="1" dirty="0" err="1"/>
              <a:t>geofencing</a:t>
            </a:r>
            <a:r>
              <a:rPr lang="en-US" sz="1800" i="1" dirty="0"/>
              <a:t>, location analytics, </a:t>
            </a:r>
            <a:r>
              <a:rPr lang="en-US" sz="1800" i="1" dirty="0" err="1" smtClean="0"/>
              <a:t>heatmap</a:t>
            </a:r>
            <a:r>
              <a:rPr lang="en-US" altLang="en-US" sz="1800" b="1" dirty="0" smtClean="0"/>
              <a:t>) </a:t>
            </a:r>
            <a:r>
              <a:rPr lang="en-US" altLang="en-US" sz="1800" dirty="0" smtClean="0"/>
              <a:t>could be considered as enhancements to SEAL LM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Flexible deployment options can be captured – Fused Location Function can be collocated or outside (see next slide).</a:t>
            </a:r>
          </a:p>
          <a:p>
            <a:pPr marL="514350" indent="-514350">
              <a:buFont typeface="+mj-lt"/>
              <a:buAutoNum type="arabicPeriod"/>
            </a:pPr>
            <a:endParaRPr lang="en-US" altLang="en-US" sz="1800" dirty="0" smtClean="0"/>
          </a:p>
        </p:txBody>
      </p:sp>
      <p:sp>
        <p:nvSpPr>
          <p:cNvPr id="14" name="Rectangle 13"/>
          <p:cNvSpPr/>
          <p:nvPr/>
        </p:nvSpPr>
        <p:spPr>
          <a:xfrm>
            <a:off x="210135" y="1719560"/>
            <a:ext cx="4978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Solution#3: </a:t>
            </a:r>
            <a:r>
              <a:rPr lang="en-IN" sz="1200" b="1" dirty="0">
                <a:latin typeface="Times New Roman" panose="02020603050405020304" pitchFamily="18" charset="0"/>
                <a:ea typeface="DengXian"/>
              </a:rPr>
              <a:t>Functional architecture of fused location service leveraging SEAL location management</a:t>
            </a:r>
            <a:endParaRPr lang="en-IN" sz="1200" b="1" dirty="0"/>
          </a:p>
        </p:txBody>
      </p:sp>
      <p:sp>
        <p:nvSpPr>
          <p:cNvPr id="15" name="Rectangle 14"/>
          <p:cNvSpPr/>
          <p:nvPr/>
        </p:nvSpPr>
        <p:spPr>
          <a:xfrm>
            <a:off x="725058" y="4135274"/>
            <a:ext cx="33620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New proposal – collocated deployment</a:t>
            </a:r>
            <a:endParaRPr lang="en-IN" sz="1200" b="1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303731"/>
              </p:ext>
            </p:extLst>
          </p:nvPr>
        </p:nvGraphicFramePr>
        <p:xfrm>
          <a:off x="0" y="2149243"/>
          <a:ext cx="4419072" cy="1833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Visio" r:id="rId3" imgW="6042695" imgH="2507059" progId="Visio.Drawing.15">
                  <p:embed/>
                </p:oleObj>
              </mc:Choice>
              <mc:Fallback>
                <p:oleObj name="Visio" r:id="rId3" imgW="6042695" imgH="2507059" progId="Visio.Drawing.15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2149243"/>
                        <a:ext cx="4419072" cy="1833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Curved Left Arrow 16"/>
          <p:cNvSpPr/>
          <p:nvPr/>
        </p:nvSpPr>
        <p:spPr>
          <a:xfrm>
            <a:off x="4345577" y="3579571"/>
            <a:ext cx="491145" cy="1235719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pic>
        <p:nvPicPr>
          <p:cNvPr id="18" name="Picture 1" descr="image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3" y="4412272"/>
            <a:ext cx="4430179" cy="1886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80626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dirty="0"/>
              <a:t>Architecture: New Proposal (2/2)</a:t>
            </a:r>
            <a:endParaRPr lang="en-GB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5237" y="1793373"/>
            <a:ext cx="6902840" cy="4644371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b="1" dirty="0" smtClean="0"/>
              <a:t>Our new proposal in alternate deployment option:</a:t>
            </a:r>
          </a:p>
          <a:p>
            <a:pPr marL="514350" indent="-514350">
              <a:buFont typeface="+mj-lt"/>
              <a:buAutoNum type="arabicPeriod"/>
            </a:pPr>
            <a:r>
              <a:rPr lang="en-IN" altLang="en-US" sz="1800" dirty="0" smtClean="0"/>
              <a:t>Based on Proposal </a:t>
            </a:r>
            <a:r>
              <a:rPr lang="en-IN" altLang="en-US" sz="1800" dirty="0"/>
              <a:t>in </a:t>
            </a:r>
            <a:r>
              <a:rPr lang="en-IN" altLang="en-US" sz="1800" dirty="0" smtClean="0"/>
              <a:t>S6-220114_rev1 Last </a:t>
            </a:r>
            <a:r>
              <a:rPr lang="en-IN" altLang="en-US" sz="1800" dirty="0"/>
              <a:t>Figure </a:t>
            </a:r>
            <a:r>
              <a:rPr lang="en-IN" altLang="en-US" sz="1800" dirty="0" smtClean="0"/>
              <a:t>where SEAL </a:t>
            </a:r>
            <a:r>
              <a:rPr lang="en-IN" altLang="en-US" sz="1800" dirty="0"/>
              <a:t>LM relays location request to Fused Location Server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Fused Location Function still keeps the functionality of </a:t>
            </a:r>
            <a:r>
              <a:rPr lang="en-US" altLang="en-US" sz="1800" b="1" dirty="0" smtClean="0"/>
              <a:t>fusing location information</a:t>
            </a:r>
            <a:r>
              <a:rPr lang="en-US" altLang="en-US" sz="1800" dirty="0" smtClean="0"/>
              <a:t> from multiple sources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SEAL LM retains the management aspects including location reporting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Any additional </a:t>
            </a:r>
            <a:r>
              <a:rPr lang="en-US" altLang="en-US" sz="1800" b="1" dirty="0" smtClean="0"/>
              <a:t>Common </a:t>
            </a:r>
            <a:r>
              <a:rPr lang="en-US" altLang="en-US" sz="1800" b="1" dirty="0"/>
              <a:t>service capabilities </a:t>
            </a:r>
            <a:r>
              <a:rPr lang="en-US" altLang="en-US" sz="1800" b="1" dirty="0" smtClean="0"/>
              <a:t>(</a:t>
            </a:r>
            <a:r>
              <a:rPr lang="en-US" sz="1800" i="1" dirty="0" err="1"/>
              <a:t>geofencing</a:t>
            </a:r>
            <a:r>
              <a:rPr lang="en-US" sz="1800" i="1" dirty="0"/>
              <a:t>, location analytics, </a:t>
            </a:r>
            <a:r>
              <a:rPr lang="en-US" sz="1800" i="1" dirty="0" err="1" smtClean="0"/>
              <a:t>heatmap</a:t>
            </a:r>
            <a:r>
              <a:rPr lang="en-US" altLang="en-US" sz="1800" b="1" dirty="0" smtClean="0"/>
              <a:t>) </a:t>
            </a:r>
            <a:r>
              <a:rPr lang="en-US" altLang="en-US" sz="1800" dirty="0" smtClean="0"/>
              <a:t>could be considered as enhancements to SEAL LM </a:t>
            </a:r>
            <a:r>
              <a:rPr lang="en-US" altLang="en-US" sz="1800" dirty="0" smtClean="0">
                <a:solidFill>
                  <a:srgbClr val="FF6600"/>
                </a:solidFill>
              </a:rPr>
              <a:t>or 5GFLS on a case-by-case avoiding duplication with SEAL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en-US" sz="1800" dirty="0" smtClean="0"/>
              <a:t>Fused Location Function resides outside SEAL LMS.</a:t>
            </a:r>
          </a:p>
          <a:p>
            <a:pPr marL="514350" indent="-514350">
              <a:buFont typeface="+mj-lt"/>
              <a:buAutoNum type="arabicPeriod"/>
            </a:pPr>
            <a:endParaRPr lang="en-US" altLang="en-US" sz="18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882077" y="1872365"/>
            <a:ext cx="33620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>
                <a:latin typeface="Times New Roman" panose="02020603050405020304" pitchFamily="18" charset="0"/>
                <a:ea typeface="DengXian"/>
              </a:rPr>
              <a:t>New proposal – </a:t>
            </a:r>
            <a:r>
              <a:rPr lang="en-GB" sz="1200" b="1" dirty="0" smtClean="0">
                <a:latin typeface="Times New Roman" panose="02020603050405020304" pitchFamily="18" charset="0"/>
                <a:ea typeface="DengXian"/>
              </a:rPr>
              <a:t>distributed </a:t>
            </a:r>
            <a:r>
              <a:rPr lang="en-GB" sz="1200" b="1" dirty="0">
                <a:latin typeface="Times New Roman" panose="02020603050405020304" pitchFamily="18" charset="0"/>
                <a:ea typeface="DengXian"/>
              </a:rPr>
              <a:t>deployment</a:t>
            </a:r>
            <a:endParaRPr lang="en-IN" sz="12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56" y="2579500"/>
            <a:ext cx="5114851" cy="230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952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679a257e-872f-4c98-9e8a-0a9c104f72cd"/>
    <ds:schemaRef ds:uri="http://schemas.microsoft.com/office/infopath/2007/PartnerControls"/>
    <ds:schemaRef ds:uri="280d8efa-eff2-4910-88d2-79ca146720c4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5339</TotalTime>
  <Words>1470</Words>
  <Application>Microsoft Office PowerPoint</Application>
  <PresentationFormat>Widescreen</PresentationFormat>
  <Paragraphs>101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 </vt:lpstr>
      <vt:lpstr>DengXian</vt:lpstr>
      <vt:lpstr>Arial</vt:lpstr>
      <vt:lpstr>Calibri</vt:lpstr>
      <vt:lpstr>Calibri Light</vt:lpstr>
      <vt:lpstr>Times New Roman</vt:lpstr>
      <vt:lpstr>Office Theme</vt:lpstr>
      <vt:lpstr>Visio</vt:lpstr>
      <vt:lpstr>Microsoft Visio Document</vt:lpstr>
      <vt:lpstr>Microsoft Visio Drawing</vt:lpstr>
      <vt:lpstr>5GFLS – Way Forward</vt:lpstr>
      <vt:lpstr>Outline</vt:lpstr>
      <vt:lpstr>SEAL – Response to comments (1/3)</vt:lpstr>
      <vt:lpstr>SEAL – Response to comments (2/3)</vt:lpstr>
      <vt:lpstr>SEAL – Response to comments (3/3)</vt:lpstr>
      <vt:lpstr>Architecture: Option #1</vt:lpstr>
      <vt:lpstr>Architecture: Option #2</vt:lpstr>
      <vt:lpstr>Architecture: New Proposal (1/2)</vt:lpstr>
      <vt:lpstr>Architecture: New Proposal (2/2)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Samsung-0.1</cp:lastModifiedBy>
  <cp:revision>606</cp:revision>
  <dcterms:created xsi:type="dcterms:W3CDTF">2010-02-05T13:52:04Z</dcterms:created>
  <dcterms:modified xsi:type="dcterms:W3CDTF">2022-03-30T19:23:26Z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C:\Users\basavarajjp\AppData\Local\Temp\Temp1_Template_Meeting_pres_2020_06_3gpp_S6-22xxxx.zip\Template_Meeting_pres_2020_06_3gpp_S6-22xxxx.pptx</vt:lpwstr>
  </property>
</Properties>
</file>