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66" r:id="rId5"/>
    <p:sldId id="367" r:id="rId6"/>
    <p:sldId id="368" r:id="rId7"/>
    <p:sldId id="369" r:id="rId8"/>
    <p:sldId id="370" r:id="rId9"/>
    <p:sldId id="37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77" y="1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218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S6-220712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on </a:t>
            </a:r>
            <a:r>
              <a:rPr lang="en-GB" altLang="en-US" smtClean="0"/>
              <a:t>Clarifications regarding SEALDD </a:t>
            </a:r>
            <a:r>
              <a:rPr lang="en-GB" altLang="en-US" dirty="0" smtClean="0"/>
              <a:t>architecture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Yaxin</a:t>
            </a:r>
            <a:r>
              <a:rPr lang="en-GB" altLang="en-US" dirty="0" smtClean="0"/>
              <a:t> Wang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Source</a:t>
            </a:r>
            <a:r>
              <a:rPr lang="en-GB" altLang="en-US" dirty="0"/>
              <a:t>: Huawei, </a:t>
            </a:r>
            <a:r>
              <a:rPr lang="en-GB" altLang="en-US" dirty="0" err="1"/>
              <a:t>Hisilicon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12371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 general architecture for SEALDD is introduced</a:t>
            </a:r>
          </a:p>
          <a:p>
            <a:r>
              <a:rPr lang="en-US" altLang="en-US" dirty="0" smtClean="0"/>
              <a:t>Architecture assumption for integrating MSGin5G is clarified</a:t>
            </a:r>
          </a:p>
          <a:p>
            <a:r>
              <a:rPr lang="en-US" altLang="en-US" dirty="0" smtClean="0"/>
              <a:t>Architecture assumption to support Cache service is introduced</a:t>
            </a:r>
          </a:p>
        </p:txBody>
      </p:sp>
    </p:spTree>
    <p:extLst>
      <p:ext uri="{BB962C8B-B14F-4D97-AF65-F5344CB8AC3E}">
        <p14:creationId xmlns:p14="http://schemas.microsoft.com/office/powerpoint/2010/main" val="24327181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94" y="3883748"/>
            <a:ext cx="4155914" cy="2543171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General Architecture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773371"/>
            <a:ext cx="11249297" cy="2102621"/>
          </a:xfrm>
        </p:spPr>
        <p:txBody>
          <a:bodyPr/>
          <a:lstStyle/>
          <a:p>
            <a:r>
              <a:rPr lang="en-US" altLang="en-US" dirty="0" smtClean="0"/>
              <a:t> Role of SEALDD played for APP server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1D1D1A"/>
                </a:solidFill>
              </a:rPr>
              <a:t>APP server mainly includes </a:t>
            </a:r>
            <a:r>
              <a:rPr lang="en-US" altLang="en-US" sz="1600" dirty="0" smtClean="0">
                <a:solidFill>
                  <a:srgbClr val="1D1D1A"/>
                </a:solidFill>
              </a:rPr>
              <a:t>4 </a:t>
            </a:r>
            <a:r>
              <a:rPr lang="en-US" altLang="en-US" sz="1600" dirty="0">
                <a:solidFill>
                  <a:srgbClr val="1D1D1A"/>
                </a:solidFill>
              </a:rPr>
              <a:t>parts: </a:t>
            </a:r>
            <a:r>
              <a:rPr lang="en-US" altLang="en-US" sz="1600" dirty="0">
                <a:solidFill>
                  <a:srgbClr val="F4A100"/>
                </a:solidFill>
              </a:rPr>
              <a:t>communication part, data storage </a:t>
            </a:r>
            <a:r>
              <a:rPr lang="en-US" altLang="en-US" sz="1600" dirty="0" smtClean="0">
                <a:solidFill>
                  <a:srgbClr val="F4A100"/>
                </a:solidFill>
              </a:rPr>
              <a:t>part, signaling and data distribution part, </a:t>
            </a:r>
            <a:r>
              <a:rPr lang="en-US" altLang="en-US" sz="1600" dirty="0" smtClean="0"/>
              <a:t>and</a:t>
            </a:r>
            <a:r>
              <a:rPr lang="en-US" altLang="en-US" sz="1600" dirty="0" smtClean="0">
                <a:solidFill>
                  <a:srgbClr val="F4A100"/>
                </a:solidFill>
              </a:rPr>
              <a:t> </a:t>
            </a:r>
            <a:r>
              <a:rPr lang="en-US" altLang="en-US" sz="1600" dirty="0">
                <a:solidFill>
                  <a:srgbClr val="1D1D1A"/>
                </a:solidFill>
              </a:rPr>
              <a:t>application service logic part. Communication part and data storage part are generic for different applications.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F4A100"/>
                </a:solidFill>
              </a:rPr>
              <a:t>Communication </a:t>
            </a:r>
            <a:r>
              <a:rPr lang="en-US" altLang="en-US" sz="1600" dirty="0" smtClean="0">
                <a:solidFill>
                  <a:srgbClr val="F4A100"/>
                </a:solidFill>
              </a:rPr>
              <a:t>part, storage part and </a:t>
            </a:r>
            <a:r>
              <a:rPr lang="en-US" altLang="en-US" sz="1600" dirty="0">
                <a:solidFill>
                  <a:srgbClr val="F4A100"/>
                </a:solidFill>
              </a:rPr>
              <a:t>signaling and data distribution part</a:t>
            </a:r>
            <a:r>
              <a:rPr lang="en-US" altLang="en-US" sz="1600" dirty="0" smtClean="0">
                <a:solidFill>
                  <a:srgbClr val="F4A100"/>
                </a:solidFill>
              </a:rPr>
              <a:t> </a:t>
            </a:r>
            <a:r>
              <a:rPr lang="en-US" altLang="en-US" sz="1600" dirty="0">
                <a:solidFill>
                  <a:srgbClr val="F4A100"/>
                </a:solidFill>
              </a:rPr>
              <a:t>can be implemented in SEALDD server</a:t>
            </a:r>
            <a:r>
              <a:rPr lang="en-US" altLang="en-US" sz="1600" dirty="0">
                <a:solidFill>
                  <a:srgbClr val="1D1D1A"/>
                </a:solidFill>
              </a:rPr>
              <a:t>. The application server just focuses on the service logic processing and consumes the SEALDD services to transmit/store data.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1D1D1A"/>
                </a:solidFill>
              </a:rPr>
              <a:t>A “SEALDD service engine” may be used to arrange APIs </a:t>
            </a: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</a:rPr>
              <a:t>of</a:t>
            </a:r>
            <a:r>
              <a:rPr lang="en-US" altLang="en-US" sz="1600" dirty="0">
                <a:solidFill>
                  <a:srgbClr val="1D1D1A"/>
                </a:solidFill>
              </a:rPr>
              <a:t> the enhanced functions to be used for data delivery.</a:t>
            </a:r>
            <a:r>
              <a:rPr lang="en-US" altLang="en-US" sz="2318" dirty="0">
                <a:solidFill>
                  <a:srgbClr val="1D1D1A"/>
                </a:solidFill>
              </a:rPr>
              <a:t>	</a:t>
            </a:r>
            <a:r>
              <a:rPr lang="en-US" altLang="en-US" sz="1800" dirty="0" smtClean="0"/>
              <a:t>			</a:t>
            </a:r>
          </a:p>
        </p:txBody>
      </p:sp>
      <p:sp>
        <p:nvSpPr>
          <p:cNvPr id="4" name="矩形 3"/>
          <p:cNvSpPr/>
          <p:nvPr/>
        </p:nvSpPr>
        <p:spPr>
          <a:xfrm>
            <a:off x="543680" y="4612314"/>
            <a:ext cx="4495800" cy="1864270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235186" y="4719021"/>
            <a:ext cx="942975" cy="619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7440" y="3996114"/>
            <a:ext cx="1470411" cy="646331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Functions can be implemented in SEALDD server</a:t>
            </a:r>
            <a:endParaRPr lang="zh-CN" altLang="en-US" sz="12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000" y="3883997"/>
            <a:ext cx="3656051" cy="2542922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 bwMode="gray">
          <a:xfrm>
            <a:off x="5848002" y="5632459"/>
            <a:ext cx="1819697" cy="505171"/>
          </a:xfrm>
          <a:prstGeom prst="rect">
            <a:avLst/>
          </a:prstGeom>
          <a:solidFill>
            <a:srgbClr val="E9002F"/>
          </a:solidFill>
          <a:ln w="9525" algn="ctr">
            <a:solidFill>
              <a:srgbClr val="E9002F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itchFamily="34" charset="-122"/>
                <a:cs typeface="+mn-cs"/>
              </a:rPr>
              <a:t>An example for SEALDD server internal implementation, not standard work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4773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Architecture integrating MSGin5G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816917"/>
            <a:ext cx="11249297" cy="1793058"/>
          </a:xfrm>
        </p:spPr>
        <p:txBody>
          <a:bodyPr/>
          <a:lstStyle/>
          <a:p>
            <a:r>
              <a:rPr lang="en-US" altLang="en-US" dirty="0" smtClean="0"/>
              <a:t> </a:t>
            </a:r>
            <a:r>
              <a:rPr lang="en-US" altLang="zh-CN" dirty="0" smtClean="0"/>
              <a:t>SEALDD integrating MSGin5G</a:t>
            </a:r>
            <a:endParaRPr lang="en-US" altLang="en-US" dirty="0" smtClean="0"/>
          </a:p>
          <a:p>
            <a:pPr lvl="1"/>
            <a:r>
              <a:rPr lang="en-US" altLang="en-US" sz="2000" dirty="0"/>
              <a:t>SEALDD server integrates the MSGin5G functions and expose a general SEALDD </a:t>
            </a:r>
            <a:r>
              <a:rPr lang="en-US" altLang="zh-CN" sz="2000" dirty="0"/>
              <a:t>API including MSGin5G service or MSGin5G API to application server</a:t>
            </a:r>
            <a:r>
              <a:rPr lang="en-US" altLang="en-US" sz="2000" dirty="0"/>
              <a:t>.</a:t>
            </a:r>
          </a:p>
          <a:p>
            <a:pPr lvl="1"/>
            <a:r>
              <a:rPr lang="en-US" altLang="en-US" sz="2000" dirty="0"/>
              <a:t>Application server can send out MSGin5G messages or data traffic along with MSGin5G requirements, after data processing by SEALDD server, the traffic is sent out in MSGin5G format.</a:t>
            </a:r>
          </a:p>
          <a:p>
            <a:pPr marL="457200" lvl="1" indent="0">
              <a:buNone/>
            </a:pPr>
            <a:r>
              <a:rPr lang="en-US" altLang="en-US" sz="2000" dirty="0" smtClean="0"/>
              <a:t>						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317" y="3796918"/>
            <a:ext cx="4484904" cy="25372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424" y="3506184"/>
            <a:ext cx="3992502" cy="2952788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 bwMode="gray">
          <a:xfrm>
            <a:off x="313510" y="4817969"/>
            <a:ext cx="1250302" cy="744320"/>
          </a:xfrm>
          <a:prstGeom prst="rect">
            <a:avLst/>
          </a:prstGeom>
          <a:solidFill>
            <a:srgbClr val="E9002F"/>
          </a:solidFill>
          <a:ln w="9525" algn="ctr">
            <a:solidFill>
              <a:srgbClr val="E9002F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itchFamily="34" charset="-122"/>
                <a:cs typeface="+mn-cs"/>
              </a:rPr>
              <a:t>An example for SEALDD server internal implementation, not standard work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 pitchFamily="34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08943" y="5525687"/>
            <a:ext cx="9028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(as per 23.554)</a:t>
            </a:r>
            <a:endParaRPr lang="en-US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172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Architecture for Cache service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816917"/>
            <a:ext cx="11249297" cy="1602558"/>
          </a:xfrm>
        </p:spPr>
        <p:txBody>
          <a:bodyPr/>
          <a:lstStyle/>
          <a:p>
            <a:r>
              <a:rPr lang="en-US" altLang="en-US" dirty="0" smtClean="0"/>
              <a:t> </a:t>
            </a:r>
            <a:r>
              <a:rPr lang="en-US" altLang="zh-CN" dirty="0" smtClean="0"/>
              <a:t>SEALDD support for Cache service</a:t>
            </a:r>
            <a:endParaRPr lang="en-US" altLang="en-US" dirty="0" smtClean="0"/>
          </a:p>
          <a:p>
            <a:pPr marL="890849" lvl="1" indent="-296950" defTabSz="1187798" eaLnBrk="1" fontAlgn="auto" hangingPunct="1">
              <a:spcBef>
                <a:spcPts val="650"/>
              </a:spcBef>
              <a:spcAft>
                <a:spcPts val="0"/>
              </a:spcAft>
              <a:buClrTx/>
            </a:pPr>
            <a:r>
              <a:rPr lang="en-US" altLang="en-US" sz="2000" dirty="0">
                <a:solidFill>
                  <a:srgbClr val="1D1D1A"/>
                </a:solidFill>
              </a:rPr>
              <a:t>SEALDD server provides data storage service </a:t>
            </a:r>
            <a:r>
              <a:rPr lang="en-US" altLang="zh-CN" sz="2000" dirty="0">
                <a:solidFill>
                  <a:srgbClr val="1D1D1A"/>
                </a:solidFill>
                <a:ea typeface="等线" panose="02010600030101010101" pitchFamily="2" charset="-122"/>
              </a:rPr>
              <a:t>and data transmission service</a:t>
            </a:r>
            <a:r>
              <a:rPr lang="en-US" altLang="en-US" sz="2000" dirty="0">
                <a:solidFill>
                  <a:srgbClr val="1D1D1A"/>
                </a:solidFill>
              </a:rPr>
              <a:t> for application Cache server.</a:t>
            </a:r>
          </a:p>
          <a:p>
            <a:pPr marL="890849" lvl="1" indent="-296950" defTabSz="1187798" eaLnBrk="1" fontAlgn="auto" hangingPunct="1">
              <a:spcBef>
                <a:spcPts val="650"/>
              </a:spcBef>
              <a:spcAft>
                <a:spcPts val="0"/>
              </a:spcAft>
              <a:buClrTx/>
            </a:pPr>
            <a:r>
              <a:rPr lang="en-US" altLang="en-US" sz="2000" dirty="0">
                <a:solidFill>
                  <a:srgbClr val="1D1D1A"/>
                </a:solidFill>
              </a:rPr>
              <a:t>Application server processes the cache logic and determines whether and how to update/deliver the cached data in SEALDD server.</a:t>
            </a:r>
          </a:p>
          <a:p>
            <a:pPr marL="457200" lvl="1" indent="0">
              <a:buNone/>
            </a:pPr>
            <a:r>
              <a:rPr lang="en-US" altLang="en-US" sz="2000" dirty="0" smtClean="0"/>
              <a:t>					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 txBox="1">
            <a:spLocks/>
          </p:cNvSpPr>
          <p:nvPr/>
        </p:nvSpPr>
        <p:spPr>
          <a:xfrm>
            <a:off x="5295989" y="5368695"/>
            <a:ext cx="6512767" cy="866641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Char char="•"/>
              <a:defRPr sz="36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6950" marR="0" lvl="0" indent="-296950" algn="l" defTabSz="1187798" rtl="0" eaLnBrk="1" fontAlgn="auto" latinLnBrk="0" hangingPunct="1">
              <a:lnSpc>
                <a:spcPct val="90000"/>
              </a:lnSpc>
              <a:spcBef>
                <a:spcPts val="12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Application cache logic function could be an Application Server or Cache Server which is part of SEAL, but such application cache logic will not be part of  SEALDD scope .					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45704"/>
            <a:ext cx="3290086" cy="28850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05394" y="4483716"/>
            <a:ext cx="3805646" cy="153999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588330" y="4712122"/>
            <a:ext cx="884575" cy="619125"/>
          </a:xfrm>
          <a:prstGeom prst="rightArrow">
            <a:avLst/>
          </a:prstGeom>
          <a:solidFill>
            <a:srgbClr val="C7000A"/>
          </a:solidFill>
          <a:ln w="12700" cap="flat" cmpd="sng" algn="ctr">
            <a:solidFill>
              <a:srgbClr val="C7000A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06465" y="4698518"/>
            <a:ext cx="1379346" cy="461665"/>
          </a:xfrm>
          <a:prstGeom prst="rect">
            <a:avLst/>
          </a:prstGeom>
          <a:noFill/>
          <a:ln w="19050">
            <a:solidFill>
              <a:srgbClr val="C7000A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Functions mapped to SEALDD server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TextBox 4"/>
          <p:cNvSpPr txBox="1"/>
          <p:nvPr/>
        </p:nvSpPr>
        <p:spPr bwMode="gray">
          <a:xfrm>
            <a:off x="53251" y="4197707"/>
            <a:ext cx="1287418" cy="560184"/>
          </a:xfrm>
          <a:prstGeom prst="rect">
            <a:avLst/>
          </a:prstGeom>
          <a:solidFill>
            <a:srgbClr val="E9002F"/>
          </a:solidFill>
          <a:ln w="9525" algn="ctr">
            <a:solidFill>
              <a:srgbClr val="E9002F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itchFamily="34" charset="-122"/>
                <a:cs typeface="+mn-cs"/>
              </a:rPr>
              <a:t>An example for Cache server internal implementation, not standard work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0838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797419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5327</TotalTime>
  <Words>333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Microsoft YaHei</vt:lpstr>
      <vt:lpstr>SimSun</vt:lpstr>
      <vt:lpstr>Arial</vt:lpstr>
      <vt:lpstr>Arial </vt:lpstr>
      <vt:lpstr>Calibri</vt:lpstr>
      <vt:lpstr>Calibri Light</vt:lpstr>
      <vt:lpstr>等线</vt:lpstr>
      <vt:lpstr>Times New Roman</vt:lpstr>
      <vt:lpstr>Office Theme</vt:lpstr>
      <vt:lpstr>Discussion on Clarifications regarding SEALDD architecture</vt:lpstr>
      <vt:lpstr>Outline</vt:lpstr>
      <vt:lpstr>General Architecture</vt:lpstr>
      <vt:lpstr>Architecture integrating MSGin5G</vt:lpstr>
      <vt:lpstr>Architecture for Cache service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606</cp:revision>
  <dcterms:created xsi:type="dcterms:W3CDTF">2010-02-05T13:52:04Z</dcterms:created>
  <dcterms:modified xsi:type="dcterms:W3CDTF">2022-03-30T19:19:40Z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(3)kuIY1CQ7BZKSCSTt5RjVXtKU39s+7SsDDrTY0Oq0MWmlldpZ7BMdTbaGsSXEFuMxnMxkSt92
bFNksVWJjMPDnIQvETgQOqIqhsDraxbHpxrtBcXHvXczBZCcW1CCO1uT3CDV0gN+bMsbmry5
uyHZZPBGz+hTaiGfQ7PhTDw7PcHXmP6XHQszGo7eeeif1dUHokqw/XdYokg7rc/BkHmDNWHG
FxtVinLhNxj4fTV6/G</vt:lpwstr>
  </property>
  <property fmtid="{D5CDD505-2E9C-101B-9397-08002B2CF9AE}" pid="4" name="_2015_ms_pID_7253431">
    <vt:lpwstr>T+708P2hiOl94nPDOkkGGuLLjiCu8YDnPpCE2AlyL4QM1gqQ+PmTB9
Uw9TKKUKYm53ZQM5kCSAEM4Nqg0orEQQVonhj1eqpwHmbrXrRT4NrpbD7FA0GDry1HEt6VUI
9DRVgnQIvZdS6AS6LRJE3wsE8aze7XctXg+LRtemyDCe/eYunlbxaxeKwRiJAtaqRakk8t68
IE1aqMwQMWqvvNrceVfQEmI6njliMSpKRKZo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1644802604</vt:lpwstr>
  </property>
  <property fmtid="{D5CDD505-2E9C-101B-9397-08002B2CF9AE}" pid="9" name="_2015_ms_pID_7253432">
    <vt:lpwstr>/g==</vt:lpwstr>
  </property>
</Properties>
</file>