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528" r:id="rId2"/>
    <p:sldId id="548" r:id="rId3"/>
    <p:sldId id="549" r:id="rId4"/>
    <p:sldId id="551" r:id="rId5"/>
    <p:sldId id="554" r:id="rId6"/>
    <p:sldId id="550" r:id="rId7"/>
    <p:sldId id="537" r:id="rId8"/>
    <p:sldId id="553" r:id="rId9"/>
    <p:sldId id="54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5" autoAdjust="0"/>
    <p:restoredTop sz="99112" autoAdjust="0"/>
  </p:normalViewPr>
  <p:slideViewPr>
    <p:cSldViewPr snapToGrid="0">
      <p:cViewPr varScale="1">
        <p:scale>
          <a:sx n="87" d="100"/>
          <a:sy n="87" d="100"/>
        </p:scale>
        <p:origin x="45" y="555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SA6#47-e, 14 – 22 Feb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2022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41584" y="1212137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S6-220487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SA6#48-e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234995"/>
              </p:ext>
            </p:extLst>
          </p:nvPr>
        </p:nvGraphicFramePr>
        <p:xfrm>
          <a:off x="158285" y="1620093"/>
          <a:ext cx="11340608" cy="393557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53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49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27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95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3334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SA#95-e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SA6#48-e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/>
                        <a:t>Study on Mission Critical Services support over 5G System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FS_MCOver5GS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(06/2018)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sharing of administrative configuration between interconnected MC service systems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FS_MCShAC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492310896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Mission Critical Ad hoc Group Communications Support for Mission Critical Services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FS_MCAHGC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81665877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111676"/>
              </p:ext>
            </p:extLst>
          </p:nvPr>
        </p:nvGraphicFramePr>
        <p:xfrm>
          <a:off x="216556" y="1629061"/>
          <a:ext cx="11182067" cy="426685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48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7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23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27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3109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SA#95-e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SA6#48-e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enablement aspects for subscriber-aware NB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02941075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Capability Exposure for </a:t>
                      </a:r>
                      <a:r>
                        <a:rPr lang="en-IN" sz="1600" dirty="0" err="1"/>
                        <a:t>IoT</a:t>
                      </a:r>
                      <a:r>
                        <a:rPr lang="en-IN" sz="1600" dirty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FS_ACE_IOT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142674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FS_5GFLS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98474964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2905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897439"/>
              </p:ext>
            </p:extLst>
          </p:nvPr>
        </p:nvGraphicFramePr>
        <p:xfrm>
          <a:off x="265862" y="1624577"/>
          <a:ext cx="11034150" cy="34439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1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7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0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48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52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560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SA#95-e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SA6#48-e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FS_eV2XAPP2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Data Analytics Enablement Service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FS_ADAES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15%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layer support for Personal </a:t>
                      </a:r>
                      <a:r>
                        <a:rPr lang="en-IN" sz="1600" b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 and Residential Networks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FS_PINAPP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15%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308962"/>
              </p:ext>
            </p:extLst>
          </p:nvPr>
        </p:nvGraphicFramePr>
        <p:xfrm>
          <a:off x="185179" y="1593201"/>
          <a:ext cx="11204480" cy="377917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5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97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89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268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SA#95-e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SA6#48-e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MCOver5MBS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SA#95</a:t>
                      </a:r>
                    </a:p>
                    <a:p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Mission Critical Services over 5GProSe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MCOver5GProSe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MCGWUE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SA#96</a:t>
                      </a:r>
                    </a:p>
                    <a:p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Mission Critical Push-to-talk architecture phase 4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enh4MCPTT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Interconnection and Migration Aspects for Railways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IRail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108252"/>
              </p:ext>
            </p:extLst>
          </p:nvPr>
        </p:nvGraphicFramePr>
        <p:xfrm>
          <a:off x="185179" y="1593201"/>
          <a:ext cx="11204480" cy="262104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72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0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393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SA#95-e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SA6#48-e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Application layer support for Factories of the Future (FF)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FFAPP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Service Enabler Architecture Layer for Verticals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eSEAL2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New WID on support of the MSGin5G Service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SA#95 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434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38899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Pre-SA6#49-e conference calls (Dates are TBD)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eEDGEAPP – 2 (1.5 hours)</a:t>
            </a:r>
          </a:p>
          <a:p>
            <a:pPr marL="767839" lvl="1" indent="-295323">
              <a:defRPr/>
            </a:pPr>
            <a:r>
              <a:rPr lang="en-GB" altLang="en-US" sz="1800" dirty="0"/>
              <a:t>SNAAPP/SEALDD – 1 (1.5 hours)</a:t>
            </a:r>
          </a:p>
          <a:p>
            <a:pPr marL="767839" lvl="1" indent="-295323">
              <a:defRPr/>
            </a:pPr>
            <a:r>
              <a:rPr lang="en-GB" altLang="en-US" sz="1800" dirty="0"/>
              <a:t>5GFLS – 1 (1 hour)</a:t>
            </a:r>
          </a:p>
          <a:p>
            <a:pPr marL="767839" lvl="1" indent="-295323">
              <a:defRPr/>
            </a:pPr>
            <a:r>
              <a:rPr lang="en-GB" altLang="en-US" sz="1800" dirty="0"/>
              <a:t>NSCALE/Outgoing LS (</a:t>
            </a:r>
            <a:r>
              <a:rPr lang="en-US" altLang="en-US" sz="1800" dirty="0"/>
              <a:t>LS on Network slice info delivery</a:t>
            </a:r>
            <a:r>
              <a:rPr lang="en-GB" altLang="en-US" sz="1800" dirty="0"/>
              <a:t>) – 1 (1.5 hours)</a:t>
            </a:r>
          </a:p>
          <a:p>
            <a:pPr marL="767839" lvl="1" indent="-295323">
              <a:defRPr/>
            </a:pPr>
            <a:r>
              <a:rPr lang="en-GB" altLang="en-US" sz="1800" dirty="0"/>
              <a:t>MC/5GMARCH – 1 (1.5 hours)</a:t>
            </a:r>
          </a:p>
          <a:p>
            <a:pPr marL="767839" lvl="1" indent="-295323">
              <a:defRPr/>
            </a:pPr>
            <a:r>
              <a:rPr lang="en-GB" altLang="en-US" sz="1800" dirty="0"/>
              <a:t>ACE-IoT/ADAES – 1 (1.5 hours)</a:t>
            </a:r>
          </a:p>
          <a:p>
            <a:pPr marL="354387" indent="-354387">
              <a:defRPr/>
            </a:pPr>
            <a:r>
              <a:rPr lang="en-GB" altLang="en-US" sz="2400" dirty="0"/>
              <a:t>Rapporteurs to make the draft TRs/TSs available within one week!</a:t>
            </a:r>
          </a:p>
          <a:p>
            <a:pPr marL="354387" indent="-354387">
              <a:defRPr/>
            </a:pPr>
            <a:r>
              <a:rPr lang="en-GB" altLang="en-US" sz="2400" dirty="0"/>
              <a:t>All pre-agreed/approved revisions MUST be in the inbox folder!</a:t>
            </a:r>
          </a:p>
          <a:p>
            <a:pPr marL="354387" indent="-354387">
              <a:defRPr/>
            </a:pPr>
            <a:r>
              <a:rPr lang="en-GB" altLang="en-US" sz="2400" dirty="0"/>
              <a:t>Rapporteurs to provide inputs to Rel-17 WI summaries (TR 21.917)</a:t>
            </a:r>
          </a:p>
          <a:p>
            <a:pPr marL="354387" indent="-354387">
              <a:defRPr/>
            </a:pPr>
            <a:r>
              <a:rPr lang="en-GB" altLang="en-US" sz="2400" dirty="0"/>
              <a:t>Future meeting calendar (Agenda Item 12)</a:t>
            </a:r>
          </a:p>
          <a:p>
            <a:pPr marL="354387" indent="-354387">
              <a:defRPr/>
            </a:pPr>
            <a:r>
              <a:rPr lang="en-GB" altLang="en-US" sz="2400" dirty="0"/>
              <a:t>E-meeting duration – 7 or 8 days</a:t>
            </a:r>
          </a:p>
          <a:p>
            <a:pPr marL="354387" indent="-354387">
              <a:defRPr/>
            </a:pPr>
            <a:endParaRPr lang="en-GB" altLang="en-US" sz="288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Vice-Chair Election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dirty="0"/>
              <a:t>Elections to SA6 Vice-chair position to be held in SA6#49-Bis-e meeting</a:t>
            </a:r>
          </a:p>
          <a:p>
            <a:pPr marL="354387" indent="-354387">
              <a:defRPr/>
            </a:pPr>
            <a:r>
              <a:rPr lang="en-GB" altLang="en-US" dirty="0"/>
              <a:t>Reminder: New voting rights accrual procedures are in place</a:t>
            </a:r>
          </a:p>
          <a:p>
            <a:pPr marL="811587" lvl="1" indent="-354387">
              <a:defRPr/>
            </a:pPr>
            <a:r>
              <a:rPr lang="en-GB" altLang="en-US" dirty="0"/>
              <a:t>Please remember to register and to verify your attendance</a:t>
            </a:r>
            <a:endParaRPr lang="en-GB" altLang="en-US" sz="2894" dirty="0"/>
          </a:p>
          <a:p>
            <a:pPr marL="354387" indent="-354387">
              <a:defRPr/>
            </a:pPr>
            <a:endParaRPr lang="en-GB" altLang="en-US" sz="2894" dirty="0"/>
          </a:p>
        </p:txBody>
      </p:sp>
    </p:spTree>
    <p:extLst>
      <p:ext uri="{BB962C8B-B14F-4D97-AF65-F5344CB8AC3E}">
        <p14:creationId xmlns:p14="http://schemas.microsoft.com/office/powerpoint/2010/main" val="386353142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25849</TotalTime>
  <Words>837</Words>
  <Application>Microsoft Office PowerPoint</Application>
  <PresentationFormat>Widescreen</PresentationFormat>
  <Paragraphs>227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   SA6#48-e Work Plan Review</vt:lpstr>
      <vt:lpstr>Overview: Ongoing Studies</vt:lpstr>
      <vt:lpstr>Overview: Ongoing Studies</vt:lpstr>
      <vt:lpstr>Overview: Ongoing Studies</vt:lpstr>
      <vt:lpstr>Overview: Rel-18 Work-Items</vt:lpstr>
      <vt:lpstr>Overview: Rel-18 Work-Items</vt:lpstr>
      <vt:lpstr>Conference calls and other items</vt:lpstr>
      <vt:lpstr>SA6 Vice-Chair Election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</cp:lastModifiedBy>
  <cp:revision>1971</cp:revision>
  <dcterms:created xsi:type="dcterms:W3CDTF">2010-02-05T13:52:04Z</dcterms:created>
  <dcterms:modified xsi:type="dcterms:W3CDTF">2022-04-14T16:48:31Z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