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3"/>
  </p:notesMasterIdLst>
  <p:handoutMasterIdLst>
    <p:handoutMasterId r:id="rId14"/>
  </p:handoutMasterIdLst>
  <p:sldIdLst>
    <p:sldId id="528" r:id="rId2"/>
    <p:sldId id="534" r:id="rId3"/>
    <p:sldId id="547" r:id="rId4"/>
    <p:sldId id="548" r:id="rId5"/>
    <p:sldId id="549" r:id="rId6"/>
    <p:sldId id="551" r:id="rId7"/>
    <p:sldId id="550" r:id="rId8"/>
    <p:sldId id="552" r:id="rId9"/>
    <p:sldId id="537" r:id="rId10"/>
    <p:sldId id="553" r:id="rId11"/>
    <p:sldId id="545" r:id="rId12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5" autoAdjust="0"/>
    <p:restoredTop sz="99112" autoAdjust="0"/>
  </p:normalViewPr>
  <p:slideViewPr>
    <p:cSldViewPr snapToGrid="0">
      <p:cViewPr varScale="1">
        <p:scale>
          <a:sx n="85" d="100"/>
          <a:sy n="85" d="100"/>
        </p:scale>
        <p:origin x="598" y="41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</a:t>
            </a:r>
            <a:r>
              <a:rPr lang="en-GB" altLang="en-US" sz="1000" b="1" dirty="0" smtClean="0">
                <a:ln w="0"/>
                <a:latin typeface="Calibri" panose="020F0502020204030204" pitchFamily="34" charset="0"/>
              </a:rPr>
              <a:t>2021</a:t>
            </a:r>
            <a:endParaRPr lang="en-GB" altLang="en-US" sz="1000" b="1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SA6#46-e, 15 – 23 Nov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2021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S6-212814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US" sz="5300" b="1" dirty="0" smtClean="0"/>
              <a:t>SA6#46-e Work Plan Review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400" dirty="0" smtClean="0">
                <a:latin typeface="Arial" panose="020B0604020202020204" pitchFamily="34" charset="0"/>
              </a:rPr>
              <a:t>Suresh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Chitturi</a:t>
            </a:r>
            <a:endParaRPr lang="en-US" altLang="en-US" sz="24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Arial" panose="020B0604020202020204" pitchFamily="34" charset="0"/>
              </a:rPr>
              <a:t>SA6 Chair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SAMSUNG</a:t>
            </a:r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 smtClean="0"/>
              <a:t>SA6 Chair 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894" dirty="0" smtClean="0"/>
              <a:t> Elections to SA6 Chair </a:t>
            </a:r>
            <a:r>
              <a:rPr lang="en-GB" altLang="en-US" sz="2894" dirty="0" smtClean="0"/>
              <a:t>position to </a:t>
            </a:r>
            <a:r>
              <a:rPr lang="en-GB" altLang="en-US" sz="2894" dirty="0" smtClean="0"/>
              <a:t>be held in SA6#47-e meeting</a:t>
            </a:r>
            <a:endParaRPr lang="en-IN" altLang="en-US" sz="2894" dirty="0"/>
          </a:p>
          <a:p>
            <a:pPr marL="767839" lvl="1" indent="-295323">
              <a:defRPr/>
            </a:pPr>
            <a:r>
              <a:rPr lang="en-GB" altLang="en-US" sz="2000" dirty="0" smtClean="0"/>
              <a:t>Mr. Suresh </a:t>
            </a:r>
            <a:r>
              <a:rPr lang="en-GB" altLang="en-US" sz="2000" dirty="0" err="1" smtClean="0"/>
              <a:t>Chitturi</a:t>
            </a:r>
            <a:r>
              <a:rPr lang="en-GB" altLang="en-US" sz="2000" dirty="0" smtClean="0"/>
              <a:t> completes two terms as SA6 </a:t>
            </a:r>
            <a:r>
              <a:rPr lang="en-GB" altLang="en-US" sz="2000" dirty="0" smtClean="0"/>
              <a:t>Chair in Feb 2022</a:t>
            </a:r>
            <a:endParaRPr lang="en-GB" altLang="en-US" sz="2000" dirty="0" smtClean="0"/>
          </a:p>
          <a:p>
            <a:pPr marL="767839" lvl="1" indent="-295323">
              <a:defRPr/>
            </a:pPr>
            <a:r>
              <a:rPr lang="en-GB" altLang="en-US" sz="2000" dirty="0" smtClean="0"/>
              <a:t>Announcement will be made on the SA6 list with the details</a:t>
            </a:r>
          </a:p>
          <a:p>
            <a:pPr marL="767839" lvl="1" indent="-295323">
              <a:defRPr/>
            </a:pPr>
            <a:endParaRPr lang="en-GB" altLang="en-US" sz="1800" dirty="0" smtClean="0"/>
          </a:p>
          <a:p>
            <a:pPr marL="354387" indent="-354387">
              <a:defRPr/>
            </a:pPr>
            <a:endParaRPr lang="en-GB" altLang="en-US" sz="2894" dirty="0" smtClean="0"/>
          </a:p>
          <a:p>
            <a:pPr marL="354387" indent="-354387">
              <a:defRPr/>
            </a:pPr>
            <a:endParaRPr lang="en-GB" altLang="en-US" sz="2894" dirty="0" smtClean="0"/>
          </a:p>
        </p:txBody>
      </p:sp>
    </p:spTree>
    <p:extLst>
      <p:ext uri="{BB962C8B-B14F-4D97-AF65-F5344CB8AC3E}">
        <p14:creationId xmlns:p14="http://schemas.microsoft.com/office/powerpoint/2010/main" val="38635314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 smtClean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Rel-17 Work Items – 1/2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139163"/>
              </p:ext>
            </p:extLst>
          </p:nvPr>
        </p:nvGraphicFramePr>
        <p:xfrm>
          <a:off x="245967" y="1752602"/>
          <a:ext cx="11605374" cy="440615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519645"/>
                <a:gridCol w="1483658"/>
                <a:gridCol w="1125071"/>
                <a:gridCol w="977153"/>
                <a:gridCol w="1080247"/>
                <a:gridCol w="1084729"/>
                <a:gridCol w="1324530"/>
                <a:gridCol w="2010341"/>
              </a:tblGrid>
              <a:tr h="6678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</a:t>
                      </a:r>
                      <a:r>
                        <a:rPr lang="en-US" sz="1800" baseline="0" dirty="0" smtClean="0"/>
                        <a:t> Item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Approved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SA#93-e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SA6#45-BIS-e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SA6#46-e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Completion</a:t>
                      </a:r>
                      <a:endParaRPr lang="en-US" sz="16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</a:tr>
              <a:tr h="951765">
                <a:tc>
                  <a:txBody>
                    <a:bodyPr/>
                    <a:lstStyle/>
                    <a:p>
                      <a:r>
                        <a:rPr lang="en-US" altLang="en-US" sz="1400" dirty="0" smtClean="0"/>
                        <a:t>Enhancements to Application Architecture for the Mobile Communication System for Railways Phase 2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eMONASTERY2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SA#84</a:t>
                      </a:r>
                    </a:p>
                    <a:p>
                      <a:pPr algn="l"/>
                      <a:r>
                        <a:rPr lang="en-US" sz="1600" dirty="0" smtClean="0"/>
                        <a:t>(06/2019)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MC services support on IOPS mode of operation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effectLst/>
                        </a:rPr>
                        <a:t>MCIOPS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SA#84</a:t>
                      </a:r>
                    </a:p>
                    <a:p>
                      <a:pPr algn="l"/>
                      <a:r>
                        <a:rPr lang="en-US" sz="1600" dirty="0" smtClean="0"/>
                        <a:t>(06/2019)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Enhanced Mission Critical Push-to-talk architecture phase 3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enh3MCPTT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SA#87</a:t>
                      </a:r>
                    </a:p>
                    <a:p>
                      <a:pPr algn="l"/>
                      <a:r>
                        <a:rPr lang="en-US" sz="1600" dirty="0" smtClean="0"/>
                        <a:t>(03/2020)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1452" marR="91452" marT="45570" marB="45570"/>
                </a:tc>
              </a:tr>
              <a:tr h="734153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Enhancements for functional architecture and information flows for Mission Critical Data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eMCData3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SA#86</a:t>
                      </a:r>
                    </a:p>
                    <a:p>
                      <a:pPr algn="l"/>
                      <a:r>
                        <a:rPr lang="en-US" sz="1600" dirty="0" smtClean="0"/>
                        <a:t>(12/2019)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73441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Architecture for enabling Edge Applications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EDGEAPP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SA#86</a:t>
                      </a:r>
                    </a:p>
                    <a:p>
                      <a:pPr algn="l"/>
                      <a:r>
                        <a:rPr lang="en-US" sz="1600" dirty="0" smtClean="0"/>
                        <a:t>(12/2019)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99%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99%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66FF"/>
                          </a:solidFill>
                        </a:rPr>
                        <a:t>To be declared 100%?</a:t>
                      </a:r>
                    </a:p>
                  </a:txBody>
                  <a:tcPr marL="91452" marR="91452" marT="45570" marB="455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8074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89438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Rel-17 Work Items – 2/2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623158"/>
              </p:ext>
            </p:extLst>
          </p:nvPr>
        </p:nvGraphicFramePr>
        <p:xfrm>
          <a:off x="270902" y="1748118"/>
          <a:ext cx="11650196" cy="442217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39279"/>
                <a:gridCol w="1210236"/>
                <a:gridCol w="1111623"/>
                <a:gridCol w="981636"/>
                <a:gridCol w="1116105"/>
                <a:gridCol w="1084730"/>
                <a:gridCol w="1192306"/>
                <a:gridCol w="2214281"/>
              </a:tblGrid>
              <a:tr h="6678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</a:t>
                      </a:r>
                      <a:r>
                        <a:rPr lang="en-US" sz="1800" baseline="0" dirty="0" smtClean="0"/>
                        <a:t> Item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Approved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SA#93-e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SA6#45-BIS-e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SA6#46-e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Completion</a:t>
                      </a:r>
                      <a:endParaRPr lang="en-US" sz="16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</a:tr>
              <a:tr h="95176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Enhanced application layer support for V2X services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eV2XAPP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Application Architecture for MSGin5G Service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5GMARCH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95%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66FF"/>
                          </a:solidFill>
                        </a:rPr>
                        <a:t>To be declared 100%?</a:t>
                      </a: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Mission Critical Services</a:t>
                      </a:r>
                      <a:r>
                        <a:rPr lang="en-US" sz="1600" baseline="0" dirty="0" smtClean="0"/>
                        <a:t> over 5GS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MCOver5GS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734153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Enhanced Service Enabler Architecture Layer for Verticals 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eSEAL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Application layer support for </a:t>
                      </a:r>
                      <a:r>
                        <a:rPr lang="en-IN" sz="1600" dirty="0" err="1" smtClean="0"/>
                        <a:t>Uncrewed</a:t>
                      </a:r>
                      <a:r>
                        <a:rPr lang="en-IN" sz="1600" dirty="0" smtClean="0"/>
                        <a:t> Aerial System (UAS)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UASAPP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4792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60572"/>
              </p:ext>
            </p:extLst>
          </p:nvPr>
        </p:nvGraphicFramePr>
        <p:xfrm>
          <a:off x="212073" y="1906964"/>
          <a:ext cx="11580997" cy="415474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4565"/>
                <a:gridCol w="1339257"/>
                <a:gridCol w="1065693"/>
                <a:gridCol w="909918"/>
                <a:gridCol w="1008529"/>
                <a:gridCol w="981636"/>
                <a:gridCol w="1083338"/>
                <a:gridCol w="2498061"/>
              </a:tblGrid>
              <a:tr h="613695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SA6#45-BIS-e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SA6#46-e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Study on Mission Critical Services support over 5G System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FS_MCOver5GS 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(06/2018)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87%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89%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82850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Study of Interconnection and Migration Aspects for Railways</a:t>
                      </a:r>
                      <a:r>
                        <a:rPr lang="en-GB" altLang="en-US" sz="1600" dirty="0" smtClean="0"/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FS_IRail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SA#88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(06/2020)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SA#94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(12/2021)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TR for approval at SA#95-e</a:t>
                      </a: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Target completion to be shifted to SA#95-e.</a:t>
                      </a:r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FS_NSCALE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(03/2021)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25%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(06/2022)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</a:t>
                      </a:r>
                      <a:r>
                        <a:rPr lang="en-IN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at SA6#46-e (target </a:t>
                      </a:r>
                      <a:r>
                        <a:rPr lang="en-IN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date – Jun 2022)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application enablement aspects for subscriber-aware northbound API access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FS_SNAAPP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SA#95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TR for information at SA#94-e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Target completion to be shifted to SA#96.</a:t>
                      </a: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424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329563"/>
              </p:ext>
            </p:extLst>
          </p:nvPr>
        </p:nvGraphicFramePr>
        <p:xfrm>
          <a:off x="230003" y="1902484"/>
          <a:ext cx="11563066" cy="39011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6973"/>
                <a:gridCol w="1398494"/>
                <a:gridCol w="1035424"/>
                <a:gridCol w="905435"/>
                <a:gridCol w="977153"/>
                <a:gridCol w="995082"/>
                <a:gridCol w="1059652"/>
                <a:gridCol w="2494853"/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SA6#45-BIS-e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SA6#46-e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Application Capability Exposure for </a:t>
                      </a:r>
                      <a:r>
                        <a:rPr lang="en-IN" sz="1600" dirty="0" err="1" smtClean="0"/>
                        <a:t>IoT</a:t>
                      </a:r>
                      <a:r>
                        <a:rPr lang="en-IN" sz="1600" dirty="0" smtClean="0"/>
                        <a:t> Platforms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FS_ACE_IOT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15%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SA#95</a:t>
                      </a:r>
                    </a:p>
                    <a:p>
                      <a:r>
                        <a:rPr lang="en-US" sz="1600" dirty="0" smtClean="0"/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enhanced Application Architecture for enabling Edge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FS_eEDGEAPP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(06/2022)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</a:t>
                      </a: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at SA6#45-BIS-e (target </a:t>
                      </a: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date – Jun 2022)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5G-enabled fused location service capability exposure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FS_5GFLS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(06/2022)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</a:t>
                      </a:r>
                      <a:r>
                        <a:rPr lang="en-IN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at SA6#46-e (target </a:t>
                      </a:r>
                      <a:r>
                        <a:rPr lang="en-IN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date – Jun 2022)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enhanced architecture for UAS Applications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FS_eUASAPP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at </a:t>
                      </a: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SA6#45-BIS-e (target </a:t>
                      </a: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date – Sep 2022)</a:t>
                      </a: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9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713834"/>
              </p:ext>
            </p:extLst>
          </p:nvPr>
        </p:nvGraphicFramePr>
        <p:xfrm>
          <a:off x="256897" y="1817319"/>
          <a:ext cx="11563066" cy="365731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6973"/>
                <a:gridCol w="1398494"/>
                <a:gridCol w="1035424"/>
                <a:gridCol w="905435"/>
                <a:gridCol w="977153"/>
                <a:gridCol w="995082"/>
                <a:gridCol w="1059652"/>
                <a:gridCol w="2494853"/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SA6#45-BIS-e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SA6#46-e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enhanced architecture for UAS Applications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FS_eUASAPP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at (target date – Sep 2022)</a:t>
                      </a:r>
                    </a:p>
                  </a:txBody>
                  <a:tcPr marL="91446" marR="91446" marT="45691" marB="45691"/>
                </a:tc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SEAL data delivery enabler for vertical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FS_SEALDD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SA#96</a:t>
                      </a:r>
                    </a:p>
                    <a:p>
                      <a:r>
                        <a:rPr lang="en-US" sz="1600" dirty="0" smtClean="0"/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enhancements to application layer support for V2X services;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FS_eV2XAPP2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SA#96</a:t>
                      </a:r>
                    </a:p>
                    <a:p>
                      <a:r>
                        <a:rPr lang="en-US" sz="1600" dirty="0" smtClean="0"/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Study on Application Data Analytics Enablement Service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FS_ADAES 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New SID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(09/2022)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Agreed at SA6#45-BIS-e</a:t>
                      </a: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221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430513"/>
              </p:ext>
            </p:extLst>
          </p:nvPr>
        </p:nvGraphicFramePr>
        <p:xfrm>
          <a:off x="185179" y="1593201"/>
          <a:ext cx="11563066" cy="481543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6973"/>
                <a:gridCol w="1398494"/>
                <a:gridCol w="1035424"/>
                <a:gridCol w="905435"/>
                <a:gridCol w="977153"/>
                <a:gridCol w="995082"/>
                <a:gridCol w="1059652"/>
                <a:gridCol w="2494853"/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SA6#45-BIS-e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SA6#46-e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Mission Critical Services over 5MBS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MCOver5MBS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SA#95</a:t>
                      </a:r>
                    </a:p>
                    <a:p>
                      <a:r>
                        <a:rPr lang="en-US" sz="1600" dirty="0" smtClean="0"/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Gateway UE function for Mission Critical Communication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MCGWUE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20%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SA#96</a:t>
                      </a:r>
                    </a:p>
                    <a:p>
                      <a:r>
                        <a:rPr lang="en-US" sz="1600" dirty="0" smtClean="0"/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Application layer support for Factories of the Future (FF)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FFAPP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5%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Enhanced Service Enabler Architecture Layer for Verticals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eSEAL2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New WID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Agreed at SA6#45-BIS-e</a:t>
                      </a: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Enhanced Mission Critical Push-to-talk architecture phase 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enh4MCPTT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New WID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SA#99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Agreed at SA6#45-BIS-e</a:t>
                      </a: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Mission Critical Services over 5GProSe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MCOver5GProSe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New WID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SA#99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Agreed at SA6#45-BIS-e</a:t>
                      </a: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388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Rel-18 Content and Timeline </a:t>
            </a:r>
            <a:br>
              <a:rPr lang="en-US" dirty="0" smtClean="0"/>
            </a:br>
            <a:r>
              <a:rPr lang="en-US" sz="2000" dirty="0" smtClean="0"/>
              <a:t>(Endorsed in S6-212437 </a:t>
            </a:r>
            <a:r>
              <a:rPr lang="en-US" sz="2000" dirty="0" smtClean="0"/>
              <a:t>&amp; S6-212xxx)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677707"/>
            <a:ext cx="10515600" cy="4351338"/>
          </a:xfrm>
        </p:spPr>
        <p:txBody>
          <a:bodyPr/>
          <a:lstStyle/>
          <a:p>
            <a:pPr lvl="0"/>
            <a:r>
              <a:rPr lang="en-IN" sz="2000" b="1" dirty="0"/>
              <a:t>Proposal #1</a:t>
            </a:r>
            <a:r>
              <a:rPr lang="en-IN" sz="2000" dirty="0"/>
              <a:t>: Formal prioritization exercise will not be undertaken for SA6 in Rel-18, however, “content freeze” shall be established at SA6#46-e i.e. further new WID/SIDs, with the exception of “follow-up” WIDs based on ongoing study-items, may be accepted after SA6#46-e meeting only with consideration to factors such as availability of TUs, impact to workload and urgency to pursue the item.</a:t>
            </a:r>
          </a:p>
          <a:p>
            <a:pPr lvl="0"/>
            <a:r>
              <a:rPr lang="en-IN" sz="2000" b="1" dirty="0"/>
              <a:t>Proposal #2</a:t>
            </a:r>
            <a:r>
              <a:rPr lang="en-IN" sz="2000" dirty="0"/>
              <a:t>: The studies for Rel-18 must be concluded latest by June 2022 or Sep 2022, to allow sufficient time (i.e. at least 9 months, maximum of 6 meetings) for normative work, failing which it can result in a risk of completion of the Rel-18 normative work by March 2023 or may be subject to down-scoping.</a:t>
            </a:r>
          </a:p>
          <a:p>
            <a:pPr lvl="0"/>
            <a:r>
              <a:rPr lang="en-IN" sz="2000" b="1" dirty="0"/>
              <a:t>Proposal #3</a:t>
            </a:r>
            <a:r>
              <a:rPr lang="en-IN" sz="2000" dirty="0"/>
              <a:t>: All approved Rel-18 WID/SIDs will be on the agenda during e-meetings. Additionally, time allocations for specific agenda items may be limited and time allocated to present/discuss each document may also be limited. Other strategies e.g. “alternating” agenda items, may be considered when F2F meetings resume</a:t>
            </a:r>
            <a:r>
              <a:rPr lang="en-IN" sz="2000" dirty="0" smtClean="0"/>
              <a:t>.</a:t>
            </a:r>
          </a:p>
          <a:p>
            <a:pPr lvl="0"/>
            <a:r>
              <a:rPr lang="en-IN" sz="2000" b="1" dirty="0"/>
              <a:t>Proposal </a:t>
            </a:r>
            <a:r>
              <a:rPr lang="en-IN" sz="2000" b="1" dirty="0" smtClean="0"/>
              <a:t>#4</a:t>
            </a:r>
            <a:r>
              <a:rPr lang="en-IN" sz="2000" dirty="0" smtClean="0"/>
              <a:t>: </a:t>
            </a:r>
            <a:r>
              <a:rPr lang="en-IN" sz="2000" dirty="0"/>
              <a:t>Rel-18 workload feasibility assessment to be prepared with inputs from Rapporteurs, based on the WID/SID objectives and the available TUs in </a:t>
            </a:r>
            <a:r>
              <a:rPr lang="en-IN" sz="2000" dirty="0" smtClean="0"/>
              <a:t>Rel-18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4154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 smtClean="0"/>
              <a:t>Conference calls and other items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400" dirty="0" smtClean="0"/>
              <a:t>Pre-SA6#47-e </a:t>
            </a:r>
            <a:r>
              <a:rPr lang="en-GB" altLang="en-US" sz="2400" dirty="0"/>
              <a:t>conference calls</a:t>
            </a:r>
            <a:endParaRPr lang="en-IN" altLang="en-US" dirty="0"/>
          </a:p>
          <a:p>
            <a:pPr marL="767839" lvl="1" indent="-295323">
              <a:defRPr/>
            </a:pPr>
            <a:r>
              <a:rPr lang="en-GB" altLang="en-US" sz="1800" dirty="0" err="1" smtClean="0"/>
              <a:t>eEDGEAPP</a:t>
            </a:r>
            <a:r>
              <a:rPr lang="en-GB" altLang="en-US" sz="1800" dirty="0" smtClean="0"/>
              <a:t> – 2 (date TBD)</a:t>
            </a:r>
            <a:endParaRPr lang="en-GB" altLang="en-US" sz="1800" dirty="0"/>
          </a:p>
          <a:p>
            <a:pPr marL="767839" lvl="1" indent="-295323">
              <a:defRPr/>
            </a:pPr>
            <a:r>
              <a:rPr lang="en-GB" altLang="en-US" sz="1800" dirty="0" smtClean="0"/>
              <a:t>NSCALE – 1 (date TBD)</a:t>
            </a:r>
          </a:p>
          <a:p>
            <a:pPr marL="767839" lvl="1" indent="-295323">
              <a:defRPr/>
            </a:pPr>
            <a:r>
              <a:rPr lang="en-GB" altLang="en-US" sz="1800" dirty="0" smtClean="0"/>
              <a:t>MC – 1 (date TBD)</a:t>
            </a:r>
          </a:p>
          <a:p>
            <a:pPr marL="354387" indent="-354387">
              <a:defRPr/>
            </a:pPr>
            <a:r>
              <a:rPr lang="en-GB" altLang="en-US" sz="2400" dirty="0" smtClean="0"/>
              <a:t>Q2/2022 SA6 meeting dates -&gt; to be converted to e-meetings</a:t>
            </a:r>
          </a:p>
          <a:p>
            <a:pPr marL="0" indent="0">
              <a:buNone/>
              <a:defRPr/>
            </a:pPr>
            <a:endParaRPr lang="en-GB" altLang="en-US" sz="2894" dirty="0" smtClean="0"/>
          </a:p>
          <a:p>
            <a:pPr marL="354387" indent="-354387">
              <a:defRPr/>
            </a:pPr>
            <a:endParaRPr lang="en-GB" altLang="en-US" sz="2894" dirty="0" smtClean="0"/>
          </a:p>
          <a:p>
            <a:pPr marL="354387" indent="-354387">
              <a:defRPr/>
            </a:pPr>
            <a:endParaRPr lang="en-GB" altLang="en-US" sz="2894" dirty="0" smtClean="0"/>
          </a:p>
          <a:p>
            <a:pPr marL="354387" indent="-354387">
              <a:defRPr/>
            </a:pPr>
            <a:r>
              <a:rPr lang="en-GB" altLang="en-US" sz="2400" dirty="0" smtClean="0"/>
              <a:t>Rapporteurs </a:t>
            </a:r>
            <a:r>
              <a:rPr lang="en-GB" altLang="en-US" sz="2400" dirty="0"/>
              <a:t>to make the draft TRs/TSs available within one week</a:t>
            </a:r>
            <a:r>
              <a:rPr lang="en-GB" altLang="en-US" sz="2400" dirty="0" smtClean="0"/>
              <a:t>!</a:t>
            </a:r>
          </a:p>
          <a:p>
            <a:pPr marL="354387" indent="-354387">
              <a:defRPr/>
            </a:pPr>
            <a:r>
              <a:rPr lang="en-GB" altLang="en-US" sz="2400" dirty="0" smtClean="0"/>
              <a:t>All pre-agreed/approved revisions MUST be in the inbox folder!</a:t>
            </a:r>
          </a:p>
          <a:p>
            <a:pPr marL="354387" indent="-354387">
              <a:defRPr/>
            </a:pPr>
            <a:r>
              <a:rPr lang="en-GB" altLang="en-US" sz="2400" dirty="0" smtClean="0"/>
              <a:t>Rapporteurs to provide inputs to Rel-17 WI summaries (TR 21.917)</a:t>
            </a:r>
          </a:p>
          <a:p>
            <a:pPr marL="354387" indent="-354387">
              <a:defRPr/>
            </a:pPr>
            <a:endParaRPr lang="en-GB" altLang="en-US" sz="2880" dirty="0"/>
          </a:p>
        </p:txBody>
      </p:sp>
      <p:sp>
        <p:nvSpPr>
          <p:cNvPr id="3" name="TextBox 2"/>
          <p:cNvSpPr txBox="1"/>
          <p:nvPr/>
        </p:nvSpPr>
        <p:spPr>
          <a:xfrm>
            <a:off x="8467164" y="3664401"/>
            <a:ext cx="1192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Current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7164" y="4360529"/>
            <a:ext cx="136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Proposed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364290"/>
              </p:ext>
            </p:extLst>
          </p:nvPr>
        </p:nvGraphicFramePr>
        <p:xfrm>
          <a:off x="1151255" y="3585161"/>
          <a:ext cx="6841490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475"/>
                <a:gridCol w="2339975"/>
                <a:gridCol w="32410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effectLst/>
                        </a:rPr>
                        <a:t>SA6#48</a:t>
                      </a:r>
                      <a:endParaRPr lang="en-IN" sz="24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effectLst/>
                        </a:rPr>
                        <a:t>04 – 08 April 2022</a:t>
                      </a:r>
                      <a:endParaRPr lang="en-IN" sz="24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effectLst/>
                        </a:rPr>
                        <a:t>North America, Location, TBC</a:t>
                      </a:r>
                      <a:endParaRPr lang="en-IN" sz="24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>
                          <a:effectLst/>
                        </a:rPr>
                        <a:t>SA6#49</a:t>
                      </a:r>
                      <a:endParaRPr lang="en-IN" sz="2400" b="1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effectLst/>
                        </a:rPr>
                        <a:t>16 – 20 May 2022</a:t>
                      </a:r>
                      <a:endParaRPr lang="en-IN" sz="24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effectLst/>
                        </a:rPr>
                        <a:t>Asia, Location, TBC</a:t>
                      </a:r>
                      <a:endParaRPr lang="en-IN" sz="24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001313"/>
              </p:ext>
            </p:extLst>
          </p:nvPr>
        </p:nvGraphicFramePr>
        <p:xfrm>
          <a:off x="1151255" y="4360529"/>
          <a:ext cx="6841490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475"/>
                <a:gridCol w="2339975"/>
                <a:gridCol w="32410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SA6#48-e</a:t>
                      </a:r>
                      <a:endParaRPr lang="en-IN" sz="24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effectLst/>
                        </a:rPr>
                        <a:t>04 – </a:t>
                      </a:r>
                      <a:r>
                        <a:rPr lang="en-GB" sz="1600" b="1" dirty="0" smtClean="0">
                          <a:effectLst/>
                        </a:rPr>
                        <a:t>12 </a:t>
                      </a:r>
                      <a:r>
                        <a:rPr lang="en-GB" sz="1600" b="1" dirty="0">
                          <a:effectLst/>
                        </a:rPr>
                        <a:t>April 2022</a:t>
                      </a:r>
                      <a:endParaRPr lang="en-IN" sz="24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Online</a:t>
                      </a:r>
                      <a:endParaRPr lang="en-IN" sz="24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SA6#49-e</a:t>
                      </a:r>
                      <a:endParaRPr lang="en-IN" sz="24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effectLst/>
                        </a:rPr>
                        <a:t>16 – </a:t>
                      </a:r>
                      <a:r>
                        <a:rPr lang="en-GB" sz="1600" b="1" dirty="0" smtClean="0">
                          <a:effectLst/>
                        </a:rPr>
                        <a:t>24 </a:t>
                      </a:r>
                      <a:r>
                        <a:rPr lang="en-GB" sz="1600" b="1" dirty="0">
                          <a:effectLst/>
                        </a:rPr>
                        <a:t>May 2022</a:t>
                      </a:r>
                      <a:endParaRPr lang="en-IN" sz="24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Online</a:t>
                      </a:r>
                      <a:endParaRPr lang="en-IN" sz="24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3137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25431</TotalTime>
  <Words>1172</Words>
  <Application>Microsoft Office PowerPoint</Application>
  <PresentationFormat>Widescreen</PresentationFormat>
  <Paragraphs>340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Malgun Gothic</vt:lpstr>
      <vt:lpstr>Arial</vt:lpstr>
      <vt:lpstr>Calibri</vt:lpstr>
      <vt:lpstr>Calibri Light</vt:lpstr>
      <vt:lpstr>Times New Roman</vt:lpstr>
      <vt:lpstr>Office Theme</vt:lpstr>
      <vt:lpstr>   SA6#46-e Work Plan Review</vt:lpstr>
      <vt:lpstr>Overview: Rel-17 Work Items – 1/2</vt:lpstr>
      <vt:lpstr>Overview: Rel-17 Work Items – 2/2</vt:lpstr>
      <vt:lpstr>Overview: Ongoing Studies</vt:lpstr>
      <vt:lpstr>Overview: Ongoing Studies</vt:lpstr>
      <vt:lpstr>Overview: Ongoing Studies</vt:lpstr>
      <vt:lpstr>Overview: Rel-18 Work-Items</vt:lpstr>
      <vt:lpstr>Rel-18 Content and Timeline  (Endorsed in S6-212437 &amp; S6-212xxx)</vt:lpstr>
      <vt:lpstr>Conference calls and other items</vt:lpstr>
      <vt:lpstr>SA6 Chair Election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Suresh</cp:lastModifiedBy>
  <cp:revision>1854</cp:revision>
  <dcterms:created xsi:type="dcterms:W3CDTF">2010-02-05T13:52:04Z</dcterms:created>
  <dcterms:modified xsi:type="dcterms:W3CDTF">2021-11-23T09:53:47Z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