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11"/>
  </p:notesMasterIdLst>
  <p:handoutMasterIdLst>
    <p:handoutMasterId r:id="rId12"/>
  </p:handoutMasterIdLst>
  <p:sldIdLst>
    <p:sldId id="585" r:id="rId3"/>
    <p:sldId id="479" r:id="rId4"/>
    <p:sldId id="572" r:id="rId5"/>
    <p:sldId id="573" r:id="rId6"/>
    <p:sldId id="582" r:id="rId7"/>
    <p:sldId id="584" r:id="rId8"/>
    <p:sldId id="583" r:id="rId9"/>
    <p:sldId id="5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v1_3008" initials="ss2" lastIdx="1" clrIdx="0">
    <p:extLst>
      <p:ext uri="{19B8F6BF-5375-455C-9EA6-DF929625EA0E}">
        <p15:presenceInfo xmlns:p15="http://schemas.microsoft.com/office/powerpoint/2012/main" userId="rev1_3008" providerId="None"/>
      </p:ext>
    </p:extLst>
  </p:cmAuthor>
  <p:cmAuthor id="2" name="Sapan" initials="ss2" lastIdx="4" clrIdx="1">
    <p:extLst>
      <p:ext uri="{19B8F6BF-5375-455C-9EA6-DF929625EA0E}">
        <p15:presenceInfo xmlns:p15="http://schemas.microsoft.com/office/powerpoint/2012/main" userId="Sapan" providerId="None"/>
      </p:ext>
    </p:extLst>
  </p:cmAuthor>
  <p:cmAuthor id="3" name="Nishant Gupta (QSIO)" initials="NG(" lastIdx="1" clrIdx="2">
    <p:extLst>
      <p:ext uri="{19B8F6BF-5375-455C-9EA6-DF929625EA0E}">
        <p15:presenceInfo xmlns:p15="http://schemas.microsoft.com/office/powerpoint/2012/main" userId="S::gnishant@qti.qualcomm.com::d743f7b3-9d5b-4c73-b79a-d33f349426e4" providerId="AD"/>
      </p:ext>
    </p:extLst>
  </p:cmAuthor>
  <p:cmAuthor id="4" name="Samsung" initials="bjp" lastIdx="1" clrIdx="3">
    <p:extLst>
      <p:ext uri="{19B8F6BF-5375-455C-9EA6-DF929625EA0E}">
        <p15:presenceInfo xmlns:p15="http://schemas.microsoft.com/office/powerpoint/2012/main" userId="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CC"/>
    <a:srgbClr val="5F5F5F"/>
    <a:srgbClr val="D9D9D9"/>
    <a:srgbClr val="EAEFF7"/>
    <a:srgbClr val="FFFFFF"/>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99112" autoAdjust="0"/>
  </p:normalViewPr>
  <p:slideViewPr>
    <p:cSldViewPr snapToGrid="0">
      <p:cViewPr varScale="1">
        <p:scale>
          <a:sx n="99" d="100"/>
          <a:sy n="99" d="100"/>
        </p:scale>
        <p:origin x="106" y="82"/>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840940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5358068"/>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9975938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0"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#46-e</a:t>
            </a:r>
          </a:p>
          <a:p>
            <a:pPr eaLnBrk="1" hangingPunct="1">
              <a:defRPr/>
            </a:pPr>
            <a:r>
              <a:rPr lang="en-GB" altLang="en-US" sz="1200" b="1" dirty="0">
                <a:latin typeface="Arial "/>
              </a:rPr>
              <a:t>e-meeting, 15</a:t>
            </a:r>
            <a:r>
              <a:rPr lang="en-GB" altLang="en-US" sz="1200" b="1" baseline="30000" dirty="0">
                <a:latin typeface="Arial "/>
              </a:rPr>
              <a:t>th</a:t>
            </a:r>
            <a:r>
              <a:rPr lang="en-GB" altLang="en-US" sz="1200" b="1" dirty="0">
                <a:latin typeface="Arial "/>
              </a:rPr>
              <a:t> – 23</a:t>
            </a:r>
            <a:r>
              <a:rPr lang="en-GB" altLang="en-US" sz="1200" b="1" baseline="30000" dirty="0">
                <a:latin typeface="Arial "/>
              </a:rPr>
              <a:t>rd </a:t>
            </a:r>
            <a:r>
              <a:rPr lang="en-GB" altLang="en-US" sz="1200" b="1" dirty="0">
                <a:latin typeface="Arial "/>
              </a:rPr>
              <a:t>November 2021</a:t>
            </a:r>
            <a:endParaRPr lang="en-US" altLang="en-US" sz="1200" b="1" dirty="0">
              <a:latin typeface="Arial "/>
            </a:endParaRPr>
          </a:p>
        </p:txBody>
      </p:sp>
      <p:sp>
        <p:nvSpPr>
          <p:cNvPr id="11"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S6-212664</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#46-e</a:t>
            </a:r>
          </a:p>
          <a:p>
            <a:pPr eaLnBrk="1" hangingPunct="1">
              <a:defRPr/>
            </a:pPr>
            <a:r>
              <a:rPr lang="en-GB" altLang="en-US" sz="1200" b="1" dirty="0">
                <a:latin typeface="Arial "/>
              </a:rPr>
              <a:t>e-meeting, 15</a:t>
            </a:r>
            <a:r>
              <a:rPr lang="en-GB" altLang="en-US" sz="1200" b="1" baseline="30000" dirty="0">
                <a:latin typeface="Arial "/>
              </a:rPr>
              <a:t>th</a:t>
            </a:r>
            <a:r>
              <a:rPr lang="en-GB" altLang="en-US" sz="1200" b="1" dirty="0">
                <a:latin typeface="Arial "/>
              </a:rPr>
              <a:t> – 23</a:t>
            </a:r>
            <a:r>
              <a:rPr lang="en-GB" altLang="en-US" sz="1200" b="1" baseline="30000" dirty="0">
                <a:latin typeface="Arial "/>
              </a:rPr>
              <a:t>rd </a:t>
            </a:r>
            <a:r>
              <a:rPr lang="en-GB" altLang="en-US" sz="1200" b="1" dirty="0">
                <a:latin typeface="Arial "/>
              </a:rPr>
              <a:t>November 2021</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S6-212664</a:t>
            </a:r>
            <a:r>
              <a:rPr lang="en-GB" altLang="en-US" sz="1200" dirty="0" smtClean="0"/>
              <a:t> </a:t>
            </a:r>
            <a:endParaRPr lang="en-GB" altLang="en-US" sz="1200" dirty="0">
              <a:solidFill>
                <a:schemeClr val="bg2"/>
              </a:solidFill>
            </a:endParaRPr>
          </a:p>
        </p:txBody>
      </p:sp>
    </p:spTree>
    <p:extLst>
      <p:ext uri="{BB962C8B-B14F-4D97-AF65-F5344CB8AC3E}">
        <p14:creationId xmlns:p14="http://schemas.microsoft.com/office/powerpoint/2010/main" val="2478138048"/>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Discussion on ACR Procedures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err="1" smtClean="0"/>
              <a:t>Basavaraj</a:t>
            </a:r>
            <a:r>
              <a:rPr lang="en-GB" altLang="en-US" dirty="0" smtClean="0"/>
              <a:t> (</a:t>
            </a:r>
            <a:r>
              <a:rPr lang="en-GB" altLang="en-US" dirty="0" err="1" smtClean="0"/>
              <a:t>Basu</a:t>
            </a:r>
            <a:r>
              <a:rPr lang="en-GB" altLang="en-US" dirty="0" smtClean="0"/>
              <a:t>) </a:t>
            </a:r>
            <a:r>
              <a:rPr lang="en-GB" altLang="en-US" dirty="0" err="1" smtClean="0"/>
              <a:t>Pattan</a:t>
            </a:r>
            <a:endParaRPr lang="en-GB" altLang="en-US" dirty="0"/>
          </a:p>
          <a:p>
            <a:pPr marL="0" indent="0" eaLnBrk="1" hangingPunct="1">
              <a:buFontTx/>
              <a:buNone/>
            </a:pPr>
            <a:r>
              <a:rPr lang="en-GB" altLang="en-US" dirty="0" smtClean="0"/>
              <a:t>Source: Samsung</a:t>
            </a:r>
            <a:r>
              <a:rPr lang="en-GB" altLang="en-US" dirty="0"/>
              <a:t>, Qualcomm, Ericsson</a:t>
            </a:r>
            <a:endParaRPr lang="en-GB" altLang="en-US" dirty="0"/>
          </a:p>
          <a:p>
            <a:pPr marL="0" indent="0" eaLnBrk="1" hangingPunct="1">
              <a:buFontTx/>
              <a:buNone/>
            </a:pPr>
            <a:endParaRPr lang="en-GB" altLang="en-US" dirty="0"/>
          </a:p>
        </p:txBody>
      </p:sp>
    </p:spTree>
    <p:extLst>
      <p:ext uri="{BB962C8B-B14F-4D97-AF65-F5344CB8AC3E}">
        <p14:creationId xmlns:p14="http://schemas.microsoft.com/office/powerpoint/2010/main" val="3129747590"/>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a:t>
            </a:r>
          </a:p>
        </p:txBody>
      </p:sp>
      <p:sp>
        <p:nvSpPr>
          <p:cNvPr id="3" name="Espace réservé du contenu 2"/>
          <p:cNvSpPr>
            <a:spLocks noGrp="1"/>
          </p:cNvSpPr>
          <p:nvPr>
            <p:ph idx="1"/>
          </p:nvPr>
        </p:nvSpPr>
        <p:spPr/>
        <p:txBody>
          <a:bodyPr/>
          <a:lstStyle/>
          <a:p>
            <a:r>
              <a:rPr lang="fr-FR" dirty="0"/>
              <a:t>ACR procedure overview</a:t>
            </a:r>
          </a:p>
          <a:p>
            <a:r>
              <a:rPr lang="fr-FR" dirty="0"/>
              <a:t>Observations - analysis of all ACR Scenarios</a:t>
            </a:r>
          </a:p>
          <a:p>
            <a:r>
              <a:rPr lang="en-IN" dirty="0"/>
              <a:t>Handling error cases</a:t>
            </a:r>
          </a:p>
          <a:p>
            <a:r>
              <a:rPr lang="en-IN" dirty="0"/>
              <a:t>Recommendations</a:t>
            </a:r>
          </a:p>
        </p:txBody>
      </p:sp>
    </p:spTree>
    <p:extLst>
      <p:ext uri="{BB962C8B-B14F-4D97-AF65-F5344CB8AC3E}">
        <p14:creationId xmlns:p14="http://schemas.microsoft.com/office/powerpoint/2010/main" val="3257558088"/>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ACR Procedure Overview</a:t>
            </a:r>
          </a:p>
        </p:txBody>
      </p:sp>
      <p:sp>
        <p:nvSpPr>
          <p:cNvPr id="3" name="Content Placeholder 2"/>
          <p:cNvSpPr>
            <a:spLocks noGrp="1"/>
          </p:cNvSpPr>
          <p:nvPr>
            <p:ph idx="1"/>
          </p:nvPr>
        </p:nvSpPr>
        <p:spPr/>
        <p:txBody>
          <a:bodyPr/>
          <a:lstStyle/>
          <a:p>
            <a:pPr algn="just"/>
            <a:r>
              <a:rPr lang="en-IN" sz="2000" dirty="0"/>
              <a:t>The S-EAS is associated with an application context. To support service continuity, this application context from the S-EAS is transferred to a T-EAS</a:t>
            </a:r>
          </a:p>
          <a:p>
            <a:pPr algn="just"/>
            <a:r>
              <a:rPr lang="en-GB" sz="2000" dirty="0"/>
              <a:t>The capabilities for supporting service continuity provided at the Edge Enabler Layer may consider various application layer scenarios in which there may be involvement of AC and one or more EAS(s).</a:t>
            </a:r>
            <a:endParaRPr lang="en-IN" sz="2000" dirty="0"/>
          </a:p>
          <a:p>
            <a:pPr algn="just"/>
            <a:r>
              <a:rPr lang="en-GB" sz="2000" dirty="0"/>
              <a:t>To support the need of ACR, following entity roles are identified:</a:t>
            </a:r>
            <a:endParaRPr lang="en-IN" sz="2000" dirty="0"/>
          </a:p>
          <a:p>
            <a:pPr lvl="1" algn="just"/>
            <a:r>
              <a:rPr lang="en-GB" sz="1800" dirty="0"/>
              <a:t>detection entity, detecting or predicting the need of ACR;</a:t>
            </a:r>
            <a:endParaRPr lang="en-IN" sz="1800" dirty="0"/>
          </a:p>
          <a:p>
            <a:pPr lvl="1" algn="just"/>
            <a:r>
              <a:rPr lang="en-GB" sz="1800" dirty="0"/>
              <a:t>decision-making entity, deciding that the ACR is required; and</a:t>
            </a:r>
            <a:endParaRPr lang="en-IN" sz="1800" dirty="0"/>
          </a:p>
          <a:p>
            <a:pPr lvl="1" algn="just"/>
            <a:r>
              <a:rPr lang="en-GB" sz="1800" dirty="0"/>
              <a:t>execution entity, executing ACR.</a:t>
            </a:r>
            <a:endParaRPr lang="en-IN" sz="1800" dirty="0"/>
          </a:p>
          <a:p>
            <a:pPr marL="0" indent="0">
              <a:buNone/>
            </a:pPr>
            <a:endParaRPr lang="en-IN" sz="2000" dirty="0"/>
          </a:p>
        </p:txBody>
      </p:sp>
    </p:spTree>
    <p:extLst>
      <p:ext uri="{BB962C8B-B14F-4D97-AF65-F5344CB8AC3E}">
        <p14:creationId xmlns:p14="http://schemas.microsoft.com/office/powerpoint/2010/main" val="16723839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ACR Procedure Overview</a:t>
            </a:r>
          </a:p>
        </p:txBody>
      </p:sp>
      <p:sp>
        <p:nvSpPr>
          <p:cNvPr id="3" name="Content Placeholder 2"/>
          <p:cNvSpPr>
            <a:spLocks noGrp="1"/>
          </p:cNvSpPr>
          <p:nvPr>
            <p:ph idx="1"/>
          </p:nvPr>
        </p:nvSpPr>
        <p:spPr>
          <a:xfrm>
            <a:off x="3030071" y="1825624"/>
            <a:ext cx="8323729" cy="4521387"/>
          </a:xfrm>
        </p:spPr>
        <p:txBody>
          <a:bodyPr/>
          <a:lstStyle/>
          <a:p>
            <a:r>
              <a:rPr lang="en-GB" sz="2000" dirty="0"/>
              <a:t>ACR can be performed for service continuity planning, which means that the first three steps of the ACR procedure, detection, decision and execution, are performed early, while the UE moves to the target location.</a:t>
            </a:r>
          </a:p>
          <a:p>
            <a:r>
              <a:rPr lang="en-GB" sz="2000" dirty="0"/>
              <a:t>Scenarios</a:t>
            </a:r>
          </a:p>
          <a:p>
            <a:pPr lvl="1"/>
            <a:r>
              <a:rPr lang="en-IN" sz="1800" dirty="0"/>
              <a:t>Initiation by EEC using regular EAS Discovery</a:t>
            </a:r>
          </a:p>
          <a:p>
            <a:pPr lvl="1"/>
            <a:r>
              <a:rPr lang="en-IN" sz="1800" dirty="0"/>
              <a:t>EEC executed ACR via S-EES</a:t>
            </a:r>
          </a:p>
          <a:p>
            <a:pPr lvl="1"/>
            <a:r>
              <a:rPr lang="en-IN" sz="1800" dirty="0"/>
              <a:t>S-EAS decided ACR scenario</a:t>
            </a:r>
          </a:p>
          <a:p>
            <a:pPr lvl="1"/>
            <a:r>
              <a:rPr lang="en-IN" sz="1800" dirty="0"/>
              <a:t>S-EES executed ACR</a:t>
            </a:r>
          </a:p>
          <a:p>
            <a:pPr lvl="1"/>
            <a:r>
              <a:rPr lang="en-IN" sz="1800" dirty="0"/>
              <a:t>EEC executed ACR via T-EES</a:t>
            </a:r>
          </a:p>
          <a:p>
            <a:r>
              <a:rPr lang="en-IN" sz="2200" b="1" i="1" dirty="0"/>
              <a:t>Things to Note: </a:t>
            </a:r>
            <a:r>
              <a:rPr lang="en-IN" sz="2200" dirty="0"/>
              <a:t>ACR Procedure involves multiple steps. Among them following 2 procedure involves copying context from one entity to another entity</a:t>
            </a:r>
          </a:p>
          <a:p>
            <a:pPr lvl="1"/>
            <a:r>
              <a:rPr lang="en-IN" sz="1800" dirty="0"/>
              <a:t>Application Context Transfer (ACT) – From S-EAS to T-EAS</a:t>
            </a:r>
          </a:p>
          <a:p>
            <a:pPr lvl="1"/>
            <a:r>
              <a:rPr lang="en-IN" sz="1800" dirty="0"/>
              <a:t>EEC Context </a:t>
            </a:r>
            <a:r>
              <a:rPr lang="en-IN" sz="2000" dirty="0"/>
              <a:t>Relocation</a:t>
            </a:r>
            <a:r>
              <a:rPr lang="en-IN" sz="1800" dirty="0">
                <a:solidFill>
                  <a:srgbClr val="00B050"/>
                </a:solidFill>
              </a:rPr>
              <a:t> </a:t>
            </a:r>
            <a:r>
              <a:rPr lang="en-IN" sz="1800" dirty="0"/>
              <a:t>– From S-EES to T-EES</a:t>
            </a:r>
          </a:p>
        </p:txBody>
      </p:sp>
      <p:sp>
        <p:nvSpPr>
          <p:cNvPr id="4" name="Rectangle 2"/>
          <p:cNvSpPr>
            <a:spLocks noChangeArrowheads="1"/>
          </p:cNvSpPr>
          <p:nvPr/>
        </p:nvSpPr>
        <p:spPr bwMode="auto">
          <a:xfrm>
            <a:off x="191589" y="1985554"/>
            <a:ext cx="1412381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Object 4"/>
          <p:cNvGraphicFramePr>
            <a:graphicFrameLocks noChangeAspect="1"/>
          </p:cNvGraphicFramePr>
          <p:nvPr>
            <p:extLst>
              <p:ext uri="{D42A27DB-BD31-4B8C-83A1-F6EECF244321}">
                <p14:modId xmlns:p14="http://schemas.microsoft.com/office/powerpoint/2010/main" val="3597915970"/>
              </p:ext>
            </p:extLst>
          </p:nvPr>
        </p:nvGraphicFramePr>
        <p:xfrm>
          <a:off x="191589" y="1985554"/>
          <a:ext cx="2534194" cy="3483429"/>
        </p:xfrm>
        <a:graphic>
          <a:graphicData uri="http://schemas.openxmlformats.org/presentationml/2006/ole">
            <mc:AlternateContent xmlns:mc="http://schemas.openxmlformats.org/markup-compatibility/2006">
              <mc:Choice xmlns:v="urn:schemas-microsoft-com:vml" Requires="v">
                <p:oleObj spid="_x0000_s3166" name="Visio" r:id="rId3" imgW="4427397" imgH="5219613" progId="Visio.Drawing.15">
                  <p:embed/>
                </p:oleObj>
              </mc:Choice>
              <mc:Fallback>
                <p:oleObj name="Visio" r:id="rId3" imgW="4427397" imgH="5219613"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589" y="1985554"/>
                        <a:ext cx="2534194" cy="3483429"/>
                      </a:xfrm>
                      <a:prstGeom prst="rect">
                        <a:avLst/>
                      </a:prstGeom>
                      <a:noFill/>
                    </p:spPr>
                  </p:pic>
                </p:oleObj>
              </mc:Fallback>
            </mc:AlternateContent>
          </a:graphicData>
        </a:graphic>
      </p:graphicFrame>
    </p:spTree>
    <p:extLst>
      <p:ext uri="{BB962C8B-B14F-4D97-AF65-F5344CB8AC3E}">
        <p14:creationId xmlns:p14="http://schemas.microsoft.com/office/powerpoint/2010/main" val="203394620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28246"/>
          </a:xfrm>
        </p:spPr>
        <p:txBody>
          <a:bodyPr/>
          <a:lstStyle/>
          <a:p>
            <a:r>
              <a:rPr lang="en-IN" sz="4000" dirty="0"/>
              <a:t>Observations - Analysis of all ACR Scenarios</a:t>
            </a:r>
          </a:p>
        </p:txBody>
      </p:sp>
      <p:sp>
        <p:nvSpPr>
          <p:cNvPr id="4" name="Rectangle 2"/>
          <p:cNvSpPr>
            <a:spLocks noChangeArrowheads="1"/>
          </p:cNvSpPr>
          <p:nvPr/>
        </p:nvSpPr>
        <p:spPr bwMode="auto">
          <a:xfrm>
            <a:off x="191589" y="1985554"/>
            <a:ext cx="1412381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53526765"/>
              </p:ext>
            </p:extLst>
          </p:nvPr>
        </p:nvGraphicFramePr>
        <p:xfrm>
          <a:off x="286719" y="1401980"/>
          <a:ext cx="11662474" cy="5430079"/>
        </p:xfrm>
        <a:graphic>
          <a:graphicData uri="http://schemas.openxmlformats.org/drawingml/2006/table">
            <a:tbl>
              <a:tblPr firstRow="1" bandRow="1">
                <a:tableStyleId>{5C22544A-7EE6-4342-B048-85BDC9FD1C3A}</a:tableStyleId>
              </a:tblPr>
              <a:tblGrid>
                <a:gridCol w="2875777">
                  <a:extLst>
                    <a:ext uri="{9D8B030D-6E8A-4147-A177-3AD203B41FA5}">
                      <a16:colId xmlns:a16="http://schemas.microsoft.com/office/drawing/2014/main" val="823717892"/>
                    </a:ext>
                  </a:extLst>
                </a:gridCol>
                <a:gridCol w="8786697">
                  <a:extLst>
                    <a:ext uri="{9D8B030D-6E8A-4147-A177-3AD203B41FA5}">
                      <a16:colId xmlns:a16="http://schemas.microsoft.com/office/drawing/2014/main" val="2847580484"/>
                    </a:ext>
                  </a:extLst>
                </a:gridCol>
              </a:tblGrid>
              <a:tr h="178847">
                <a:tc>
                  <a:txBody>
                    <a:bodyPr/>
                    <a:lstStyle/>
                    <a:p>
                      <a:r>
                        <a:rPr lang="en-IN" dirty="0"/>
                        <a:t>Service continuity aspects</a:t>
                      </a:r>
                    </a:p>
                  </a:txBody>
                  <a:tcPr/>
                </a:tc>
                <a:tc>
                  <a:txBody>
                    <a:bodyPr/>
                    <a:lstStyle/>
                    <a:p>
                      <a:r>
                        <a:rPr lang="en-IN" dirty="0"/>
                        <a:t>Analysis</a:t>
                      </a:r>
                    </a:p>
                  </a:txBody>
                  <a:tcPr/>
                </a:tc>
                <a:extLst>
                  <a:ext uri="{0D108BD9-81ED-4DB2-BD59-A6C34878D82A}">
                    <a16:rowId xmlns:a16="http://schemas.microsoft.com/office/drawing/2014/main" val="1671273348"/>
                  </a:ext>
                </a:extLst>
              </a:tr>
              <a:tr h="541507">
                <a:tc>
                  <a:txBody>
                    <a:bodyPr/>
                    <a:lstStyle/>
                    <a:p>
                      <a:r>
                        <a:rPr lang="en-IN" sz="1600" kern="1200" dirty="0">
                          <a:solidFill>
                            <a:schemeClr val="dk1"/>
                          </a:solidFill>
                          <a:effectLst/>
                          <a:latin typeface="+mn-lt"/>
                          <a:ea typeface="+mn-ea"/>
                          <a:cs typeface="+mn-cs"/>
                        </a:rPr>
                        <a:t>How ACR is launched?</a:t>
                      </a:r>
                      <a:endParaRPr lang="en-IN" sz="1600" dirty="0"/>
                    </a:p>
                  </a:txBody>
                  <a:tcPr/>
                </a:tc>
                <a:tc>
                  <a:txBody>
                    <a:bodyPr/>
                    <a:lstStyle/>
                    <a:p>
                      <a:pPr marL="285750" lvl="0" indent="-285750" algn="l">
                        <a:buFont typeface="Arial" panose="020B0604020202020204" pitchFamily="34" charset="0"/>
                        <a:buChar char="•"/>
                      </a:pPr>
                      <a:r>
                        <a:rPr lang="en-IN" sz="1600" kern="1200" dirty="0">
                          <a:solidFill>
                            <a:schemeClr val="dk1"/>
                          </a:solidFill>
                          <a:effectLst/>
                          <a:latin typeface="+mn-lt"/>
                          <a:ea typeface="+mn-ea"/>
                          <a:cs typeface="+mn-cs"/>
                        </a:rPr>
                        <a:t>“S-EES executed ACR ( &amp;</a:t>
                      </a:r>
                      <a:r>
                        <a:rPr lang="en-IN" sz="1600" kern="1200" dirty="0">
                          <a:solidFill>
                            <a:srgbClr val="FF0000"/>
                          </a:solidFill>
                          <a:effectLst/>
                          <a:latin typeface="+mn-lt"/>
                          <a:ea typeface="+mn-ea"/>
                          <a:cs typeface="+mn-cs"/>
                        </a:rPr>
                        <a:t> </a:t>
                      </a:r>
                      <a:r>
                        <a:rPr lang="en-IN" sz="1600" kern="1200" dirty="0" err="1">
                          <a:solidFill>
                            <a:schemeClr val="dk1"/>
                          </a:solidFill>
                          <a:effectLst/>
                          <a:latin typeface="+mn-lt"/>
                          <a:ea typeface="+mn-ea"/>
                          <a:cs typeface="+mn-cs"/>
                        </a:rPr>
                        <a:t>EELManagedACR</a:t>
                      </a:r>
                      <a:r>
                        <a:rPr lang="en-IN" sz="1600" kern="1200" dirty="0">
                          <a:solidFill>
                            <a:schemeClr val="dk1"/>
                          </a:solidFill>
                          <a:effectLst/>
                          <a:latin typeface="+mn-lt"/>
                          <a:ea typeface="+mn-ea"/>
                          <a:cs typeface="+mn-cs"/>
                        </a:rPr>
                        <a:t>)” uses </a:t>
                      </a:r>
                      <a:r>
                        <a:rPr lang="en-IN" sz="1600" kern="1200" dirty="0">
                          <a:solidFill>
                            <a:srgbClr val="FF0000"/>
                          </a:solidFill>
                          <a:effectLst/>
                          <a:latin typeface="+mn-lt"/>
                          <a:ea typeface="+mn-ea"/>
                          <a:cs typeface="+mn-cs"/>
                        </a:rPr>
                        <a:t>ACR determination </a:t>
                      </a:r>
                      <a:r>
                        <a:rPr lang="en-IN" sz="1600" kern="1200" dirty="0">
                          <a:solidFill>
                            <a:schemeClr val="dk1"/>
                          </a:solidFill>
                          <a:effectLst/>
                          <a:latin typeface="+mn-lt"/>
                          <a:ea typeface="+mn-ea"/>
                          <a:cs typeface="+mn-cs"/>
                        </a:rPr>
                        <a:t>procedure</a:t>
                      </a:r>
                    </a:p>
                    <a:p>
                      <a:pPr marL="285750" lvl="0" indent="-285750" algn="l">
                        <a:buFont typeface="Arial" panose="020B0604020202020204" pitchFamily="34" charset="0"/>
                        <a:buChar char="•"/>
                      </a:pPr>
                      <a:r>
                        <a:rPr lang="en-IN" sz="1600" kern="1200" dirty="0">
                          <a:solidFill>
                            <a:schemeClr val="dk1"/>
                          </a:solidFill>
                          <a:effectLst/>
                          <a:latin typeface="+mn-lt"/>
                          <a:ea typeface="+mn-ea"/>
                          <a:cs typeface="+mn-cs"/>
                        </a:rPr>
                        <a:t>“S-EAS decided ACR”  - when to start the ACR is outside the scope of TS 23.558</a:t>
                      </a:r>
                    </a:p>
                    <a:p>
                      <a:pPr marL="285750" lvl="0" indent="-285750" algn="l">
                        <a:buFont typeface="Arial" panose="020B0604020202020204" pitchFamily="34" charset="0"/>
                        <a:buChar char="•"/>
                      </a:pPr>
                      <a:r>
                        <a:rPr lang="en-IN" sz="1600" kern="1200" dirty="0">
                          <a:solidFill>
                            <a:schemeClr val="dk1"/>
                          </a:solidFill>
                          <a:effectLst/>
                          <a:latin typeface="+mn-lt"/>
                          <a:ea typeface="+mn-ea"/>
                          <a:cs typeface="+mn-cs"/>
                        </a:rPr>
                        <a:t>For all other scenarios – </a:t>
                      </a:r>
                      <a:r>
                        <a:rPr lang="en-IN" sz="1600" kern="1200" dirty="0">
                          <a:solidFill>
                            <a:srgbClr val="FF0000"/>
                          </a:solidFill>
                          <a:effectLst/>
                          <a:latin typeface="+mn-lt"/>
                          <a:ea typeface="+mn-ea"/>
                          <a:cs typeface="+mn-cs"/>
                        </a:rPr>
                        <a:t>ACR Initiation </a:t>
                      </a:r>
                      <a:r>
                        <a:rPr lang="en-IN" sz="1600" kern="1200" dirty="0">
                          <a:solidFill>
                            <a:schemeClr val="dk1"/>
                          </a:solidFill>
                          <a:effectLst/>
                          <a:latin typeface="+mn-lt"/>
                          <a:ea typeface="+mn-ea"/>
                          <a:cs typeface="+mn-cs"/>
                        </a:rPr>
                        <a:t>procedure is used</a:t>
                      </a:r>
                    </a:p>
                  </a:txBody>
                  <a:tcPr/>
                </a:tc>
                <a:extLst>
                  <a:ext uri="{0D108BD9-81ED-4DB2-BD59-A6C34878D82A}">
                    <a16:rowId xmlns:a16="http://schemas.microsoft.com/office/drawing/2014/main" val="460751904"/>
                  </a:ext>
                </a:extLst>
              </a:tr>
              <a:tr h="299734">
                <a:tc>
                  <a:txBody>
                    <a:bodyPr/>
                    <a:lstStyle/>
                    <a:p>
                      <a:pPr lvl="0"/>
                      <a:r>
                        <a:rPr lang="en-IN" sz="1600" kern="1200" dirty="0">
                          <a:solidFill>
                            <a:schemeClr val="dk1"/>
                          </a:solidFill>
                          <a:effectLst/>
                          <a:latin typeface="+mn-lt"/>
                          <a:ea typeface="+mn-ea"/>
                          <a:cs typeface="+mn-cs"/>
                        </a:rPr>
                        <a:t>How EEC Context is transferred?</a:t>
                      </a:r>
                    </a:p>
                  </a:txBody>
                  <a:tcPr/>
                </a:tc>
                <a:tc>
                  <a:txBody>
                    <a:bodyPr/>
                    <a:lstStyle/>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“EEC executed ACR via T-EES” uses EEC Context </a:t>
                      </a:r>
                      <a:r>
                        <a:rPr lang="en-IN" sz="1600" kern="1200" dirty="0">
                          <a:solidFill>
                            <a:srgbClr val="FF0000"/>
                          </a:solidFill>
                          <a:effectLst/>
                          <a:latin typeface="+mn-lt"/>
                          <a:ea typeface="+mn-ea"/>
                          <a:cs typeface="+mn-cs"/>
                        </a:rPr>
                        <a:t>pull </a:t>
                      </a:r>
                      <a:r>
                        <a:rPr lang="en-IN" sz="1600" kern="1200" dirty="0">
                          <a:solidFill>
                            <a:schemeClr val="dk1"/>
                          </a:solidFill>
                          <a:effectLst/>
                          <a:latin typeface="+mn-lt"/>
                          <a:ea typeface="+mn-ea"/>
                          <a:cs typeface="+mn-cs"/>
                        </a:rPr>
                        <a:t>relocation</a:t>
                      </a:r>
                    </a:p>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All other scenarios uses EEC Context </a:t>
                      </a:r>
                      <a:r>
                        <a:rPr lang="en-IN" sz="1600" kern="1200" dirty="0">
                          <a:solidFill>
                            <a:srgbClr val="FF0000"/>
                          </a:solidFill>
                          <a:effectLst/>
                          <a:latin typeface="+mn-lt"/>
                          <a:ea typeface="+mn-ea"/>
                          <a:cs typeface="+mn-cs"/>
                        </a:rPr>
                        <a:t>push</a:t>
                      </a:r>
                      <a:r>
                        <a:rPr lang="en-IN" sz="1600" kern="1200" dirty="0">
                          <a:solidFill>
                            <a:schemeClr val="dk1"/>
                          </a:solidFill>
                          <a:effectLst/>
                          <a:latin typeface="+mn-lt"/>
                          <a:ea typeface="+mn-ea"/>
                          <a:cs typeface="+mn-cs"/>
                        </a:rPr>
                        <a:t> relocation</a:t>
                      </a:r>
                    </a:p>
                  </a:txBody>
                  <a:tcPr/>
                </a:tc>
                <a:extLst>
                  <a:ext uri="{0D108BD9-81ED-4DB2-BD59-A6C34878D82A}">
                    <a16:rowId xmlns:a16="http://schemas.microsoft.com/office/drawing/2014/main" val="3400699355"/>
                  </a:ext>
                </a:extLst>
              </a:tr>
              <a:tr h="5032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mn-lt"/>
                          <a:ea typeface="+mn-ea"/>
                          <a:cs typeface="+mn-cs"/>
                        </a:rPr>
                        <a:t>How ACT happens?</a:t>
                      </a:r>
                    </a:p>
                  </a:txBody>
                  <a:tcPr/>
                </a:tc>
                <a:tc>
                  <a:txBody>
                    <a:bodyPr/>
                    <a:lstStyle/>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Application context collection and management is out of scope.</a:t>
                      </a:r>
                    </a:p>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Only</a:t>
                      </a:r>
                      <a:r>
                        <a:rPr lang="en-IN" sz="1600" kern="1200" dirty="0">
                          <a:solidFill>
                            <a:srgbClr val="FF0000"/>
                          </a:solidFill>
                          <a:effectLst/>
                          <a:latin typeface="+mn-lt"/>
                          <a:ea typeface="+mn-ea"/>
                          <a:cs typeface="+mn-cs"/>
                        </a:rPr>
                        <a:t> </a:t>
                      </a:r>
                      <a:r>
                        <a:rPr lang="en-IN" sz="1600" kern="1200" dirty="0" err="1">
                          <a:solidFill>
                            <a:schemeClr val="dk1"/>
                          </a:solidFill>
                          <a:effectLst/>
                          <a:latin typeface="+mn-lt"/>
                          <a:ea typeface="+mn-ea"/>
                          <a:cs typeface="+mn-cs"/>
                        </a:rPr>
                        <a:t>EELManagedACR</a:t>
                      </a:r>
                      <a:r>
                        <a:rPr lang="en-IN" sz="1600" kern="1200" dirty="0">
                          <a:solidFill>
                            <a:schemeClr val="dk1"/>
                          </a:solidFill>
                          <a:effectLst/>
                          <a:latin typeface="+mn-lt"/>
                          <a:ea typeface="+mn-ea"/>
                          <a:cs typeface="+mn-cs"/>
                        </a:rPr>
                        <a:t> – </a:t>
                      </a:r>
                      <a:r>
                        <a:rPr lang="en-IN" sz="1600" kern="1200" dirty="0">
                          <a:solidFill>
                            <a:srgbClr val="FF0000"/>
                          </a:solidFill>
                          <a:effectLst/>
                          <a:latin typeface="+mn-lt"/>
                          <a:ea typeface="+mn-ea"/>
                          <a:cs typeface="+mn-cs"/>
                        </a:rPr>
                        <a:t>involves S-EES and T-EES </a:t>
                      </a:r>
                      <a:r>
                        <a:rPr lang="en-IN" sz="1600" kern="1200" dirty="0">
                          <a:solidFill>
                            <a:schemeClr val="dk1"/>
                          </a:solidFill>
                          <a:effectLst/>
                          <a:latin typeface="+mn-lt"/>
                          <a:ea typeface="+mn-ea"/>
                          <a:cs typeface="+mn-cs"/>
                        </a:rPr>
                        <a:t>for </a:t>
                      </a:r>
                      <a:r>
                        <a:rPr lang="en-IN" sz="1600" kern="1200" dirty="0" smtClean="0">
                          <a:solidFill>
                            <a:schemeClr val="dk1"/>
                          </a:solidFill>
                          <a:effectLst/>
                          <a:latin typeface="+mn-lt"/>
                          <a:ea typeface="+mn-ea"/>
                          <a:cs typeface="+mn-cs"/>
                        </a:rPr>
                        <a:t>opaque </a:t>
                      </a:r>
                      <a:r>
                        <a:rPr lang="en-IN" sz="1600" kern="1200" dirty="0">
                          <a:solidFill>
                            <a:schemeClr val="dk1"/>
                          </a:solidFill>
                          <a:effectLst/>
                          <a:latin typeface="+mn-lt"/>
                          <a:ea typeface="+mn-ea"/>
                          <a:cs typeface="+mn-cs"/>
                        </a:rPr>
                        <a:t>transport of the context </a:t>
                      </a:r>
                    </a:p>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In all other scenarios – ACT is </a:t>
                      </a:r>
                      <a:r>
                        <a:rPr lang="en-IN" sz="1600" kern="1200" dirty="0">
                          <a:solidFill>
                            <a:srgbClr val="FF0000"/>
                          </a:solidFill>
                          <a:effectLst/>
                          <a:latin typeface="+mn-lt"/>
                          <a:ea typeface="+mn-ea"/>
                          <a:cs typeface="+mn-cs"/>
                        </a:rPr>
                        <a:t>outside scope </a:t>
                      </a:r>
                      <a:r>
                        <a:rPr lang="en-IN" sz="1600" kern="1200" dirty="0">
                          <a:solidFill>
                            <a:schemeClr val="dk1"/>
                          </a:solidFill>
                          <a:effectLst/>
                          <a:latin typeface="+mn-lt"/>
                          <a:ea typeface="+mn-ea"/>
                          <a:cs typeface="+mn-cs"/>
                        </a:rPr>
                        <a:t>of TS </a:t>
                      </a:r>
                      <a:r>
                        <a:rPr lang="en-IN" sz="1600" kern="1200" dirty="0" smtClean="0">
                          <a:solidFill>
                            <a:schemeClr val="dk1"/>
                          </a:solidFill>
                          <a:effectLst/>
                          <a:latin typeface="+mn-lt"/>
                          <a:ea typeface="+mn-ea"/>
                          <a:cs typeface="+mn-cs"/>
                        </a:rPr>
                        <a:t>23.558.</a:t>
                      </a:r>
                    </a:p>
                  </a:txBody>
                  <a:tcPr/>
                </a:tc>
                <a:extLst>
                  <a:ext uri="{0D108BD9-81ED-4DB2-BD59-A6C34878D82A}">
                    <a16:rowId xmlns:a16="http://schemas.microsoft.com/office/drawing/2014/main" val="4171898290"/>
                  </a:ext>
                </a:extLst>
              </a:tr>
              <a:tr h="1607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mn-lt"/>
                          <a:ea typeface="+mn-ea"/>
                          <a:cs typeface="+mn-cs"/>
                        </a:rPr>
                        <a:t>How </a:t>
                      </a:r>
                      <a:r>
                        <a:rPr lang="en-IN" sz="1600" kern="1200" dirty="0" smtClean="0">
                          <a:solidFill>
                            <a:schemeClr val="dk1"/>
                          </a:solidFill>
                          <a:effectLst/>
                          <a:latin typeface="+mn-lt"/>
                          <a:ea typeface="+mn-ea"/>
                          <a:cs typeface="+mn-cs"/>
                        </a:rPr>
                        <a:t>EES </a:t>
                      </a:r>
                      <a:r>
                        <a:rPr lang="en-IN" sz="1600" kern="1200" dirty="0">
                          <a:solidFill>
                            <a:schemeClr val="dk1"/>
                          </a:solidFill>
                          <a:effectLst/>
                          <a:latin typeface="+mn-lt"/>
                          <a:ea typeface="+mn-ea"/>
                          <a:cs typeface="+mn-cs"/>
                        </a:rPr>
                        <a:t>knows about </a:t>
                      </a:r>
                      <a:r>
                        <a:rPr lang="en-IN" sz="1600" kern="1200" dirty="0" smtClean="0">
                          <a:solidFill>
                            <a:schemeClr val="dk1"/>
                          </a:solidFill>
                          <a:effectLst/>
                          <a:latin typeface="+mn-lt"/>
                          <a:ea typeface="+mn-ea"/>
                          <a:cs typeface="+mn-cs"/>
                        </a:rPr>
                        <a:t>ACT</a:t>
                      </a:r>
                      <a:r>
                        <a:rPr lang="en-IN" sz="1600" strike="sngStrike" kern="1200" baseline="0" dirty="0" smtClean="0">
                          <a:solidFill>
                            <a:srgbClr val="00B050"/>
                          </a:solidFill>
                          <a:effectLst/>
                          <a:latin typeface="+mn-lt"/>
                          <a:ea typeface="+mn-ea"/>
                          <a:cs typeface="+mn-cs"/>
                        </a:rPr>
                        <a:t> </a:t>
                      </a:r>
                      <a:r>
                        <a:rPr lang="en-IN" sz="1600" kern="1200" dirty="0" smtClean="0">
                          <a:solidFill>
                            <a:schemeClr val="dk1"/>
                          </a:solidFill>
                          <a:effectLst/>
                          <a:latin typeface="+mn-lt"/>
                          <a:ea typeface="+mn-ea"/>
                          <a:cs typeface="+mn-cs"/>
                        </a:rPr>
                        <a:t>completion</a:t>
                      </a:r>
                      <a:r>
                        <a:rPr lang="en-IN" sz="1600" kern="1200" dirty="0">
                          <a:solidFill>
                            <a:schemeClr val="dk1"/>
                          </a:solidFill>
                          <a:effectLst/>
                          <a:latin typeface="+mn-lt"/>
                          <a:ea typeface="+mn-ea"/>
                          <a:cs typeface="+mn-cs"/>
                        </a:rPr>
                        <a:t>?</a:t>
                      </a:r>
                    </a:p>
                  </a:txBody>
                  <a:tcPr/>
                </a:tc>
                <a:tc>
                  <a:txBody>
                    <a:bodyPr/>
                    <a:lstStyle/>
                    <a:p>
                      <a:pPr marL="285750" lvl="0" indent="-285750">
                        <a:buFont typeface="Arial" panose="020B0604020202020204" pitchFamily="34" charset="0"/>
                        <a:buChar char="•"/>
                      </a:pPr>
                      <a:r>
                        <a:rPr lang="en-IN" sz="1600" kern="1200" dirty="0">
                          <a:solidFill>
                            <a:schemeClr val="dk1"/>
                          </a:solidFill>
                          <a:effectLst/>
                          <a:latin typeface="+mn-lt"/>
                          <a:ea typeface="+mn-ea"/>
                          <a:cs typeface="+mn-cs"/>
                        </a:rPr>
                        <a:t>For all scenarios: </a:t>
                      </a:r>
                      <a:r>
                        <a:rPr lang="en-IN" sz="1600" kern="1200" dirty="0" smtClean="0">
                          <a:solidFill>
                            <a:schemeClr val="dk1"/>
                          </a:solidFill>
                          <a:effectLst/>
                          <a:latin typeface="+mn-lt"/>
                          <a:ea typeface="+mn-ea"/>
                          <a:cs typeface="+mn-cs"/>
                        </a:rPr>
                        <a:t>EAS </a:t>
                      </a:r>
                      <a:r>
                        <a:rPr lang="en-IN" sz="1600" kern="1200" dirty="0">
                          <a:solidFill>
                            <a:schemeClr val="dk1"/>
                          </a:solidFill>
                          <a:effectLst/>
                          <a:latin typeface="+mn-lt"/>
                          <a:ea typeface="+mn-ea"/>
                          <a:cs typeface="+mn-cs"/>
                        </a:rPr>
                        <a:t>sends the ACR status update message to their registrar </a:t>
                      </a:r>
                      <a:r>
                        <a:rPr lang="en-IN" sz="1600" kern="1200" dirty="0" smtClean="0">
                          <a:solidFill>
                            <a:schemeClr val="dk1"/>
                          </a:solidFill>
                          <a:effectLst/>
                          <a:latin typeface="+mn-lt"/>
                          <a:ea typeface="+mn-ea"/>
                          <a:cs typeface="+mn-cs"/>
                        </a:rPr>
                        <a:t>EES</a:t>
                      </a:r>
                      <a:r>
                        <a:rPr lang="en-IN" sz="1600" kern="1200" dirty="0">
                          <a:solidFill>
                            <a:schemeClr val="dk1"/>
                          </a:solidFill>
                          <a:effectLst/>
                          <a:latin typeface="+mn-lt"/>
                          <a:ea typeface="+mn-ea"/>
                          <a:cs typeface="+mn-cs"/>
                        </a:rPr>
                        <a:t>.</a:t>
                      </a:r>
                    </a:p>
                  </a:txBody>
                  <a:tcPr/>
                </a:tc>
                <a:extLst>
                  <a:ext uri="{0D108BD9-81ED-4DB2-BD59-A6C34878D82A}">
                    <a16:rowId xmlns:a16="http://schemas.microsoft.com/office/drawing/2014/main" val="4021917042"/>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kern="1200" dirty="0">
                          <a:solidFill>
                            <a:schemeClr val="dk1"/>
                          </a:solidFill>
                          <a:effectLst/>
                          <a:latin typeface="+mn-lt"/>
                          <a:ea typeface="+mn-ea"/>
                          <a:cs typeface="+mn-cs"/>
                        </a:rPr>
                        <a:t>Observations for Error cases </a:t>
                      </a:r>
                      <a:r>
                        <a:rPr lang="en-IN" sz="1600" kern="1200" dirty="0">
                          <a:solidFill>
                            <a:schemeClr val="dk1"/>
                          </a:solidFill>
                          <a:effectLst/>
                          <a:latin typeface="+mn-lt"/>
                          <a:ea typeface="+mn-ea"/>
                          <a:cs typeface="+mn-cs"/>
                        </a:rPr>
                        <a:t>(e.g., What if UE doesn’t reach to predicted location?):</a:t>
                      </a:r>
                    </a:p>
                  </a:txBody>
                  <a:tcPr/>
                </a:tc>
                <a:tc hMerge="1">
                  <a:txBody>
                    <a:bodyPr/>
                    <a:lstStyle/>
                    <a:p>
                      <a:pPr marL="285750" lvl="0" indent="-285750">
                        <a:buFont typeface="Arial" panose="020B0604020202020204" pitchFamily="34" charset="0"/>
                        <a:buChar char="•"/>
                      </a:pPr>
                      <a:endParaRPr lang="en-IN" sz="1600" kern="1200" dirty="0">
                        <a:solidFill>
                          <a:schemeClr val="dk1"/>
                        </a:solidFill>
                        <a:effectLst/>
                        <a:latin typeface="+mn-lt"/>
                        <a:ea typeface="+mn-ea"/>
                        <a:cs typeface="+mn-cs"/>
                      </a:endParaRPr>
                    </a:p>
                  </a:txBody>
                  <a:tcPr/>
                </a:tc>
                <a:extLst>
                  <a:ext uri="{0D108BD9-81ED-4DB2-BD59-A6C34878D82A}">
                    <a16:rowId xmlns:a16="http://schemas.microsoft.com/office/drawing/2014/main" val="1979760342"/>
                  </a:ext>
                </a:extLst>
              </a:tr>
              <a:tr h="5409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mn-lt"/>
                          <a:ea typeface="+mn-ea"/>
                          <a:cs typeface="+mn-cs"/>
                        </a:rPr>
                        <a:t>How unused application context is discarded?</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kern="1200" dirty="0">
                          <a:solidFill>
                            <a:schemeClr val="dk1"/>
                          </a:solidFill>
                          <a:effectLst/>
                          <a:latin typeface="+mn-lt"/>
                          <a:ea typeface="+mn-ea"/>
                          <a:cs typeface="+mn-cs"/>
                        </a:rPr>
                        <a:t>Handling of Application Context </a:t>
                      </a:r>
                      <a:r>
                        <a:rPr lang="en-IN" sz="1600" kern="1200" dirty="0" smtClean="0">
                          <a:solidFill>
                            <a:schemeClr val="dk1"/>
                          </a:solidFill>
                          <a:effectLst/>
                          <a:latin typeface="+mn-lt"/>
                          <a:ea typeface="+mn-ea"/>
                          <a:cs typeface="+mn-cs"/>
                        </a:rPr>
                        <a:t>is </a:t>
                      </a:r>
                      <a:r>
                        <a:rPr lang="en-IN" sz="1600" kern="1200" dirty="0">
                          <a:solidFill>
                            <a:srgbClr val="FF0000"/>
                          </a:solidFill>
                          <a:effectLst/>
                          <a:latin typeface="+mn-lt"/>
                          <a:ea typeface="+mn-ea"/>
                          <a:cs typeface="+mn-cs"/>
                        </a:rPr>
                        <a:t>outside the scope </a:t>
                      </a:r>
                      <a:r>
                        <a:rPr lang="en-IN" sz="1600" kern="1200" dirty="0">
                          <a:solidFill>
                            <a:schemeClr val="dk1"/>
                          </a:solidFill>
                          <a:effectLst/>
                          <a:latin typeface="+mn-lt"/>
                          <a:ea typeface="+mn-ea"/>
                          <a:cs typeface="+mn-cs"/>
                        </a:rPr>
                        <a:t>of TS 23.558 and is controlled by the EASs.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600" kern="1200" dirty="0">
                          <a:solidFill>
                            <a:schemeClr val="dk1"/>
                          </a:solidFill>
                          <a:effectLst/>
                          <a:latin typeface="+mn-lt"/>
                          <a:ea typeface="+mn-ea"/>
                          <a:cs typeface="+mn-cs"/>
                        </a:rPr>
                        <a:t>EEL is unaware of the Application Context. In case of </a:t>
                      </a:r>
                      <a:r>
                        <a:rPr lang="en-IN" sz="1600" kern="1200" dirty="0" err="1">
                          <a:solidFill>
                            <a:schemeClr val="dk1"/>
                          </a:solidFill>
                          <a:effectLst/>
                          <a:latin typeface="+mn-lt"/>
                          <a:ea typeface="+mn-ea"/>
                          <a:cs typeface="+mn-cs"/>
                        </a:rPr>
                        <a:t>EELManagedACR</a:t>
                      </a:r>
                      <a:r>
                        <a:rPr lang="en-IN" sz="1600" kern="1200" dirty="0">
                          <a:solidFill>
                            <a:schemeClr val="dk1"/>
                          </a:solidFill>
                          <a:effectLst/>
                          <a:latin typeface="+mn-lt"/>
                          <a:ea typeface="+mn-ea"/>
                          <a:cs typeface="+mn-cs"/>
                        </a:rPr>
                        <a:t>, EES handles transfer of only a opaque container of Application </a:t>
                      </a:r>
                      <a:r>
                        <a:rPr lang="en-IN" sz="1600" kern="1200" dirty="0" smtClean="0">
                          <a:solidFill>
                            <a:schemeClr val="dk1"/>
                          </a:solidFill>
                          <a:effectLst/>
                          <a:latin typeface="+mn-lt"/>
                          <a:ea typeface="+mn-ea"/>
                          <a:cs typeface="+mn-cs"/>
                        </a:rPr>
                        <a:t>Context. All application level transfer and cancellation should be out of scope, for Rel-17.</a:t>
                      </a:r>
                      <a:endParaRPr lang="en-IN" sz="1600" kern="1200" dirty="0">
                        <a:solidFill>
                          <a:schemeClr val="dk1"/>
                        </a:solidFill>
                        <a:effectLst/>
                        <a:latin typeface="+mn-lt"/>
                        <a:ea typeface="+mn-ea"/>
                        <a:cs typeface="+mn-cs"/>
                      </a:endParaRPr>
                    </a:p>
                  </a:txBody>
                  <a:tcPr/>
                </a:tc>
                <a:extLst>
                  <a:ext uri="{0D108BD9-81ED-4DB2-BD59-A6C34878D82A}">
                    <a16:rowId xmlns:a16="http://schemas.microsoft.com/office/drawing/2014/main" val="3906381101"/>
                  </a:ext>
                </a:extLst>
              </a:tr>
              <a:tr h="8275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mn-lt"/>
                          <a:ea typeface="+mn-ea"/>
                          <a:cs typeface="+mn-cs"/>
                        </a:rPr>
                        <a:t>How unused EEC context is discarded? </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kern="1200" dirty="0">
                          <a:solidFill>
                            <a:schemeClr val="dk1"/>
                          </a:solidFill>
                          <a:effectLst/>
                          <a:latin typeface="+mn-lt"/>
                          <a:ea typeface="+mn-ea"/>
                          <a:cs typeface="+mn-cs"/>
                        </a:rPr>
                        <a:t>Generally, error handling and resource clean up is not specified in stage-2. Therefore it is not specified in TS 23.558. </a:t>
                      </a:r>
                      <a:r>
                        <a:rPr lang="en-IN" sz="1600" kern="1200" dirty="0" smtClean="0">
                          <a:solidFill>
                            <a:schemeClr val="dk1"/>
                          </a:solidFill>
                          <a:effectLst/>
                          <a:latin typeface="+mn-lt"/>
                          <a:ea typeface="+mn-ea"/>
                          <a:cs typeface="+mn-cs"/>
                        </a:rPr>
                        <a:t>This should be directly </a:t>
                      </a:r>
                      <a:r>
                        <a:rPr lang="en-IN" sz="1600" kern="1200" dirty="0">
                          <a:solidFill>
                            <a:schemeClr val="dk1"/>
                          </a:solidFill>
                          <a:effectLst/>
                          <a:latin typeface="+mn-lt"/>
                          <a:ea typeface="+mn-ea"/>
                          <a:cs typeface="+mn-cs"/>
                        </a:rPr>
                        <a:t>handled by </a:t>
                      </a:r>
                      <a:r>
                        <a:rPr lang="en-IN" sz="1600" kern="1200" dirty="0" smtClean="0">
                          <a:solidFill>
                            <a:schemeClr val="dk1"/>
                          </a:solidFill>
                          <a:effectLst/>
                          <a:latin typeface="+mn-lt"/>
                          <a:ea typeface="+mn-ea"/>
                          <a:cs typeface="+mn-cs"/>
                        </a:rPr>
                        <a:t>stage-3,</a:t>
                      </a:r>
                      <a:r>
                        <a:rPr lang="en-IN" sz="1600" kern="1200" baseline="0" dirty="0" smtClean="0">
                          <a:solidFill>
                            <a:srgbClr val="0070C0"/>
                          </a:solidFill>
                          <a:effectLst/>
                          <a:latin typeface="+mn-lt"/>
                          <a:ea typeface="+mn-ea"/>
                          <a:cs typeface="+mn-cs"/>
                        </a:rPr>
                        <a:t> </a:t>
                      </a:r>
                      <a:r>
                        <a:rPr lang="en-IN" sz="1600" kern="1200" dirty="0" smtClean="0">
                          <a:solidFill>
                            <a:schemeClr val="dk1"/>
                          </a:solidFill>
                          <a:effectLst/>
                          <a:latin typeface="+mn-lt"/>
                          <a:ea typeface="+mn-ea"/>
                          <a:cs typeface="+mn-cs"/>
                        </a:rPr>
                        <a:t>however stage 2 can provide some recommendation in terms of NOTEs, if required.</a:t>
                      </a:r>
                      <a:endParaRPr lang="en-IN" sz="1600" kern="1200" dirty="0">
                        <a:solidFill>
                          <a:schemeClr val="dk1"/>
                        </a:solidFill>
                        <a:effectLst/>
                        <a:latin typeface="+mn-lt"/>
                        <a:ea typeface="+mn-ea"/>
                        <a:cs typeface="+mn-cs"/>
                      </a:endParaRPr>
                    </a:p>
                  </a:txBody>
                  <a:tcPr/>
                </a:tc>
                <a:extLst>
                  <a:ext uri="{0D108BD9-81ED-4DB2-BD59-A6C34878D82A}">
                    <a16:rowId xmlns:a16="http://schemas.microsoft.com/office/drawing/2014/main" val="3290615700"/>
                  </a:ext>
                </a:extLst>
              </a:tr>
            </a:tbl>
          </a:graphicData>
        </a:graphic>
      </p:graphicFrame>
    </p:spTree>
    <p:extLst>
      <p:ext uri="{BB962C8B-B14F-4D97-AF65-F5344CB8AC3E}">
        <p14:creationId xmlns:p14="http://schemas.microsoft.com/office/powerpoint/2010/main" val="2404056656"/>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Handling error cases</a:t>
            </a:r>
          </a:p>
        </p:txBody>
      </p:sp>
      <p:sp>
        <p:nvSpPr>
          <p:cNvPr id="3" name="Content Placeholder 2"/>
          <p:cNvSpPr>
            <a:spLocks noGrp="1"/>
          </p:cNvSpPr>
          <p:nvPr>
            <p:ph idx="1"/>
          </p:nvPr>
        </p:nvSpPr>
        <p:spPr/>
        <p:txBody>
          <a:bodyPr/>
          <a:lstStyle/>
          <a:p>
            <a:r>
              <a:rPr lang="en-IN" sz="2000" dirty="0"/>
              <a:t>Error-handling is not defined by stage-2:</a:t>
            </a:r>
          </a:p>
          <a:p>
            <a:pPr lvl="1"/>
            <a:r>
              <a:rPr lang="en-IN" sz="1800" dirty="0"/>
              <a:t>Cases such as UE unreachability, client/server errors, server crashes, unpredicted behaviour of the UE or the server are all error cases.</a:t>
            </a:r>
          </a:p>
          <a:p>
            <a:pPr lvl="1"/>
            <a:r>
              <a:rPr lang="en-IN" sz="1800" dirty="0"/>
              <a:t>Any implication of error cases is usually handled in stage-3 – e.g., time-bound handling, event-based actions etc.</a:t>
            </a:r>
          </a:p>
          <a:p>
            <a:pPr lvl="1"/>
            <a:r>
              <a:rPr lang="en-IN" sz="1800" dirty="0"/>
              <a:t>Business as usual for stage-3 and third-party application developers. It does not require additional work in Rel-17 stage-2.</a:t>
            </a:r>
          </a:p>
          <a:p>
            <a:pPr lvl="1"/>
            <a:r>
              <a:rPr lang="en-IN" sz="1800" dirty="0"/>
              <a:t>A NOTE can be added to make it an explicit recommendation for stage-3 and third-party application developers.</a:t>
            </a:r>
          </a:p>
          <a:p>
            <a:r>
              <a:rPr lang="en-IN" sz="2000" dirty="0"/>
              <a:t>Avoiding errors based on dedicated message exchanges:</a:t>
            </a:r>
          </a:p>
          <a:p>
            <a:pPr lvl="1"/>
            <a:r>
              <a:rPr lang="en-IN" sz="1800" dirty="0"/>
              <a:t>New messages and procedures can be defined to avoid error cases. Such messages can originate from EEC, EES or EAS to trigger other entities – e.g., ACR cancellation or modification requests.</a:t>
            </a:r>
          </a:p>
          <a:p>
            <a:pPr lvl="1"/>
            <a:r>
              <a:rPr lang="en-IN" sz="1800" dirty="0"/>
              <a:t>Requires additional work in stage-2 to define new features. System works with the minimal error-handling expected from stage-3 and third-party application developers.</a:t>
            </a:r>
          </a:p>
          <a:p>
            <a:pPr lvl="1"/>
            <a:r>
              <a:rPr lang="en-IN" sz="1800" dirty="0"/>
              <a:t>Such errors are not </a:t>
            </a:r>
            <a:r>
              <a:rPr lang="en-IN" sz="1800" dirty="0" smtClean="0"/>
              <a:t>Cat F changes; </a:t>
            </a:r>
            <a:r>
              <a:rPr lang="en-IN" sz="1800" dirty="0"/>
              <a:t>and therefore new procedures don’t qualify for Rel-17.</a:t>
            </a:r>
          </a:p>
        </p:txBody>
      </p:sp>
    </p:spTree>
    <p:extLst>
      <p:ext uri="{BB962C8B-B14F-4D97-AF65-F5344CB8AC3E}">
        <p14:creationId xmlns:p14="http://schemas.microsoft.com/office/powerpoint/2010/main" val="202499566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Recommendations</a:t>
            </a:r>
          </a:p>
        </p:txBody>
      </p:sp>
      <p:sp>
        <p:nvSpPr>
          <p:cNvPr id="3" name="Content Placeholder 2"/>
          <p:cNvSpPr>
            <a:spLocks noGrp="1"/>
          </p:cNvSpPr>
          <p:nvPr>
            <p:ph idx="1"/>
          </p:nvPr>
        </p:nvSpPr>
        <p:spPr/>
        <p:txBody>
          <a:bodyPr/>
          <a:lstStyle/>
          <a:p>
            <a:r>
              <a:rPr lang="en-IN" sz="2400" dirty="0"/>
              <a:t>Unused AC context clean up</a:t>
            </a:r>
          </a:p>
          <a:p>
            <a:pPr lvl="1"/>
            <a:r>
              <a:rPr lang="en-IN" sz="2000" dirty="0"/>
              <a:t>Error cases related to AC context clean up can be handled by third-party application developers using minimalistic solutions. </a:t>
            </a:r>
          </a:p>
          <a:p>
            <a:pPr lvl="1"/>
            <a:r>
              <a:rPr lang="en-IN" sz="2000" dirty="0"/>
              <a:t>E.g., by implementing timeout based solution to discard AC Context.</a:t>
            </a:r>
          </a:p>
          <a:p>
            <a:r>
              <a:rPr lang="en-IN" sz="2400" dirty="0"/>
              <a:t>Unused EEC context clean up</a:t>
            </a:r>
          </a:p>
          <a:p>
            <a:pPr lvl="1"/>
            <a:r>
              <a:rPr lang="en-IN" sz="2000" dirty="0"/>
              <a:t>Error cases related to EEC context clean up can be handled by stage-3 using </a:t>
            </a:r>
            <a:r>
              <a:rPr lang="en-IN" sz="2000" dirty="0" smtClean="0"/>
              <a:t>minimalistic </a:t>
            </a:r>
            <a:r>
              <a:rPr lang="en-IN" sz="2000" dirty="0"/>
              <a:t>solution. </a:t>
            </a:r>
          </a:p>
          <a:p>
            <a:pPr lvl="1"/>
            <a:r>
              <a:rPr lang="en-IN" sz="2000" dirty="0"/>
              <a:t>E.g., by implementing timeout based solution to discard EEC Context.</a:t>
            </a:r>
          </a:p>
          <a:p>
            <a:r>
              <a:rPr lang="en-IN" sz="2400" dirty="0"/>
              <a:t>Add new NOTEs to make stage-3 and application developers aware.</a:t>
            </a:r>
          </a:p>
          <a:p>
            <a:r>
              <a:rPr lang="en-US" sz="2400" dirty="0" smtClean="0"/>
              <a:t>Proposal </a:t>
            </a:r>
            <a:r>
              <a:rPr lang="en-US" sz="2400" dirty="0"/>
              <a:t>is in CR </a:t>
            </a:r>
            <a:r>
              <a:rPr lang="en-US" sz="2400"/>
              <a:t>(</a:t>
            </a:r>
            <a:r>
              <a:rPr lang="en-US" sz="2400" smtClean="0"/>
              <a:t>S6-212605)</a:t>
            </a:r>
            <a:endParaRPr lang="en-IN" sz="2400" dirty="0"/>
          </a:p>
          <a:p>
            <a:pPr lvl="1"/>
            <a:endParaRPr lang="en-IN" sz="2000" dirty="0"/>
          </a:p>
        </p:txBody>
      </p:sp>
    </p:spTree>
    <p:extLst>
      <p:ext uri="{BB962C8B-B14F-4D97-AF65-F5344CB8AC3E}">
        <p14:creationId xmlns:p14="http://schemas.microsoft.com/office/powerpoint/2010/main" val="298695483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Thanks</a:t>
            </a:r>
          </a:p>
        </p:txBody>
      </p:sp>
    </p:spTree>
    <p:extLst>
      <p:ext uri="{BB962C8B-B14F-4D97-AF65-F5344CB8AC3E}">
        <p14:creationId xmlns:p14="http://schemas.microsoft.com/office/powerpoint/2010/main" val="3791816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32736</TotalTime>
  <Words>766</Words>
  <Application>Microsoft Office PowerPoint</Application>
  <PresentationFormat>Widescreen</PresentationFormat>
  <Paragraphs>68</Paragraphs>
  <Slides>8</Slides>
  <Notes>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6" baseType="lpstr">
      <vt:lpstr>Arial </vt:lpstr>
      <vt:lpstr>Arial</vt:lpstr>
      <vt:lpstr>Calibri</vt:lpstr>
      <vt:lpstr>Calibri Light</vt:lpstr>
      <vt:lpstr>Times New Roman</vt:lpstr>
      <vt:lpstr>Office Theme</vt:lpstr>
      <vt:lpstr>1_Office Theme</vt:lpstr>
      <vt:lpstr>Visio</vt:lpstr>
      <vt:lpstr>Discussion on ACR Procedures</vt:lpstr>
      <vt:lpstr>Content</vt:lpstr>
      <vt:lpstr>ACR Procedure Overview</vt:lpstr>
      <vt:lpstr>ACR Procedure Overview</vt:lpstr>
      <vt:lpstr>Observations - Analysis of all ACR Scenarios</vt:lpstr>
      <vt:lpstr>Handling error cases</vt:lpstr>
      <vt:lpstr>Recommendations</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1134</cp:revision>
  <dcterms:created xsi:type="dcterms:W3CDTF">2010-02-05T13:52:04Z</dcterms:created>
  <dcterms:modified xsi:type="dcterms:W3CDTF">2021-11-10T20:26:02Z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C:\Users\basavarajjp\AppData\Local\Microsoft\Windows\INetCache\Content.Outlook\DTLJ3XYM\001_S6-21xxxx_Discussion_on_ACR_Procedures - v0.1.pptx</vt:lpwstr>
  </property>
</Properties>
</file>