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6" d="100"/>
          <a:sy n="106" d="100"/>
        </p:scale>
        <p:origin x="55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0539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6475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#46-e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 </a:t>
            </a:r>
            <a:r>
              <a:rPr lang="en-GB" altLang="en-US" sz="1200" b="1" dirty="0">
                <a:latin typeface="Arial "/>
              </a:rPr>
              <a:t>November 2021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S6-212545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Discussion Paper </a:t>
            </a:r>
            <a:r>
              <a:rPr lang="en-US" altLang="zh-CN" b="1" dirty="0"/>
              <a:t>on the </a:t>
            </a:r>
            <a:r>
              <a:rPr lang="en-US" altLang="zh-CN" b="1" dirty="0" smtClean="0"/>
              <a:t>Deployment and </a:t>
            </a:r>
            <a:r>
              <a:rPr lang="en-US" altLang="zh-CN" b="1" dirty="0"/>
              <a:t>Role of FS_NSCALE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JIA </a:t>
            </a:r>
            <a:r>
              <a:rPr lang="en-GB" altLang="en-US" dirty="0" err="1" smtClean="0"/>
              <a:t>Xiaoqian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Challenges of Campus Network Management</a:t>
            </a:r>
          </a:p>
          <a:p>
            <a:r>
              <a:rPr lang="en-US" altLang="en-US" dirty="0"/>
              <a:t>Role and Value of NSCALE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Challenges and Motivation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75932"/>
          </a:xfrm>
        </p:spPr>
        <p:txBody>
          <a:bodyPr>
            <a:normAutofit fontScale="85000" lnSpcReduction="20000"/>
          </a:bodyPr>
          <a:lstStyle/>
          <a:p>
            <a:r>
              <a:rPr lang="en-US" altLang="en-US" dirty="0"/>
              <a:t>PLMN operators provide two different services to Verticals under two different business scenarios:</a:t>
            </a:r>
          </a:p>
          <a:p>
            <a:pPr lvl="1"/>
            <a:r>
              <a:rPr lang="en-US" altLang="en-US" dirty="0"/>
              <a:t>Communications  services: Operator provide network transmission services, the slice management is as the internal.   </a:t>
            </a:r>
          </a:p>
          <a:p>
            <a:pPr lvl="1"/>
            <a:r>
              <a:rPr lang="en-US" altLang="en-US" dirty="0"/>
              <a:t>Slice as the services: Operator provide slice service, the slice management is exposed to vertical. </a:t>
            </a:r>
          </a:p>
          <a:p>
            <a:r>
              <a:rPr lang="en-US" altLang="en-US" dirty="0"/>
              <a:t>Some large-scale vertical customer would like to purchasing slice services and manage their slices by themselves. To Enable that, they should</a:t>
            </a:r>
          </a:p>
          <a:p>
            <a:pPr lvl="1"/>
            <a:r>
              <a:rPr lang="en-US" altLang="en-US" dirty="0"/>
              <a:t>Determine what kind of slice is appropriate for their services before order the service(Slice SLA determination)—GAP: How</a:t>
            </a:r>
          </a:p>
          <a:p>
            <a:pPr lvl="1"/>
            <a:r>
              <a:rPr lang="en-US" altLang="en-US" dirty="0"/>
              <a:t>Make an service order  -- GAP： by what</a:t>
            </a:r>
          </a:p>
          <a:p>
            <a:pPr lvl="1"/>
            <a:r>
              <a:rPr lang="en-US" altLang="en-US" dirty="0"/>
              <a:t>Adjust the SLA according to the real performance of vertical applications—GAP: How </a:t>
            </a:r>
          </a:p>
        </p:txBody>
      </p:sp>
      <p:sp>
        <p:nvSpPr>
          <p:cNvPr id="4" name="文本框 4"/>
          <p:cNvSpPr txBox="1"/>
          <p:nvPr/>
        </p:nvSpPr>
        <p:spPr>
          <a:xfrm>
            <a:off x="838200" y="5401557"/>
            <a:ext cx="1066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+mn-lt"/>
              </a:rPr>
              <a:t>Slice enabler support those functions and provide SDK/API(s) for slice management </a:t>
            </a:r>
            <a:r>
              <a:rPr lang="en-US" altLang="zh-CN" sz="1800" dirty="0">
                <a:latin typeface="+mn-lt"/>
              </a:rPr>
              <a:t>application </a:t>
            </a:r>
            <a:r>
              <a:rPr lang="en-US" altLang="zh-CN" sz="1800" dirty="0" smtClean="0">
                <a:latin typeface="+mn-lt"/>
              </a:rPr>
              <a:t>developers to build up Application over them.</a:t>
            </a:r>
            <a:endParaRPr lang="zh-CN" altLang="en-US" sz="1800" dirty="0">
              <a:latin typeface="+mn-lt"/>
            </a:endParaRPr>
          </a:p>
        </p:txBody>
      </p:sp>
      <p:sp>
        <p:nvSpPr>
          <p:cNvPr id="5" name="右箭头 3"/>
          <p:cNvSpPr/>
          <p:nvPr/>
        </p:nvSpPr>
        <p:spPr>
          <a:xfrm>
            <a:off x="279195" y="5465484"/>
            <a:ext cx="471340" cy="5184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NSCE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989" y="1825624"/>
            <a:ext cx="3318234" cy="454689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NSCE provides the required functions for vertical management application. </a:t>
            </a:r>
          </a:p>
          <a:p>
            <a:pPr lvl="1"/>
            <a:r>
              <a:rPr lang="en-US" dirty="0"/>
              <a:t>Deployed and located in vertical Domain</a:t>
            </a:r>
          </a:p>
          <a:p>
            <a:pPr lvl="1"/>
            <a:r>
              <a:rPr lang="en-US" dirty="0"/>
              <a:t>Retrieve application related </a:t>
            </a:r>
            <a:r>
              <a:rPr lang="en-US" dirty="0" err="1"/>
              <a:t>data（e.g</a:t>
            </a:r>
            <a:r>
              <a:rPr lang="en-US" dirty="0"/>
              <a:t> KQI/</a:t>
            </a:r>
            <a:r>
              <a:rPr lang="en-US" dirty="0" err="1"/>
              <a:t>QoE</a:t>
            </a:r>
            <a:r>
              <a:rPr lang="en-US" dirty="0"/>
              <a:t> ) without privacy issue </a:t>
            </a:r>
          </a:p>
          <a:p>
            <a:pPr lvl="1"/>
            <a:r>
              <a:rPr lang="en-US" dirty="0"/>
              <a:t>Retrieve network/slice information by invoking capabilities and information exposed by operator domain </a:t>
            </a:r>
          </a:p>
          <a:p>
            <a:endParaRPr lang="en-US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065" y="1825624"/>
            <a:ext cx="8756416" cy="439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235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69" y="585771"/>
            <a:ext cx="11142482" cy="1104917"/>
          </a:xfrm>
        </p:spPr>
        <p:txBody>
          <a:bodyPr/>
          <a:lstStyle/>
          <a:p>
            <a:r>
              <a:rPr lang="en-US" dirty="0"/>
              <a:t>Functions for management of slice lifecycle</a:t>
            </a:r>
          </a:p>
        </p:txBody>
      </p:sp>
      <p:sp>
        <p:nvSpPr>
          <p:cNvPr id="30" name="文本框 18"/>
          <p:cNvSpPr txBox="1"/>
          <p:nvPr/>
        </p:nvSpPr>
        <p:spPr>
          <a:xfrm>
            <a:off x="96446" y="1441604"/>
            <a:ext cx="8191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+mn-lt"/>
              </a:rPr>
              <a:t>Example of how vertical customer can be able to manage slice</a:t>
            </a:r>
            <a:endParaRPr lang="zh-CN" altLang="en-US" sz="1400" dirty="0">
              <a:latin typeface="+mn-lt"/>
            </a:endParaRPr>
          </a:p>
        </p:txBody>
      </p:sp>
      <p:sp>
        <p:nvSpPr>
          <p:cNvPr id="31" name="文本框 11"/>
          <p:cNvSpPr txBox="1"/>
          <p:nvPr/>
        </p:nvSpPr>
        <p:spPr>
          <a:xfrm>
            <a:off x="1340559" y="1779149"/>
            <a:ext cx="2274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Step1: </a:t>
            </a:r>
            <a:r>
              <a:rPr lang="zh-CN" altLang="en-US" sz="1200" b="1" u="sng" dirty="0" smtClean="0">
                <a:latin typeface="+mn-lt"/>
              </a:rPr>
              <a:t> </a:t>
            </a:r>
            <a:r>
              <a:rPr lang="en-US" altLang="zh-CN" sz="1200" b="1" u="sng" dirty="0" smtClean="0">
                <a:latin typeface="+mn-lt"/>
              </a:rPr>
              <a:t>Slice preparation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32" name="文本框 12"/>
          <p:cNvSpPr txBox="1"/>
          <p:nvPr/>
        </p:nvSpPr>
        <p:spPr>
          <a:xfrm>
            <a:off x="3362905" y="1790337"/>
            <a:ext cx="2733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Step2: Slice </a:t>
            </a:r>
            <a:r>
              <a:rPr lang="en-US" altLang="zh-CN" sz="1200" b="1" u="sng" dirty="0">
                <a:latin typeface="+mn-lt"/>
              </a:rPr>
              <a:t>service subscription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558917" y="1809160"/>
            <a:ext cx="1791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Step3: Slice </a:t>
            </a:r>
            <a:r>
              <a:rPr lang="en-US" altLang="zh-CN" sz="1200" b="1" u="sng" dirty="0">
                <a:latin typeface="+mn-lt"/>
              </a:rPr>
              <a:t>monitor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9731606" y="1825487"/>
            <a:ext cx="1791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 4: Slice adaption 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35" name="文本框 22"/>
          <p:cNvSpPr txBox="1"/>
          <p:nvPr/>
        </p:nvSpPr>
        <p:spPr>
          <a:xfrm>
            <a:off x="1468176" y="2108183"/>
            <a:ext cx="1432875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SLA determination</a:t>
            </a:r>
            <a:endParaRPr lang="zh-CN" altLang="en-US" sz="1200" dirty="0"/>
          </a:p>
        </p:txBody>
      </p:sp>
      <p:sp>
        <p:nvSpPr>
          <p:cNvPr id="36" name="文本框 24"/>
          <p:cNvSpPr txBox="1"/>
          <p:nvPr/>
        </p:nvSpPr>
        <p:spPr>
          <a:xfrm>
            <a:off x="3614783" y="2103766"/>
            <a:ext cx="1485111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Slice Subscription</a:t>
            </a:r>
            <a:endParaRPr lang="zh-CN" altLang="en-US" sz="1200" dirty="0"/>
          </a:p>
        </p:txBody>
      </p:sp>
      <p:sp>
        <p:nvSpPr>
          <p:cNvPr id="37" name="文本框 30"/>
          <p:cNvSpPr txBox="1"/>
          <p:nvPr/>
        </p:nvSpPr>
        <p:spPr>
          <a:xfrm>
            <a:off x="5864609" y="2103766"/>
            <a:ext cx="1607668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Slice SLA monitor  </a:t>
            </a:r>
            <a:endParaRPr lang="zh-CN" altLang="en-US" sz="1200" dirty="0"/>
          </a:p>
        </p:txBody>
      </p:sp>
      <p:sp>
        <p:nvSpPr>
          <p:cNvPr id="38" name="文本框 34"/>
          <p:cNvSpPr txBox="1"/>
          <p:nvPr/>
        </p:nvSpPr>
        <p:spPr>
          <a:xfrm>
            <a:off x="5864609" y="3622894"/>
            <a:ext cx="1302496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Fault monitor  </a:t>
            </a:r>
            <a:endParaRPr lang="zh-CN" altLang="en-US" sz="1200" dirty="0"/>
          </a:p>
        </p:txBody>
      </p:sp>
      <p:sp>
        <p:nvSpPr>
          <p:cNvPr id="39" name="文本框 37"/>
          <p:cNvSpPr txBox="1"/>
          <p:nvPr/>
        </p:nvSpPr>
        <p:spPr>
          <a:xfrm>
            <a:off x="9774719" y="2125971"/>
            <a:ext cx="1997549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Slice adaption suggestion</a:t>
            </a:r>
            <a:endParaRPr lang="zh-CN" altLang="en-US" sz="1200" dirty="0"/>
          </a:p>
        </p:txBody>
      </p:sp>
      <p:sp>
        <p:nvSpPr>
          <p:cNvPr id="40" name="文本框 21"/>
          <p:cNvSpPr txBox="1"/>
          <p:nvPr/>
        </p:nvSpPr>
        <p:spPr>
          <a:xfrm>
            <a:off x="94269" y="1809160"/>
            <a:ext cx="886119" cy="55399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altLang="zh-CN" sz="1000" dirty="0"/>
              <a:t>Supporting functions  by NSCE</a:t>
            </a:r>
            <a:endParaRPr lang="zh-CN" altLang="en-US" sz="1000" dirty="0"/>
          </a:p>
        </p:txBody>
      </p:sp>
      <p:sp>
        <p:nvSpPr>
          <p:cNvPr id="41" name="文本框 23"/>
          <p:cNvSpPr txBox="1"/>
          <p:nvPr/>
        </p:nvSpPr>
        <p:spPr>
          <a:xfrm>
            <a:off x="1410235" y="2453048"/>
            <a:ext cx="17722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Description: Vertical applications requirement =&gt; suggested SLA</a:t>
            </a:r>
          </a:p>
          <a:p>
            <a:r>
              <a:rPr lang="en-US" altLang="zh-CN" sz="1000" i="1" dirty="0" smtClean="0"/>
              <a:t>Implementation example: NSCE platform can compute based on some data from trial, and search the available items (</a:t>
            </a:r>
            <a:r>
              <a:rPr lang="en-US" altLang="zh-CN" sz="1000" b="1" dirty="0" smtClean="0"/>
              <a:t>NSaaS  </a:t>
            </a:r>
            <a:r>
              <a:rPr lang="en-US" altLang="zh-CN" sz="1000" b="1" dirty="0"/>
              <a:t>Product </a:t>
            </a:r>
            <a:r>
              <a:rPr lang="en-US" altLang="zh-CN" sz="1000" b="1" dirty="0" smtClean="0"/>
              <a:t>catalog)</a:t>
            </a:r>
            <a:endParaRPr lang="zh-CN" altLang="en-US" sz="1000" b="1" dirty="0"/>
          </a:p>
          <a:p>
            <a:r>
              <a:rPr lang="en-US" altLang="zh-CN" sz="1000" i="1" dirty="0" smtClean="0"/>
              <a:t>from operators BSS</a:t>
            </a:r>
            <a:r>
              <a:rPr lang="en-US" altLang="zh-CN" sz="1000" i="1" dirty="0"/>
              <a:t>/</a:t>
            </a:r>
            <a:r>
              <a:rPr lang="en-US" altLang="zh-CN" sz="1000" i="1" dirty="0" smtClean="0"/>
              <a:t>CSMF </a:t>
            </a:r>
            <a:endParaRPr lang="zh-CN" altLang="en-US" sz="1000" i="1" dirty="0"/>
          </a:p>
        </p:txBody>
      </p:sp>
      <p:sp>
        <p:nvSpPr>
          <p:cNvPr id="42" name="文本框 25"/>
          <p:cNvSpPr txBox="1"/>
          <p:nvPr/>
        </p:nvSpPr>
        <p:spPr>
          <a:xfrm>
            <a:off x="3535274" y="2430960"/>
            <a:ext cx="17832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Description: make a slice subscription with the SLA derived from step1:</a:t>
            </a:r>
          </a:p>
          <a:p>
            <a:r>
              <a:rPr lang="en-US" altLang="zh-CN" sz="1000" i="1" dirty="0" smtClean="0"/>
              <a:t>Implementation </a:t>
            </a:r>
            <a:r>
              <a:rPr lang="en-US" altLang="zh-CN" sz="1000" i="1" dirty="0"/>
              <a:t>example: </a:t>
            </a:r>
            <a:endParaRPr lang="en-US" altLang="zh-CN" sz="1000" i="1" dirty="0" smtClean="0"/>
          </a:p>
          <a:p>
            <a:r>
              <a:rPr lang="en-US" altLang="zh-CN" sz="1000" dirty="0" smtClean="0"/>
              <a:t>invoke </a:t>
            </a:r>
            <a:r>
              <a:rPr lang="en-US" altLang="zh-CN" sz="1000" dirty="0"/>
              <a:t>API exposed by </a:t>
            </a:r>
            <a:r>
              <a:rPr lang="en-US" altLang="zh-CN" sz="1000" dirty="0" smtClean="0"/>
              <a:t>operator (e.g., CSMF/BSS/NEF)</a:t>
            </a:r>
            <a:endParaRPr lang="en-US" altLang="zh-CN" sz="1000" dirty="0"/>
          </a:p>
        </p:txBody>
      </p:sp>
      <p:sp>
        <p:nvSpPr>
          <p:cNvPr id="43" name="文本框 33"/>
          <p:cNvSpPr txBox="1"/>
          <p:nvPr/>
        </p:nvSpPr>
        <p:spPr>
          <a:xfrm>
            <a:off x="5830594" y="2453047"/>
            <a:ext cx="37941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Description: calculate slice SLA satisfaction </a:t>
            </a:r>
          </a:p>
          <a:p>
            <a:r>
              <a:rPr lang="en-US" altLang="zh-CN" sz="1000" i="1" dirty="0" smtClean="0"/>
              <a:t>Implementation </a:t>
            </a:r>
            <a:r>
              <a:rPr lang="en-US" altLang="zh-CN" sz="1000" i="1" dirty="0"/>
              <a:t>example: </a:t>
            </a:r>
          </a:p>
          <a:p>
            <a:r>
              <a:rPr lang="en-US" altLang="zh-CN" sz="1000" i="1" dirty="0" smtClean="0"/>
              <a:t>Computing based on</a:t>
            </a:r>
          </a:p>
          <a:p>
            <a:pPr marL="171450" indent="-171450">
              <a:buFontTx/>
              <a:buChar char="-"/>
            </a:pPr>
            <a:r>
              <a:rPr lang="en-US" altLang="zh-CN" sz="1000" dirty="0" smtClean="0"/>
              <a:t>invoke slice performance information API </a:t>
            </a:r>
            <a:r>
              <a:rPr lang="en-US" altLang="zh-CN" sz="1000" dirty="0"/>
              <a:t>exposed by operator </a:t>
            </a:r>
            <a:r>
              <a:rPr lang="en-US" altLang="zh-CN" sz="1000" dirty="0" smtClean="0"/>
              <a:t>(NSMF</a:t>
            </a:r>
            <a:r>
              <a:rPr lang="zh-CN" altLang="en-US" sz="1000" dirty="0" smtClean="0"/>
              <a:t>、</a:t>
            </a:r>
            <a:r>
              <a:rPr lang="en-US" altLang="zh-CN" sz="1000" dirty="0" smtClean="0"/>
              <a:t>NEF</a:t>
            </a:r>
            <a:r>
              <a:rPr lang="zh-CN" altLang="en-US" sz="1000" dirty="0" smtClean="0"/>
              <a:t>）</a:t>
            </a:r>
            <a:endParaRPr lang="en-US" altLang="zh-CN" sz="1000" dirty="0" smtClean="0"/>
          </a:p>
          <a:p>
            <a:pPr marL="171450" indent="-171450">
              <a:buFontTx/>
              <a:buChar char="-"/>
            </a:pPr>
            <a:r>
              <a:rPr lang="en-US" altLang="zh-CN" sz="1000" dirty="0" smtClean="0"/>
              <a:t>Collected application layer performance information from either client or APP server</a:t>
            </a:r>
            <a:endParaRPr lang="en-US" altLang="zh-CN" sz="1000" dirty="0"/>
          </a:p>
        </p:txBody>
      </p:sp>
      <p:sp>
        <p:nvSpPr>
          <p:cNvPr id="44" name="文本框 36"/>
          <p:cNvSpPr txBox="1"/>
          <p:nvPr/>
        </p:nvSpPr>
        <p:spPr>
          <a:xfrm>
            <a:off x="5821166" y="3901529"/>
            <a:ext cx="37941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Description: Fault alert and diagnose</a:t>
            </a:r>
          </a:p>
          <a:p>
            <a:r>
              <a:rPr lang="en-US" altLang="zh-CN" sz="1000" i="1" dirty="0" smtClean="0"/>
              <a:t>Implementation </a:t>
            </a:r>
            <a:r>
              <a:rPr lang="en-US" altLang="zh-CN" sz="1000" i="1" dirty="0"/>
              <a:t>example: </a:t>
            </a:r>
          </a:p>
          <a:p>
            <a:r>
              <a:rPr lang="en-US" altLang="zh-CN" sz="1000" i="1" dirty="0" smtClean="0"/>
              <a:t>Computing based on</a:t>
            </a:r>
          </a:p>
          <a:p>
            <a:pPr marL="171450" indent="-171450">
              <a:buFontTx/>
              <a:buChar char="-"/>
            </a:pPr>
            <a:r>
              <a:rPr lang="en-US" altLang="zh-CN" sz="1000" dirty="0" smtClean="0"/>
              <a:t>Invoke slice fault report APIs exposed by operator(e.g., NSMF)</a:t>
            </a:r>
            <a:endParaRPr lang="en-US" altLang="zh-CN" sz="1000" dirty="0"/>
          </a:p>
          <a:p>
            <a:pPr marL="171450" indent="-171450">
              <a:buFontTx/>
              <a:buChar char="-"/>
            </a:pPr>
            <a:r>
              <a:rPr lang="en-US" altLang="zh-CN" sz="1000" dirty="0" smtClean="0"/>
              <a:t>Collected application layer fault information from either client or APP server</a:t>
            </a:r>
            <a:endParaRPr lang="en-US" altLang="zh-CN" sz="1000" dirty="0"/>
          </a:p>
        </p:txBody>
      </p:sp>
      <p:sp>
        <p:nvSpPr>
          <p:cNvPr id="45" name="文本框 35"/>
          <p:cNvSpPr txBox="1"/>
          <p:nvPr/>
        </p:nvSpPr>
        <p:spPr>
          <a:xfrm>
            <a:off x="5905031" y="5053437"/>
            <a:ext cx="2578273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Slice status monitor</a:t>
            </a:r>
            <a:endParaRPr lang="zh-CN" altLang="en-US" sz="1200" dirty="0"/>
          </a:p>
        </p:txBody>
      </p:sp>
      <p:sp>
        <p:nvSpPr>
          <p:cNvPr id="46" name="文本框 28"/>
          <p:cNvSpPr txBox="1"/>
          <p:nvPr/>
        </p:nvSpPr>
        <p:spPr>
          <a:xfrm>
            <a:off x="5681784" y="5282153"/>
            <a:ext cx="41094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Description: calculate the slice vertical info about the logical link between UE and network slices and slice status</a:t>
            </a:r>
          </a:p>
          <a:p>
            <a:r>
              <a:rPr lang="en-US" altLang="zh-CN" sz="1000" i="1" dirty="0" smtClean="0"/>
              <a:t>Implementation </a:t>
            </a:r>
            <a:r>
              <a:rPr lang="en-US" altLang="zh-CN" sz="1000" i="1" dirty="0"/>
              <a:t>example: </a:t>
            </a:r>
          </a:p>
          <a:p>
            <a:r>
              <a:rPr lang="en-US" altLang="zh-CN" sz="1000" i="1" dirty="0" smtClean="0"/>
              <a:t>Computing based on</a:t>
            </a:r>
          </a:p>
          <a:p>
            <a:pPr marL="171450" indent="-171450">
              <a:buFontTx/>
              <a:buChar char="-"/>
            </a:pPr>
            <a:r>
              <a:rPr lang="en-US" altLang="zh-CN" sz="1000" dirty="0" smtClean="0"/>
              <a:t>invoke slice information API </a:t>
            </a:r>
            <a:r>
              <a:rPr lang="en-US" altLang="zh-CN" sz="1000" dirty="0"/>
              <a:t>exposed by operator </a:t>
            </a:r>
            <a:r>
              <a:rPr lang="en-US" altLang="zh-CN" sz="1000" dirty="0" smtClean="0"/>
              <a:t>(NSMF</a:t>
            </a:r>
            <a:r>
              <a:rPr lang="en-US" altLang="zh-CN" sz="1000" dirty="0"/>
              <a:t>/</a:t>
            </a:r>
            <a:r>
              <a:rPr lang="en-US" altLang="zh-CN" sz="1000" dirty="0" smtClean="0"/>
              <a:t>CSMF/NEF</a:t>
            </a:r>
            <a:r>
              <a:rPr lang="zh-CN" altLang="en-US" sz="1000" dirty="0" smtClean="0"/>
              <a:t>）</a:t>
            </a:r>
            <a:endParaRPr lang="en-US" altLang="zh-CN" sz="1000" dirty="0" smtClean="0"/>
          </a:p>
          <a:p>
            <a:pPr marL="171450" indent="-171450">
              <a:buFontTx/>
              <a:buChar char="-"/>
            </a:pPr>
            <a:r>
              <a:rPr lang="en-US" altLang="zh-CN" sz="1000" dirty="0" smtClean="0"/>
              <a:t>Collected the application information from both Server/client side</a:t>
            </a:r>
            <a:endParaRPr lang="en-US" altLang="zh-CN" sz="1000" dirty="0"/>
          </a:p>
        </p:txBody>
      </p:sp>
      <p:sp>
        <p:nvSpPr>
          <p:cNvPr id="48" name="矩形 1"/>
          <p:cNvSpPr/>
          <p:nvPr/>
        </p:nvSpPr>
        <p:spPr>
          <a:xfrm>
            <a:off x="9763030" y="2463331"/>
            <a:ext cx="22467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Description:  Slice scaling or policy adjust</a:t>
            </a:r>
            <a:endParaRPr lang="zh-CN" altLang="en-US" sz="1000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Implementation example: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Computing based on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Invoke slice modification APIs exposed by operator(e.g., NSMF)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Invoke the policy control functions exposed by operator (e.g., NEF)</a:t>
            </a:r>
          </a:p>
        </p:txBody>
      </p:sp>
      <p:sp>
        <p:nvSpPr>
          <p:cNvPr id="49" name="文本框 40"/>
          <p:cNvSpPr txBox="1"/>
          <p:nvPr/>
        </p:nvSpPr>
        <p:spPr>
          <a:xfrm>
            <a:off x="9791188" y="3940659"/>
            <a:ext cx="1761434" cy="4616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Slice SLA subscription modification</a:t>
            </a:r>
            <a:endParaRPr lang="zh-CN" altLang="en-US" sz="1200" dirty="0"/>
          </a:p>
        </p:txBody>
      </p:sp>
      <p:sp>
        <p:nvSpPr>
          <p:cNvPr id="51" name="矩形 27"/>
          <p:cNvSpPr/>
          <p:nvPr/>
        </p:nvSpPr>
        <p:spPr>
          <a:xfrm>
            <a:off x="9731606" y="4556213"/>
            <a:ext cx="20406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Description: update the SLA subscription information</a:t>
            </a:r>
            <a:endParaRPr lang="zh-CN" altLang="en-US" sz="1000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Implementation example: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Computing based on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Invoke SLA subscription APIs exposed by operator(e.g., CSMF)</a:t>
            </a:r>
          </a:p>
        </p:txBody>
      </p:sp>
      <p:cxnSp>
        <p:nvCxnSpPr>
          <p:cNvPr id="52" name="直接箭头连接符 20"/>
          <p:cNvCxnSpPr/>
          <p:nvPr/>
        </p:nvCxnSpPr>
        <p:spPr>
          <a:xfrm>
            <a:off x="1121790" y="2066021"/>
            <a:ext cx="10887959" cy="11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201356" y="1790337"/>
            <a:ext cx="0" cy="45821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31344" y="1801337"/>
            <a:ext cx="0" cy="45821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632007" y="1809160"/>
            <a:ext cx="0" cy="45821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759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=""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Summary: Value of NSCALE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=""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45476"/>
          </a:xfrm>
        </p:spPr>
        <p:txBody>
          <a:bodyPr>
            <a:normAutofit fontScale="77500" lnSpcReduction="20000"/>
          </a:bodyPr>
          <a:lstStyle/>
          <a:p>
            <a:r>
              <a:rPr lang="en-US" altLang="en-US" dirty="0"/>
              <a:t>Production networks are critically important, enterprise services place high requirements on such networks. </a:t>
            </a:r>
          </a:p>
          <a:p>
            <a:r>
              <a:rPr lang="en-US" altLang="en-US" dirty="0"/>
              <a:t>How can we ensure the quality of production networks, keep track of Service Level Agreement (SLA), and monitor campus networks in order to prevent and locate </a:t>
            </a:r>
            <a:r>
              <a:rPr lang="en-US" altLang="en-US" dirty="0" smtClean="0"/>
              <a:t>fault?</a:t>
            </a:r>
            <a:endParaRPr lang="en-US" altLang="en-US" dirty="0"/>
          </a:p>
        </p:txBody>
      </p:sp>
      <p:sp>
        <p:nvSpPr>
          <p:cNvPr id="4" name="矩形 4"/>
          <p:cNvSpPr/>
          <p:nvPr/>
        </p:nvSpPr>
        <p:spPr>
          <a:xfrm>
            <a:off x="526590" y="3558120"/>
            <a:ext cx="4753073" cy="2571750"/>
          </a:xfrm>
          <a:prstGeom prst="rect">
            <a:avLst/>
          </a:prstGeom>
          <a:noFill/>
          <a:ln w="28575" cap="flat" cmpd="sng" algn="ctr">
            <a:solidFill>
              <a:srgbClr val="9CB7D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08000" tIns="0" rIns="108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rgbClr val="9CB7D0"/>
              </a:buClr>
            </a:pPr>
            <a:endParaRPr lang="zh-CN" altLang="en-US" sz="1600" b="1">
              <a:solidFill>
                <a:srgbClr val="404040"/>
              </a:solidFill>
              <a:latin typeface="Arial" panose="020B0604020202020204" pitchFamily="34" charset="0"/>
              <a:ea typeface="微软雅黑"/>
              <a:cs typeface="+mn-ea"/>
            </a:endParaRPr>
          </a:p>
        </p:txBody>
      </p:sp>
      <p:sp>
        <p:nvSpPr>
          <p:cNvPr id="5" name="矩形 210"/>
          <p:cNvSpPr/>
          <p:nvPr/>
        </p:nvSpPr>
        <p:spPr>
          <a:xfrm>
            <a:off x="6257989" y="3558120"/>
            <a:ext cx="5569303" cy="2571750"/>
          </a:xfrm>
          <a:prstGeom prst="rect">
            <a:avLst/>
          </a:prstGeom>
          <a:noFill/>
          <a:ln w="28575" cap="flat" cmpd="sng" algn="ctr">
            <a:solidFill>
              <a:srgbClr val="9CB7D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08000" tIns="0" rIns="108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rgbClr val="9CB7D0"/>
              </a:buClr>
            </a:pPr>
            <a:endParaRPr lang="zh-CN" altLang="en-US" sz="1600" b="1">
              <a:solidFill>
                <a:srgbClr val="404040"/>
              </a:solidFill>
              <a:latin typeface="Arial" panose="020B0604020202020204" pitchFamily="34" charset="0"/>
              <a:ea typeface="微软雅黑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684" y="3689832"/>
            <a:ext cx="4872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Support diversity services with 5G network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Lack of experience to </a:t>
            </a: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set requirements on carrier’s 5G network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Manual operations to monitor the campus network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Manual operations to ensure the quality of production networks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Data privacy 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</a:rPr>
              <a:t>APIs from different systems </a:t>
            </a:r>
            <a:r>
              <a:rPr lang="zh-CN" altLang="en-US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</a:rPr>
              <a:t>（</a:t>
            </a: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</a:rPr>
              <a:t>OSS, BSS, CN</a:t>
            </a:r>
            <a:r>
              <a:rPr lang="zh-CN" altLang="en-US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</a:rPr>
              <a:t>）</a:t>
            </a:r>
            <a:endParaRPr lang="zh-CN" altLang="en-US" sz="1200" dirty="0">
              <a:solidFill>
                <a:prstClr val="black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7" name="右箭头 1"/>
          <p:cNvSpPr/>
          <p:nvPr/>
        </p:nvSpPr>
        <p:spPr>
          <a:xfrm>
            <a:off x="5465180" y="4617658"/>
            <a:ext cx="607292" cy="45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2"/>
          <p:cNvSpPr txBox="1"/>
          <p:nvPr/>
        </p:nvSpPr>
        <p:spPr>
          <a:xfrm>
            <a:off x="775761" y="3066878"/>
            <a:ext cx="1549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C</a:t>
            </a:r>
            <a:r>
              <a:rPr lang="en-US" altLang="zh-CN" sz="1600" b="1" dirty="0" smtClean="0"/>
              <a:t>hallenges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94243" y="3062457"/>
            <a:ext cx="1549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With NSCALE</a:t>
            </a:r>
          </a:p>
        </p:txBody>
      </p:sp>
      <p:sp>
        <p:nvSpPr>
          <p:cNvPr id="10" name="矩形 9"/>
          <p:cNvSpPr/>
          <p:nvPr/>
        </p:nvSpPr>
        <p:spPr>
          <a:xfrm>
            <a:off x="6257989" y="3505167"/>
            <a:ext cx="55693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N</a:t>
            </a: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etwork slice management to support diversity services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Assistance on automated requirements translation from verticals perspective to carrier’s 5G network 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APIs to expose the performance of the campus network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Automated adjustment to ensure the quality of production networks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  <a:sym typeface="+mn-lt"/>
              </a:rPr>
              <a:t>Keep the production private data within the campus</a:t>
            </a:r>
          </a:p>
          <a:p>
            <a:pPr marL="171450" indent="-171450">
              <a:lnSpc>
                <a:spcPct val="200000"/>
              </a:lnSpc>
              <a:buClr>
                <a:srgbClr val="9CB7D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prstClr val="black"/>
                </a:solidFill>
                <a:ea typeface="微软雅黑"/>
                <a:cs typeface="Arial" panose="020B0604020202020204" pitchFamily="34" charset="0"/>
              </a:rPr>
              <a:t>Unified APIs to satisfy the verticals requirements</a:t>
            </a:r>
            <a:endParaRPr lang="zh-CN" altLang="en-US" sz="1200" dirty="0">
              <a:solidFill>
                <a:prstClr val="black"/>
              </a:solidFill>
              <a:ea typeface="微软雅黑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5376</TotalTime>
  <Words>645</Words>
  <Application>Microsoft Office PowerPoint</Application>
  <PresentationFormat>宽屏</PresentationFormat>
  <Paragraphs>82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Discussion Paper on the Deployment and Role of FS_NSCALE</vt:lpstr>
      <vt:lpstr>Outline</vt:lpstr>
      <vt:lpstr>Challenges and Motivation</vt:lpstr>
      <vt:lpstr>Role of NSCE</vt:lpstr>
      <vt:lpstr>Functions for management of slice lifecycle</vt:lpstr>
      <vt:lpstr>Summary: Value of NSCALE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huawei_DT_CMTS</cp:lastModifiedBy>
  <cp:revision>606</cp:revision>
  <dcterms:created xsi:type="dcterms:W3CDTF">2010-02-05T13:52:04Z</dcterms:created>
  <dcterms:modified xsi:type="dcterms:W3CDTF">2021-11-10T10:47:47Z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(3)RGhGd0snftShU7/8ny7d08uT6KetOwx4rPsSlT6z742rNYjCPi56zxWLzSMTrAxypgraF6VJ
d9KmiYGiaCZ2/280WbT9d2ONXogHV+6C4kyGG9ruX3cGFqZaYXe5aQSkUDBX6AYUjWYRcOMM
ZBy3VWeSZwzMysqUL3vGTDA1vP1xuQaUIifT19oOf8OTz5de5tkwYjc+tXXBtqJb2lNKhXp7
UZZ3IJfe0cxXtGn1zZ</vt:lpwstr>
  </property>
  <property fmtid="{D5CDD505-2E9C-101B-9397-08002B2CF9AE}" pid="4" name="_2015_ms_pID_7253431">
    <vt:lpwstr>TMgjj1wVDHy+Xu7dLhaCrRn6iSrNkEY1kaTbTMHyguZXSuhc8dgf6R
g4MRsFdoEtGpG/GH5t9dnlV5IsjBkjUYwmEEQFL7eHbcSamKgj9IUdh97Do5X/YMR8IDTkzn
8rFHPxpcD5aRNlJ1iiZyKjbShA8s1gLCY0VKcJ0Tcy7ovd3Hd3+T8/T9AVqAXO+QPQPH5mXR
+ySVEnOd1XWfslE29EMKJA49yKXF4K0QIHlN</vt:lpwstr>
  </property>
  <property fmtid="{D5CDD505-2E9C-101B-9397-08002B2CF9AE}" pid="5" name="_2015_ms_pID_7253432">
    <vt:lpwstr>1A==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1636511147</vt:lpwstr>
  </property>
</Properties>
</file>