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0"/>
  </p:notesMasterIdLst>
  <p:handoutMasterIdLst>
    <p:handoutMasterId r:id="rId11"/>
  </p:handoutMasterIdLst>
  <p:sldIdLst>
    <p:sldId id="528" r:id="rId2"/>
    <p:sldId id="534" r:id="rId3"/>
    <p:sldId id="547" r:id="rId4"/>
    <p:sldId id="548" r:id="rId5"/>
    <p:sldId id="549" r:id="rId6"/>
    <p:sldId id="550" r:id="rId7"/>
    <p:sldId id="537" r:id="rId8"/>
    <p:sldId id="54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99FF"/>
    <a:srgbClr val="0066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5" autoAdjust="0"/>
    <p:restoredTop sz="99112" autoAdjust="0"/>
  </p:normalViewPr>
  <p:slideViewPr>
    <p:cSldViewPr snapToGrid="0">
      <p:cViewPr varScale="1">
        <p:scale>
          <a:sx n="85" d="100"/>
          <a:sy n="85" d="100"/>
        </p:scale>
        <p:origin x="598" y="41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1000" b="1" dirty="0" smtClean="0">
                <a:ln w="0"/>
                <a:latin typeface="Calibri" panose="020F0502020204030204" pitchFamily="34" charset="0"/>
              </a:rPr>
              <a:t>2021</a:t>
            </a:r>
            <a:endParaRPr lang="en-GB" altLang="en-US" sz="10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SA6#45-e, 25 Aug – 03 Sep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2021</a:t>
            </a:r>
            <a:endParaRPr lang="en-US" sz="1100" b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41584" y="1212137"/>
            <a:ext cx="1575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S6-212145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 smtClean="0"/>
              <a:t/>
            </a:r>
            <a:br>
              <a:rPr lang="en-GB" sz="2900" dirty="0" smtClean="0"/>
            </a:br>
            <a:r>
              <a:rPr lang="en-US" sz="5300" b="1" dirty="0" smtClean="0"/>
              <a:t>SA6#45-e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/>
              <a:t/>
            </a:r>
            <a:br>
              <a:rPr lang="en-US" altLang="en-US" sz="1800" dirty="0" smtClean="0"/>
            </a:br>
            <a:r>
              <a:rPr lang="en-US" altLang="en-US" sz="2400" dirty="0" smtClean="0">
                <a:latin typeface="Arial" panose="020B0604020202020204" pitchFamily="34" charset="0"/>
              </a:rPr>
              <a:t>Suresh </a:t>
            </a:r>
            <a:r>
              <a:rPr lang="en-US" altLang="en-US" sz="2400" dirty="0" err="1" smtClean="0">
                <a:latin typeface="Arial" panose="020B0604020202020204" pitchFamily="34" charset="0"/>
              </a:rPr>
              <a:t>Chitturi</a:t>
            </a:r>
            <a:endParaRPr lang="en-US" altLang="en-US" sz="2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Arial" panose="020B0604020202020204" pitchFamily="34" charset="0"/>
              </a:rPr>
              <a:t>SA6 Chairman</a:t>
            </a:r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SAMSUNG</a:t>
            </a:r>
            <a:endParaRPr lang="en-US" altLang="en-US" sz="2000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1/2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964982"/>
              </p:ext>
            </p:extLst>
          </p:nvPr>
        </p:nvGraphicFramePr>
        <p:xfrm>
          <a:off x="295273" y="1752602"/>
          <a:ext cx="11605374" cy="440615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519645"/>
                <a:gridCol w="1483658"/>
                <a:gridCol w="1125071"/>
                <a:gridCol w="977153"/>
                <a:gridCol w="1080247"/>
                <a:gridCol w="1084729"/>
                <a:gridCol w="1324530"/>
                <a:gridCol w="2010341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SA#92-e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SA6#44-e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SA6#45-e</a:t>
                      </a:r>
                    </a:p>
                    <a:p>
                      <a:pPr algn="ctr"/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600" baseline="0" dirty="0" smtClean="0"/>
                        <a:t>Completion</a:t>
                      </a:r>
                      <a:endParaRPr lang="en-US" sz="16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US" altLang="en-US" sz="1400" dirty="0" smtClean="0"/>
                        <a:t>Enhancements to Application Architecture for the Mobile Communication System for Railways Phase 2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eMONASTERY2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effectLst/>
                        </a:rPr>
                        <a:t>MC services support on IOPS mode of operation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effectLst/>
                        </a:rPr>
                        <a:t>MCIOPS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Enhanced Mission Critical Push-to-talk architecture phase 3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enh3MCPTT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SA#87</a:t>
                      </a:r>
                    </a:p>
                    <a:p>
                      <a:pPr algn="l"/>
                      <a:r>
                        <a:rPr lang="en-US" sz="1600" dirty="0" smtClean="0"/>
                        <a:t>(03/2020)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Enhancements for functional architecture and information flows for Mission Critical Data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eMCData3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73441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Architecture for enabling Edge Applications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EDGEAPP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98%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99%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99%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aseline="0" dirty="0" smtClean="0"/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68074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89438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2/2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076696"/>
              </p:ext>
            </p:extLst>
          </p:nvPr>
        </p:nvGraphicFramePr>
        <p:xfrm>
          <a:off x="174250" y="1743636"/>
          <a:ext cx="11650196" cy="455537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739279"/>
                <a:gridCol w="1210236"/>
                <a:gridCol w="1111623"/>
                <a:gridCol w="981636"/>
                <a:gridCol w="1116105"/>
                <a:gridCol w="1084730"/>
                <a:gridCol w="1192306"/>
                <a:gridCol w="2214281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SA#92-e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SA6#44-e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SA6#45-e</a:t>
                      </a:r>
                    </a:p>
                    <a:p>
                      <a:pPr algn="ctr"/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600" baseline="0" dirty="0" smtClean="0"/>
                        <a:t>Completion</a:t>
                      </a:r>
                      <a:endParaRPr lang="en-US" sz="16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application layer support for V2X services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eV2XAPP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Architecture for MSGin5G Service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5GMARCH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75%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TS for approval at </a:t>
                      </a:r>
                      <a:r>
                        <a:rPr lang="en-US" sz="16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SA#93-e. Exception sheet to be prepared.</a:t>
                      </a:r>
                      <a:endParaRPr lang="en-US" sz="1600" kern="1200" baseline="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Mission Critical Services</a:t>
                      </a:r>
                      <a:r>
                        <a:rPr lang="en-US" sz="1600" baseline="0" dirty="0" smtClean="0"/>
                        <a:t> over 5GS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MCOver5GS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Service Enabler Architecture Layer for Verticals 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eSEAL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layer support for </a:t>
                      </a:r>
                      <a:r>
                        <a:rPr lang="en-IN" sz="1600" dirty="0" err="1" smtClean="0"/>
                        <a:t>Uncrewed</a:t>
                      </a:r>
                      <a:r>
                        <a:rPr lang="en-IN" sz="1600" dirty="0" smtClean="0"/>
                        <a:t> Aerial System (UAS)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UASAPP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04792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122982"/>
              </p:ext>
            </p:extLst>
          </p:nvPr>
        </p:nvGraphicFramePr>
        <p:xfrm>
          <a:off x="176214" y="1638024"/>
          <a:ext cx="11580997" cy="4739417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694565"/>
                <a:gridCol w="1339257"/>
                <a:gridCol w="1065693"/>
                <a:gridCol w="909918"/>
                <a:gridCol w="1008529"/>
                <a:gridCol w="981636"/>
                <a:gridCol w="1083338"/>
                <a:gridCol w="2498061"/>
              </a:tblGrid>
              <a:tr h="613695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SA6#44-e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SA6#45-e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400" baseline="0" dirty="0" smtClean="0"/>
                        <a:t>Completion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Study on application layer support for Factories of the Future in 5G</a:t>
                      </a:r>
                      <a:r>
                        <a:rPr lang="en-US" sz="1600" baseline="0" dirty="0" smtClean="0"/>
                        <a:t> NW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FS_FFAPP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SA#82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(12/2018)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98%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SA#93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(09/2021)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 smtClean="0">
                          <a:solidFill>
                            <a:srgbClr val="0000FF"/>
                          </a:solidFill>
                        </a:rPr>
                        <a:t>TR for approval at SA#93-e (agreed at SA6#44)</a:t>
                      </a: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Study on Mission Critical Services support over 5G System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FS_MCOver5GS 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(06/2018)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87%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SA#93</a:t>
                      </a:r>
                    </a:p>
                    <a:p>
                      <a:r>
                        <a:rPr lang="en-US" sz="1600" dirty="0" smtClean="0"/>
                        <a:t>(09/2021)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Revised SID with new date (June</a:t>
                      </a:r>
                      <a:r>
                        <a:rPr lang="en-US" sz="16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2022)</a:t>
                      </a: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828508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Study of Gateway UE function for Mission Critical Communication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FS_MCGWUE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(06/2020)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60%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SA#93</a:t>
                      </a:r>
                    </a:p>
                    <a:p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 smtClean="0">
                          <a:solidFill>
                            <a:srgbClr val="0000FF"/>
                          </a:solidFill>
                        </a:rPr>
                        <a:t>TR for approval at SA#93-e</a:t>
                      </a:r>
                      <a:endParaRPr lang="en-US" sz="16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  <a:tr h="828508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Study of Interconnection and Migration Aspects for Railways</a:t>
                      </a:r>
                      <a:r>
                        <a:rPr lang="en-GB" altLang="en-US" sz="1600" dirty="0" smtClean="0"/>
                        <a:t>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FS_IRail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(06/2020)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30%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50%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60%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SA#93</a:t>
                      </a:r>
                    </a:p>
                    <a:p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0000FF"/>
                          </a:solidFill>
                        </a:rPr>
                        <a:t>Revised SID with new</a:t>
                      </a:r>
                      <a:r>
                        <a:rPr lang="en-US" sz="1600" baseline="0" dirty="0" smtClean="0">
                          <a:solidFill>
                            <a:srgbClr val="0000FF"/>
                          </a:solidFill>
                        </a:rPr>
                        <a:t> dates (Dec 2021). TR for information at SA#93-e</a:t>
                      </a:r>
                      <a:endParaRPr lang="en-US" sz="16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Study on Network Slice Capability Exposure for Application Layer Enablement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FS_NSCALE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(03/2021)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25%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SA#95</a:t>
                      </a:r>
                    </a:p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(03/2022)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25424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4537973"/>
              </p:ext>
            </p:extLst>
          </p:nvPr>
        </p:nvGraphicFramePr>
        <p:xfrm>
          <a:off x="162768" y="1660437"/>
          <a:ext cx="11563066" cy="466945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696973"/>
                <a:gridCol w="1398494"/>
                <a:gridCol w="1035424"/>
                <a:gridCol w="905435"/>
                <a:gridCol w="977153"/>
                <a:gridCol w="995082"/>
                <a:gridCol w="1059652"/>
                <a:gridCol w="2494853"/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SA6#44-e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SA6#45-e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400" baseline="0" dirty="0" smtClean="0"/>
                        <a:t>Completion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application enablement aspects for subscriber-aware northbound API access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FS_SNAAPP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20%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SA#95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675749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Application Capability Exposure for </a:t>
                      </a:r>
                      <a:r>
                        <a:rPr lang="en-IN" sz="1600" dirty="0" err="1" smtClean="0"/>
                        <a:t>IoT</a:t>
                      </a:r>
                      <a:r>
                        <a:rPr lang="en-IN" sz="1600" dirty="0" smtClean="0"/>
                        <a:t> Platforms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FS_ACE_IOT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SA#95</a:t>
                      </a:r>
                    </a:p>
                    <a:p>
                      <a:r>
                        <a:rPr lang="en-US" sz="1600" dirty="0" smtClean="0"/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enhanced Application Architecture for enabling Edge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FS_eEDGEAPP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SA#95</a:t>
                      </a:r>
                    </a:p>
                    <a:p>
                      <a:r>
                        <a:rPr lang="en-US" sz="1600" dirty="0" smtClean="0"/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5G-enabled fused location service capability exposure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FS_5GFLS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20%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SA#95</a:t>
                      </a:r>
                    </a:p>
                    <a:p>
                      <a:r>
                        <a:rPr lang="en-US" sz="1600" dirty="0" smtClean="0"/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3290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New Rel-18 Work-Items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0420398"/>
              </p:ext>
            </p:extLst>
          </p:nvPr>
        </p:nvGraphicFramePr>
        <p:xfrm>
          <a:off x="238968" y="1736637"/>
          <a:ext cx="11222409" cy="118860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751165"/>
                <a:gridCol w="1394462"/>
                <a:gridCol w="1040169"/>
                <a:gridCol w="994746"/>
                <a:gridCol w="1135555"/>
                <a:gridCol w="1194605"/>
                <a:gridCol w="2711707"/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SA#92-e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SA6#44-e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600" baseline="0" dirty="0" smtClean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Mission Critical Services over 5MBS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MCOver5MBS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New WID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SA#95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Work</a:t>
                      </a:r>
                      <a:r>
                        <a:rPr lang="en-US" sz="16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to begin in Q4/2021</a:t>
                      </a: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33889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894" dirty="0" smtClean="0"/>
              <a:t>Pre-SA6#45-BIS-e </a:t>
            </a:r>
            <a:r>
              <a:rPr lang="en-GB" altLang="en-US" sz="2894" dirty="0"/>
              <a:t>conference calls</a:t>
            </a:r>
            <a:endParaRPr lang="en-IN" altLang="en-US" sz="2894" dirty="0"/>
          </a:p>
          <a:p>
            <a:pPr marL="767839" lvl="1" indent="-295323">
              <a:defRPr/>
            </a:pPr>
            <a:r>
              <a:rPr lang="en-GB" altLang="en-US" sz="1800" dirty="0"/>
              <a:t>5GMARCH – 1 </a:t>
            </a:r>
            <a:r>
              <a:rPr lang="en-GB" altLang="en-US" sz="1800" dirty="0" smtClean="0"/>
              <a:t>(date TBD)?</a:t>
            </a:r>
            <a:endParaRPr lang="en-GB" altLang="en-US" sz="1800" dirty="0"/>
          </a:p>
          <a:p>
            <a:pPr marL="767839" lvl="1" indent="-295323">
              <a:defRPr/>
            </a:pPr>
            <a:r>
              <a:rPr lang="en-GB" altLang="en-US" sz="1800" dirty="0" smtClean="0"/>
              <a:t>MCX – 1 (date TBD)?</a:t>
            </a:r>
          </a:p>
          <a:p>
            <a:pPr marL="767839" lvl="1" indent="-295323">
              <a:defRPr/>
            </a:pPr>
            <a:r>
              <a:rPr lang="en-GB" altLang="en-US" sz="1800" dirty="0" smtClean="0"/>
              <a:t>New WID/SIDs – 1 (date TBD)?</a:t>
            </a:r>
          </a:p>
          <a:p>
            <a:pPr marL="767839" lvl="1" indent="-295323">
              <a:defRPr/>
            </a:pPr>
            <a:r>
              <a:rPr lang="en-GB" altLang="en-US" sz="1800" dirty="0" smtClean="0"/>
              <a:t>EDGEAPP – 1 (TBD</a:t>
            </a:r>
            <a:r>
              <a:rPr lang="en-GB" altLang="en-US" sz="1800" dirty="0" smtClean="0"/>
              <a:t>)?</a:t>
            </a:r>
          </a:p>
          <a:p>
            <a:pPr marL="767839" lvl="1" indent="-295323">
              <a:defRPr/>
            </a:pPr>
            <a:r>
              <a:rPr lang="en-GB" altLang="en-US" sz="1800" dirty="0" smtClean="0"/>
              <a:t>FS_NSCALE – 1 (TBD)?</a:t>
            </a:r>
          </a:p>
          <a:p>
            <a:pPr marL="354387" indent="-354387">
              <a:defRPr/>
            </a:pPr>
            <a:r>
              <a:rPr lang="en-GB" altLang="en-US" sz="2894" dirty="0" smtClean="0"/>
              <a:t> </a:t>
            </a:r>
            <a:r>
              <a:rPr lang="en-GB" altLang="en-US" sz="2894" dirty="0" smtClean="0"/>
              <a:t>R18 SA WS on Sep 09-10 </a:t>
            </a:r>
          </a:p>
          <a:p>
            <a:pPr marL="354387" indent="-354387">
              <a:defRPr/>
            </a:pPr>
            <a:r>
              <a:rPr lang="en-GB" altLang="en-US" sz="2894" dirty="0" smtClean="0"/>
              <a:t>Q1/2022 SA6 meeting dates to be e-meetings</a:t>
            </a:r>
          </a:p>
          <a:p>
            <a:pPr marL="354387" indent="-354387">
              <a:defRPr/>
            </a:pPr>
            <a:r>
              <a:rPr lang="en-GB" altLang="en-US" sz="2894" dirty="0" smtClean="0"/>
              <a:t>Rapporteurs </a:t>
            </a:r>
            <a:r>
              <a:rPr lang="en-GB" altLang="en-US" sz="2894" dirty="0"/>
              <a:t>to make the draft TRs/TSs available within one week</a:t>
            </a:r>
            <a:r>
              <a:rPr lang="en-GB" altLang="en-US" sz="2894" dirty="0" smtClean="0"/>
              <a:t>!</a:t>
            </a:r>
          </a:p>
          <a:p>
            <a:pPr marL="354387" indent="-354387">
              <a:defRPr/>
            </a:pPr>
            <a:r>
              <a:rPr lang="en-GB" altLang="en-US" sz="2894" dirty="0" smtClean="0"/>
              <a:t>All revisions MUST be in the inbox folder!</a:t>
            </a:r>
          </a:p>
          <a:p>
            <a:pPr marL="354387" indent="-354387">
              <a:defRPr/>
            </a:pPr>
            <a:endParaRPr lang="en-GB" altLang="en-US" sz="288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 smtClean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25128</TotalTime>
  <Words>679</Words>
  <Application>Microsoft Office PowerPoint</Application>
  <PresentationFormat>Widescreen</PresentationFormat>
  <Paragraphs>245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   SA6#45-e Work Plan Review</vt:lpstr>
      <vt:lpstr>Overview: Rel-17 Work Items – 1/2</vt:lpstr>
      <vt:lpstr>Overview: Rel-17 Work Items – 2/2</vt:lpstr>
      <vt:lpstr>Overview: Ongoing Studies</vt:lpstr>
      <vt:lpstr>Overview: Ongoing Studies</vt:lpstr>
      <vt:lpstr>Overview: New Rel-18 Work-Items</vt:lpstr>
      <vt:lpstr>Conference calls and other items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Suresh</cp:lastModifiedBy>
  <cp:revision>1758</cp:revision>
  <dcterms:created xsi:type="dcterms:W3CDTF">2010-02-05T13:52:04Z</dcterms:created>
  <dcterms:modified xsi:type="dcterms:W3CDTF">2021-09-03T17:20:39Z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