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6" r:id="rId7"/>
    <p:sldId id="376" r:id="rId8"/>
    <p:sldId id="369" r:id="rId9"/>
    <p:sldId id="378" r:id="rId10"/>
    <p:sldId id="368" r:id="rId11"/>
    <p:sldId id="367" r:id="rId12"/>
    <p:sldId id="364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45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</a:t>
            </a:r>
            <a:r>
              <a:rPr lang="en-GB" altLang="en-US" sz="1200" b="1" dirty="0" smtClean="0">
                <a:latin typeface="Arial "/>
              </a:rPr>
              <a:t>25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dirty="0" smtClean="0">
                <a:latin typeface="Arial "/>
              </a:rPr>
              <a:t> August – 3</a:t>
            </a:r>
            <a:r>
              <a:rPr lang="en-GB" altLang="en-US" sz="1200" b="1" baseline="30000" dirty="0" smtClean="0">
                <a:latin typeface="Arial "/>
              </a:rPr>
              <a:t>rd</a:t>
            </a:r>
            <a:r>
              <a:rPr lang="en-GB" altLang="en-US" sz="1200" b="1" dirty="0" smtClean="0">
                <a:latin typeface="Arial "/>
              </a:rPr>
              <a:t> September </a:t>
            </a:r>
            <a:r>
              <a:rPr lang="en-GB" altLang="en-US" sz="1200" b="1" dirty="0">
                <a:latin typeface="Arial "/>
              </a:rPr>
              <a:t>2021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S6-211993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5GMARCH – Open </a:t>
            </a:r>
            <a:r>
              <a:rPr lang="en-GB" altLang="en-US" dirty="0" smtClean="0"/>
              <a:t>Issues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dirty="0" err="1">
                <a:latin typeface="Arial" panose="020B0604020202020204" pitchFamily="34" charset="0"/>
              </a:rPr>
              <a:t>Basavaraj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Basu</a:t>
            </a:r>
            <a:r>
              <a:rPr lang="en-US" altLang="en-US" dirty="0">
                <a:latin typeface="Arial" panose="020B0604020202020204" pitchFamily="34" charset="0"/>
              </a:rPr>
              <a:t>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5GMARCH Open Issues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07" y="1784803"/>
            <a:ext cx="11160579" cy="4624161"/>
          </a:xfrm>
        </p:spPr>
        <p:txBody>
          <a:bodyPr/>
          <a:lstStyle/>
          <a:p>
            <a:pPr>
              <a:defRPr/>
            </a:pPr>
            <a:r>
              <a:rPr lang="en-US" altLang="en-US" sz="1800" b="1" dirty="0"/>
              <a:t>Issue-1: </a:t>
            </a:r>
            <a:r>
              <a:rPr lang="en-US" altLang="en-US" sz="1800" dirty="0" smtClean="0"/>
              <a:t>Non-MSGin5G UEs to </a:t>
            </a:r>
            <a:r>
              <a:rPr lang="en-US" altLang="en-US" sz="1800" dirty="0"/>
              <a:t>initiate communication (p2p and group) towards MSGin5G service end </a:t>
            </a:r>
            <a:r>
              <a:rPr lang="en-US" altLang="en-US" sz="1800" dirty="0" smtClean="0"/>
              <a:t>points</a:t>
            </a:r>
          </a:p>
          <a:p>
            <a:pPr>
              <a:defRPr/>
            </a:pPr>
            <a:r>
              <a:rPr lang="en-US" altLang="en-US" sz="1800" b="1" dirty="0" smtClean="0"/>
              <a:t>Issue-2: </a:t>
            </a:r>
            <a:r>
              <a:rPr lang="en-US" altLang="en-US" sz="1800" dirty="0"/>
              <a:t>Group information towards Non-MSGin5G </a:t>
            </a:r>
            <a:r>
              <a:rPr lang="en-US" altLang="en-US" sz="1800" dirty="0" smtClean="0"/>
              <a:t>UEs</a:t>
            </a:r>
            <a:endParaRPr lang="en-US" altLang="en-US" sz="1800" dirty="0"/>
          </a:p>
          <a:p>
            <a:pPr>
              <a:defRPr/>
            </a:pPr>
            <a:r>
              <a:rPr lang="en-US" altLang="en-US" sz="1800" b="1" dirty="0" smtClean="0"/>
              <a:t>Issue-3: </a:t>
            </a:r>
            <a:r>
              <a:rPr lang="en-US" altLang="en-US" sz="1800" dirty="0"/>
              <a:t>Protocol adaptation when MSGin5G UEs support divergent </a:t>
            </a:r>
            <a:r>
              <a:rPr lang="en-US" altLang="en-US" sz="1800" dirty="0" smtClean="0"/>
              <a:t>protocols</a:t>
            </a:r>
          </a:p>
          <a:p>
            <a:pPr>
              <a:defRPr/>
            </a:pPr>
            <a:r>
              <a:rPr lang="en-US" altLang="en-US" sz="1800" b="1" dirty="0" smtClean="0"/>
              <a:t>Issue-4: </a:t>
            </a:r>
            <a:r>
              <a:rPr lang="en-US" altLang="en-US" sz="1800" dirty="0"/>
              <a:t>Routing based on UE Service ID for message delivery to MSGin5G UEs and Non-MSGin5G UEs</a:t>
            </a:r>
            <a:endParaRPr lang="en-US" altLang="en-US" sz="18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220200" cy="1325563"/>
          </a:xfrm>
        </p:spPr>
        <p:txBody>
          <a:bodyPr/>
          <a:lstStyle/>
          <a:p>
            <a:r>
              <a:rPr lang="en-IN" altLang="en-US" sz="2800" dirty="0"/>
              <a:t>Issue-1: </a:t>
            </a:r>
            <a:r>
              <a:rPr lang="en-US" altLang="en-US" sz="2800" dirty="0"/>
              <a:t>Non-MSGin5G UEs to initiate communication (p2p and group) towards MSGin5G service end </a:t>
            </a:r>
            <a:r>
              <a:rPr lang="en-US" altLang="en-US" sz="2800" dirty="0" smtClean="0"/>
              <a:t>points </a:t>
            </a:r>
            <a:r>
              <a:rPr lang="en-IN" altLang="en-US" sz="2800" dirty="0" smtClean="0"/>
              <a:t>[1/2]</a:t>
            </a:r>
            <a:endParaRPr lang="en-IN" alt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 bwMode="auto">
          <a:xfrm>
            <a:off x="117022" y="1809750"/>
            <a:ext cx="5679621" cy="86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sz="1800" b="1" dirty="0" smtClean="0"/>
              <a:t>Examples from 3GPP TS 23.283</a:t>
            </a:r>
            <a:endParaRPr lang="en-US" altLang="en-US" sz="1800" b="1" dirty="0"/>
          </a:p>
        </p:txBody>
      </p:sp>
      <p:sp>
        <p:nvSpPr>
          <p:cNvPr id="5" name="Rectangle 4"/>
          <p:cNvSpPr/>
          <p:nvPr/>
        </p:nvSpPr>
        <p:spPr>
          <a:xfrm>
            <a:off x="525234" y="2107224"/>
            <a:ext cx="5271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GB" sz="1400" b="1" dirty="0">
                <a:highlight>
                  <a:srgbClr val="FFFF00"/>
                </a:highlight>
                <a:cs typeface="Times New Roman" panose="02020603050405020304" pitchFamily="18" charset="0"/>
              </a:rPr>
              <a:t>10.3.3.3	Group call setup initiated by LMR user on an interworking group defined in MCPTT system</a:t>
            </a:r>
            <a:endParaRPr lang="en-IN" sz="1400" b="1" dirty="0">
              <a:highlight>
                <a:srgbClr val="FFFF00"/>
              </a:highlight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84" y="2677886"/>
            <a:ext cx="3932465" cy="25355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87430" y="5174954"/>
            <a:ext cx="45581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Notes: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interworking group has been defined in MCPTT system</a:t>
            </a:r>
            <a:r>
              <a:rPr lang="en-GB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IN" sz="2800" dirty="0" smtClean="0"/>
          </a:p>
          <a:p>
            <a:pPr marL="228600" indent="-228600">
              <a:buAutoNum type="arabicPeriod"/>
            </a:pPr>
            <a:r>
              <a:rPr lang="en-IN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mapping relationship of group and user identities between the MCPTT system and the LMR system has been configured at the IWF.</a:t>
            </a:r>
          </a:p>
          <a:p>
            <a:pPr marL="228600" indent="-228600">
              <a:buAutoNum type="arabicPeriod"/>
            </a:pPr>
            <a:r>
              <a:rPr lang="en-IN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LMR </a:t>
            </a:r>
            <a:r>
              <a:rPr lang="en-IN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user initiates a group call.</a:t>
            </a:r>
            <a:endParaRPr lang="en-GB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87092" y="2107224"/>
            <a:ext cx="53527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sz="1400" b="1" dirty="0">
                <a:highlight>
                  <a:srgbClr val="FFFF00"/>
                </a:highlight>
                <a:cs typeface="Times New Roman" panose="02020603050405020304" pitchFamily="18" charset="0"/>
              </a:rPr>
              <a:t>10.4.2.2	LMR user initiating a private call with MCPTT user</a:t>
            </a:r>
            <a:endParaRPr lang="en-IN" sz="1400" b="1" dirty="0">
              <a:highlight>
                <a:srgbClr val="FFFF00"/>
              </a:highlight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092" y="2459927"/>
            <a:ext cx="4838095" cy="297142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949288" y="5213426"/>
            <a:ext cx="4109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Notes:</a:t>
            </a:r>
          </a:p>
          <a:p>
            <a:pPr marL="228600" indent="-228600">
              <a:buAutoNum type="arabicPeriod"/>
            </a:pPr>
            <a:r>
              <a:rPr lang="en-IN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IN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LMR user at the LMR system has initiated a private call towards an MCPTT user.</a:t>
            </a:r>
            <a:endParaRPr lang="en-GB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3094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220200" cy="1325563"/>
          </a:xfrm>
        </p:spPr>
        <p:txBody>
          <a:bodyPr/>
          <a:lstStyle/>
          <a:p>
            <a:r>
              <a:rPr lang="en-IN" altLang="en-US" sz="2800" dirty="0"/>
              <a:t>Issue-1: </a:t>
            </a:r>
            <a:r>
              <a:rPr lang="en-US" altLang="en-US" sz="2800" dirty="0"/>
              <a:t>Non-MSGin5G UEs to initiate communication (p2p and group) towards MSGin5G service end </a:t>
            </a:r>
            <a:r>
              <a:rPr lang="en-US" altLang="en-US" sz="2800" dirty="0" smtClean="0"/>
              <a:t>points </a:t>
            </a:r>
            <a:r>
              <a:rPr lang="en-IN" altLang="en-US" sz="2800" dirty="0" smtClean="0"/>
              <a:t>[2/2]</a:t>
            </a:r>
            <a:endParaRPr lang="en-IN" alt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 txBox="1">
            <a:spLocks/>
          </p:cNvSpPr>
          <p:nvPr/>
        </p:nvSpPr>
        <p:spPr bwMode="auto">
          <a:xfrm>
            <a:off x="117022" y="1809750"/>
            <a:ext cx="5679621" cy="86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sz="1800" dirty="0" smtClean="0"/>
              <a:t> More examples from 3GPP TS 23.283</a:t>
            </a:r>
            <a:endParaRPr lang="en-US" altLang="en-US" sz="1800" dirty="0"/>
          </a:p>
        </p:txBody>
      </p:sp>
      <p:sp>
        <p:nvSpPr>
          <p:cNvPr id="3" name="Rectangle 2"/>
          <p:cNvSpPr/>
          <p:nvPr/>
        </p:nvSpPr>
        <p:spPr>
          <a:xfrm>
            <a:off x="361947" y="2199087"/>
            <a:ext cx="54346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b="1" dirty="0">
                <a:highlight>
                  <a:srgbClr val="FFFF00"/>
                </a:highlight>
                <a:cs typeface="Times New Roman" panose="02020603050405020304" pitchFamily="18" charset="0"/>
              </a:rPr>
              <a:t>10.8.7	LMR user one-to-one SDS request to an </a:t>
            </a:r>
            <a:r>
              <a:rPr lang="en-US" b="1" dirty="0" err="1">
                <a:highlight>
                  <a:srgbClr val="FFFF00"/>
                </a:highlight>
                <a:cs typeface="Times New Roman" panose="02020603050405020304" pitchFamily="18" charset="0"/>
              </a:rPr>
              <a:t>MCData</a:t>
            </a:r>
            <a:r>
              <a:rPr lang="en-US" b="1" dirty="0">
                <a:highlight>
                  <a:srgbClr val="FFFF00"/>
                </a:highlight>
                <a:cs typeface="Times New Roman" panose="02020603050405020304" pitchFamily="18" charset="0"/>
              </a:rPr>
              <a:t> user</a:t>
            </a:r>
            <a:r>
              <a:rPr lang="en-US" b="1" dirty="0">
                <a:cs typeface="Times New Roman" panose="02020603050405020304" pitchFamily="18" charset="0"/>
              </a:rPr>
              <a:t> </a:t>
            </a:r>
            <a:endParaRPr lang="en-IN" b="1" dirty="0">
              <a:cs typeface="Times New Roman" panose="02020603050405020304" pitchFamily="18" charset="0"/>
            </a:endParaRPr>
          </a:p>
          <a:p>
            <a:pPr marL="900430" indent="-900430">
              <a:spcBef>
                <a:spcPts val="600"/>
              </a:spcBef>
              <a:spcAft>
                <a:spcPts val="900"/>
              </a:spcAft>
            </a:pPr>
            <a:r>
              <a:rPr lang="en-US" sz="1600" b="1" dirty="0">
                <a:cs typeface="Times New Roman" panose="02020603050405020304" pitchFamily="18" charset="0"/>
              </a:rPr>
              <a:t>10.8.7.1	</a:t>
            </a:r>
            <a:r>
              <a:rPr lang="en-US" sz="1600" b="1" dirty="0" err="1">
                <a:cs typeface="Times New Roman" panose="02020603050405020304" pitchFamily="18" charset="0"/>
              </a:rPr>
              <a:t>Signalling</a:t>
            </a:r>
            <a:r>
              <a:rPr lang="en-US" sz="1600" b="1" dirty="0">
                <a:cs typeface="Times New Roman" panose="02020603050405020304" pitchFamily="18" charset="0"/>
              </a:rPr>
              <a:t> control plane</a:t>
            </a:r>
            <a:endParaRPr lang="en-IN" sz="1600" b="1" dirty="0"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procedure for an 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IWF requesting, on behalf of an LMR user, to send a </a:t>
            </a:r>
            <a:r>
              <a:rPr lang="en-US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signalling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control plane SDS to a single </a:t>
            </a:r>
            <a:r>
              <a:rPr lang="en-US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user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as specified in 3GPP TS 23.282 [6]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subclause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7.4.2.2 for the one‑to‑one standalone short data service using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signalling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control plane, with the exception that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client 1 is located behind the IWF. The source address of the SDS is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ID that has been allocated to the LMR user. The IWF behaves as a peer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server.</a:t>
            </a:r>
            <a:endParaRPr lang="en-I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81006" y="2174180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b="1" dirty="0">
                <a:highlight>
                  <a:srgbClr val="FFFF00"/>
                </a:highlight>
                <a:cs typeface="Times New Roman" panose="02020603050405020304" pitchFamily="18" charset="0"/>
              </a:rPr>
              <a:t>10.8.9	LMR user group SDS request to an </a:t>
            </a:r>
            <a:r>
              <a:rPr lang="en-US" b="1" dirty="0" err="1">
                <a:highlight>
                  <a:srgbClr val="FFFF00"/>
                </a:highlight>
                <a:cs typeface="Times New Roman" panose="02020603050405020304" pitchFamily="18" charset="0"/>
              </a:rPr>
              <a:t>MCData</a:t>
            </a:r>
            <a:r>
              <a:rPr lang="en-US" b="1" dirty="0">
                <a:highlight>
                  <a:srgbClr val="FFFF00"/>
                </a:highlight>
                <a:cs typeface="Times New Roman" panose="02020603050405020304" pitchFamily="18" charset="0"/>
              </a:rPr>
              <a:t> group</a:t>
            </a:r>
            <a:endParaRPr lang="en-IN" b="1" dirty="0">
              <a:cs typeface="Times New Roman" panose="02020603050405020304" pitchFamily="18" charset="0"/>
            </a:endParaRPr>
          </a:p>
          <a:p>
            <a:pPr marL="900430" indent="-900430">
              <a:spcBef>
                <a:spcPts val="600"/>
              </a:spcBef>
              <a:spcAft>
                <a:spcPts val="900"/>
              </a:spcAft>
            </a:pPr>
            <a:r>
              <a:rPr lang="en-US" sz="1600" b="1" dirty="0">
                <a:cs typeface="Times New Roman" panose="02020603050405020304" pitchFamily="18" charset="0"/>
              </a:rPr>
              <a:t>10.8.9.1	</a:t>
            </a:r>
            <a:r>
              <a:rPr lang="en-US" sz="1600" b="1" dirty="0" err="1">
                <a:cs typeface="Times New Roman" panose="02020603050405020304" pitchFamily="18" charset="0"/>
              </a:rPr>
              <a:t>Signalling</a:t>
            </a:r>
            <a:r>
              <a:rPr lang="en-US" sz="1600" b="1" dirty="0">
                <a:cs typeface="Times New Roman" panose="02020603050405020304" pitchFamily="18" charset="0"/>
              </a:rPr>
              <a:t> control plane</a:t>
            </a:r>
            <a:endParaRPr lang="en-IN" sz="1600" b="1" dirty="0"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procedure for an 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IWF requesting, on behalf of an LMR user, to send a </a:t>
            </a:r>
            <a:r>
              <a:rPr lang="en-US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signalling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control plane SDS to an </a:t>
            </a:r>
            <a:r>
              <a:rPr lang="en-US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group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as specified in 3GPP TS 23.282 [6]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subclause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7.4.2.5 for the group standalone short data service using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signalling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control plane, with the exception that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client 1 is located behind an IWF and one or more of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clients 2 to n can be behind IWFs that have affiliated to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group (see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subclause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10.1.2 of the present document). The SDS is addressed to the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group ID. The IWF behaves as a peer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server to other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MCData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servers.</a:t>
            </a:r>
            <a:endParaRPr lang="en-I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22" y="4669970"/>
            <a:ext cx="11859985" cy="1722665"/>
          </a:xfrm>
        </p:spPr>
        <p:txBody>
          <a:bodyPr/>
          <a:lstStyle/>
          <a:p>
            <a:r>
              <a:rPr lang="en-US" altLang="en-US" sz="2000" b="1" dirty="0" smtClean="0">
                <a:solidFill>
                  <a:srgbClr val="FF0000"/>
                </a:solidFill>
              </a:rPr>
              <a:t> Proposal 1: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IN" altLang="en-US" sz="1600" dirty="0" smtClean="0"/>
              <a:t>To make progress, we are fine with the assumption that we do not support </a:t>
            </a:r>
            <a:r>
              <a:rPr lang="en-US" altLang="en-US" sz="1600" dirty="0" smtClean="0"/>
              <a:t>Non-MSGin5G UEs </a:t>
            </a:r>
            <a:r>
              <a:rPr lang="en-US" altLang="en-US" sz="1600" dirty="0"/>
              <a:t>initiate communication (p2p and group) towards MSGin5G service end </a:t>
            </a:r>
            <a:r>
              <a:rPr lang="en-US" altLang="en-US" sz="1600" dirty="0" smtClean="0"/>
              <a:t>points in Rel-17. Based on the existing SA1 requirements, we could see this in the future release.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altLang="en-US" sz="1600" dirty="0" smtClean="0"/>
              <a:t>Also this issue is independent of the discussion on w</a:t>
            </a:r>
            <a:r>
              <a:rPr lang="en-IN" altLang="en-US" sz="1600" dirty="0" err="1" smtClean="0"/>
              <a:t>hy</a:t>
            </a:r>
            <a:r>
              <a:rPr lang="en-IN" altLang="en-US" sz="1600" dirty="0" smtClean="0"/>
              <a:t> </a:t>
            </a:r>
            <a:r>
              <a:rPr lang="en-IN" altLang="en-US" sz="1600" dirty="0"/>
              <a:t>additional info (list of groups members, policy) apart from Group ID is </a:t>
            </a:r>
            <a:r>
              <a:rPr lang="en-IN" altLang="en-US" sz="1600" dirty="0" smtClean="0"/>
              <a:t>required in the Group Notification towards Non-MSGin5G UEs</a:t>
            </a:r>
            <a:r>
              <a:rPr lang="en-US" altLang="en-US" sz="1600" dirty="0" smtClean="0"/>
              <a:t>.</a:t>
            </a:r>
            <a:endParaRPr lang="en-I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898232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3200" dirty="0" smtClean="0"/>
              <a:t>Issue-2: Group </a:t>
            </a:r>
            <a:r>
              <a:rPr lang="en-IN" altLang="en-US" sz="3200" dirty="0"/>
              <a:t>information towards Non-MSGin5G UEs </a:t>
            </a:r>
            <a:endParaRPr lang="en-GB" altLang="en-US" sz="32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7370" y="1825624"/>
            <a:ext cx="5271408" cy="462416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IN" altLang="en-US" sz="1800" dirty="0" smtClean="0"/>
              <a:t>Proposal is revised to go with Approach 3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altLang="en-US" sz="1800" dirty="0" smtClean="0"/>
              <a:t>Notification should include – list of members, Group configuration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IN" altLang="en-US" sz="18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IN" altLang="en-US" sz="1800" dirty="0" smtClean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IN" altLang="en-US" sz="1800" dirty="0" smtClean="0"/>
              <a:t>Justification:</a:t>
            </a:r>
          </a:p>
          <a:p>
            <a:pPr lvl="1">
              <a:defRPr/>
            </a:pPr>
            <a:r>
              <a:rPr lang="en-IN" altLang="en-US" sz="1400" dirty="0" smtClean="0"/>
              <a:t>MC IWF supports </a:t>
            </a:r>
            <a:r>
              <a:rPr lang="en-IN" altLang="en-US" sz="1400" dirty="0"/>
              <a:t>IWF group information </a:t>
            </a:r>
            <a:r>
              <a:rPr lang="en-IN" altLang="en-US" sz="1400" dirty="0" smtClean="0"/>
              <a:t>request/response procedures from </a:t>
            </a:r>
            <a:r>
              <a:rPr lang="en-IN" altLang="en-US" sz="1400" dirty="0"/>
              <a:t>the </a:t>
            </a:r>
            <a:r>
              <a:rPr lang="en-IN" altLang="en-US" sz="1400" dirty="0" smtClean="0"/>
              <a:t>IWF </a:t>
            </a:r>
            <a:r>
              <a:rPr lang="en-IN" altLang="en-US" sz="1400" dirty="0"/>
              <a:t>to GMS </a:t>
            </a:r>
            <a:r>
              <a:rPr lang="en-IN" altLang="en-US" sz="1400" dirty="0" smtClean="0"/>
              <a:t>(TS 23.283 Clause 10.2.3.3 IWF </a:t>
            </a:r>
            <a:r>
              <a:rPr lang="en-IN" altLang="en-US" sz="1400" dirty="0"/>
              <a:t>requests group configuration from the MC system)</a:t>
            </a:r>
            <a:endParaRPr lang="en-IN" altLang="en-US" sz="1400" dirty="0" smtClean="0"/>
          </a:p>
          <a:p>
            <a:pPr lvl="1">
              <a:defRPr/>
            </a:pPr>
            <a:r>
              <a:rPr lang="en-IN" altLang="en-US" sz="1400" dirty="0" smtClean="0"/>
              <a:t>Instead of adding a new interface between Gateway and SEAL Servers and specifying a separate request/response procedure, it is simple to </a:t>
            </a:r>
            <a:r>
              <a:rPr lang="en-IN" altLang="en-US" sz="1400" dirty="0"/>
              <a:t>include list of members, Group </a:t>
            </a:r>
            <a:r>
              <a:rPr lang="en-IN" altLang="en-US" sz="1400" dirty="0" smtClean="0"/>
              <a:t>configuration along with notifying Group Service ID</a:t>
            </a:r>
          </a:p>
          <a:p>
            <a:pPr marL="0" indent="0">
              <a:buFontTx/>
              <a:buNone/>
              <a:defRPr/>
            </a:pPr>
            <a:r>
              <a:rPr lang="en-IN" altLang="en-US" sz="1800" b="1" dirty="0" smtClean="0">
                <a:solidFill>
                  <a:srgbClr val="FF0000"/>
                </a:solidFill>
              </a:rPr>
              <a:t>Proposal 2:</a:t>
            </a:r>
            <a:r>
              <a:rPr lang="en-IN" altLang="en-US" sz="1800" dirty="0" smtClean="0">
                <a:solidFill>
                  <a:srgbClr val="FF0000"/>
                </a:solidFill>
              </a:rPr>
              <a:t> </a:t>
            </a:r>
            <a:r>
              <a:rPr lang="en-IN" altLang="en-US" sz="1800" dirty="0" smtClean="0"/>
              <a:t>To </a:t>
            </a:r>
            <a:r>
              <a:rPr lang="en-IN" altLang="en-US" sz="1800" dirty="0"/>
              <a:t>include list of members, Group </a:t>
            </a:r>
            <a:r>
              <a:rPr lang="en-IN" altLang="en-US" sz="1800" dirty="0" smtClean="0"/>
              <a:t>configuration in the Group Notification along with Group ID.</a:t>
            </a:r>
            <a:endParaRPr lang="en-IN" altLang="en-US" sz="1800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12274"/>
              </p:ext>
            </p:extLst>
          </p:nvPr>
        </p:nvGraphicFramePr>
        <p:xfrm>
          <a:off x="149226" y="1825623"/>
          <a:ext cx="6552738" cy="4158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" name="Document" r:id="rId3" imgW="5202067" imgH="3299668" progId="Word.Document.12">
                  <p:embed/>
                </p:oleObj>
              </mc:Choice>
              <mc:Fallback>
                <p:oleObj name="Document" r:id="rId3" imgW="5202067" imgH="3299668" progId="Word.Document.12">
                  <p:embed/>
                  <p:pic>
                    <p:nvPicPr>
                      <p:cNvPr id="1536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6" y="1825623"/>
                        <a:ext cx="6552738" cy="41587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198078"/>
              </p:ext>
            </p:extLst>
          </p:nvPr>
        </p:nvGraphicFramePr>
        <p:xfrm>
          <a:off x="6626679" y="2821893"/>
          <a:ext cx="5486400" cy="685800"/>
        </p:xfrm>
        <a:graphic>
          <a:graphicData uri="http://schemas.openxmlformats.org/drawingml/2006/table">
            <a:tbl>
              <a:tblPr firstRow="1" firstCol="1" bandRow="1"/>
              <a:tblGrid>
                <a:gridCol w="1931670">
                  <a:extLst>
                    <a:ext uri="{9D8B030D-6E8A-4147-A177-3AD203B41FA5}">
                      <a16:colId xmlns:a16="http://schemas.microsoft.com/office/drawing/2014/main" val="1114876899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05668214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1828631180"/>
                    </a:ext>
                  </a:extLst>
                </a:gridCol>
              </a:tblGrid>
              <a:tr h="673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List of members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List of VAL user IDs or VAL UE IDs that are part of the created group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536988"/>
                  </a:ext>
                </a:extLst>
              </a:tr>
              <a:tr h="673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Group Configuration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Group configuration information (NOTE)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59006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NOTE:	Group configuration information can be obtained independently by MSGin5G Server (VAL server) according to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subclause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10.3.6.2 specified in 3GPP TS 23.434 [5].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676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3499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81407" cy="1325563"/>
          </a:xfrm>
        </p:spPr>
        <p:txBody>
          <a:bodyPr/>
          <a:lstStyle/>
          <a:p>
            <a:r>
              <a:rPr lang="en-IN" sz="3600" dirty="0" smtClean="0"/>
              <a:t>Issue-3: </a:t>
            </a:r>
            <a:r>
              <a:rPr lang="en-IN" sz="3600" dirty="0"/>
              <a:t>Protocol adaptation when MSGin5G UEs support divergent protocols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855" y="1797916"/>
            <a:ext cx="11406909" cy="4722957"/>
          </a:xfrm>
        </p:spPr>
        <p:txBody>
          <a:bodyPr/>
          <a:lstStyle/>
          <a:p>
            <a:r>
              <a:rPr lang="en-US" altLang="en-US" sz="1400" dirty="0" smtClean="0"/>
              <a:t>MSGin5G Service is application layer service</a:t>
            </a:r>
          </a:p>
          <a:p>
            <a:r>
              <a:rPr lang="en-US" altLang="en-US" sz="1400" dirty="0" smtClean="0"/>
              <a:t>MSGin5G Message defined in TS 23.554 – It needs to send leveraging some </a:t>
            </a:r>
            <a:r>
              <a:rPr lang="en-US" altLang="en-US" sz="1400" b="1" i="1" dirty="0" smtClean="0"/>
              <a:t>application level protocols</a:t>
            </a:r>
          </a:p>
          <a:p>
            <a:pPr lvl="1"/>
            <a:r>
              <a:rPr lang="en-US" altLang="en-US" sz="1200" dirty="0" smtClean="0"/>
              <a:t>E.g. #1: MSGin5G Message can be sent over HTTP </a:t>
            </a:r>
          </a:p>
          <a:p>
            <a:pPr lvl="2"/>
            <a:r>
              <a:rPr lang="en-US" altLang="en-US" sz="1100" dirty="0" smtClean="0"/>
              <a:t>As per RFC 7231: “</a:t>
            </a:r>
            <a:r>
              <a:rPr lang="en-IN" altLang="en-US" sz="1100" dirty="0"/>
              <a:t>The Hypertext Transfer Protocol (HTTP) is a stateless </a:t>
            </a:r>
            <a:r>
              <a:rPr lang="en-IN" altLang="en-US" sz="1100" dirty="0">
                <a:solidFill>
                  <a:srgbClr val="FF0000"/>
                </a:solidFill>
              </a:rPr>
              <a:t>application-level protocol</a:t>
            </a:r>
            <a:r>
              <a:rPr lang="en-IN" altLang="en-US" sz="1100" dirty="0"/>
              <a:t> for distributed, collaborative, hypertext information systems.</a:t>
            </a:r>
            <a:r>
              <a:rPr lang="en-US" altLang="en-US" sz="1100" dirty="0" smtClean="0"/>
              <a:t>”</a:t>
            </a:r>
          </a:p>
          <a:p>
            <a:pPr lvl="1"/>
            <a:r>
              <a:rPr lang="en-US" altLang="en-US" sz="1200" dirty="0" smtClean="0"/>
              <a:t>E.g. #2: MSGin5G Message can be sent over </a:t>
            </a:r>
            <a:r>
              <a:rPr lang="en-US" altLang="en-US" sz="1200" dirty="0" err="1" smtClean="0"/>
              <a:t>CoAP</a:t>
            </a:r>
            <a:endParaRPr lang="en-US" altLang="en-US" sz="1200" dirty="0" smtClean="0"/>
          </a:p>
          <a:p>
            <a:pPr lvl="2"/>
            <a:r>
              <a:rPr lang="en-US" altLang="en-US" sz="1100" dirty="0" smtClean="0"/>
              <a:t>As per RFC 7252: “</a:t>
            </a:r>
            <a:r>
              <a:rPr lang="en-IN" altLang="en-US" sz="1100" dirty="0"/>
              <a:t>The </a:t>
            </a:r>
            <a:r>
              <a:rPr lang="en-IN" altLang="en-US" sz="1100" dirty="0">
                <a:solidFill>
                  <a:srgbClr val="FF0000"/>
                </a:solidFill>
              </a:rPr>
              <a:t>Constrained Application Protocol </a:t>
            </a:r>
            <a:r>
              <a:rPr lang="en-IN" altLang="en-US" sz="1100" dirty="0"/>
              <a:t>(</a:t>
            </a:r>
            <a:r>
              <a:rPr lang="en-IN" altLang="en-US" sz="1100" dirty="0" err="1"/>
              <a:t>CoAP</a:t>
            </a:r>
            <a:r>
              <a:rPr lang="en-IN" altLang="en-US" sz="1100" dirty="0"/>
              <a:t>) is a specialized web transfer protocol for use with constrained nodes </a:t>
            </a:r>
            <a:r>
              <a:rPr lang="en-IN" altLang="en-US" sz="1100" dirty="0" smtClean="0"/>
              <a:t>… </a:t>
            </a:r>
            <a:r>
              <a:rPr lang="en-US" altLang="en-US" sz="1100" dirty="0" smtClean="0"/>
              <a:t>”</a:t>
            </a:r>
          </a:p>
          <a:p>
            <a:pPr lvl="1"/>
            <a:r>
              <a:rPr lang="en-US" altLang="en-US" sz="1200" dirty="0" smtClean="0"/>
              <a:t>E.g. #3: any other protocol</a:t>
            </a:r>
          </a:p>
          <a:p>
            <a:pPr lvl="1"/>
            <a:r>
              <a:rPr lang="en-US" altLang="en-US" sz="1200" dirty="0" smtClean="0"/>
              <a:t>Actual selection </a:t>
            </a:r>
            <a:r>
              <a:rPr lang="en-US" altLang="en-US" sz="1200" dirty="0"/>
              <a:t>of protocol using which the MSGin5G will be sent is CT1 </a:t>
            </a:r>
            <a:r>
              <a:rPr lang="en-US" altLang="en-US" sz="1200" dirty="0" smtClean="0"/>
              <a:t>responsibility</a:t>
            </a:r>
          </a:p>
          <a:p>
            <a:r>
              <a:rPr lang="en-US" altLang="en-US" sz="1400" dirty="0" smtClean="0"/>
              <a:t>However, MSGin5G service needs to support both constrained device and unconstrained devices</a:t>
            </a:r>
          </a:p>
          <a:p>
            <a:r>
              <a:rPr lang="en-US" altLang="en-US" sz="1400" dirty="0" smtClean="0"/>
              <a:t>If MSGin5G message is sent over HTTP by unconstrained MSGin5G UE towards constrained MSGin5G UE (which understands MSGin5G Message received over </a:t>
            </a:r>
            <a:r>
              <a:rPr lang="en-US" altLang="en-US" sz="1400" dirty="0" err="1" smtClean="0"/>
              <a:t>CoAP</a:t>
            </a:r>
            <a:r>
              <a:rPr lang="en-US" altLang="en-US" sz="1400" dirty="0" smtClean="0"/>
              <a:t> only) </a:t>
            </a:r>
          </a:p>
          <a:p>
            <a:pPr lvl="1"/>
            <a:r>
              <a:rPr lang="en-US" altLang="en-US" sz="1200" dirty="0" smtClean="0"/>
              <a:t>In this case, we need an entity who adapts from one application protocol to another.</a:t>
            </a:r>
          </a:p>
          <a:p>
            <a:r>
              <a:rPr lang="en-US" altLang="en-US" sz="1800" b="1" dirty="0">
                <a:solidFill>
                  <a:srgbClr val="FF0000"/>
                </a:solidFill>
              </a:rPr>
              <a:t>Question :</a:t>
            </a:r>
          </a:p>
          <a:p>
            <a:pPr lvl="1"/>
            <a:r>
              <a:rPr lang="en-IN" altLang="en-US" sz="1400" b="1" dirty="0" smtClean="0"/>
              <a:t>Do you think that MSGin5G UEs can support different Stage-3 protocols based on the understanding of our architecture which supports constrained and unconstrained devices?</a:t>
            </a:r>
            <a:endParaRPr lang="en-IN" altLang="en-US" sz="1400" b="1" dirty="0"/>
          </a:p>
          <a:p>
            <a:r>
              <a:rPr lang="en-IN" sz="1800" b="1" dirty="0" smtClean="0">
                <a:solidFill>
                  <a:srgbClr val="FF0000"/>
                </a:solidFill>
              </a:rPr>
              <a:t>Proposal 3:</a:t>
            </a:r>
            <a:r>
              <a:rPr lang="en-IN" sz="1800" dirty="0" smtClean="0"/>
              <a:t> </a:t>
            </a:r>
            <a:endParaRPr lang="en-IN" sz="1800" dirty="0"/>
          </a:p>
          <a:p>
            <a:pPr lvl="1"/>
            <a:r>
              <a:rPr lang="en-IN" sz="1400" b="1" dirty="0" smtClean="0"/>
              <a:t>Proposal is to remove Clause 5.3.2.3 and replace it with a Architecture Requirement as discussed on the last SA6 </a:t>
            </a:r>
            <a:r>
              <a:rPr lang="en-IN" sz="1400" b="1" dirty="0" err="1" smtClean="0"/>
              <a:t>conf</a:t>
            </a:r>
            <a:r>
              <a:rPr lang="en-IN" sz="1400" b="1" smtClean="0"/>
              <a:t> call.</a:t>
            </a:r>
            <a:endParaRPr lang="en-IN" sz="1400" dirty="0"/>
          </a:p>
          <a:p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393444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 smtClean="0"/>
              <a:t>Issue-4: </a:t>
            </a:r>
            <a:r>
              <a:rPr lang="en-US" altLang="en-US" sz="3600" dirty="0"/>
              <a:t>Routing based on UE Service </a:t>
            </a:r>
            <a:r>
              <a:rPr lang="en-US" altLang="en-US" sz="3600" dirty="0" smtClean="0"/>
              <a:t>ID [1/2]</a:t>
            </a:r>
            <a:endParaRPr lang="en-GB" altLang="en-US" sz="36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796" y="1760308"/>
            <a:ext cx="5771554" cy="4624161"/>
          </a:xfrm>
        </p:spPr>
        <p:txBody>
          <a:bodyPr/>
          <a:lstStyle/>
          <a:p>
            <a:r>
              <a:rPr lang="en-US" altLang="en-US" sz="1800" b="1" dirty="0" smtClean="0"/>
              <a:t>Issue</a:t>
            </a:r>
            <a:r>
              <a:rPr lang="en-US" altLang="en-US" sz="1800" dirty="0" smtClean="0"/>
              <a:t>: </a:t>
            </a:r>
            <a:r>
              <a:rPr lang="en-US" altLang="en-US" sz="1800" dirty="0"/>
              <a:t>To determine next hop </a:t>
            </a:r>
            <a:r>
              <a:rPr lang="en-US" altLang="en-US" sz="1800" dirty="0" smtClean="0"/>
              <a:t>for </a:t>
            </a:r>
            <a:r>
              <a:rPr lang="en-US" altLang="en-US" sz="1800" dirty="0"/>
              <a:t>message delivery towards MSGin5G UEs</a:t>
            </a:r>
          </a:p>
          <a:p>
            <a:r>
              <a:rPr lang="en-US" altLang="en-US" sz="1800" b="1" dirty="0" smtClean="0"/>
              <a:t>As per our architecture:</a:t>
            </a:r>
          </a:p>
          <a:p>
            <a:pPr lvl="1"/>
            <a:r>
              <a:rPr lang="en-US" altLang="en-US" sz="1400" dirty="0" smtClean="0"/>
              <a:t>MSGin5G Service supports UE Service ID which could of a MSGin5G UE or Non-MSGin5G UE (Legacy 3GPP UE or Non-3GPP UE)</a:t>
            </a:r>
          </a:p>
          <a:p>
            <a:pPr lvl="1"/>
            <a:r>
              <a:rPr lang="en-US" altLang="en-US" sz="1400" dirty="0" smtClean="0"/>
              <a:t>All UEs expected to consume MSGin5G Service are required to perform registration at MSGin5G Server</a:t>
            </a:r>
          </a:p>
          <a:p>
            <a:pPr lvl="1"/>
            <a:r>
              <a:rPr lang="en-US" altLang="en-US" sz="1400" dirty="0" smtClean="0"/>
              <a:t>MSGin5G </a:t>
            </a:r>
            <a:r>
              <a:rPr lang="en-US" altLang="en-US" sz="1400" dirty="0"/>
              <a:t>Server communicates to </a:t>
            </a:r>
            <a:r>
              <a:rPr lang="en-US" altLang="en-US" sz="1400" dirty="0" smtClean="0"/>
              <a:t>MSGin5G UEs and Non-MSGin5G </a:t>
            </a:r>
            <a:r>
              <a:rPr lang="en-US" altLang="en-US" sz="1400" dirty="0"/>
              <a:t>UEs on different interfaces</a:t>
            </a:r>
          </a:p>
          <a:p>
            <a:r>
              <a:rPr lang="en-US" altLang="en-US" sz="1800" dirty="0"/>
              <a:t>For Messages (p2p or Group) that needs to be delivered to a </a:t>
            </a:r>
            <a:r>
              <a:rPr lang="en-US" altLang="en-US" sz="1800" dirty="0" smtClean="0"/>
              <a:t>MSGin5G </a:t>
            </a:r>
            <a:r>
              <a:rPr lang="en-US" altLang="en-US" sz="1800" dirty="0"/>
              <a:t>UE:</a:t>
            </a:r>
          </a:p>
          <a:p>
            <a:pPr lvl="1"/>
            <a:r>
              <a:rPr lang="en-US" altLang="en-US" sz="1400" dirty="0" smtClean="0"/>
              <a:t>Based on UE Service ID of MSGin5G UE, the MSGin5G Server sends the message over MSGin5G-1 interface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82" y="2075799"/>
            <a:ext cx="6104762" cy="412380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21085" y="5192486"/>
            <a:ext cx="122465" cy="1877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Oval 5"/>
          <p:cNvSpPr/>
          <p:nvPr/>
        </p:nvSpPr>
        <p:spPr>
          <a:xfrm>
            <a:off x="5421085" y="2784021"/>
            <a:ext cx="122465" cy="1877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Oval 6"/>
          <p:cNvSpPr/>
          <p:nvPr/>
        </p:nvSpPr>
        <p:spPr>
          <a:xfrm>
            <a:off x="5421084" y="3665702"/>
            <a:ext cx="122465" cy="1877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57947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32421" cy="1325563"/>
          </a:xfrm>
        </p:spPr>
        <p:txBody>
          <a:bodyPr/>
          <a:lstStyle/>
          <a:p>
            <a:r>
              <a:rPr lang="en-US" altLang="en-US" sz="3600" dirty="0" smtClean="0">
                <a:solidFill>
                  <a:prstClr val="black"/>
                </a:solidFill>
              </a:rPr>
              <a:t>Issue-4: </a:t>
            </a:r>
            <a:r>
              <a:rPr lang="en-US" altLang="en-US" sz="3600" dirty="0">
                <a:solidFill>
                  <a:prstClr val="black"/>
                </a:solidFill>
              </a:rPr>
              <a:t>Routing based on UE Service ID </a:t>
            </a:r>
            <a:r>
              <a:rPr lang="en-US" altLang="en-US" sz="3600" dirty="0" smtClean="0">
                <a:solidFill>
                  <a:prstClr val="black"/>
                </a:solidFill>
              </a:rPr>
              <a:t>[2/2</a:t>
            </a:r>
            <a:r>
              <a:rPr lang="en-US" altLang="en-US" sz="3600" dirty="0">
                <a:solidFill>
                  <a:prstClr val="black"/>
                </a:solidFill>
              </a:rPr>
              <a:t>]</a:t>
            </a:r>
            <a:endParaRPr lang="en-GB" altLang="en-US" sz="24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586" y="1690687"/>
            <a:ext cx="6199414" cy="4734605"/>
          </a:xfrm>
        </p:spPr>
        <p:txBody>
          <a:bodyPr/>
          <a:lstStyle/>
          <a:p>
            <a:r>
              <a:rPr lang="en-US" altLang="en-US" sz="1800" b="1" dirty="0" smtClean="0"/>
              <a:t>As per our architecture:</a:t>
            </a:r>
          </a:p>
          <a:p>
            <a:pPr lvl="1"/>
            <a:r>
              <a:rPr lang="en-US" altLang="en-US" sz="1400" dirty="0" smtClean="0"/>
              <a:t>MSGin5G Service has multiple Message Gateways (Legacy 3GPP Message Gateway and Non-3GPP Message Gateway)</a:t>
            </a:r>
          </a:p>
          <a:p>
            <a:pPr lvl="1"/>
            <a:r>
              <a:rPr lang="en-US" altLang="en-US" sz="1400" dirty="0" smtClean="0"/>
              <a:t>Non-MSGin5G UEs register to the MSGin5G Server via Message Gateways</a:t>
            </a:r>
          </a:p>
          <a:p>
            <a:pPr lvl="1"/>
            <a:r>
              <a:rPr lang="en-US" altLang="en-US" sz="1400" dirty="0" smtClean="0"/>
              <a:t>MSGin5G Server communicates to Non-MSGin5G UEs on </a:t>
            </a:r>
            <a:r>
              <a:rPr lang="en-US" altLang="en-US" sz="1400" dirty="0"/>
              <a:t>different interfaces (MSGin5G-2 or MSGin5G-4 )</a:t>
            </a:r>
            <a:endParaRPr lang="en-US" altLang="en-US" sz="1400" dirty="0" smtClean="0"/>
          </a:p>
          <a:p>
            <a:r>
              <a:rPr lang="en-US" altLang="en-US" sz="1800" dirty="0" smtClean="0"/>
              <a:t>For Messages (p2p or Group) that needs to be delivered to a Non-MSGin5G UE:</a:t>
            </a:r>
          </a:p>
          <a:p>
            <a:pPr lvl="1"/>
            <a:r>
              <a:rPr lang="en-US" altLang="en-US" sz="1400" dirty="0" smtClean="0"/>
              <a:t>The MSGin5G Server has to make a decision on whether to use MSGin5G-2 or MSGin5G-4 interface</a:t>
            </a:r>
          </a:p>
          <a:p>
            <a:pPr lvl="1"/>
            <a:r>
              <a:rPr lang="en-US" altLang="en-US" sz="1400" dirty="0" smtClean="0"/>
              <a:t>Hence, MSGin5G Server has to make a decision on selection of the appropriate Message Gateway (based on </a:t>
            </a:r>
            <a:r>
              <a:rPr lang="en-US" altLang="en-US" sz="1400" dirty="0"/>
              <a:t>Non-MSGin5G UEs </a:t>
            </a:r>
            <a:r>
              <a:rPr lang="en-US" altLang="en-US" sz="1400" dirty="0" smtClean="0"/>
              <a:t>registration)</a:t>
            </a:r>
          </a:p>
          <a:p>
            <a:r>
              <a:rPr lang="en-US" altLang="en-US" sz="1600" b="1" dirty="0" smtClean="0">
                <a:solidFill>
                  <a:srgbClr val="FF0000"/>
                </a:solidFill>
              </a:rPr>
              <a:t>Questions to be addressed in the proposal for Routing:</a:t>
            </a:r>
            <a:endParaRPr lang="en-US" altLang="en-US" sz="1600" b="1" dirty="0">
              <a:solidFill>
                <a:srgbClr val="FF0000"/>
              </a:solidFill>
            </a:endParaRPr>
          </a:p>
          <a:p>
            <a:pPr lvl="1"/>
            <a:r>
              <a:rPr lang="en-IN" altLang="en-US" sz="1200" b="1" dirty="0"/>
              <a:t>1. </a:t>
            </a:r>
            <a:r>
              <a:rPr lang="en-IN" altLang="en-US" sz="1200" b="1" dirty="0" smtClean="0"/>
              <a:t>Is routing of non-MSG5G UE registration based on MSGin5G Server Service ID or MSGin5G Server address?</a:t>
            </a:r>
            <a:endParaRPr lang="en-IN" altLang="en-US" sz="1200" b="1" dirty="0"/>
          </a:p>
          <a:p>
            <a:pPr lvl="1"/>
            <a:r>
              <a:rPr lang="en-IN" altLang="en-US" sz="1200" b="1" dirty="0"/>
              <a:t>2. </a:t>
            </a:r>
            <a:r>
              <a:rPr lang="en-IN" altLang="en-US" sz="1200" b="1" dirty="0" smtClean="0"/>
              <a:t>Does MSGin5G Server store the mapping of Non-MSGin5G UEs and the Service ID of the corresponding Message Gateway during the Non-MSGin5G UE registration?</a:t>
            </a:r>
            <a:endParaRPr lang="en-IN" altLang="en-US" sz="1200" b="1" dirty="0"/>
          </a:p>
          <a:p>
            <a:pPr lvl="1"/>
            <a:r>
              <a:rPr lang="en-IN" altLang="en-US" sz="1200" b="1" dirty="0" smtClean="0"/>
              <a:t>3. </a:t>
            </a:r>
            <a:r>
              <a:rPr lang="en-IN" altLang="en-US" sz="1200" b="1" dirty="0"/>
              <a:t>If routing is based on UE Service ID and would be handled by the underlying layer then why do we need different interfaces MSGin5G-1, MSGin5G-2 and MSGin5G-4 in our architecture</a:t>
            </a:r>
            <a:r>
              <a:rPr lang="en-IN" altLang="en-US" sz="1200" b="1" dirty="0" smtClean="0"/>
              <a:t>?</a:t>
            </a:r>
            <a:endParaRPr lang="en-IN" altLang="en-US" sz="1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1" y="2061059"/>
            <a:ext cx="6104762" cy="412380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331278" y="2735036"/>
            <a:ext cx="122465" cy="1877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Oval 7"/>
          <p:cNvSpPr/>
          <p:nvPr/>
        </p:nvSpPr>
        <p:spPr>
          <a:xfrm>
            <a:off x="5331277" y="3654879"/>
            <a:ext cx="122465" cy="1877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4888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It is requested to agree way forward as per the </a:t>
            </a:r>
            <a:r>
              <a:rPr lang="en-US" altLang="en-US" dirty="0" smtClean="0">
                <a:solidFill>
                  <a:srgbClr val="FF0000"/>
                </a:solidFill>
              </a:rPr>
              <a:t>proposals</a:t>
            </a:r>
            <a:r>
              <a:rPr lang="en-US" altLang="en-US" dirty="0" smtClean="0"/>
              <a:t> made on the slides</a:t>
            </a:r>
          </a:p>
          <a:p>
            <a:endParaRPr lang="en-US" altLang="en-US" dirty="0" smtClean="0"/>
          </a:p>
          <a:p>
            <a:r>
              <a:rPr lang="en-US" altLang="en-US" dirty="0"/>
              <a:t>It is requested to </a:t>
            </a:r>
            <a:r>
              <a:rPr lang="en-US" altLang="en-US" dirty="0" smtClean="0"/>
              <a:t>provide answers to </a:t>
            </a:r>
            <a:r>
              <a:rPr lang="en-US" altLang="en-US" dirty="0" smtClean="0">
                <a:solidFill>
                  <a:srgbClr val="FF0000"/>
                </a:solidFill>
              </a:rPr>
              <a:t>questions</a:t>
            </a:r>
            <a:r>
              <a:rPr lang="en-US" altLang="en-US" dirty="0" smtClean="0"/>
              <a:t> posed </a:t>
            </a:r>
            <a:r>
              <a:rPr lang="en-US" altLang="en-US" dirty="0"/>
              <a:t>on the slides</a:t>
            </a:r>
          </a:p>
          <a:p>
            <a:pPr marL="0" indent="0"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679a257e-872f-4c98-9e8a-0a9c104f72c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7513</TotalTime>
  <Words>988</Words>
  <Application>Microsoft Office PowerPoint</Application>
  <PresentationFormat>Widescreen</PresentationFormat>
  <Paragraphs>85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Document</vt:lpstr>
      <vt:lpstr>5GMARCH – Open Issues</vt:lpstr>
      <vt:lpstr>5GMARCH Open Issues</vt:lpstr>
      <vt:lpstr>Issue-1: Non-MSGin5G UEs to initiate communication (p2p and group) towards MSGin5G service end points [1/2]</vt:lpstr>
      <vt:lpstr>Issue-1: Non-MSGin5G UEs to initiate communication (p2p and group) towards MSGin5G service end points [2/2]</vt:lpstr>
      <vt:lpstr>Issue-2: Group information towards Non-MSGin5G UEs </vt:lpstr>
      <vt:lpstr>Issue-3: Protocol adaptation when MSGin5G UEs support divergent protocols</vt:lpstr>
      <vt:lpstr>Issue-4: Routing based on UE Service ID [1/2]</vt:lpstr>
      <vt:lpstr>Issue-4: Routing based on UE Service ID [2/2]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SA6#45-e</cp:lastModifiedBy>
  <cp:revision>658</cp:revision>
  <dcterms:created xsi:type="dcterms:W3CDTF">2010-02-05T13:52:04Z</dcterms:created>
  <dcterms:modified xsi:type="dcterms:W3CDTF">2021-08-19T19:20:13Z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C:\Users\basavarajjp\AppData\Local\Temp\Temp1_Template_Meeting_pres_2020_06_3gpp_S6-21xxxx.zip\Template_Meeting_pres_2020_06_3gpp_S6-21xxxx.pptx</vt:lpwstr>
  </property>
</Properties>
</file>