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1"/>
  </p:notesMasterIdLst>
  <p:sldIdLst>
    <p:sldId id="303" r:id="rId3"/>
    <p:sldId id="330" r:id="rId4"/>
    <p:sldId id="326" r:id="rId5"/>
    <p:sldId id="340" r:id="rId6"/>
    <p:sldId id="343" r:id="rId7"/>
    <p:sldId id="344" r:id="rId8"/>
    <p:sldId id="316" r:id="rId9"/>
    <p:sldId id="341" r:id="rId1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4" autoAdjust="0"/>
    <p:restoredTop sz="83737" autoAdjust="0"/>
  </p:normalViewPr>
  <p:slideViewPr>
    <p:cSldViewPr snapToGrid="0">
      <p:cViewPr varScale="1">
        <p:scale>
          <a:sx n="104" d="100"/>
          <a:sy n="104" d="100"/>
        </p:scale>
        <p:origin x="1133"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C7B8AC-973A-4018-B133-737B4FCEE61F}" type="datetimeFigureOut">
              <a:rPr lang="de-DE" smtClean="0"/>
              <a:t>19.08.2021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F5C2F0-0AE2-44F0-8502-34A4BC66C119}" type="slidenum">
              <a:rPr lang="de-DE" smtClean="0"/>
              <a:t>‹#›</a:t>
            </a:fld>
            <a:endParaRPr lang="de-DE"/>
          </a:p>
        </p:txBody>
      </p:sp>
    </p:spTree>
    <p:extLst>
      <p:ext uri="{BB962C8B-B14F-4D97-AF65-F5344CB8AC3E}">
        <p14:creationId xmlns:p14="http://schemas.microsoft.com/office/powerpoint/2010/main" val="439804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A12C7359-52D6-4137-9A92-B4E9566413D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45652944-6075-40BD-BA79-D1894BCF945B}"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a:extLst>
              <a:ext uri="{FF2B5EF4-FFF2-40B4-BE49-F238E27FC236}">
                <a16:creationId xmlns:a16="http://schemas.microsoft.com/office/drawing/2014/main" id="{789F7340-D67C-48CA-BB67-796702A58087}"/>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2DD07F51-1707-46BF-BF74-E97072475D35}"/>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EF527-3471-4FFC-AA1D-8CF2425E1B5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2324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EF527-3471-4FFC-AA1D-8CF2425E1B5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7756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EF527-3471-4FFC-AA1D-8CF2425E1B5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7058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EF527-3471-4FFC-AA1D-8CF2425E1B5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3767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EF527-3471-4FFC-AA1D-8CF2425E1B5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715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EF527-3471-4FFC-AA1D-8CF2425E1B5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3876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E5433-7167-4435-A82C-F45BAEE46E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4BCBF4FE-9BA8-4880-A2C0-B88F9A2D76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4E5361C0-E70A-428A-A1A2-14EAA226078F}"/>
              </a:ext>
            </a:extLst>
          </p:cNvPr>
          <p:cNvSpPr>
            <a:spLocks noGrp="1"/>
          </p:cNvSpPr>
          <p:nvPr>
            <p:ph type="dt" sz="half" idx="10"/>
          </p:nvPr>
        </p:nvSpPr>
        <p:spPr/>
        <p:txBody>
          <a:bodyPr/>
          <a:lstStyle/>
          <a:p>
            <a:fld id="{7D93DFA3-8CF8-426A-A619-147B4CE59C30}" type="datetimeFigureOut">
              <a:rPr lang="de-DE" smtClean="0"/>
              <a:t>19.08.2021</a:t>
            </a:fld>
            <a:endParaRPr lang="de-DE"/>
          </a:p>
        </p:txBody>
      </p:sp>
      <p:sp>
        <p:nvSpPr>
          <p:cNvPr id="5" name="Footer Placeholder 4">
            <a:extLst>
              <a:ext uri="{FF2B5EF4-FFF2-40B4-BE49-F238E27FC236}">
                <a16:creationId xmlns:a16="http://schemas.microsoft.com/office/drawing/2014/main" id="{998F61A9-76E6-40EE-846D-E44690AEE9E0}"/>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3B7D97DA-68F9-4421-A38A-D87DF8EBD16B}"/>
              </a:ext>
            </a:extLst>
          </p:cNvPr>
          <p:cNvSpPr>
            <a:spLocks noGrp="1"/>
          </p:cNvSpPr>
          <p:nvPr>
            <p:ph type="sldNum" sz="quarter" idx="12"/>
          </p:nvPr>
        </p:nvSpPr>
        <p:spPr/>
        <p:txBody>
          <a:bodyPr/>
          <a:lstStyle/>
          <a:p>
            <a:fld id="{E4EA08DB-C618-4322-876F-543155D96470}" type="slidenum">
              <a:rPr lang="de-DE" smtClean="0"/>
              <a:t>‹#›</a:t>
            </a:fld>
            <a:endParaRPr lang="de-DE"/>
          </a:p>
        </p:txBody>
      </p:sp>
    </p:spTree>
    <p:extLst>
      <p:ext uri="{BB962C8B-B14F-4D97-AF65-F5344CB8AC3E}">
        <p14:creationId xmlns:p14="http://schemas.microsoft.com/office/powerpoint/2010/main" val="3310972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67269-8573-4EA2-9ECC-6648072E22D6}"/>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F4F99968-0488-4DE0-AFE3-1C08A40D183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EDE1032C-66BC-4CF5-94B7-EDC6AE95DEB4}"/>
              </a:ext>
            </a:extLst>
          </p:cNvPr>
          <p:cNvSpPr>
            <a:spLocks noGrp="1"/>
          </p:cNvSpPr>
          <p:nvPr>
            <p:ph type="dt" sz="half" idx="10"/>
          </p:nvPr>
        </p:nvSpPr>
        <p:spPr/>
        <p:txBody>
          <a:bodyPr/>
          <a:lstStyle/>
          <a:p>
            <a:fld id="{7D93DFA3-8CF8-426A-A619-147B4CE59C30}" type="datetimeFigureOut">
              <a:rPr lang="de-DE" smtClean="0"/>
              <a:t>19.08.2021</a:t>
            </a:fld>
            <a:endParaRPr lang="de-DE"/>
          </a:p>
        </p:txBody>
      </p:sp>
      <p:sp>
        <p:nvSpPr>
          <p:cNvPr id="5" name="Footer Placeholder 4">
            <a:extLst>
              <a:ext uri="{FF2B5EF4-FFF2-40B4-BE49-F238E27FC236}">
                <a16:creationId xmlns:a16="http://schemas.microsoft.com/office/drawing/2014/main" id="{4A1AB2D0-462C-4DBF-A3F4-A9D628E80EC4}"/>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FB66872-221D-45C0-AEF4-EA6F621282C2}"/>
              </a:ext>
            </a:extLst>
          </p:cNvPr>
          <p:cNvSpPr>
            <a:spLocks noGrp="1"/>
          </p:cNvSpPr>
          <p:nvPr>
            <p:ph type="sldNum" sz="quarter" idx="12"/>
          </p:nvPr>
        </p:nvSpPr>
        <p:spPr/>
        <p:txBody>
          <a:bodyPr/>
          <a:lstStyle/>
          <a:p>
            <a:fld id="{E4EA08DB-C618-4322-876F-543155D96470}" type="slidenum">
              <a:rPr lang="de-DE" smtClean="0"/>
              <a:t>‹#›</a:t>
            </a:fld>
            <a:endParaRPr lang="de-DE"/>
          </a:p>
        </p:txBody>
      </p:sp>
    </p:spTree>
    <p:extLst>
      <p:ext uri="{BB962C8B-B14F-4D97-AF65-F5344CB8AC3E}">
        <p14:creationId xmlns:p14="http://schemas.microsoft.com/office/powerpoint/2010/main" val="808079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23FB458-9199-4C2B-BAB5-82AAE3B6132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163856DD-951E-48F6-B607-AADC118C7CF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892AE0FD-05C5-44B8-93CA-CD20CDB0C859}"/>
              </a:ext>
            </a:extLst>
          </p:cNvPr>
          <p:cNvSpPr>
            <a:spLocks noGrp="1"/>
          </p:cNvSpPr>
          <p:nvPr>
            <p:ph type="dt" sz="half" idx="10"/>
          </p:nvPr>
        </p:nvSpPr>
        <p:spPr/>
        <p:txBody>
          <a:bodyPr/>
          <a:lstStyle/>
          <a:p>
            <a:fld id="{7D93DFA3-8CF8-426A-A619-147B4CE59C30}" type="datetimeFigureOut">
              <a:rPr lang="de-DE" smtClean="0"/>
              <a:t>19.08.2021</a:t>
            </a:fld>
            <a:endParaRPr lang="de-DE"/>
          </a:p>
        </p:txBody>
      </p:sp>
      <p:sp>
        <p:nvSpPr>
          <p:cNvPr id="5" name="Footer Placeholder 4">
            <a:extLst>
              <a:ext uri="{FF2B5EF4-FFF2-40B4-BE49-F238E27FC236}">
                <a16:creationId xmlns:a16="http://schemas.microsoft.com/office/drawing/2014/main" id="{F6E33751-78C5-4ACB-9730-23BB91485769}"/>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D5972827-1727-46F7-9667-A2C24A902D5F}"/>
              </a:ext>
            </a:extLst>
          </p:cNvPr>
          <p:cNvSpPr>
            <a:spLocks noGrp="1"/>
          </p:cNvSpPr>
          <p:nvPr>
            <p:ph type="sldNum" sz="quarter" idx="12"/>
          </p:nvPr>
        </p:nvSpPr>
        <p:spPr/>
        <p:txBody>
          <a:bodyPr/>
          <a:lstStyle/>
          <a:p>
            <a:fld id="{E4EA08DB-C618-4322-876F-543155D96470}" type="slidenum">
              <a:rPr lang="de-DE" smtClean="0"/>
              <a:t>‹#›</a:t>
            </a:fld>
            <a:endParaRPr lang="de-DE"/>
          </a:p>
        </p:txBody>
      </p:sp>
    </p:spTree>
    <p:extLst>
      <p:ext uri="{BB962C8B-B14F-4D97-AF65-F5344CB8AC3E}">
        <p14:creationId xmlns:p14="http://schemas.microsoft.com/office/powerpoint/2010/main" val="2399812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1F33DDBA-F004-4700-AD4A-471ADFC7085F}"/>
              </a:ext>
            </a:extLst>
          </p:cNvPr>
          <p:cNvSpPr txBox="1">
            <a:spLocks noChangeArrowheads="1"/>
          </p:cNvSpPr>
          <p:nvPr userDrawn="1"/>
        </p:nvSpPr>
        <p:spPr bwMode="auto">
          <a:xfrm>
            <a:off x="431800" y="73026"/>
            <a:ext cx="4648200" cy="461963"/>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#45-e</a:t>
            </a:r>
          </a:p>
          <a:p>
            <a:pPr eaLnBrk="1" hangingPunct="1">
              <a:defRPr/>
            </a:pPr>
            <a:r>
              <a:rPr lang="en-GB" altLang="en-US" sz="1200" b="1" dirty="0">
                <a:latin typeface="Arial "/>
              </a:rPr>
              <a:t>e-meeting, 25</a:t>
            </a:r>
            <a:r>
              <a:rPr lang="en-GB" altLang="en-US" sz="1200" b="1" baseline="30000" dirty="0">
                <a:latin typeface="Arial "/>
              </a:rPr>
              <a:t>th</a:t>
            </a:r>
            <a:r>
              <a:rPr lang="en-GB" altLang="en-US" sz="1200" b="1" dirty="0">
                <a:latin typeface="Arial "/>
              </a:rPr>
              <a:t> August– 3</a:t>
            </a:r>
            <a:r>
              <a:rPr lang="en-GB" altLang="en-US" sz="1200" b="1" baseline="30000" dirty="0">
                <a:latin typeface="Arial "/>
              </a:rPr>
              <a:t>rd</a:t>
            </a:r>
            <a:r>
              <a:rPr lang="en-GB" altLang="en-US" sz="1200" b="1" dirty="0">
                <a:latin typeface="Arial "/>
              </a:rPr>
              <a:t> September 2021</a:t>
            </a:r>
            <a:endParaRPr lang="en-US" altLang="en-US" sz="1200" b="1" dirty="0">
              <a:latin typeface="Arial "/>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247713077"/>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41608760"/>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077816091"/>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2FEF1-C335-4D55-A2A4-835AA6C0189A}"/>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BD649F3E-8CB3-4050-B008-C0464C9398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98784667-B0F5-4129-8792-B8825CA38AD1}"/>
              </a:ext>
            </a:extLst>
          </p:cNvPr>
          <p:cNvSpPr>
            <a:spLocks noGrp="1"/>
          </p:cNvSpPr>
          <p:nvPr>
            <p:ph type="dt" sz="half" idx="10"/>
          </p:nvPr>
        </p:nvSpPr>
        <p:spPr/>
        <p:txBody>
          <a:bodyPr/>
          <a:lstStyle/>
          <a:p>
            <a:fld id="{7D93DFA3-8CF8-426A-A619-147B4CE59C30}" type="datetimeFigureOut">
              <a:rPr lang="de-DE" smtClean="0"/>
              <a:t>19.08.2021</a:t>
            </a:fld>
            <a:endParaRPr lang="de-DE"/>
          </a:p>
        </p:txBody>
      </p:sp>
      <p:sp>
        <p:nvSpPr>
          <p:cNvPr id="5" name="Footer Placeholder 4">
            <a:extLst>
              <a:ext uri="{FF2B5EF4-FFF2-40B4-BE49-F238E27FC236}">
                <a16:creationId xmlns:a16="http://schemas.microsoft.com/office/drawing/2014/main" id="{F433BB3B-7779-4787-8690-AD63A06A8D1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A6578862-836A-4C7C-A6AD-DA9CE66960B2}"/>
              </a:ext>
            </a:extLst>
          </p:cNvPr>
          <p:cNvSpPr>
            <a:spLocks noGrp="1"/>
          </p:cNvSpPr>
          <p:nvPr>
            <p:ph type="sldNum" sz="quarter" idx="12"/>
          </p:nvPr>
        </p:nvSpPr>
        <p:spPr/>
        <p:txBody>
          <a:bodyPr/>
          <a:lstStyle/>
          <a:p>
            <a:fld id="{E4EA08DB-C618-4322-876F-543155D96470}" type="slidenum">
              <a:rPr lang="de-DE" smtClean="0"/>
              <a:t>‹#›</a:t>
            </a:fld>
            <a:endParaRPr lang="de-DE"/>
          </a:p>
        </p:txBody>
      </p:sp>
    </p:spTree>
    <p:extLst>
      <p:ext uri="{BB962C8B-B14F-4D97-AF65-F5344CB8AC3E}">
        <p14:creationId xmlns:p14="http://schemas.microsoft.com/office/powerpoint/2010/main" val="2335764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0981C-186B-4FE1-A123-BF79B53DC4E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5B1B35D0-94AC-469C-A1AE-D24C3ADD92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F1DE5AA-3B48-459A-A729-F0066C70D013}"/>
              </a:ext>
            </a:extLst>
          </p:cNvPr>
          <p:cNvSpPr>
            <a:spLocks noGrp="1"/>
          </p:cNvSpPr>
          <p:nvPr>
            <p:ph type="dt" sz="half" idx="10"/>
          </p:nvPr>
        </p:nvSpPr>
        <p:spPr/>
        <p:txBody>
          <a:bodyPr/>
          <a:lstStyle/>
          <a:p>
            <a:fld id="{7D93DFA3-8CF8-426A-A619-147B4CE59C30}" type="datetimeFigureOut">
              <a:rPr lang="de-DE" smtClean="0"/>
              <a:t>19.08.2021</a:t>
            </a:fld>
            <a:endParaRPr lang="de-DE"/>
          </a:p>
        </p:txBody>
      </p:sp>
      <p:sp>
        <p:nvSpPr>
          <p:cNvPr id="5" name="Footer Placeholder 4">
            <a:extLst>
              <a:ext uri="{FF2B5EF4-FFF2-40B4-BE49-F238E27FC236}">
                <a16:creationId xmlns:a16="http://schemas.microsoft.com/office/drawing/2014/main" id="{072B3D4A-E6FD-48B9-AC91-11A0F74CCF71}"/>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E225E5C3-2B6C-4E28-8935-793359BD401C}"/>
              </a:ext>
            </a:extLst>
          </p:cNvPr>
          <p:cNvSpPr>
            <a:spLocks noGrp="1"/>
          </p:cNvSpPr>
          <p:nvPr>
            <p:ph type="sldNum" sz="quarter" idx="12"/>
          </p:nvPr>
        </p:nvSpPr>
        <p:spPr/>
        <p:txBody>
          <a:bodyPr/>
          <a:lstStyle/>
          <a:p>
            <a:fld id="{E4EA08DB-C618-4322-876F-543155D96470}" type="slidenum">
              <a:rPr lang="de-DE" smtClean="0"/>
              <a:t>‹#›</a:t>
            </a:fld>
            <a:endParaRPr lang="de-DE"/>
          </a:p>
        </p:txBody>
      </p:sp>
    </p:spTree>
    <p:extLst>
      <p:ext uri="{BB962C8B-B14F-4D97-AF65-F5344CB8AC3E}">
        <p14:creationId xmlns:p14="http://schemas.microsoft.com/office/powerpoint/2010/main" val="2082618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9387E-A6FD-43B3-99D1-B4A0B5FBAF99}"/>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ECC30929-C47D-47DE-8FD5-FDAC6D433CF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7749E25B-E23F-4147-BEFA-29579F6FDC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C8DC906C-64A0-4F18-93B4-C2C6A608300D}"/>
              </a:ext>
            </a:extLst>
          </p:cNvPr>
          <p:cNvSpPr>
            <a:spLocks noGrp="1"/>
          </p:cNvSpPr>
          <p:nvPr>
            <p:ph type="dt" sz="half" idx="10"/>
          </p:nvPr>
        </p:nvSpPr>
        <p:spPr/>
        <p:txBody>
          <a:bodyPr/>
          <a:lstStyle/>
          <a:p>
            <a:fld id="{7D93DFA3-8CF8-426A-A619-147B4CE59C30}" type="datetimeFigureOut">
              <a:rPr lang="de-DE" smtClean="0"/>
              <a:t>19.08.2021</a:t>
            </a:fld>
            <a:endParaRPr lang="de-DE"/>
          </a:p>
        </p:txBody>
      </p:sp>
      <p:sp>
        <p:nvSpPr>
          <p:cNvPr id="6" name="Footer Placeholder 5">
            <a:extLst>
              <a:ext uri="{FF2B5EF4-FFF2-40B4-BE49-F238E27FC236}">
                <a16:creationId xmlns:a16="http://schemas.microsoft.com/office/drawing/2014/main" id="{F5058447-C81A-4FBA-AF09-1D062C6928FE}"/>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78E283CD-94B2-4500-9850-662A9451B324}"/>
              </a:ext>
            </a:extLst>
          </p:cNvPr>
          <p:cNvSpPr>
            <a:spLocks noGrp="1"/>
          </p:cNvSpPr>
          <p:nvPr>
            <p:ph type="sldNum" sz="quarter" idx="12"/>
          </p:nvPr>
        </p:nvSpPr>
        <p:spPr/>
        <p:txBody>
          <a:bodyPr/>
          <a:lstStyle/>
          <a:p>
            <a:fld id="{E4EA08DB-C618-4322-876F-543155D96470}" type="slidenum">
              <a:rPr lang="de-DE" smtClean="0"/>
              <a:t>‹#›</a:t>
            </a:fld>
            <a:endParaRPr lang="de-DE"/>
          </a:p>
        </p:txBody>
      </p:sp>
    </p:spTree>
    <p:extLst>
      <p:ext uri="{BB962C8B-B14F-4D97-AF65-F5344CB8AC3E}">
        <p14:creationId xmlns:p14="http://schemas.microsoft.com/office/powerpoint/2010/main" val="4267924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504E0-601A-4DD5-BD1A-F7D69D4A3053}"/>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C0D608CA-4D23-414E-BF9B-19167B8D62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78C468C-298D-4815-9401-CBD77AEDE3D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788BB152-5DEA-4356-B49A-BC6F061F20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3AE5A3-3C08-45E2-8728-16467FA28A7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62CBCAC4-1E2B-4A22-9EE2-264A4E74689F}"/>
              </a:ext>
            </a:extLst>
          </p:cNvPr>
          <p:cNvSpPr>
            <a:spLocks noGrp="1"/>
          </p:cNvSpPr>
          <p:nvPr>
            <p:ph type="dt" sz="half" idx="10"/>
          </p:nvPr>
        </p:nvSpPr>
        <p:spPr/>
        <p:txBody>
          <a:bodyPr/>
          <a:lstStyle/>
          <a:p>
            <a:fld id="{7D93DFA3-8CF8-426A-A619-147B4CE59C30}" type="datetimeFigureOut">
              <a:rPr lang="de-DE" smtClean="0"/>
              <a:t>19.08.2021</a:t>
            </a:fld>
            <a:endParaRPr lang="de-DE"/>
          </a:p>
        </p:txBody>
      </p:sp>
      <p:sp>
        <p:nvSpPr>
          <p:cNvPr id="8" name="Footer Placeholder 7">
            <a:extLst>
              <a:ext uri="{FF2B5EF4-FFF2-40B4-BE49-F238E27FC236}">
                <a16:creationId xmlns:a16="http://schemas.microsoft.com/office/drawing/2014/main" id="{AAFF60E7-2D14-4A9D-8B2C-E6E90001A7E4}"/>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1609AED5-C402-40EF-A061-7E0177FC33C5}"/>
              </a:ext>
            </a:extLst>
          </p:cNvPr>
          <p:cNvSpPr>
            <a:spLocks noGrp="1"/>
          </p:cNvSpPr>
          <p:nvPr>
            <p:ph type="sldNum" sz="quarter" idx="12"/>
          </p:nvPr>
        </p:nvSpPr>
        <p:spPr/>
        <p:txBody>
          <a:bodyPr/>
          <a:lstStyle/>
          <a:p>
            <a:fld id="{E4EA08DB-C618-4322-876F-543155D96470}" type="slidenum">
              <a:rPr lang="de-DE" smtClean="0"/>
              <a:t>‹#›</a:t>
            </a:fld>
            <a:endParaRPr lang="de-DE"/>
          </a:p>
        </p:txBody>
      </p:sp>
    </p:spTree>
    <p:extLst>
      <p:ext uri="{BB962C8B-B14F-4D97-AF65-F5344CB8AC3E}">
        <p14:creationId xmlns:p14="http://schemas.microsoft.com/office/powerpoint/2010/main" val="747983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B6003-EE11-4989-B724-5DD2F57B5B88}"/>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EC5D242B-34DF-415D-B382-024A2963CB7D}"/>
              </a:ext>
            </a:extLst>
          </p:cNvPr>
          <p:cNvSpPr>
            <a:spLocks noGrp="1"/>
          </p:cNvSpPr>
          <p:nvPr>
            <p:ph type="dt" sz="half" idx="10"/>
          </p:nvPr>
        </p:nvSpPr>
        <p:spPr/>
        <p:txBody>
          <a:bodyPr/>
          <a:lstStyle/>
          <a:p>
            <a:fld id="{7D93DFA3-8CF8-426A-A619-147B4CE59C30}" type="datetimeFigureOut">
              <a:rPr lang="de-DE" smtClean="0"/>
              <a:t>19.08.2021</a:t>
            </a:fld>
            <a:endParaRPr lang="de-DE"/>
          </a:p>
        </p:txBody>
      </p:sp>
      <p:sp>
        <p:nvSpPr>
          <p:cNvPr id="4" name="Footer Placeholder 3">
            <a:extLst>
              <a:ext uri="{FF2B5EF4-FFF2-40B4-BE49-F238E27FC236}">
                <a16:creationId xmlns:a16="http://schemas.microsoft.com/office/drawing/2014/main" id="{56DDB624-D1D8-4F52-8026-092FE49E978B}"/>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5F5F329C-BB5B-43F4-9257-B221C732E865}"/>
              </a:ext>
            </a:extLst>
          </p:cNvPr>
          <p:cNvSpPr>
            <a:spLocks noGrp="1"/>
          </p:cNvSpPr>
          <p:nvPr>
            <p:ph type="sldNum" sz="quarter" idx="12"/>
          </p:nvPr>
        </p:nvSpPr>
        <p:spPr/>
        <p:txBody>
          <a:bodyPr/>
          <a:lstStyle/>
          <a:p>
            <a:fld id="{E4EA08DB-C618-4322-876F-543155D96470}" type="slidenum">
              <a:rPr lang="de-DE" smtClean="0"/>
              <a:t>‹#›</a:t>
            </a:fld>
            <a:endParaRPr lang="de-DE"/>
          </a:p>
        </p:txBody>
      </p:sp>
    </p:spTree>
    <p:extLst>
      <p:ext uri="{BB962C8B-B14F-4D97-AF65-F5344CB8AC3E}">
        <p14:creationId xmlns:p14="http://schemas.microsoft.com/office/powerpoint/2010/main" val="4041015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D75039-045D-4FED-8077-22E532637065}"/>
              </a:ext>
            </a:extLst>
          </p:cNvPr>
          <p:cNvSpPr>
            <a:spLocks noGrp="1"/>
          </p:cNvSpPr>
          <p:nvPr>
            <p:ph type="dt" sz="half" idx="10"/>
          </p:nvPr>
        </p:nvSpPr>
        <p:spPr/>
        <p:txBody>
          <a:bodyPr/>
          <a:lstStyle/>
          <a:p>
            <a:fld id="{7D93DFA3-8CF8-426A-A619-147B4CE59C30}" type="datetimeFigureOut">
              <a:rPr lang="de-DE" smtClean="0"/>
              <a:t>19.08.2021</a:t>
            </a:fld>
            <a:endParaRPr lang="de-DE"/>
          </a:p>
        </p:txBody>
      </p:sp>
      <p:sp>
        <p:nvSpPr>
          <p:cNvPr id="3" name="Footer Placeholder 2">
            <a:extLst>
              <a:ext uri="{FF2B5EF4-FFF2-40B4-BE49-F238E27FC236}">
                <a16:creationId xmlns:a16="http://schemas.microsoft.com/office/drawing/2014/main" id="{5B6A0B3F-0ECD-4614-AF0A-12770350D7F1}"/>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A7759022-9149-47A0-A5DB-8BAAF73FB4DB}"/>
              </a:ext>
            </a:extLst>
          </p:cNvPr>
          <p:cNvSpPr>
            <a:spLocks noGrp="1"/>
          </p:cNvSpPr>
          <p:nvPr>
            <p:ph type="sldNum" sz="quarter" idx="12"/>
          </p:nvPr>
        </p:nvSpPr>
        <p:spPr/>
        <p:txBody>
          <a:bodyPr/>
          <a:lstStyle/>
          <a:p>
            <a:fld id="{E4EA08DB-C618-4322-876F-543155D96470}" type="slidenum">
              <a:rPr lang="de-DE" smtClean="0"/>
              <a:t>‹#›</a:t>
            </a:fld>
            <a:endParaRPr lang="de-DE"/>
          </a:p>
        </p:txBody>
      </p:sp>
    </p:spTree>
    <p:extLst>
      <p:ext uri="{BB962C8B-B14F-4D97-AF65-F5344CB8AC3E}">
        <p14:creationId xmlns:p14="http://schemas.microsoft.com/office/powerpoint/2010/main" val="1954690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5EE52-8438-4D56-88CC-36A8332BB8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E1BF8B2E-1CC8-4C8B-ABCB-04CF67F157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78E53ED3-B20D-44F1-9223-BECAF6EA02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D22682-B0A0-4741-ACE8-3612D5711552}"/>
              </a:ext>
            </a:extLst>
          </p:cNvPr>
          <p:cNvSpPr>
            <a:spLocks noGrp="1"/>
          </p:cNvSpPr>
          <p:nvPr>
            <p:ph type="dt" sz="half" idx="10"/>
          </p:nvPr>
        </p:nvSpPr>
        <p:spPr/>
        <p:txBody>
          <a:bodyPr/>
          <a:lstStyle/>
          <a:p>
            <a:fld id="{7D93DFA3-8CF8-426A-A619-147B4CE59C30}" type="datetimeFigureOut">
              <a:rPr lang="de-DE" smtClean="0"/>
              <a:t>19.08.2021</a:t>
            </a:fld>
            <a:endParaRPr lang="de-DE"/>
          </a:p>
        </p:txBody>
      </p:sp>
      <p:sp>
        <p:nvSpPr>
          <p:cNvPr id="6" name="Footer Placeholder 5">
            <a:extLst>
              <a:ext uri="{FF2B5EF4-FFF2-40B4-BE49-F238E27FC236}">
                <a16:creationId xmlns:a16="http://schemas.microsoft.com/office/drawing/2014/main" id="{E56FED04-D3F7-414B-A1EC-3E74ECCD9035}"/>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61CB51A2-B217-4FA2-92D2-9B034BA04107}"/>
              </a:ext>
            </a:extLst>
          </p:cNvPr>
          <p:cNvSpPr>
            <a:spLocks noGrp="1"/>
          </p:cNvSpPr>
          <p:nvPr>
            <p:ph type="sldNum" sz="quarter" idx="12"/>
          </p:nvPr>
        </p:nvSpPr>
        <p:spPr/>
        <p:txBody>
          <a:bodyPr/>
          <a:lstStyle/>
          <a:p>
            <a:fld id="{E4EA08DB-C618-4322-876F-543155D96470}" type="slidenum">
              <a:rPr lang="de-DE" smtClean="0"/>
              <a:t>‹#›</a:t>
            </a:fld>
            <a:endParaRPr lang="de-DE"/>
          </a:p>
        </p:txBody>
      </p:sp>
    </p:spTree>
    <p:extLst>
      <p:ext uri="{BB962C8B-B14F-4D97-AF65-F5344CB8AC3E}">
        <p14:creationId xmlns:p14="http://schemas.microsoft.com/office/powerpoint/2010/main" val="768591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F03A9-C599-4091-9C42-50FCDD482D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53FC5E79-C37C-4308-89B2-E2F6826408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311F2F55-9975-499E-AD78-62F6659A44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87F89C-5CEB-406F-9BDF-79C421B3A71F}"/>
              </a:ext>
            </a:extLst>
          </p:cNvPr>
          <p:cNvSpPr>
            <a:spLocks noGrp="1"/>
          </p:cNvSpPr>
          <p:nvPr>
            <p:ph type="dt" sz="half" idx="10"/>
          </p:nvPr>
        </p:nvSpPr>
        <p:spPr/>
        <p:txBody>
          <a:bodyPr/>
          <a:lstStyle/>
          <a:p>
            <a:fld id="{7D93DFA3-8CF8-426A-A619-147B4CE59C30}" type="datetimeFigureOut">
              <a:rPr lang="de-DE" smtClean="0"/>
              <a:t>19.08.2021</a:t>
            </a:fld>
            <a:endParaRPr lang="de-DE"/>
          </a:p>
        </p:txBody>
      </p:sp>
      <p:sp>
        <p:nvSpPr>
          <p:cNvPr id="6" name="Footer Placeholder 5">
            <a:extLst>
              <a:ext uri="{FF2B5EF4-FFF2-40B4-BE49-F238E27FC236}">
                <a16:creationId xmlns:a16="http://schemas.microsoft.com/office/drawing/2014/main" id="{CE126554-579F-42E0-ADD5-A5A5BA11BA26}"/>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1A097B34-EBBE-4914-A301-A8073B578D08}"/>
              </a:ext>
            </a:extLst>
          </p:cNvPr>
          <p:cNvSpPr>
            <a:spLocks noGrp="1"/>
          </p:cNvSpPr>
          <p:nvPr>
            <p:ph type="sldNum" sz="quarter" idx="12"/>
          </p:nvPr>
        </p:nvSpPr>
        <p:spPr/>
        <p:txBody>
          <a:bodyPr/>
          <a:lstStyle/>
          <a:p>
            <a:fld id="{E4EA08DB-C618-4322-876F-543155D96470}" type="slidenum">
              <a:rPr lang="de-DE" smtClean="0"/>
              <a:t>‹#›</a:t>
            </a:fld>
            <a:endParaRPr lang="de-DE"/>
          </a:p>
        </p:txBody>
      </p:sp>
    </p:spTree>
    <p:extLst>
      <p:ext uri="{BB962C8B-B14F-4D97-AF65-F5344CB8AC3E}">
        <p14:creationId xmlns:p14="http://schemas.microsoft.com/office/powerpoint/2010/main" val="3443176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B3397B-30C4-40CD-863C-D600BADF83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38E88C92-9D89-4F95-9176-2EC5B59BC4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09F7A68A-5C39-44A8-8F90-0E70430023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93DFA3-8CF8-426A-A619-147B4CE59C30}" type="datetimeFigureOut">
              <a:rPr lang="de-DE" smtClean="0"/>
              <a:t>19.08.2021</a:t>
            </a:fld>
            <a:endParaRPr lang="de-DE"/>
          </a:p>
        </p:txBody>
      </p:sp>
      <p:sp>
        <p:nvSpPr>
          <p:cNvPr id="5" name="Footer Placeholder 4">
            <a:extLst>
              <a:ext uri="{FF2B5EF4-FFF2-40B4-BE49-F238E27FC236}">
                <a16:creationId xmlns:a16="http://schemas.microsoft.com/office/drawing/2014/main" id="{003FBC2A-1C48-428E-A004-5C381F41DC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D36FB0F6-377F-47EC-A843-94429E20530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EA08DB-C618-4322-876F-543155D96470}" type="slidenum">
              <a:rPr lang="de-DE" smtClean="0"/>
              <a:t>‹#›</a:t>
            </a:fld>
            <a:endParaRPr lang="de-DE"/>
          </a:p>
        </p:txBody>
      </p:sp>
    </p:spTree>
    <p:extLst>
      <p:ext uri="{BB962C8B-B14F-4D97-AF65-F5344CB8AC3E}">
        <p14:creationId xmlns:p14="http://schemas.microsoft.com/office/powerpoint/2010/main" val="2009184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6A844CA-BC74-4DD7-A8BF-514F45B675FE}"/>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a:extLst>
              <a:ext uri="{FF2B5EF4-FFF2-40B4-BE49-F238E27FC236}">
                <a16:creationId xmlns:a16="http://schemas.microsoft.com/office/drawing/2014/main" id="{8DFD79CA-EC3A-46BE-B351-6D3140B39823}"/>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E064F5DA-C369-489B-BDD9-4157781F47E2}"/>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2" name="Oval 11">
            <a:extLst>
              <a:ext uri="{FF2B5EF4-FFF2-40B4-BE49-F238E27FC236}">
                <a16:creationId xmlns:a16="http://schemas.microsoft.com/office/drawing/2014/main" id="{FCC685B7-C610-4404-83F1-E3B50491092C}"/>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B42D675B-C98E-4ADB-AA07-D90F0A02FC8E}" type="slidenum">
              <a:rPr lang="en-GB" altLang="en-US" sz="1000" b="1"/>
              <a:pPr algn="ctr"/>
              <a:t>‹#›</a:t>
            </a:fld>
            <a:endParaRPr lang="en-GB" altLang="en-US" sz="1000" b="1"/>
          </a:p>
          <a:p>
            <a:endParaRPr lang="en-GB" altLang="en-US" sz="1000"/>
          </a:p>
        </p:txBody>
      </p:sp>
      <p:sp>
        <p:nvSpPr>
          <p:cNvPr id="1030" name="Rectangle 15">
            <a:extLst>
              <a:ext uri="{FF2B5EF4-FFF2-40B4-BE49-F238E27FC236}">
                <a16:creationId xmlns:a16="http://schemas.microsoft.com/office/drawing/2014/main" id="{2730147C-D33B-4197-A7C1-106912107C9B}"/>
              </a:ext>
            </a:extLst>
          </p:cNvPr>
          <p:cNvSpPr>
            <a:spLocks noChangeArrowheads="1"/>
          </p:cNvSpPr>
          <p:nvPr userDrawn="1"/>
        </p:nvSpPr>
        <p:spPr bwMode="auto">
          <a:xfrm>
            <a:off x="5448300" y="3303588"/>
            <a:ext cx="971741" cy="246221"/>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1" name="Rectangle 16">
            <a:extLst>
              <a:ext uri="{FF2B5EF4-FFF2-40B4-BE49-F238E27FC236}">
                <a16:creationId xmlns:a16="http://schemas.microsoft.com/office/drawing/2014/main" id="{6272E0E5-1AB3-425E-B502-66C7B6602BA5}"/>
              </a:ext>
            </a:extLst>
          </p:cNvPr>
          <p:cNvSpPr>
            <a:spLocks noChangeArrowheads="1"/>
          </p:cNvSpPr>
          <p:nvPr userDrawn="1"/>
        </p:nvSpPr>
        <p:spPr bwMode="auto">
          <a:xfrm>
            <a:off x="9918701" y="6462713"/>
            <a:ext cx="824265" cy="215444"/>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2" name="Picture 10">
            <a:extLst>
              <a:ext uri="{FF2B5EF4-FFF2-40B4-BE49-F238E27FC236}">
                <a16:creationId xmlns:a16="http://schemas.microsoft.com/office/drawing/2014/main" id="{124E6102-4F99-4AC9-A8E2-CB5D2A2253EA}"/>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37609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hyperlink" Target="https://5gaa.org/wp-content/uploads/2020/03/5GAA_20200326_Predictive-QoS-webinar.pdf"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758C745D-01A9-4D56-9563-2E1399C00843}"/>
              </a:ext>
            </a:extLst>
          </p:cNvPr>
          <p:cNvSpPr>
            <a:spLocks noGrp="1" noChangeArrowheads="1"/>
          </p:cNvSpPr>
          <p:nvPr>
            <p:ph type="ctrTitle"/>
          </p:nvPr>
        </p:nvSpPr>
        <p:spPr>
          <a:xfrm>
            <a:off x="2182813" y="1614489"/>
            <a:ext cx="7772400" cy="1470025"/>
          </a:xfrm>
        </p:spPr>
        <p:txBody>
          <a:bodyPr>
            <a:normAutofit/>
          </a:bodyPr>
          <a:lstStyle/>
          <a:p>
            <a:pPr>
              <a:defRPr/>
            </a:pPr>
            <a:r>
              <a:rPr lang="en-US" sz="3600" dirty="0"/>
              <a:t>Discussion on new SID proposal </a:t>
            </a:r>
            <a:r>
              <a:rPr lang="en-US" sz="3600"/>
              <a:t>on Integrated Analytics </a:t>
            </a:r>
            <a:r>
              <a:rPr lang="en-US" sz="3600" dirty="0"/>
              <a:t>Enablement Service</a:t>
            </a:r>
            <a:endParaRPr lang="en-GB" altLang="ja-JP" sz="1600" dirty="0">
              <a:effectLst>
                <a:outerShdw blurRad="38100" dist="38100" dir="2700000" algn="tl">
                  <a:srgbClr val="C0C0C0"/>
                </a:outerShdw>
              </a:effectLst>
            </a:endParaRPr>
          </a:p>
        </p:txBody>
      </p:sp>
      <p:sp>
        <p:nvSpPr>
          <p:cNvPr id="6147" name="Subtitle 6">
            <a:extLst>
              <a:ext uri="{FF2B5EF4-FFF2-40B4-BE49-F238E27FC236}">
                <a16:creationId xmlns:a16="http://schemas.microsoft.com/office/drawing/2014/main" id="{9B7E3D8B-562F-423D-8F18-1DB1108E6405}"/>
              </a:ext>
            </a:extLst>
          </p:cNvPr>
          <p:cNvSpPr>
            <a:spLocks noGrp="1"/>
          </p:cNvSpPr>
          <p:nvPr>
            <p:ph type="subTitle" idx="1"/>
          </p:nvPr>
        </p:nvSpPr>
        <p:spPr/>
        <p:txBody>
          <a:bodyPr/>
          <a:lstStyle/>
          <a:p>
            <a:pPr>
              <a:lnSpc>
                <a:spcPct val="80000"/>
              </a:lnSpc>
            </a:pPr>
            <a:r>
              <a:rPr lang="en-US" altLang="en-US" sz="2000" dirty="0" err="1">
                <a:latin typeface="Arial" panose="020B0604020202020204" pitchFamily="34" charset="0"/>
              </a:rPr>
              <a:t>Emmanouil</a:t>
            </a:r>
            <a:r>
              <a:rPr lang="en-US" altLang="en-US" sz="2000" dirty="0">
                <a:latin typeface="Arial" panose="020B0604020202020204" pitchFamily="34" charset="0"/>
              </a:rPr>
              <a:t> (Manos) Pateromichelakis</a:t>
            </a:r>
            <a:endParaRPr lang="en-US" altLang="en-US" dirty="0">
              <a:latin typeface="Arial" panose="020B0604020202020204" pitchFamily="34" charset="0"/>
            </a:endParaRPr>
          </a:p>
          <a:p>
            <a:pPr>
              <a:lnSpc>
                <a:spcPct val="80000"/>
              </a:lnSpc>
            </a:pPr>
            <a:endParaRPr lang="en-US" altLang="en-US" sz="2000" dirty="0">
              <a:latin typeface="Arial" panose="020B0604020202020204" pitchFamily="34" charset="0"/>
            </a:endParaRPr>
          </a:p>
          <a:p>
            <a:pPr>
              <a:lnSpc>
                <a:spcPct val="80000"/>
              </a:lnSpc>
            </a:pPr>
            <a:r>
              <a:rPr lang="en-US" altLang="en-US" sz="2000" dirty="0">
                <a:latin typeface="Arial" panose="020B0604020202020204" pitchFamily="34" charset="0"/>
              </a:rPr>
              <a:t>Lenovo, Motorola Mobility</a:t>
            </a:r>
          </a:p>
          <a:p>
            <a:pPr>
              <a:lnSpc>
                <a:spcPct val="80000"/>
              </a:lnSpc>
            </a:pPr>
            <a:endParaRPr lang="en-GB" altLang="en-US" sz="2000" dirty="0">
              <a:latin typeface="Arial" panose="020B0604020202020204" pitchFamily="34" charset="0"/>
            </a:endParaRPr>
          </a:p>
        </p:txBody>
      </p:sp>
      <p:sp>
        <p:nvSpPr>
          <p:cNvPr id="7" name="TextBox 6">
            <a:extLst>
              <a:ext uri="{FF2B5EF4-FFF2-40B4-BE49-F238E27FC236}">
                <a16:creationId xmlns:a16="http://schemas.microsoft.com/office/drawing/2014/main" id="{71322853-2969-4EC5-B44D-14BD688DB391}"/>
              </a:ext>
            </a:extLst>
          </p:cNvPr>
          <p:cNvSpPr txBox="1"/>
          <p:nvPr/>
        </p:nvSpPr>
        <p:spPr>
          <a:xfrm>
            <a:off x="8619744" y="269486"/>
            <a:ext cx="1286256" cy="369332"/>
          </a:xfrm>
          <a:prstGeom prst="rect">
            <a:avLst/>
          </a:prstGeom>
          <a:noFill/>
        </p:spPr>
        <p:txBody>
          <a:bodyPr wrap="square">
            <a:spAutoFit/>
          </a:bodyPr>
          <a:lstStyle/>
          <a:p>
            <a:r>
              <a:rPr lang="de-DE" dirty="0"/>
              <a:t>S6-211981</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E09C5ACC-FC53-473F-B6CC-CD914882D6C8}"/>
              </a:ext>
            </a:extLst>
          </p:cNvPr>
          <p:cNvSpPr/>
          <p:nvPr/>
        </p:nvSpPr>
        <p:spPr bwMode="auto">
          <a:xfrm>
            <a:off x="8808720" y="1194816"/>
            <a:ext cx="1554480" cy="3858768"/>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a:ln>
                <a:noFill/>
              </a:ln>
              <a:solidFill>
                <a:schemeClr val="tx1"/>
              </a:solidFill>
              <a:effectLst/>
              <a:latin typeface="Arial" charset="0"/>
            </a:endParaRPr>
          </a:p>
        </p:txBody>
      </p:sp>
      <p:sp>
        <p:nvSpPr>
          <p:cNvPr id="30" name="Rectangle 29">
            <a:extLst>
              <a:ext uri="{FF2B5EF4-FFF2-40B4-BE49-F238E27FC236}">
                <a16:creationId xmlns:a16="http://schemas.microsoft.com/office/drawing/2014/main" id="{CA6ACE9D-CC88-47AA-8FCC-2ADB688B9EB0}"/>
              </a:ext>
            </a:extLst>
          </p:cNvPr>
          <p:cNvSpPr/>
          <p:nvPr/>
        </p:nvSpPr>
        <p:spPr bwMode="auto">
          <a:xfrm>
            <a:off x="8543544" y="1403604"/>
            <a:ext cx="1618488" cy="3858768"/>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a:ln>
                <a:noFill/>
              </a:ln>
              <a:solidFill>
                <a:schemeClr val="tx1"/>
              </a:solidFill>
              <a:effectLst/>
              <a:latin typeface="Arial" charset="0"/>
            </a:endParaRPr>
          </a:p>
        </p:txBody>
      </p:sp>
      <p:sp>
        <p:nvSpPr>
          <p:cNvPr id="2" name="Title 1">
            <a:extLst>
              <a:ext uri="{FF2B5EF4-FFF2-40B4-BE49-F238E27FC236}">
                <a16:creationId xmlns:a16="http://schemas.microsoft.com/office/drawing/2014/main" id="{1445A589-B4CA-420F-B797-10D9684FB481}"/>
              </a:ext>
            </a:extLst>
          </p:cNvPr>
          <p:cNvSpPr>
            <a:spLocks noGrp="1"/>
          </p:cNvSpPr>
          <p:nvPr>
            <p:ph type="title"/>
          </p:nvPr>
        </p:nvSpPr>
        <p:spPr>
          <a:xfrm>
            <a:off x="326470" y="27695"/>
            <a:ext cx="11426503" cy="868418"/>
          </a:xfrm>
        </p:spPr>
        <p:txBody>
          <a:bodyPr>
            <a:normAutofit/>
          </a:bodyPr>
          <a:lstStyle/>
          <a:p>
            <a:r>
              <a:rPr lang="en-US" dirty="0"/>
              <a:t>Motivation</a:t>
            </a:r>
            <a:endParaRPr lang="de-DE" dirty="0"/>
          </a:p>
        </p:txBody>
      </p:sp>
      <p:sp>
        <p:nvSpPr>
          <p:cNvPr id="4" name="Slide Number Placeholder 3">
            <a:extLst>
              <a:ext uri="{FF2B5EF4-FFF2-40B4-BE49-F238E27FC236}">
                <a16:creationId xmlns:a16="http://schemas.microsoft.com/office/drawing/2014/main" id="{93F3DD2E-AAFF-4246-A985-61AEF1AAEC6D}"/>
              </a:ext>
            </a:extLst>
          </p:cNvPr>
          <p:cNvSpPr>
            <a:spLocks noGrp="1"/>
          </p:cNvSpPr>
          <p:nvPr>
            <p:ph type="sldNum" sz="quarter" idx="4"/>
          </p:nvPr>
        </p:nvSpPr>
        <p:spPr>
          <a:xfrm>
            <a:off x="11752974" y="6473952"/>
            <a:ext cx="439026" cy="155448"/>
          </a:xfrm>
          <a:prstGeom prst="rect">
            <a:avLst/>
          </a:prstGeom>
        </p:spPr>
        <p:txBody>
          <a:bodyPr vert="horz" lIns="0" tIns="0" rIns="0" bIns="0" rtlCol="0" anchor="ctr"/>
          <a:lstStyle>
            <a:defPPr>
              <a:defRPr lang="de-DE"/>
            </a:defPPr>
            <a:lvl1pPr marL="0" algn="ctr"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6D22F896-40B5-4ADD-8801-0D06FADFA095}" type="slidenum">
              <a:rPr lang="en-US" smtClean="0"/>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 name="Content Placeholder 6">
            <a:extLst>
              <a:ext uri="{FF2B5EF4-FFF2-40B4-BE49-F238E27FC236}">
                <a16:creationId xmlns:a16="http://schemas.microsoft.com/office/drawing/2014/main" id="{31BB06FF-BDD2-476E-9546-AF6A7419C14A}"/>
              </a:ext>
            </a:extLst>
          </p:cNvPr>
          <p:cNvSpPr>
            <a:spLocks noGrp="1"/>
          </p:cNvSpPr>
          <p:nvPr>
            <p:ph idx="1"/>
          </p:nvPr>
        </p:nvSpPr>
        <p:spPr>
          <a:xfrm>
            <a:off x="300802" y="887349"/>
            <a:ext cx="7625675" cy="5411724"/>
          </a:xfrm>
        </p:spPr>
        <p:txBody>
          <a:bodyPr>
            <a:normAutofit/>
          </a:bodyPr>
          <a:lstStyle/>
          <a:p>
            <a:r>
              <a:rPr lang="en-US" sz="1400" dirty="0">
                <a:ea typeface="DengXian" panose="02010600030101010101" pitchFamily="2" charset="-122"/>
              </a:rPr>
              <a:t>The use data analytics can significantly improve any capability / service exposed by 3GPP (including SA6). However, analytics is not one-fit all paradigm:</a:t>
            </a:r>
          </a:p>
          <a:p>
            <a:pPr lvl="1"/>
            <a:r>
              <a:rPr lang="en-US" sz="1000" dirty="0">
                <a:ea typeface="DengXian" panose="02010600030101010101" pitchFamily="2" charset="-122"/>
              </a:rPr>
              <a:t>Objective of the analytics may differ: to </a:t>
            </a:r>
            <a:r>
              <a:rPr lang="en-US" sz="1000" b="1" dirty="0">
                <a:ea typeface="DengXian" panose="02010600030101010101" pitchFamily="2" charset="-122"/>
              </a:rPr>
              <a:t>optimize network operation</a:t>
            </a:r>
            <a:r>
              <a:rPr lang="en-US" sz="1000" dirty="0">
                <a:ea typeface="DengXian" panose="02010600030101010101" pitchFamily="2" charset="-122"/>
              </a:rPr>
              <a:t>, to </a:t>
            </a:r>
            <a:r>
              <a:rPr lang="en-US" sz="1000" b="1" dirty="0">
                <a:ea typeface="DengXian" panose="02010600030101010101" pitchFamily="2" charset="-122"/>
              </a:rPr>
              <a:t>optimize user </a:t>
            </a:r>
            <a:r>
              <a:rPr lang="en-US" sz="1000" b="1" dirty="0" err="1">
                <a:ea typeface="DengXian" panose="02010600030101010101" pitchFamily="2" charset="-122"/>
              </a:rPr>
              <a:t>QoE</a:t>
            </a:r>
            <a:r>
              <a:rPr lang="en-US" sz="1000" dirty="0">
                <a:ea typeface="DengXian" panose="02010600030101010101" pitchFamily="2" charset="-122"/>
              </a:rPr>
              <a:t>, to </a:t>
            </a:r>
            <a:r>
              <a:rPr lang="en-US" sz="1000" b="1" dirty="0">
                <a:ea typeface="DengXian" panose="02010600030101010101" pitchFamily="2" charset="-122"/>
              </a:rPr>
              <a:t>automate OAM</a:t>
            </a:r>
            <a:r>
              <a:rPr lang="en-US" sz="1000" dirty="0">
                <a:ea typeface="DengXian" panose="02010600030101010101" pitchFamily="2" charset="-122"/>
              </a:rPr>
              <a:t>,...</a:t>
            </a:r>
          </a:p>
          <a:p>
            <a:pPr lvl="1"/>
            <a:r>
              <a:rPr lang="en-US" sz="1000" dirty="0">
                <a:ea typeface="DengXian" panose="02010600030101010101" pitchFamily="2" charset="-122"/>
              </a:rPr>
              <a:t>Different types of analytics: </a:t>
            </a:r>
            <a:r>
              <a:rPr lang="en-US" sz="1000" b="1" dirty="0">
                <a:ea typeface="DengXian" panose="02010600030101010101" pitchFamily="2" charset="-122"/>
              </a:rPr>
              <a:t>Descriptive</a:t>
            </a:r>
            <a:r>
              <a:rPr lang="en-US" sz="1000" dirty="0">
                <a:ea typeface="DengXian" panose="02010600030101010101" pitchFamily="2" charset="-122"/>
              </a:rPr>
              <a:t>, </a:t>
            </a:r>
            <a:r>
              <a:rPr lang="en-US" sz="1000" b="1" dirty="0">
                <a:ea typeface="DengXian" panose="02010600030101010101" pitchFamily="2" charset="-122"/>
              </a:rPr>
              <a:t>Diagnostic, Prescriptive, Predictive</a:t>
            </a:r>
          </a:p>
          <a:p>
            <a:pPr lvl="1"/>
            <a:r>
              <a:rPr lang="en-US" sz="1000" dirty="0">
                <a:ea typeface="DengXian" panose="02010600030101010101" pitchFamily="2" charset="-122"/>
              </a:rPr>
              <a:t>Expected consumer of the analytics may differ: </a:t>
            </a:r>
            <a:r>
              <a:rPr lang="en-US" sz="1000" b="1" dirty="0">
                <a:ea typeface="DengXian" panose="02010600030101010101" pitchFamily="2" charset="-122"/>
              </a:rPr>
              <a:t>a network function, an application server, a UE, a management service, a vertical app, an edge application</a:t>
            </a:r>
            <a:endParaRPr lang="en-US" sz="1000" dirty="0">
              <a:ea typeface="DengXian" panose="02010600030101010101" pitchFamily="2" charset="-122"/>
            </a:endParaRPr>
          </a:p>
          <a:p>
            <a:pPr lvl="1"/>
            <a:r>
              <a:rPr lang="en-US" sz="1000" dirty="0">
                <a:ea typeface="DengXian" panose="02010600030101010101" pitchFamily="2" charset="-122"/>
              </a:rPr>
              <a:t>Granularity of analytics: </a:t>
            </a:r>
            <a:r>
              <a:rPr lang="en-US" sz="1000" b="1" dirty="0">
                <a:ea typeface="DengXian" panose="02010600030101010101" pitchFamily="2" charset="-122"/>
              </a:rPr>
              <a:t>real-time, near real-time, non-real-time</a:t>
            </a:r>
          </a:p>
          <a:p>
            <a:pPr lvl="1"/>
            <a:r>
              <a:rPr lang="en-US" sz="1000" dirty="0">
                <a:ea typeface="DengXian" panose="02010600030101010101" pitchFamily="2" charset="-122"/>
              </a:rPr>
              <a:t>Type of data to be analyzed may require different handling: </a:t>
            </a:r>
            <a:r>
              <a:rPr lang="en-US" sz="1000" b="1" dirty="0">
                <a:ea typeface="DengXian" panose="02010600030101010101" pitchFamily="2" charset="-122"/>
              </a:rPr>
              <a:t>network data, UE data, application data (e.g. camera feeds,..), sensitive data, raw data,..</a:t>
            </a:r>
          </a:p>
          <a:p>
            <a:pPr lvl="1"/>
            <a:r>
              <a:rPr lang="en-US" sz="1000" dirty="0">
                <a:ea typeface="DengXian" panose="02010600030101010101" pitchFamily="2" charset="-122"/>
              </a:rPr>
              <a:t>AI/ML algorithms to be used (and may affect the required signaling): </a:t>
            </a:r>
            <a:r>
              <a:rPr lang="en-US" sz="1000" b="1" dirty="0">
                <a:ea typeface="DengXian" panose="02010600030101010101" pitchFamily="2" charset="-122"/>
              </a:rPr>
              <a:t>supervised learning, unsupervised learning, reinforcement learning</a:t>
            </a:r>
            <a:r>
              <a:rPr lang="en-US" sz="1000" dirty="0">
                <a:ea typeface="DengXian" panose="02010600030101010101" pitchFamily="2" charset="-122"/>
              </a:rPr>
              <a:t>,…</a:t>
            </a:r>
          </a:p>
          <a:p>
            <a:r>
              <a:rPr lang="en-US" sz="1200" dirty="0">
                <a:ea typeface="DengXian" panose="02010600030101010101" pitchFamily="2" charset="-122"/>
              </a:rPr>
              <a:t>AI/ML model lifecycle steps may span over different domains (application, network, management, device); however most steps for ML model training and configuration are mainly at the </a:t>
            </a:r>
            <a:r>
              <a:rPr lang="en-US" sz="1200" b="1" dirty="0">
                <a:ea typeface="DengXian" panose="02010600030101010101" pitchFamily="2" charset="-122"/>
              </a:rPr>
              <a:t>application layer</a:t>
            </a:r>
          </a:p>
          <a:p>
            <a:r>
              <a:rPr lang="en-US" sz="1200" dirty="0">
                <a:ea typeface="DengXian" panose="02010600030101010101" pitchFamily="2" charset="-122"/>
              </a:rPr>
              <a:t>App-layer data analytics is one possible type of analytics, where the prediction/prescription happens at the application layer. </a:t>
            </a:r>
          </a:p>
          <a:p>
            <a:r>
              <a:rPr lang="en-US" sz="1200" dirty="0">
                <a:ea typeface="DengXian" panose="02010600030101010101" pitchFamily="2" charset="-122"/>
              </a:rPr>
              <a:t>If such prediction/prescription targets the application end-to-end service and has 5GS related impacts, then it may fall within the application/edge enablement scope</a:t>
            </a:r>
          </a:p>
          <a:p>
            <a:r>
              <a:rPr lang="en-US" sz="1200" dirty="0">
                <a:ea typeface="DengXian" panose="02010600030101010101" pitchFamily="2" charset="-122"/>
              </a:rPr>
              <a:t>App-layer data analytics may require data collection from different sources (UEs, NFs/NWDAF, vertical AS, SEAL, EAS, edge/cloud platforms) and may need different type of analysis / ML models </a:t>
            </a:r>
            <a:r>
              <a:rPr lang="en-US" sz="1200" b="1" dirty="0">
                <a:ea typeface="DengXian" panose="02010600030101010101" pitchFamily="2" charset="-122"/>
              </a:rPr>
              <a:t>per vertical customer</a:t>
            </a:r>
            <a:r>
              <a:rPr lang="en-US" sz="1200" dirty="0">
                <a:ea typeface="DengXian" panose="02010600030101010101" pitchFamily="2" charset="-122"/>
              </a:rPr>
              <a:t>.</a:t>
            </a:r>
          </a:p>
          <a:p>
            <a:r>
              <a:rPr lang="en-US" sz="1200" dirty="0">
                <a:ea typeface="DengXian" panose="02010600030101010101" pitchFamily="2" charset="-122"/>
              </a:rPr>
              <a:t>When interacting with 5GS, there can be different levels of exposure and requirements based on the type of app-layer analytics, the data to be analyzed, who is the consumer (trusted/untrusted 3rd party), the granularity of predictions, </a:t>
            </a:r>
            <a:r>
              <a:rPr lang="en-US" sz="1200" dirty="0" err="1">
                <a:ea typeface="DengXian" panose="02010600030101010101" pitchFamily="2" charset="-122"/>
              </a:rPr>
              <a:t>etc</a:t>
            </a:r>
            <a:endParaRPr lang="en-US" sz="1200" dirty="0">
              <a:ea typeface="DengXian" panose="02010600030101010101" pitchFamily="2" charset="-122"/>
            </a:endParaRPr>
          </a:p>
          <a:p>
            <a:pPr marL="0" indent="0">
              <a:buNone/>
            </a:pPr>
            <a:endParaRPr lang="en-US" sz="1000" b="1" dirty="0">
              <a:ea typeface="DengXian" panose="02010600030101010101" pitchFamily="2" charset="-122"/>
            </a:endParaRPr>
          </a:p>
          <a:p>
            <a:pPr marL="0" indent="0">
              <a:buNone/>
            </a:pPr>
            <a:r>
              <a:rPr lang="en-US" sz="1400" b="1" dirty="0">
                <a:ea typeface="DengXian" panose="02010600030101010101" pitchFamily="2" charset="-122"/>
              </a:rPr>
              <a:t>Proposal</a:t>
            </a:r>
            <a:r>
              <a:rPr lang="en-US" sz="1400" dirty="0">
                <a:ea typeface="DengXian" panose="02010600030101010101" pitchFamily="2" charset="-122"/>
              </a:rPr>
              <a:t>: Integrated and vertical-tailored analytics enablement at an edge/cloud platform shall be studied as one potential new SA6 capability for enabling the verticals to receive useful stats/predictions/prescriptions for the app session (while complementing the analytics provided by the 5GS (MDAS/NWDAF))</a:t>
            </a:r>
          </a:p>
        </p:txBody>
      </p:sp>
      <p:grpSp>
        <p:nvGrpSpPr>
          <p:cNvPr id="17" name="Group 16">
            <a:extLst>
              <a:ext uri="{FF2B5EF4-FFF2-40B4-BE49-F238E27FC236}">
                <a16:creationId xmlns:a16="http://schemas.microsoft.com/office/drawing/2014/main" id="{9B4BE7B3-19C8-43C4-B6B2-EF5D91236E6E}"/>
              </a:ext>
            </a:extLst>
          </p:cNvPr>
          <p:cNvGrpSpPr/>
          <p:nvPr/>
        </p:nvGrpSpPr>
        <p:grpSpPr>
          <a:xfrm>
            <a:off x="8235696" y="1632967"/>
            <a:ext cx="1676400" cy="3920489"/>
            <a:chOff x="8570976" y="1693927"/>
            <a:chExt cx="1676400" cy="3920489"/>
          </a:xfrm>
        </p:grpSpPr>
        <p:sp>
          <p:nvSpPr>
            <p:cNvPr id="3" name="Rectangle 2">
              <a:extLst>
                <a:ext uri="{FF2B5EF4-FFF2-40B4-BE49-F238E27FC236}">
                  <a16:creationId xmlns:a16="http://schemas.microsoft.com/office/drawing/2014/main" id="{5B14E0BE-E8CF-40D7-9C73-F07677FEF471}"/>
                </a:ext>
              </a:extLst>
            </p:cNvPr>
            <p:cNvSpPr/>
            <p:nvPr/>
          </p:nvSpPr>
          <p:spPr bwMode="auto">
            <a:xfrm>
              <a:off x="8766048" y="1958340"/>
              <a:ext cx="1225296" cy="262128"/>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Data Collection</a:t>
              </a:r>
              <a:endParaRPr kumimoji="0" lang="de-DE" sz="1000" b="0" i="0" u="none" strike="noStrike" cap="none" normalizeH="0" baseline="0" dirty="0">
                <a:ln>
                  <a:noFill/>
                </a:ln>
                <a:solidFill>
                  <a:schemeClr val="tx1"/>
                </a:solidFill>
                <a:effectLst/>
                <a:latin typeface="Arial" charset="0"/>
              </a:endParaRPr>
            </a:p>
          </p:txBody>
        </p:sp>
        <p:sp>
          <p:nvSpPr>
            <p:cNvPr id="6" name="Rectangle 5">
              <a:extLst>
                <a:ext uri="{FF2B5EF4-FFF2-40B4-BE49-F238E27FC236}">
                  <a16:creationId xmlns:a16="http://schemas.microsoft.com/office/drawing/2014/main" id="{61C5C6F2-A1E0-47B2-B30B-505319A014F0}"/>
                </a:ext>
              </a:extLst>
            </p:cNvPr>
            <p:cNvSpPr/>
            <p:nvPr/>
          </p:nvSpPr>
          <p:spPr bwMode="auto">
            <a:xfrm>
              <a:off x="8766048" y="2406396"/>
              <a:ext cx="1225296" cy="262128"/>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Data Preparation</a:t>
              </a:r>
              <a:endParaRPr kumimoji="0" lang="de-DE" sz="1000" b="0" i="0" u="none" strike="noStrike" cap="none" normalizeH="0" baseline="0" dirty="0">
                <a:ln>
                  <a:noFill/>
                </a:ln>
                <a:solidFill>
                  <a:schemeClr val="tx1"/>
                </a:solidFill>
                <a:effectLst/>
                <a:latin typeface="Arial" charset="0"/>
              </a:endParaRPr>
            </a:p>
          </p:txBody>
        </p:sp>
        <p:sp>
          <p:nvSpPr>
            <p:cNvPr id="8" name="Rectangle 7">
              <a:extLst>
                <a:ext uri="{FF2B5EF4-FFF2-40B4-BE49-F238E27FC236}">
                  <a16:creationId xmlns:a16="http://schemas.microsoft.com/office/drawing/2014/main" id="{953B356F-8EAB-44DA-A37F-AC77D070E0C3}"/>
                </a:ext>
              </a:extLst>
            </p:cNvPr>
            <p:cNvSpPr/>
            <p:nvPr/>
          </p:nvSpPr>
          <p:spPr bwMode="auto">
            <a:xfrm>
              <a:off x="8766048" y="2900172"/>
              <a:ext cx="1225296" cy="393192"/>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ML Model Selection</a:t>
              </a:r>
              <a:endParaRPr kumimoji="0" lang="de-DE" sz="1000" b="0" i="0" u="none" strike="noStrike" cap="none" normalizeH="0" baseline="0" dirty="0">
                <a:ln>
                  <a:noFill/>
                </a:ln>
                <a:solidFill>
                  <a:schemeClr val="tx1"/>
                </a:solidFill>
                <a:effectLst/>
                <a:latin typeface="Arial" charset="0"/>
              </a:endParaRPr>
            </a:p>
          </p:txBody>
        </p:sp>
        <p:sp>
          <p:nvSpPr>
            <p:cNvPr id="9" name="Rectangle 8">
              <a:extLst>
                <a:ext uri="{FF2B5EF4-FFF2-40B4-BE49-F238E27FC236}">
                  <a16:creationId xmlns:a16="http://schemas.microsoft.com/office/drawing/2014/main" id="{29B6C9AF-A86B-42C8-9D47-FC8FDA534873}"/>
                </a:ext>
              </a:extLst>
            </p:cNvPr>
            <p:cNvSpPr/>
            <p:nvPr/>
          </p:nvSpPr>
          <p:spPr bwMode="auto">
            <a:xfrm>
              <a:off x="8766048" y="3464052"/>
              <a:ext cx="1225296" cy="393192"/>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ML Model Training</a:t>
              </a:r>
              <a:endParaRPr kumimoji="0" lang="de-DE" sz="1000" b="0" i="0" u="none" strike="noStrike" cap="none" normalizeH="0" baseline="0" dirty="0">
                <a:ln>
                  <a:noFill/>
                </a:ln>
                <a:solidFill>
                  <a:schemeClr val="tx1"/>
                </a:solidFill>
                <a:effectLst/>
                <a:latin typeface="Arial" charset="0"/>
              </a:endParaRPr>
            </a:p>
          </p:txBody>
        </p:sp>
        <p:sp>
          <p:nvSpPr>
            <p:cNvPr id="10" name="Rectangle 9">
              <a:extLst>
                <a:ext uri="{FF2B5EF4-FFF2-40B4-BE49-F238E27FC236}">
                  <a16:creationId xmlns:a16="http://schemas.microsoft.com/office/drawing/2014/main" id="{E7B6A8AB-8311-4970-B7E9-188B6B9CB5EC}"/>
                </a:ext>
              </a:extLst>
            </p:cNvPr>
            <p:cNvSpPr/>
            <p:nvPr/>
          </p:nvSpPr>
          <p:spPr bwMode="auto">
            <a:xfrm>
              <a:off x="8766048" y="4049269"/>
              <a:ext cx="1225296" cy="393192"/>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ML Model deployment</a:t>
              </a:r>
              <a:endParaRPr kumimoji="0" lang="de-DE" sz="1000" b="0" i="0" u="none" strike="noStrike" cap="none" normalizeH="0" baseline="0" dirty="0">
                <a:ln>
                  <a:noFill/>
                </a:ln>
                <a:solidFill>
                  <a:schemeClr val="tx1"/>
                </a:solidFill>
                <a:effectLst/>
                <a:latin typeface="Arial" charset="0"/>
              </a:endParaRPr>
            </a:p>
          </p:txBody>
        </p:sp>
        <p:sp>
          <p:nvSpPr>
            <p:cNvPr id="11" name="Rectangle 10">
              <a:extLst>
                <a:ext uri="{FF2B5EF4-FFF2-40B4-BE49-F238E27FC236}">
                  <a16:creationId xmlns:a16="http://schemas.microsoft.com/office/drawing/2014/main" id="{45C2E9A8-314E-44F1-A0D0-1846AF50DEAC}"/>
                </a:ext>
              </a:extLst>
            </p:cNvPr>
            <p:cNvSpPr/>
            <p:nvPr/>
          </p:nvSpPr>
          <p:spPr bwMode="auto">
            <a:xfrm>
              <a:off x="8766048" y="4587240"/>
              <a:ext cx="1225296" cy="393192"/>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ML model inference</a:t>
              </a:r>
              <a:endParaRPr kumimoji="0" lang="de-DE" sz="1000" b="0" i="0" u="none" strike="noStrike" cap="none" normalizeH="0" baseline="0" dirty="0">
                <a:ln>
                  <a:noFill/>
                </a:ln>
                <a:solidFill>
                  <a:schemeClr val="tx1"/>
                </a:solidFill>
                <a:effectLst/>
                <a:latin typeface="Arial" charset="0"/>
              </a:endParaRPr>
            </a:p>
          </p:txBody>
        </p:sp>
        <p:sp>
          <p:nvSpPr>
            <p:cNvPr id="12" name="Rectangle 11">
              <a:extLst>
                <a:ext uri="{FF2B5EF4-FFF2-40B4-BE49-F238E27FC236}">
                  <a16:creationId xmlns:a16="http://schemas.microsoft.com/office/drawing/2014/main" id="{2CC124F9-DEF6-4632-86E5-02A5B2A48AF6}"/>
                </a:ext>
              </a:extLst>
            </p:cNvPr>
            <p:cNvSpPr/>
            <p:nvPr/>
          </p:nvSpPr>
          <p:spPr bwMode="auto">
            <a:xfrm>
              <a:off x="8766048" y="5114544"/>
              <a:ext cx="1225296" cy="393192"/>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Prediction / Prescription</a:t>
              </a:r>
              <a:endParaRPr kumimoji="0" lang="de-DE" sz="1000" b="0" i="0" u="none" strike="noStrike" cap="none" normalizeH="0" baseline="0" dirty="0">
                <a:ln>
                  <a:noFill/>
                </a:ln>
                <a:solidFill>
                  <a:schemeClr val="tx1"/>
                </a:solidFill>
                <a:effectLst/>
                <a:latin typeface="Arial" charset="0"/>
              </a:endParaRPr>
            </a:p>
          </p:txBody>
        </p:sp>
        <p:sp>
          <p:nvSpPr>
            <p:cNvPr id="5" name="Rectangle 4">
              <a:extLst>
                <a:ext uri="{FF2B5EF4-FFF2-40B4-BE49-F238E27FC236}">
                  <a16:creationId xmlns:a16="http://schemas.microsoft.com/office/drawing/2014/main" id="{23703B8A-C73E-42FF-8872-1ED2420ADEAD}"/>
                </a:ext>
              </a:extLst>
            </p:cNvPr>
            <p:cNvSpPr/>
            <p:nvPr/>
          </p:nvSpPr>
          <p:spPr bwMode="auto">
            <a:xfrm>
              <a:off x="8570976" y="1693927"/>
              <a:ext cx="1676400" cy="392048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a:ln>
                  <a:noFill/>
                </a:ln>
                <a:solidFill>
                  <a:schemeClr val="tx1"/>
                </a:solidFill>
                <a:effectLst/>
                <a:latin typeface="Arial" charset="0"/>
              </a:endParaRPr>
            </a:p>
          </p:txBody>
        </p:sp>
      </p:grpSp>
      <p:sp>
        <p:nvSpPr>
          <p:cNvPr id="21" name="TextBox 20">
            <a:extLst>
              <a:ext uri="{FF2B5EF4-FFF2-40B4-BE49-F238E27FC236}">
                <a16:creationId xmlns:a16="http://schemas.microsoft.com/office/drawing/2014/main" id="{A6FE8228-110C-41B9-A730-3378850B52E7}"/>
              </a:ext>
            </a:extLst>
          </p:cNvPr>
          <p:cNvSpPr txBox="1"/>
          <p:nvPr/>
        </p:nvSpPr>
        <p:spPr>
          <a:xfrm>
            <a:off x="8634913" y="1621796"/>
            <a:ext cx="1133913" cy="261610"/>
          </a:xfrm>
          <a:prstGeom prst="rect">
            <a:avLst/>
          </a:prstGeom>
          <a:noFill/>
        </p:spPr>
        <p:txBody>
          <a:bodyPr wrap="square">
            <a:spAutoFit/>
          </a:bodyPr>
          <a:lstStyle/>
          <a:p>
            <a:pPr algn="ctr"/>
            <a:r>
              <a:rPr kumimoji="0" lang="en-US" sz="1100" b="0" i="0" u="none" strike="noStrike" cap="none" normalizeH="0" baseline="0" dirty="0">
                <a:ln>
                  <a:noFill/>
                </a:ln>
                <a:solidFill>
                  <a:schemeClr val="tx1"/>
                </a:solidFill>
                <a:effectLst/>
                <a:latin typeface="Arial" charset="0"/>
              </a:rPr>
              <a:t>V2X tailored</a:t>
            </a:r>
            <a:endParaRPr lang="de-DE" sz="1100" dirty="0"/>
          </a:p>
        </p:txBody>
      </p:sp>
      <p:sp>
        <p:nvSpPr>
          <p:cNvPr id="31" name="TextBox 30">
            <a:extLst>
              <a:ext uri="{FF2B5EF4-FFF2-40B4-BE49-F238E27FC236}">
                <a16:creationId xmlns:a16="http://schemas.microsoft.com/office/drawing/2014/main" id="{46000681-49BB-4C58-BF17-5B0A65A79F85}"/>
              </a:ext>
            </a:extLst>
          </p:cNvPr>
          <p:cNvSpPr txBox="1"/>
          <p:nvPr/>
        </p:nvSpPr>
        <p:spPr>
          <a:xfrm>
            <a:off x="8570947" y="1361581"/>
            <a:ext cx="1792253" cy="261610"/>
          </a:xfrm>
          <a:prstGeom prst="rect">
            <a:avLst/>
          </a:prstGeom>
          <a:noFill/>
        </p:spPr>
        <p:txBody>
          <a:bodyPr wrap="square">
            <a:spAutoFit/>
          </a:bodyPr>
          <a:lstStyle/>
          <a:p>
            <a:pPr algn="ctr"/>
            <a:r>
              <a:rPr lang="en-US" sz="1100" dirty="0">
                <a:latin typeface="Arial" charset="0"/>
              </a:rPr>
              <a:t>FF</a:t>
            </a:r>
            <a:r>
              <a:rPr kumimoji="0" lang="en-US" sz="1100" b="0" i="0" u="none" strike="noStrike" cap="none" normalizeH="0" baseline="0" dirty="0">
                <a:ln>
                  <a:noFill/>
                </a:ln>
                <a:solidFill>
                  <a:schemeClr val="tx1"/>
                </a:solidFill>
                <a:effectLst/>
                <a:latin typeface="Arial" charset="0"/>
              </a:rPr>
              <a:t> tailored</a:t>
            </a:r>
            <a:endParaRPr lang="de-DE" sz="1100" dirty="0"/>
          </a:p>
        </p:txBody>
      </p:sp>
      <p:sp>
        <p:nvSpPr>
          <p:cNvPr id="33" name="TextBox 32">
            <a:extLst>
              <a:ext uri="{FF2B5EF4-FFF2-40B4-BE49-F238E27FC236}">
                <a16:creationId xmlns:a16="http://schemas.microsoft.com/office/drawing/2014/main" id="{344CEFF0-0FAB-4386-B1EA-CEAEB136DBBE}"/>
              </a:ext>
            </a:extLst>
          </p:cNvPr>
          <p:cNvSpPr txBox="1"/>
          <p:nvPr/>
        </p:nvSpPr>
        <p:spPr>
          <a:xfrm>
            <a:off x="9198749" y="1132218"/>
            <a:ext cx="1164451" cy="261610"/>
          </a:xfrm>
          <a:prstGeom prst="rect">
            <a:avLst/>
          </a:prstGeom>
          <a:noFill/>
        </p:spPr>
        <p:txBody>
          <a:bodyPr wrap="square">
            <a:spAutoFit/>
          </a:bodyPr>
          <a:lstStyle/>
          <a:p>
            <a:pPr algn="ctr"/>
            <a:r>
              <a:rPr kumimoji="0" lang="en-US" sz="1100" b="0" i="0" u="none" strike="noStrike" cap="none" normalizeH="0" baseline="0" dirty="0">
                <a:ln>
                  <a:noFill/>
                </a:ln>
                <a:solidFill>
                  <a:schemeClr val="tx1"/>
                </a:solidFill>
                <a:effectLst/>
                <a:latin typeface="Arial" charset="0"/>
              </a:rPr>
              <a:t>UAS tailored</a:t>
            </a:r>
            <a:endParaRPr lang="de-DE" sz="1100" dirty="0"/>
          </a:p>
        </p:txBody>
      </p:sp>
      <p:sp>
        <p:nvSpPr>
          <p:cNvPr id="34" name="Rectangle 33">
            <a:extLst>
              <a:ext uri="{FF2B5EF4-FFF2-40B4-BE49-F238E27FC236}">
                <a16:creationId xmlns:a16="http://schemas.microsoft.com/office/drawing/2014/main" id="{5CF856D9-4840-49DA-84EE-73E8819B7134}"/>
              </a:ext>
            </a:extLst>
          </p:cNvPr>
          <p:cNvSpPr/>
          <p:nvPr/>
        </p:nvSpPr>
        <p:spPr bwMode="auto">
          <a:xfrm>
            <a:off x="10682877" y="3909061"/>
            <a:ext cx="1303020" cy="4724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charset="0"/>
              </a:rPr>
              <a:t>5GS  (NWDAF / MDAS)</a:t>
            </a:r>
            <a:endParaRPr kumimoji="0" lang="de-DE" sz="1200" b="0" i="0" u="none" strike="noStrike" cap="none" normalizeH="0" baseline="0" dirty="0">
              <a:ln>
                <a:noFill/>
              </a:ln>
              <a:solidFill>
                <a:schemeClr val="tx1"/>
              </a:solidFill>
              <a:effectLst/>
              <a:latin typeface="Arial" charset="0"/>
            </a:endParaRPr>
          </a:p>
        </p:txBody>
      </p:sp>
      <p:sp>
        <p:nvSpPr>
          <p:cNvPr id="35" name="Rectangle 34">
            <a:extLst>
              <a:ext uri="{FF2B5EF4-FFF2-40B4-BE49-F238E27FC236}">
                <a16:creationId xmlns:a16="http://schemas.microsoft.com/office/drawing/2014/main" id="{F2E18004-0C28-4763-BF66-C6A6B9FF101D}"/>
              </a:ext>
            </a:extLst>
          </p:cNvPr>
          <p:cNvSpPr/>
          <p:nvPr/>
        </p:nvSpPr>
        <p:spPr bwMode="auto">
          <a:xfrm>
            <a:off x="10682877" y="3300985"/>
            <a:ext cx="1303020" cy="472440"/>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Edge Enabler layer</a:t>
            </a:r>
            <a:endParaRPr kumimoji="0" lang="de-DE" sz="1400" b="0" i="0" u="none" strike="noStrike" cap="none" normalizeH="0" baseline="0" dirty="0">
              <a:ln>
                <a:noFill/>
              </a:ln>
              <a:solidFill>
                <a:schemeClr val="tx1"/>
              </a:solidFill>
              <a:effectLst/>
              <a:latin typeface="Arial" charset="0"/>
            </a:endParaRPr>
          </a:p>
        </p:txBody>
      </p:sp>
      <p:sp>
        <p:nvSpPr>
          <p:cNvPr id="36" name="Rectangle 35">
            <a:extLst>
              <a:ext uri="{FF2B5EF4-FFF2-40B4-BE49-F238E27FC236}">
                <a16:creationId xmlns:a16="http://schemas.microsoft.com/office/drawing/2014/main" id="{C2DB1E9B-C054-454A-914F-D17254B7E6B7}"/>
              </a:ext>
            </a:extLst>
          </p:cNvPr>
          <p:cNvSpPr/>
          <p:nvPr/>
        </p:nvSpPr>
        <p:spPr bwMode="auto">
          <a:xfrm>
            <a:off x="10682877" y="2534413"/>
            <a:ext cx="1303020" cy="698754"/>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400" dirty="0">
                <a:latin typeface="Arial" charset="0"/>
              </a:rPr>
              <a:t>Vertical / SEAL enabler</a:t>
            </a:r>
            <a:r>
              <a:rPr kumimoji="0" lang="en-US" sz="1400" b="0" i="0" u="none" strike="noStrike" cap="none" normalizeH="0" baseline="0" dirty="0">
                <a:ln>
                  <a:noFill/>
                </a:ln>
                <a:solidFill>
                  <a:schemeClr val="tx1"/>
                </a:solidFill>
                <a:effectLst/>
                <a:latin typeface="Arial" charset="0"/>
              </a:rPr>
              <a:t> layer</a:t>
            </a:r>
            <a:endParaRPr kumimoji="0" lang="de-DE" sz="1400" b="0" i="0" u="none" strike="noStrike" cap="none" normalizeH="0" baseline="0" dirty="0">
              <a:ln>
                <a:noFill/>
              </a:ln>
              <a:solidFill>
                <a:schemeClr val="tx1"/>
              </a:solidFill>
              <a:effectLst/>
              <a:latin typeface="Arial" charset="0"/>
            </a:endParaRPr>
          </a:p>
        </p:txBody>
      </p:sp>
      <p:sp>
        <p:nvSpPr>
          <p:cNvPr id="37" name="Rectangle 36">
            <a:extLst>
              <a:ext uri="{FF2B5EF4-FFF2-40B4-BE49-F238E27FC236}">
                <a16:creationId xmlns:a16="http://schemas.microsoft.com/office/drawing/2014/main" id="{7B375E4A-A0AB-4E0E-990C-51720E1F95CC}"/>
              </a:ext>
            </a:extLst>
          </p:cNvPr>
          <p:cNvSpPr/>
          <p:nvPr/>
        </p:nvSpPr>
        <p:spPr bwMode="auto">
          <a:xfrm>
            <a:off x="10682877" y="1854710"/>
            <a:ext cx="1303020" cy="512064"/>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400" dirty="0">
                <a:latin typeface="Arial" charset="0"/>
              </a:rPr>
              <a:t>Application specific layer</a:t>
            </a:r>
            <a:endParaRPr kumimoji="0" lang="de-DE" sz="1400" b="0" i="0" u="none" strike="noStrike" cap="none" normalizeH="0" baseline="0" dirty="0">
              <a:ln>
                <a:noFill/>
              </a:ln>
              <a:solidFill>
                <a:schemeClr val="tx1"/>
              </a:solidFill>
              <a:effectLst/>
              <a:latin typeface="Arial" charset="0"/>
            </a:endParaRPr>
          </a:p>
        </p:txBody>
      </p:sp>
      <p:cxnSp>
        <p:nvCxnSpPr>
          <p:cNvPr id="39" name="Straight Arrow Connector 38">
            <a:extLst>
              <a:ext uri="{FF2B5EF4-FFF2-40B4-BE49-F238E27FC236}">
                <a16:creationId xmlns:a16="http://schemas.microsoft.com/office/drawing/2014/main" id="{2285C505-5D6B-4EFD-82C6-9226E3863E6E}"/>
              </a:ext>
            </a:extLst>
          </p:cNvPr>
          <p:cNvCxnSpPr>
            <a:stCxn id="3" idx="3"/>
            <a:endCxn id="37" idx="1"/>
          </p:cNvCxnSpPr>
          <p:nvPr/>
        </p:nvCxnSpPr>
        <p:spPr bwMode="auto">
          <a:xfrm>
            <a:off x="9656064" y="2028444"/>
            <a:ext cx="1026813" cy="8229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0" name="Straight Arrow Connector 39">
            <a:extLst>
              <a:ext uri="{FF2B5EF4-FFF2-40B4-BE49-F238E27FC236}">
                <a16:creationId xmlns:a16="http://schemas.microsoft.com/office/drawing/2014/main" id="{F78BF8AE-0BB4-4A16-BFC5-EF272C914997}"/>
              </a:ext>
            </a:extLst>
          </p:cNvPr>
          <p:cNvCxnSpPr>
            <a:cxnSpLocks/>
            <a:stCxn id="3" idx="3"/>
            <a:endCxn id="36" idx="1"/>
          </p:cNvCxnSpPr>
          <p:nvPr/>
        </p:nvCxnSpPr>
        <p:spPr bwMode="auto">
          <a:xfrm>
            <a:off x="9656064" y="2028444"/>
            <a:ext cx="1026813" cy="85534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3" name="Straight Arrow Connector 42">
            <a:extLst>
              <a:ext uri="{FF2B5EF4-FFF2-40B4-BE49-F238E27FC236}">
                <a16:creationId xmlns:a16="http://schemas.microsoft.com/office/drawing/2014/main" id="{DD3D73C2-2D49-4517-8D2B-3FB3E8947510}"/>
              </a:ext>
            </a:extLst>
          </p:cNvPr>
          <p:cNvCxnSpPr>
            <a:cxnSpLocks/>
            <a:stCxn id="3" idx="3"/>
            <a:endCxn id="35" idx="1"/>
          </p:cNvCxnSpPr>
          <p:nvPr/>
        </p:nvCxnSpPr>
        <p:spPr bwMode="auto">
          <a:xfrm>
            <a:off x="9656064" y="2028444"/>
            <a:ext cx="1026813" cy="150876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6" name="Straight Arrow Connector 45">
            <a:extLst>
              <a:ext uri="{FF2B5EF4-FFF2-40B4-BE49-F238E27FC236}">
                <a16:creationId xmlns:a16="http://schemas.microsoft.com/office/drawing/2014/main" id="{0CA7EF96-FA3A-4020-9B81-E32C9B915FAE}"/>
              </a:ext>
            </a:extLst>
          </p:cNvPr>
          <p:cNvCxnSpPr>
            <a:cxnSpLocks/>
            <a:stCxn id="3" idx="3"/>
            <a:endCxn id="34" idx="1"/>
          </p:cNvCxnSpPr>
          <p:nvPr/>
        </p:nvCxnSpPr>
        <p:spPr bwMode="auto">
          <a:xfrm>
            <a:off x="9656064" y="2028444"/>
            <a:ext cx="1026813" cy="211683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Straight Arrow Connector 48">
            <a:extLst>
              <a:ext uri="{FF2B5EF4-FFF2-40B4-BE49-F238E27FC236}">
                <a16:creationId xmlns:a16="http://schemas.microsoft.com/office/drawing/2014/main" id="{EC71556F-4337-40F0-B38A-F8BD23A3E03F}"/>
              </a:ext>
            </a:extLst>
          </p:cNvPr>
          <p:cNvCxnSpPr>
            <a:cxnSpLocks/>
            <a:stCxn id="6" idx="3"/>
          </p:cNvCxnSpPr>
          <p:nvPr/>
        </p:nvCxnSpPr>
        <p:spPr bwMode="auto">
          <a:xfrm flipV="1">
            <a:off x="9656064" y="2283830"/>
            <a:ext cx="1007211" cy="19267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0" name="Straight Arrow Connector 49">
            <a:extLst>
              <a:ext uri="{FF2B5EF4-FFF2-40B4-BE49-F238E27FC236}">
                <a16:creationId xmlns:a16="http://schemas.microsoft.com/office/drawing/2014/main" id="{5B645582-3F19-4DEF-81A4-A49A74AE00E7}"/>
              </a:ext>
            </a:extLst>
          </p:cNvPr>
          <p:cNvCxnSpPr>
            <a:cxnSpLocks/>
            <a:stCxn id="6" idx="3"/>
          </p:cNvCxnSpPr>
          <p:nvPr/>
        </p:nvCxnSpPr>
        <p:spPr bwMode="auto">
          <a:xfrm>
            <a:off x="9656064" y="2476500"/>
            <a:ext cx="1007211" cy="58037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1" name="Straight Arrow Connector 50">
            <a:extLst>
              <a:ext uri="{FF2B5EF4-FFF2-40B4-BE49-F238E27FC236}">
                <a16:creationId xmlns:a16="http://schemas.microsoft.com/office/drawing/2014/main" id="{320FC098-73C3-49DF-BBBE-703FF67517B0}"/>
              </a:ext>
            </a:extLst>
          </p:cNvPr>
          <p:cNvCxnSpPr>
            <a:cxnSpLocks/>
            <a:stCxn id="6" idx="3"/>
          </p:cNvCxnSpPr>
          <p:nvPr/>
        </p:nvCxnSpPr>
        <p:spPr bwMode="auto">
          <a:xfrm>
            <a:off x="9656064" y="2476500"/>
            <a:ext cx="1007211" cy="123379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Straight Arrow Connector 51">
            <a:extLst>
              <a:ext uri="{FF2B5EF4-FFF2-40B4-BE49-F238E27FC236}">
                <a16:creationId xmlns:a16="http://schemas.microsoft.com/office/drawing/2014/main" id="{EF040CA0-A737-469D-9D79-768FE0807B70}"/>
              </a:ext>
            </a:extLst>
          </p:cNvPr>
          <p:cNvCxnSpPr>
            <a:cxnSpLocks/>
            <a:stCxn id="6" idx="3"/>
          </p:cNvCxnSpPr>
          <p:nvPr/>
        </p:nvCxnSpPr>
        <p:spPr bwMode="auto">
          <a:xfrm>
            <a:off x="9656064" y="2476500"/>
            <a:ext cx="1007211" cy="184186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7" name="Straight Arrow Connector 56">
            <a:extLst>
              <a:ext uri="{FF2B5EF4-FFF2-40B4-BE49-F238E27FC236}">
                <a16:creationId xmlns:a16="http://schemas.microsoft.com/office/drawing/2014/main" id="{CA4C0E78-7556-4FE4-8669-5D0DB06E6C23}"/>
              </a:ext>
            </a:extLst>
          </p:cNvPr>
          <p:cNvCxnSpPr>
            <a:cxnSpLocks/>
            <a:stCxn id="8" idx="3"/>
          </p:cNvCxnSpPr>
          <p:nvPr/>
        </p:nvCxnSpPr>
        <p:spPr bwMode="auto">
          <a:xfrm flipV="1">
            <a:off x="9656064" y="2140574"/>
            <a:ext cx="1007211" cy="89523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8" name="Straight Arrow Connector 57">
            <a:extLst>
              <a:ext uri="{FF2B5EF4-FFF2-40B4-BE49-F238E27FC236}">
                <a16:creationId xmlns:a16="http://schemas.microsoft.com/office/drawing/2014/main" id="{7D87E660-663C-43A5-802F-866F02D21C0C}"/>
              </a:ext>
            </a:extLst>
          </p:cNvPr>
          <p:cNvCxnSpPr>
            <a:cxnSpLocks/>
            <a:stCxn id="8" idx="3"/>
          </p:cNvCxnSpPr>
          <p:nvPr/>
        </p:nvCxnSpPr>
        <p:spPr bwMode="auto">
          <a:xfrm flipV="1">
            <a:off x="9656064" y="2913622"/>
            <a:ext cx="1007211" cy="12218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9" name="Straight Arrow Connector 58">
            <a:extLst>
              <a:ext uri="{FF2B5EF4-FFF2-40B4-BE49-F238E27FC236}">
                <a16:creationId xmlns:a16="http://schemas.microsoft.com/office/drawing/2014/main" id="{AEEFDD42-DDFB-4A75-9D98-EC526FE90CB9}"/>
              </a:ext>
            </a:extLst>
          </p:cNvPr>
          <p:cNvCxnSpPr>
            <a:cxnSpLocks/>
            <a:stCxn id="8" idx="3"/>
          </p:cNvCxnSpPr>
          <p:nvPr/>
        </p:nvCxnSpPr>
        <p:spPr bwMode="auto">
          <a:xfrm>
            <a:off x="9656064" y="3035808"/>
            <a:ext cx="1007211" cy="53122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0" name="Straight Arrow Connector 59">
            <a:extLst>
              <a:ext uri="{FF2B5EF4-FFF2-40B4-BE49-F238E27FC236}">
                <a16:creationId xmlns:a16="http://schemas.microsoft.com/office/drawing/2014/main" id="{942B6556-F333-428F-BD83-B97F4CB61BD4}"/>
              </a:ext>
            </a:extLst>
          </p:cNvPr>
          <p:cNvCxnSpPr>
            <a:cxnSpLocks/>
            <a:stCxn id="8" idx="3"/>
          </p:cNvCxnSpPr>
          <p:nvPr/>
        </p:nvCxnSpPr>
        <p:spPr bwMode="auto">
          <a:xfrm>
            <a:off x="9656064" y="3035808"/>
            <a:ext cx="1007211" cy="113930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5" name="Straight Arrow Connector 64">
            <a:extLst>
              <a:ext uri="{FF2B5EF4-FFF2-40B4-BE49-F238E27FC236}">
                <a16:creationId xmlns:a16="http://schemas.microsoft.com/office/drawing/2014/main" id="{8D7BC3C3-51F1-416C-BE49-D93F48E13272}"/>
              </a:ext>
            </a:extLst>
          </p:cNvPr>
          <p:cNvCxnSpPr>
            <a:cxnSpLocks/>
            <a:stCxn id="9" idx="3"/>
          </p:cNvCxnSpPr>
          <p:nvPr/>
        </p:nvCxnSpPr>
        <p:spPr bwMode="auto">
          <a:xfrm flipV="1">
            <a:off x="9656064" y="2101598"/>
            <a:ext cx="1037271" cy="149809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6" name="Straight Arrow Connector 65">
            <a:extLst>
              <a:ext uri="{FF2B5EF4-FFF2-40B4-BE49-F238E27FC236}">
                <a16:creationId xmlns:a16="http://schemas.microsoft.com/office/drawing/2014/main" id="{F40E988D-FC6F-499D-A004-A7E4AB3FFB7D}"/>
              </a:ext>
            </a:extLst>
          </p:cNvPr>
          <p:cNvCxnSpPr>
            <a:cxnSpLocks/>
            <a:stCxn id="9" idx="3"/>
          </p:cNvCxnSpPr>
          <p:nvPr/>
        </p:nvCxnSpPr>
        <p:spPr bwMode="auto">
          <a:xfrm flipV="1">
            <a:off x="9656064" y="2874646"/>
            <a:ext cx="1037271" cy="72504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7" name="Straight Arrow Connector 66">
            <a:extLst>
              <a:ext uri="{FF2B5EF4-FFF2-40B4-BE49-F238E27FC236}">
                <a16:creationId xmlns:a16="http://schemas.microsoft.com/office/drawing/2014/main" id="{E1162164-BF05-47BE-81F5-E41A006FFFA5}"/>
              </a:ext>
            </a:extLst>
          </p:cNvPr>
          <p:cNvCxnSpPr>
            <a:cxnSpLocks/>
            <a:stCxn id="9" idx="3"/>
          </p:cNvCxnSpPr>
          <p:nvPr/>
        </p:nvCxnSpPr>
        <p:spPr bwMode="auto">
          <a:xfrm flipV="1">
            <a:off x="9656064" y="3528062"/>
            <a:ext cx="1037271" cy="7162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8" name="Straight Arrow Connector 67">
            <a:extLst>
              <a:ext uri="{FF2B5EF4-FFF2-40B4-BE49-F238E27FC236}">
                <a16:creationId xmlns:a16="http://schemas.microsoft.com/office/drawing/2014/main" id="{C5E844DA-007A-40ED-97BF-E05505D5782A}"/>
              </a:ext>
            </a:extLst>
          </p:cNvPr>
          <p:cNvCxnSpPr>
            <a:cxnSpLocks/>
            <a:stCxn id="9" idx="3"/>
          </p:cNvCxnSpPr>
          <p:nvPr/>
        </p:nvCxnSpPr>
        <p:spPr bwMode="auto">
          <a:xfrm>
            <a:off x="9656064" y="3599688"/>
            <a:ext cx="1037271" cy="53644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5" name="Straight Arrow Connector 84">
            <a:extLst>
              <a:ext uri="{FF2B5EF4-FFF2-40B4-BE49-F238E27FC236}">
                <a16:creationId xmlns:a16="http://schemas.microsoft.com/office/drawing/2014/main" id="{10382000-4E76-4BCB-90DC-292304EEAC87}"/>
              </a:ext>
            </a:extLst>
          </p:cNvPr>
          <p:cNvCxnSpPr>
            <a:cxnSpLocks/>
            <a:stCxn id="10" idx="3"/>
          </p:cNvCxnSpPr>
          <p:nvPr/>
        </p:nvCxnSpPr>
        <p:spPr bwMode="auto">
          <a:xfrm flipV="1">
            <a:off x="9656064" y="2104391"/>
            <a:ext cx="1016355" cy="208051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Straight Arrow Connector 85">
            <a:extLst>
              <a:ext uri="{FF2B5EF4-FFF2-40B4-BE49-F238E27FC236}">
                <a16:creationId xmlns:a16="http://schemas.microsoft.com/office/drawing/2014/main" id="{8D5ED579-0AD2-423F-B550-72662EDB632C}"/>
              </a:ext>
            </a:extLst>
          </p:cNvPr>
          <p:cNvCxnSpPr>
            <a:cxnSpLocks/>
            <a:stCxn id="10" idx="3"/>
          </p:cNvCxnSpPr>
          <p:nvPr/>
        </p:nvCxnSpPr>
        <p:spPr bwMode="auto">
          <a:xfrm flipV="1">
            <a:off x="9656064" y="2877439"/>
            <a:ext cx="1016355" cy="130746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Straight Arrow Connector 86">
            <a:extLst>
              <a:ext uri="{FF2B5EF4-FFF2-40B4-BE49-F238E27FC236}">
                <a16:creationId xmlns:a16="http://schemas.microsoft.com/office/drawing/2014/main" id="{6C742BFE-B1CB-4D6E-A466-2A560D587C5F}"/>
              </a:ext>
            </a:extLst>
          </p:cNvPr>
          <p:cNvCxnSpPr>
            <a:cxnSpLocks/>
            <a:stCxn id="10" idx="3"/>
          </p:cNvCxnSpPr>
          <p:nvPr/>
        </p:nvCxnSpPr>
        <p:spPr bwMode="auto">
          <a:xfrm flipV="1">
            <a:off x="9656064" y="3530853"/>
            <a:ext cx="1016355" cy="65405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Straight Arrow Connector 87">
            <a:extLst>
              <a:ext uri="{FF2B5EF4-FFF2-40B4-BE49-F238E27FC236}">
                <a16:creationId xmlns:a16="http://schemas.microsoft.com/office/drawing/2014/main" id="{14D0D5D4-2E68-4D25-AB56-687FA34853D2}"/>
              </a:ext>
            </a:extLst>
          </p:cNvPr>
          <p:cNvCxnSpPr>
            <a:cxnSpLocks/>
            <a:stCxn id="10" idx="3"/>
          </p:cNvCxnSpPr>
          <p:nvPr/>
        </p:nvCxnSpPr>
        <p:spPr bwMode="auto">
          <a:xfrm flipV="1">
            <a:off x="9656064" y="4138929"/>
            <a:ext cx="1016355" cy="4597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3" name="Straight Arrow Connector 92">
            <a:extLst>
              <a:ext uri="{FF2B5EF4-FFF2-40B4-BE49-F238E27FC236}">
                <a16:creationId xmlns:a16="http://schemas.microsoft.com/office/drawing/2014/main" id="{BB49E1D7-F6B2-4EEA-9862-045771869B9E}"/>
              </a:ext>
            </a:extLst>
          </p:cNvPr>
          <p:cNvCxnSpPr>
            <a:cxnSpLocks/>
            <a:stCxn id="11" idx="3"/>
          </p:cNvCxnSpPr>
          <p:nvPr/>
        </p:nvCxnSpPr>
        <p:spPr bwMode="auto">
          <a:xfrm flipV="1">
            <a:off x="9656064" y="2110742"/>
            <a:ext cx="1037271" cy="261213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4" name="Straight Arrow Connector 93">
            <a:extLst>
              <a:ext uri="{FF2B5EF4-FFF2-40B4-BE49-F238E27FC236}">
                <a16:creationId xmlns:a16="http://schemas.microsoft.com/office/drawing/2014/main" id="{BDA05392-75D0-49EB-8C3A-C47E5CD2DAFA}"/>
              </a:ext>
            </a:extLst>
          </p:cNvPr>
          <p:cNvCxnSpPr>
            <a:cxnSpLocks/>
            <a:stCxn id="11" idx="3"/>
          </p:cNvCxnSpPr>
          <p:nvPr/>
        </p:nvCxnSpPr>
        <p:spPr bwMode="auto">
          <a:xfrm flipV="1">
            <a:off x="9656064" y="2883790"/>
            <a:ext cx="1037271" cy="183908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5" name="Straight Arrow Connector 94">
            <a:extLst>
              <a:ext uri="{FF2B5EF4-FFF2-40B4-BE49-F238E27FC236}">
                <a16:creationId xmlns:a16="http://schemas.microsoft.com/office/drawing/2014/main" id="{7A9BF811-260A-4BD1-A876-689CE521CFCB}"/>
              </a:ext>
            </a:extLst>
          </p:cNvPr>
          <p:cNvCxnSpPr>
            <a:cxnSpLocks/>
            <a:stCxn id="11" idx="3"/>
          </p:cNvCxnSpPr>
          <p:nvPr/>
        </p:nvCxnSpPr>
        <p:spPr bwMode="auto">
          <a:xfrm flipV="1">
            <a:off x="9656064" y="3537206"/>
            <a:ext cx="1037271" cy="118567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6" name="Straight Arrow Connector 95">
            <a:extLst>
              <a:ext uri="{FF2B5EF4-FFF2-40B4-BE49-F238E27FC236}">
                <a16:creationId xmlns:a16="http://schemas.microsoft.com/office/drawing/2014/main" id="{607CCDAD-B3BC-4567-8F79-974699DD4CF8}"/>
              </a:ext>
            </a:extLst>
          </p:cNvPr>
          <p:cNvCxnSpPr>
            <a:cxnSpLocks/>
            <a:stCxn id="11" idx="3"/>
          </p:cNvCxnSpPr>
          <p:nvPr/>
        </p:nvCxnSpPr>
        <p:spPr bwMode="auto">
          <a:xfrm flipV="1">
            <a:off x="9656064" y="4145282"/>
            <a:ext cx="1037271" cy="57759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3" name="Oval 72">
            <a:extLst>
              <a:ext uri="{FF2B5EF4-FFF2-40B4-BE49-F238E27FC236}">
                <a16:creationId xmlns:a16="http://schemas.microsoft.com/office/drawing/2014/main" id="{F4F1B423-6EE5-452E-8D58-D8C6BD66C31C}"/>
              </a:ext>
            </a:extLst>
          </p:cNvPr>
          <p:cNvSpPr/>
          <p:nvPr/>
        </p:nvSpPr>
        <p:spPr bwMode="auto">
          <a:xfrm>
            <a:off x="9931698" y="1769365"/>
            <a:ext cx="441960" cy="3428125"/>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189528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5A589-B4CA-420F-B797-10D9684FB481}"/>
              </a:ext>
            </a:extLst>
          </p:cNvPr>
          <p:cNvSpPr>
            <a:spLocks noGrp="1"/>
          </p:cNvSpPr>
          <p:nvPr>
            <p:ph type="title"/>
          </p:nvPr>
        </p:nvSpPr>
        <p:spPr>
          <a:xfrm>
            <a:off x="0" y="0"/>
            <a:ext cx="11426503" cy="813484"/>
          </a:xfrm>
        </p:spPr>
        <p:txBody>
          <a:bodyPr>
            <a:noAutofit/>
          </a:bodyPr>
          <a:lstStyle/>
          <a:p>
            <a:r>
              <a:rPr lang="en-US" dirty="0"/>
              <a:t>Use Cases &amp; Requirements</a:t>
            </a:r>
            <a:endParaRPr lang="de-DE" dirty="0"/>
          </a:p>
        </p:txBody>
      </p:sp>
      <p:sp>
        <p:nvSpPr>
          <p:cNvPr id="7" name="Content Placeholder 6">
            <a:extLst>
              <a:ext uri="{FF2B5EF4-FFF2-40B4-BE49-F238E27FC236}">
                <a16:creationId xmlns:a16="http://schemas.microsoft.com/office/drawing/2014/main" id="{31BB06FF-BDD2-476E-9546-AF6A7419C14A}"/>
              </a:ext>
            </a:extLst>
          </p:cNvPr>
          <p:cNvSpPr>
            <a:spLocks noGrp="1"/>
          </p:cNvSpPr>
          <p:nvPr>
            <p:ph idx="1"/>
          </p:nvPr>
        </p:nvSpPr>
        <p:spPr>
          <a:xfrm>
            <a:off x="267307" y="1071114"/>
            <a:ext cx="10891888" cy="5262630"/>
          </a:xfrm>
        </p:spPr>
        <p:txBody>
          <a:bodyPr>
            <a:normAutofit/>
          </a:bodyPr>
          <a:lstStyle/>
          <a:p>
            <a:r>
              <a:rPr lang="en-US" sz="2400" dirty="0"/>
              <a:t>For Verticals</a:t>
            </a:r>
          </a:p>
          <a:p>
            <a:pPr lvl="1"/>
            <a:r>
              <a:rPr lang="en-US" sz="1400" dirty="0"/>
              <a:t>In </a:t>
            </a:r>
            <a:r>
              <a:rPr lang="en-US" sz="1400" b="1" dirty="0"/>
              <a:t>TS 22.186</a:t>
            </a:r>
            <a:r>
              <a:rPr lang="en-US" sz="1400" dirty="0"/>
              <a:t>, requirements </a:t>
            </a:r>
            <a:r>
              <a:rPr lang="en-GB" sz="1400" dirty="0"/>
              <a:t>to support predicted </a:t>
            </a:r>
            <a:r>
              <a:rPr lang="en-US" sz="1400" dirty="0"/>
              <a:t>QoS to the 3</a:t>
            </a:r>
            <a:r>
              <a:rPr lang="en-US" sz="1400" baseline="30000" dirty="0"/>
              <a:t>rd</a:t>
            </a:r>
            <a:r>
              <a:rPr lang="en-US" sz="1400" dirty="0"/>
              <a:t> party are specified. It is assumed that 3GPP network provides expected QoS to the V2X Application; however, it is required that V2X application will provide the necessary data to allow for QoS analytics</a:t>
            </a:r>
          </a:p>
          <a:p>
            <a:pPr lvl="1"/>
            <a:r>
              <a:rPr lang="en-US" sz="1400" dirty="0"/>
              <a:t>In </a:t>
            </a:r>
            <a:r>
              <a:rPr lang="en-US" sz="1400" b="1" dirty="0"/>
              <a:t>TS 22.104</a:t>
            </a:r>
            <a:r>
              <a:rPr lang="en-US" sz="1400" dirty="0"/>
              <a:t>, some use cases include applications such as condition monitoring and predictive maintenance based on sensor data, but also big data analytics for optimizing future parameter sets of a certain process. </a:t>
            </a:r>
          </a:p>
          <a:p>
            <a:pPr lvl="1"/>
            <a:r>
              <a:rPr lang="en-US" sz="1400" b="1" dirty="0"/>
              <a:t>Generic Slice Template (GST) NG.116 V2.0</a:t>
            </a:r>
            <a:r>
              <a:rPr lang="en-US" sz="1400" dirty="0"/>
              <a:t>: includes performance prediction as one attribute for the capability of the mobile system to predict the network and service status. </a:t>
            </a:r>
          </a:p>
          <a:p>
            <a:r>
              <a:rPr lang="en-US" sz="1800" b="1" dirty="0"/>
              <a:t>FS_ AMMT R18 SA1 study (TR 22.874) </a:t>
            </a:r>
            <a:r>
              <a:rPr lang="en-US" sz="1800" dirty="0"/>
              <a:t>has concluded requirements for the following use cases related to:</a:t>
            </a:r>
          </a:p>
          <a:p>
            <a:pPr marL="342900" lvl="0" indent="-342900" hangingPunct="0">
              <a:spcAft>
                <a:spcPts val="900"/>
              </a:spcAft>
              <a:buFont typeface="Times New Roman" panose="02020603050405020304" pitchFamily="18" charset="0"/>
              <a:buChar char="-"/>
            </a:pPr>
            <a:r>
              <a:rPr lang="en-GB" sz="1050" b="1" u="sng" dirty="0">
                <a:effectLst/>
                <a:latin typeface="Times New Roman" panose="02020603050405020304" pitchFamily="18" charset="0"/>
                <a:ea typeface="SimSun" panose="02010600030101010101" pitchFamily="2" charset="-122"/>
              </a:rPr>
              <a:t>Use cases on </a:t>
            </a:r>
            <a:r>
              <a:rPr lang="en-GB" sz="1050" b="1" u="sng" dirty="0">
                <a:effectLst/>
                <a:latin typeface="Times New Roman" panose="02020603050405020304" pitchFamily="18" charset="0"/>
                <a:ea typeface="Malgun Gothic" panose="020B0503020000020004" pitchFamily="34" charset="-127"/>
              </a:rPr>
              <a:t>AI/ML operation splitting between AI/ML endpoints</a:t>
            </a:r>
            <a:r>
              <a:rPr lang="en-GB" sz="1050" dirty="0">
                <a:effectLst/>
                <a:latin typeface="Times New Roman" panose="02020603050405020304" pitchFamily="18" charset="0"/>
                <a:ea typeface="SimSun" panose="02010600030101010101" pitchFamily="2" charset="-122"/>
              </a:rPr>
              <a:t>: </a:t>
            </a:r>
            <a:r>
              <a:rPr lang="fr-FR" sz="1050" dirty="0">
                <a:effectLst/>
                <a:latin typeface="Times New Roman" panose="02020603050405020304" pitchFamily="18" charset="0"/>
                <a:ea typeface="SimSun" panose="02010600030101010101" pitchFamily="2" charset="-122"/>
              </a:rPr>
              <a:t>Split AI/ML image recognition; </a:t>
            </a:r>
            <a:r>
              <a:rPr lang="en-GB" sz="1050" dirty="0">
                <a:effectLst/>
                <a:latin typeface="Times New Roman" panose="02020603050405020304" pitchFamily="18" charset="0"/>
                <a:ea typeface="Times New Roman" panose="02020603050405020304" pitchFamily="18" charset="0"/>
              </a:rPr>
              <a:t>Enhanced media recognition: Deep Learning Based Vision Applications</a:t>
            </a:r>
            <a:r>
              <a:rPr lang="en-GB" sz="1050" dirty="0">
                <a:effectLst/>
                <a:latin typeface="Times New Roman" panose="02020603050405020304" pitchFamily="18" charset="0"/>
                <a:ea typeface="SimSun" panose="02010600030101010101" pitchFamily="2" charset="-122"/>
              </a:rPr>
              <a:t>; </a:t>
            </a:r>
            <a:r>
              <a:rPr lang="en-GB" sz="1050" dirty="0">
                <a:effectLst/>
                <a:latin typeface="Times New Roman" panose="02020603050405020304" pitchFamily="18" charset="0"/>
                <a:ea typeface="Times New Roman" panose="02020603050405020304" pitchFamily="18" charset="0"/>
              </a:rPr>
              <a:t>Media quality enhancement: Video streaming upgrade</a:t>
            </a:r>
            <a:r>
              <a:rPr lang="en-GB" sz="1050" dirty="0">
                <a:effectLst/>
                <a:latin typeface="Times New Roman" panose="02020603050405020304" pitchFamily="18" charset="0"/>
                <a:ea typeface="SimSun" panose="02010600030101010101" pitchFamily="2" charset="-122"/>
              </a:rPr>
              <a:t>; Split control for robotics; </a:t>
            </a:r>
            <a:r>
              <a:rPr lang="en-GB" sz="1050" dirty="0">
                <a:effectLst/>
                <a:latin typeface="Times New Roman" panose="02020603050405020304" pitchFamily="18" charset="0"/>
                <a:ea typeface="Times New Roman" panose="02020603050405020304" pitchFamily="18" charset="0"/>
              </a:rPr>
              <a:t>Session-specific model transfer split computation operations</a:t>
            </a:r>
            <a:r>
              <a:rPr lang="en-GB" sz="1050" dirty="0">
                <a:effectLst/>
                <a:latin typeface="Times New Roman" panose="02020603050405020304" pitchFamily="18" charset="0"/>
                <a:ea typeface="SimSun" panose="02010600030101010101" pitchFamily="2" charset="-122"/>
              </a:rPr>
              <a:t>.</a:t>
            </a:r>
            <a:endParaRPr lang="de-DE" sz="1050" dirty="0">
              <a:effectLst/>
              <a:latin typeface="Times New Roman" panose="02020603050405020304" pitchFamily="18" charset="0"/>
              <a:ea typeface="Times New Roman" panose="02020603050405020304" pitchFamily="18" charset="0"/>
            </a:endParaRPr>
          </a:p>
          <a:p>
            <a:pPr lvl="1">
              <a:spcAft>
                <a:spcPts val="900"/>
              </a:spcAft>
              <a:buFont typeface="Times New Roman" panose="02020603050405020304" pitchFamily="18" charset="0"/>
              <a:buChar char="-"/>
            </a:pPr>
            <a:r>
              <a:rPr lang="en-GB" sz="1100" dirty="0">
                <a:solidFill>
                  <a:srgbClr val="FF0000"/>
                </a:solidFill>
                <a:latin typeface="Times New Roman" panose="02020603050405020304" pitchFamily="18" charset="0"/>
                <a:ea typeface="SimSun" panose="02010600030101010101" pitchFamily="2" charset="-122"/>
              </a:rPr>
              <a:t>Observation: AI/ML endpoints could be both at application and network domains. How this splitting will be configured and provisioned? A coordination/orchestration entity may be needed for supervising the AI/ML operation splitting over different domains. </a:t>
            </a:r>
            <a:endParaRPr lang="de-DE" sz="1100" dirty="0">
              <a:solidFill>
                <a:srgbClr val="FF0000"/>
              </a:solidFill>
              <a:latin typeface="Times New Roman" panose="02020603050405020304" pitchFamily="18" charset="0"/>
              <a:ea typeface="Times New Roman" panose="02020603050405020304" pitchFamily="18" charset="0"/>
            </a:endParaRPr>
          </a:p>
          <a:p>
            <a:pPr marL="342900" lvl="0" indent="-342900" hangingPunct="0">
              <a:spcAft>
                <a:spcPts val="900"/>
              </a:spcAft>
              <a:buFont typeface="Times New Roman" panose="02020603050405020304" pitchFamily="18" charset="0"/>
              <a:buChar char="-"/>
            </a:pPr>
            <a:r>
              <a:rPr lang="en-GB" sz="1050" b="1" u="sng" dirty="0">
                <a:effectLst/>
                <a:latin typeface="Times New Roman" panose="02020603050405020304" pitchFamily="18" charset="0"/>
                <a:ea typeface="SimSun" panose="02010600030101010101" pitchFamily="2" charset="-122"/>
              </a:rPr>
              <a:t>Use cases on </a:t>
            </a:r>
            <a:r>
              <a:rPr lang="en-GB" sz="1050" b="1" u="sng" dirty="0">
                <a:effectLst/>
                <a:latin typeface="Times New Roman" panose="02020603050405020304" pitchFamily="18" charset="0"/>
                <a:ea typeface="Malgun Gothic" panose="020B0503020000020004" pitchFamily="34" charset="-127"/>
              </a:rPr>
              <a:t>AI/ML model/data distribution and sharing over 5G system</a:t>
            </a:r>
            <a:r>
              <a:rPr lang="en-GB" sz="1050" u="sng" dirty="0">
                <a:effectLst/>
                <a:latin typeface="Times New Roman" panose="02020603050405020304" pitchFamily="18" charset="0"/>
                <a:ea typeface="SimSun" panose="02010600030101010101" pitchFamily="2" charset="-122"/>
              </a:rPr>
              <a:t>:</a:t>
            </a:r>
            <a:r>
              <a:rPr lang="en-GB" sz="1050" u="sng" dirty="0">
                <a:effectLst/>
                <a:latin typeface="Times New Roman" panose="02020603050405020304" pitchFamily="18" charset="0"/>
                <a:ea typeface="Malgun Gothic" panose="020B0503020000020004" pitchFamily="34" charset="-127"/>
              </a:rPr>
              <a:t> </a:t>
            </a:r>
            <a:r>
              <a:rPr lang="en-GB" sz="1050" dirty="0">
                <a:effectLst/>
                <a:latin typeface="Times New Roman" panose="02020603050405020304" pitchFamily="18" charset="0"/>
                <a:ea typeface="SimSun" panose="02010600030101010101" pitchFamily="2" charset="-122"/>
              </a:rPr>
              <a:t>AI/ML model distribution for image recognition; </a:t>
            </a:r>
            <a:r>
              <a:rPr lang="en-US" sz="1050" dirty="0">
                <a:effectLst/>
                <a:latin typeface="Times New Roman" panose="02020603050405020304" pitchFamily="18" charset="0"/>
                <a:ea typeface="Times New Roman" panose="02020603050405020304" pitchFamily="18" charset="0"/>
              </a:rPr>
              <a:t>Real time media editing </a:t>
            </a:r>
            <a:r>
              <a:rPr lang="en-GB" sz="1050" dirty="0">
                <a:effectLst/>
                <a:latin typeface="Times New Roman" panose="02020603050405020304" pitchFamily="18" charset="0"/>
                <a:ea typeface="Times New Roman" panose="02020603050405020304" pitchFamily="18" charset="0"/>
              </a:rPr>
              <a:t>with on-board AI inference</a:t>
            </a:r>
            <a:r>
              <a:rPr lang="en-GB" sz="1050" dirty="0">
                <a:effectLst/>
                <a:latin typeface="Times New Roman" panose="02020603050405020304" pitchFamily="18" charset="0"/>
                <a:ea typeface="SimSun" panose="02010600030101010101" pitchFamily="2" charset="-122"/>
              </a:rPr>
              <a:t>; AI/ML model distribution for speech recognition; AI model management as a Service; AI/ML based Automotive Networked Systems; Shared AI/ML model monitoring; </a:t>
            </a:r>
            <a:r>
              <a:rPr lang="en-GB" sz="1050" dirty="0">
                <a:effectLst/>
                <a:latin typeface="Times New Roman" panose="02020603050405020304" pitchFamily="18" charset="0"/>
                <a:ea typeface="Times New Roman" panose="02020603050405020304" pitchFamily="18" charset="0"/>
              </a:rPr>
              <a:t>Prediction of </a:t>
            </a:r>
            <a:r>
              <a:rPr lang="en-GB" sz="1050" dirty="0">
                <a:effectLst/>
                <a:latin typeface="Times New Roman" panose="02020603050405020304" pitchFamily="18" charset="0"/>
                <a:ea typeface="SimSun" panose="02010600030101010101" pitchFamily="2" charset="-122"/>
              </a:rPr>
              <a:t>AI/ML model distribution.</a:t>
            </a:r>
          </a:p>
          <a:p>
            <a:pPr lvl="1" indent="-342900">
              <a:spcAft>
                <a:spcPts val="900"/>
              </a:spcAft>
              <a:buFont typeface="Times New Roman" panose="02020603050405020304" pitchFamily="18" charset="0"/>
              <a:buChar char="-"/>
            </a:pPr>
            <a:r>
              <a:rPr lang="en-GB" sz="1100" dirty="0">
                <a:solidFill>
                  <a:srgbClr val="FF0000"/>
                </a:solidFill>
                <a:latin typeface="Times New Roman" panose="02020603050405020304" pitchFamily="18" charset="0"/>
                <a:ea typeface="SimSun" panose="02010600030101010101" pitchFamily="2" charset="-122"/>
              </a:rPr>
              <a:t>Observation: AI/ML </a:t>
            </a:r>
            <a:r>
              <a:rPr lang="en-US" sz="1100" dirty="0">
                <a:solidFill>
                  <a:srgbClr val="FF0000"/>
                </a:solidFill>
                <a:latin typeface="Times New Roman" panose="02020603050405020304" pitchFamily="18" charset="0"/>
                <a:ea typeface="SimSun" panose="02010600030101010101" pitchFamily="2" charset="-122"/>
              </a:rPr>
              <a:t>model/data distribution may require huge amount of bandwidth and may stretch the network resources. Some enhancements are needed on top of the network layer (e.g. ML model intelligent caching) to guarantee the successful </a:t>
            </a:r>
            <a:r>
              <a:rPr lang="it-IT" sz="1100" dirty="0">
                <a:solidFill>
                  <a:srgbClr val="FF0000"/>
                </a:solidFill>
                <a:latin typeface="Times New Roman" panose="02020603050405020304" pitchFamily="18" charset="0"/>
                <a:ea typeface="SimSun" panose="02010600030101010101" pitchFamily="2" charset="-122"/>
              </a:rPr>
              <a:t>AI/ML model/data distribution over </a:t>
            </a:r>
            <a:r>
              <a:rPr lang="en-US" sz="1100" dirty="0">
                <a:solidFill>
                  <a:srgbClr val="FF0000"/>
                </a:solidFill>
                <a:latin typeface="Times New Roman" panose="02020603050405020304" pitchFamily="18" charset="0"/>
                <a:ea typeface="SimSun" panose="02010600030101010101" pitchFamily="2" charset="-122"/>
              </a:rPr>
              <a:t>one or more networks.</a:t>
            </a:r>
          </a:p>
          <a:p>
            <a:pPr marL="342900" lvl="0" indent="-342900" hangingPunct="0">
              <a:spcAft>
                <a:spcPts val="900"/>
              </a:spcAft>
              <a:buFont typeface="Times New Roman" panose="02020603050405020304" pitchFamily="18" charset="0"/>
              <a:buChar char="-"/>
            </a:pPr>
            <a:r>
              <a:rPr lang="en-GB" sz="1050" b="1" u="sng" dirty="0">
                <a:effectLst/>
                <a:latin typeface="Times New Roman" panose="02020603050405020304" pitchFamily="18" charset="0"/>
                <a:ea typeface="SimSun" panose="02010600030101010101" pitchFamily="2" charset="-122"/>
              </a:rPr>
              <a:t>Use cases on </a:t>
            </a:r>
            <a:r>
              <a:rPr lang="en-GB" sz="1050" b="1" u="sng" dirty="0">
                <a:effectLst/>
                <a:latin typeface="Times New Roman" panose="02020603050405020304" pitchFamily="18" charset="0"/>
                <a:ea typeface="Malgun Gothic" panose="020B0503020000020004" pitchFamily="34" charset="-127"/>
              </a:rPr>
              <a:t>Distributed/Federated Learning over 5G system</a:t>
            </a:r>
            <a:r>
              <a:rPr lang="en-GB" sz="1050" dirty="0">
                <a:effectLst/>
                <a:latin typeface="Times New Roman" panose="02020603050405020304" pitchFamily="18" charset="0"/>
                <a:ea typeface="SimSun" panose="02010600030101010101" pitchFamily="2" charset="-122"/>
              </a:rPr>
              <a:t>:</a:t>
            </a:r>
            <a:r>
              <a:rPr lang="en-GB" sz="1050" dirty="0">
                <a:effectLst/>
                <a:latin typeface="Times New Roman" panose="02020603050405020304" pitchFamily="18" charset="0"/>
                <a:ea typeface="Malgun Gothic" panose="020B0503020000020004" pitchFamily="34" charset="-127"/>
              </a:rPr>
              <a:t> </a:t>
            </a:r>
            <a:r>
              <a:rPr lang="en-US" sz="1050" dirty="0">
                <a:effectLst/>
                <a:latin typeface="Times New Roman" panose="02020603050405020304" pitchFamily="18" charset="0"/>
                <a:ea typeface="Times New Roman" panose="02020603050405020304" pitchFamily="18" charset="0"/>
              </a:rPr>
              <a:t>Uncompressed </a:t>
            </a:r>
            <a:r>
              <a:rPr lang="en-GB" sz="1050" dirty="0">
                <a:effectLst/>
                <a:latin typeface="Times New Roman" panose="02020603050405020304" pitchFamily="18" charset="0"/>
                <a:ea typeface="Times New Roman" panose="02020603050405020304" pitchFamily="18" charset="0"/>
              </a:rPr>
              <a:t>Federated Learning for image recognition</a:t>
            </a:r>
            <a:r>
              <a:rPr lang="en-GB" sz="1050" dirty="0">
                <a:effectLst/>
                <a:latin typeface="Times New Roman" panose="02020603050405020304" pitchFamily="18" charset="0"/>
                <a:ea typeface="SimSun" panose="02010600030101010101" pitchFamily="2" charset="-122"/>
              </a:rPr>
              <a:t>; </a:t>
            </a:r>
            <a:r>
              <a:rPr lang="en-GB" sz="1050" dirty="0">
                <a:effectLst/>
                <a:latin typeface="Times New Roman" panose="02020603050405020304" pitchFamily="18" charset="0"/>
                <a:ea typeface="Times New Roman" panose="02020603050405020304" pitchFamily="18" charset="0"/>
              </a:rPr>
              <a:t>Compressed Federated Learning for image/video processing</a:t>
            </a:r>
            <a:r>
              <a:rPr lang="en-GB" sz="1050" dirty="0">
                <a:effectLst/>
                <a:latin typeface="Times New Roman" panose="02020603050405020304" pitchFamily="18" charset="0"/>
                <a:ea typeface="SimSun" panose="02010600030101010101" pitchFamily="2" charset="-122"/>
              </a:rPr>
              <a:t>; </a:t>
            </a:r>
            <a:r>
              <a:rPr lang="en-GB" sz="1050" dirty="0">
                <a:effectLst/>
                <a:latin typeface="Times New Roman" panose="02020603050405020304" pitchFamily="18" charset="0"/>
                <a:ea typeface="Times New Roman" panose="02020603050405020304" pitchFamily="18" charset="0"/>
              </a:rPr>
              <a:t>Data Transfer </a:t>
            </a:r>
            <a:r>
              <a:rPr lang="en-GB" sz="1050" dirty="0">
                <a:effectLst/>
                <a:latin typeface="Times New Roman" panose="02020603050405020304" pitchFamily="18" charset="0"/>
                <a:ea typeface="Malgun Gothic" panose="020B0503020000020004" pitchFamily="34" charset="-127"/>
              </a:rPr>
              <a:t>Disturbance</a:t>
            </a:r>
            <a:r>
              <a:rPr lang="en-GB" sz="1050" dirty="0">
                <a:effectLst/>
                <a:latin typeface="Times New Roman" panose="02020603050405020304" pitchFamily="18" charset="0"/>
                <a:ea typeface="Times New Roman" panose="02020603050405020304" pitchFamily="18" charset="0"/>
              </a:rPr>
              <a:t> in Multi-agent multi-device ML Operations</a:t>
            </a:r>
            <a:r>
              <a:rPr lang="en-GB" sz="1050" dirty="0">
                <a:effectLst/>
                <a:latin typeface="Times New Roman" panose="02020603050405020304" pitchFamily="18" charset="0"/>
                <a:ea typeface="SimSun" panose="02010600030101010101" pitchFamily="2" charset="-122"/>
              </a:rPr>
              <a:t>; </a:t>
            </a:r>
            <a:r>
              <a:rPr lang="en-GB" sz="1050" dirty="0">
                <a:effectLst/>
                <a:latin typeface="Times New Roman" panose="02020603050405020304" pitchFamily="18" charset="0"/>
                <a:ea typeface="Malgun Gothic" panose="020B0503020000020004" pitchFamily="34" charset="-127"/>
              </a:rPr>
              <a:t>Group Performance “Flocking” Use Case</a:t>
            </a:r>
            <a:r>
              <a:rPr lang="en-GB" sz="1050" dirty="0">
                <a:effectLst/>
                <a:latin typeface="Times New Roman" panose="02020603050405020304" pitchFamily="18" charset="0"/>
                <a:ea typeface="SimSun" panose="02010600030101010101" pitchFamily="2" charset="-122"/>
              </a:rPr>
              <a:t>.</a:t>
            </a:r>
          </a:p>
          <a:p>
            <a:pPr lvl="1">
              <a:spcAft>
                <a:spcPts val="900"/>
              </a:spcAft>
              <a:buFont typeface="Times New Roman" panose="02020603050405020304" pitchFamily="18" charset="0"/>
              <a:buChar char="-"/>
            </a:pPr>
            <a:r>
              <a:rPr lang="en-GB" sz="1100" dirty="0">
                <a:solidFill>
                  <a:srgbClr val="FF0000"/>
                </a:solidFill>
                <a:latin typeface="Times New Roman" panose="02020603050405020304" pitchFamily="18" charset="0"/>
                <a:ea typeface="SimSun" panose="02010600030101010101" pitchFamily="2" charset="-122"/>
              </a:rPr>
              <a:t>Observation: Distributed/Federated Learning could span over NWDAF, MDAS, Application layer. A coordination/orchestration entity is required for enabling federated learning over different domains. This will require collaboration with SA2/SA5</a:t>
            </a:r>
          </a:p>
          <a:p>
            <a:pPr lvl="1">
              <a:spcAft>
                <a:spcPts val="900"/>
              </a:spcAft>
              <a:buFont typeface="Times New Roman" panose="02020603050405020304" pitchFamily="18" charset="0"/>
              <a:buChar char="-"/>
            </a:pPr>
            <a:endParaRPr lang="en-GB" sz="1400" dirty="0">
              <a:effectLst/>
              <a:latin typeface="Times New Roman" panose="02020603050405020304" pitchFamily="18" charset="0"/>
              <a:ea typeface="SimSun" panose="02010600030101010101" pitchFamily="2" charset="-122"/>
            </a:endParaRPr>
          </a:p>
        </p:txBody>
      </p:sp>
      <p:sp>
        <p:nvSpPr>
          <p:cNvPr id="6" name="Slide Number Placeholder 3">
            <a:extLst>
              <a:ext uri="{FF2B5EF4-FFF2-40B4-BE49-F238E27FC236}">
                <a16:creationId xmlns:a16="http://schemas.microsoft.com/office/drawing/2014/main" id="{298EE17C-3F8B-4AB5-BF84-624ABF3687F6}"/>
              </a:ext>
            </a:extLst>
          </p:cNvPr>
          <p:cNvSpPr txBox="1">
            <a:spLocks/>
          </p:cNvSpPr>
          <p:nvPr/>
        </p:nvSpPr>
        <p:spPr>
          <a:xfrm>
            <a:off x="11752974" y="3998770"/>
            <a:ext cx="439026" cy="155448"/>
          </a:xfrm>
          <a:prstGeom prst="rect">
            <a:avLst/>
          </a:prstGeom>
        </p:spPr>
        <p:txBody>
          <a:bodyPr vert="horz" lIns="0" tIns="0" rIns="0" bIns="0" rtlCol="0" anchor="ctr"/>
          <a:lstStyle>
            <a:defPPr>
              <a:defRPr lang="de-DE"/>
            </a:defPPr>
            <a:lvl1pPr marL="0" algn="ctr"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D22F896-40B5-4ADD-8801-0D06FADFA095}" type="slidenum">
              <a:rPr lang="en-US" smtClean="0"/>
              <a:pPr>
                <a:defRPr/>
              </a:pPr>
              <a:t>3</a:t>
            </a:fld>
            <a:endParaRPr lang="en-US" dirty="0">
              <a:solidFill>
                <a:srgbClr val="000000"/>
              </a:solidFill>
            </a:endParaRPr>
          </a:p>
        </p:txBody>
      </p:sp>
    </p:spTree>
    <p:extLst>
      <p:ext uri="{BB962C8B-B14F-4D97-AF65-F5344CB8AC3E}">
        <p14:creationId xmlns:p14="http://schemas.microsoft.com/office/powerpoint/2010/main" val="1147305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5A589-B4CA-420F-B797-10D9684FB481}"/>
              </a:ext>
            </a:extLst>
          </p:cNvPr>
          <p:cNvSpPr>
            <a:spLocks noGrp="1"/>
          </p:cNvSpPr>
          <p:nvPr>
            <p:ph type="title"/>
          </p:nvPr>
        </p:nvSpPr>
        <p:spPr>
          <a:xfrm>
            <a:off x="877824" y="23555"/>
            <a:ext cx="10381373" cy="630147"/>
          </a:xfrm>
        </p:spPr>
        <p:txBody>
          <a:bodyPr>
            <a:normAutofit/>
          </a:bodyPr>
          <a:lstStyle/>
          <a:p>
            <a:r>
              <a:rPr lang="en-US" dirty="0"/>
              <a:t>Background of Analytics in 3GPP </a:t>
            </a:r>
            <a:endParaRPr lang="de-DE" dirty="0"/>
          </a:p>
        </p:txBody>
      </p:sp>
      <p:sp>
        <p:nvSpPr>
          <p:cNvPr id="4" name="Slide Number Placeholder 3">
            <a:extLst>
              <a:ext uri="{FF2B5EF4-FFF2-40B4-BE49-F238E27FC236}">
                <a16:creationId xmlns:a16="http://schemas.microsoft.com/office/drawing/2014/main" id="{93F3DD2E-AAFF-4246-A985-61AEF1AAEC6D}"/>
              </a:ext>
            </a:extLst>
          </p:cNvPr>
          <p:cNvSpPr>
            <a:spLocks noGrp="1"/>
          </p:cNvSpPr>
          <p:nvPr>
            <p:ph type="sldNum" sz="quarter" idx="4"/>
          </p:nvPr>
        </p:nvSpPr>
        <p:spPr>
          <a:xfrm>
            <a:off x="11752974" y="6473952"/>
            <a:ext cx="439026" cy="155448"/>
          </a:xfrm>
          <a:prstGeom prst="rect">
            <a:avLst/>
          </a:prstGeom>
        </p:spPr>
        <p:txBody>
          <a:bodyPr vert="horz" lIns="0" tIns="0" rIns="0" bIns="0" rtlCol="0" anchor="ctr"/>
          <a:lstStyle>
            <a:defPPr>
              <a:defRPr lang="de-DE"/>
            </a:defPPr>
            <a:lvl1pPr marL="0" algn="ctr"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6D22F896-40B5-4ADD-8801-0D06FADFA095}" type="slidenum">
              <a:rPr lang="en-US" smtClean="0"/>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 name="Content Placeholder 6">
            <a:extLst>
              <a:ext uri="{FF2B5EF4-FFF2-40B4-BE49-F238E27FC236}">
                <a16:creationId xmlns:a16="http://schemas.microsoft.com/office/drawing/2014/main" id="{31BB06FF-BDD2-476E-9546-AF6A7419C14A}"/>
              </a:ext>
            </a:extLst>
          </p:cNvPr>
          <p:cNvSpPr>
            <a:spLocks noGrp="1"/>
          </p:cNvSpPr>
          <p:nvPr>
            <p:ph idx="1"/>
          </p:nvPr>
        </p:nvSpPr>
        <p:spPr>
          <a:xfrm>
            <a:off x="420624" y="762898"/>
            <a:ext cx="10838573" cy="3516494"/>
          </a:xfrm>
        </p:spPr>
        <p:txBody>
          <a:bodyPr>
            <a:noAutofit/>
          </a:bodyPr>
          <a:lstStyle/>
          <a:p>
            <a:pPr marL="0" indent="0">
              <a:buNone/>
            </a:pPr>
            <a:r>
              <a:rPr lang="en-US" sz="1800" dirty="0"/>
              <a:t>Current analytics in 3GPP involve:</a:t>
            </a:r>
          </a:p>
          <a:p>
            <a:pPr lvl="1"/>
            <a:r>
              <a:rPr lang="de-DE" sz="1600" dirty="0"/>
              <a:t>NWDAF (SA2)</a:t>
            </a:r>
          </a:p>
          <a:p>
            <a:pPr lvl="2"/>
            <a:r>
              <a:rPr lang="de-DE" sz="1400" b="1" dirty="0"/>
              <a:t>Objectives</a:t>
            </a:r>
            <a:r>
              <a:rPr lang="de-DE" sz="1400" dirty="0"/>
              <a:t>: </a:t>
            </a:r>
            <a:r>
              <a:rPr lang="en-US" sz="1400" dirty="0"/>
              <a:t>to support network data analytics services in 5G Core network</a:t>
            </a:r>
            <a:endParaRPr lang="de-DE" sz="1400" dirty="0"/>
          </a:p>
          <a:p>
            <a:pPr lvl="2"/>
            <a:r>
              <a:rPr lang="de-DE" sz="1400" b="1" dirty="0"/>
              <a:t>Inputs</a:t>
            </a:r>
            <a:r>
              <a:rPr lang="de-DE" sz="1400" dirty="0"/>
              <a:t>: Data Collection from other NFs, AF and OAM </a:t>
            </a:r>
          </a:p>
          <a:p>
            <a:pPr lvl="2"/>
            <a:r>
              <a:rPr lang="de-DE" sz="1400" b="1" dirty="0"/>
              <a:t>Outputs</a:t>
            </a:r>
            <a:r>
              <a:rPr lang="de-DE" sz="1400" dirty="0"/>
              <a:t>:. </a:t>
            </a:r>
            <a:r>
              <a:rPr lang="en-GB" sz="1400" dirty="0">
                <a:effectLst/>
              </a:rPr>
              <a:t>Slice Load level information, Observed Service experience information, NF Load information, Network Performance information, UE related analytics (mobility, communication), User data congestion information, QoS sustainability, DN performance analytics,...</a:t>
            </a:r>
            <a:endParaRPr lang="de-DE" sz="1400" dirty="0"/>
          </a:p>
          <a:p>
            <a:pPr lvl="1"/>
            <a:r>
              <a:rPr lang="de-DE" sz="1600" dirty="0"/>
              <a:t>MDAS (SA5)</a:t>
            </a:r>
          </a:p>
          <a:p>
            <a:pPr lvl="2"/>
            <a:r>
              <a:rPr lang="de-DE" sz="1400" b="1" dirty="0"/>
              <a:t>Objectives</a:t>
            </a:r>
            <a:r>
              <a:rPr lang="de-DE" sz="1400" dirty="0"/>
              <a:t>: </a:t>
            </a:r>
            <a:r>
              <a:rPr lang="en-GB" sz="1400" dirty="0"/>
              <a:t>optimize the management plane</a:t>
            </a:r>
            <a:r>
              <a:rPr lang="en-US" sz="1400" dirty="0"/>
              <a:t> (in network / domain level, in slice / slice subnet level) by performing analytics based on network management data</a:t>
            </a:r>
            <a:endParaRPr lang="de-DE" sz="1400" dirty="0"/>
          </a:p>
          <a:p>
            <a:pPr lvl="2"/>
            <a:r>
              <a:rPr lang="de-DE" sz="1400" b="1" dirty="0"/>
              <a:t>Inputs:</a:t>
            </a:r>
            <a:r>
              <a:rPr lang="en-GB" sz="1400" dirty="0"/>
              <a:t> utilize the network management data collected from the network (including e.g. service, slicing and/or network functions related data) </a:t>
            </a:r>
            <a:endParaRPr lang="de-DE" sz="1400" dirty="0"/>
          </a:p>
          <a:p>
            <a:pPr lvl="2"/>
            <a:r>
              <a:rPr lang="de-DE" sz="1400" b="1" dirty="0"/>
              <a:t>Outputs</a:t>
            </a:r>
            <a:r>
              <a:rPr lang="en-US" sz="1400" dirty="0"/>
              <a:t>: PM analytics, FM Analytics, NSI / NSSI analytics, optionally recommend appropriate management actions e.g. scaling of resources, admission control, load balancing of traffic, </a:t>
            </a:r>
            <a:r>
              <a:rPr lang="en-US" sz="1400" dirty="0" err="1"/>
              <a:t>etc</a:t>
            </a:r>
            <a:endParaRPr lang="de-DE" sz="1400" dirty="0"/>
          </a:p>
          <a:p>
            <a:pPr lvl="2"/>
            <a:endParaRPr lang="en-US" sz="1200" dirty="0"/>
          </a:p>
        </p:txBody>
      </p:sp>
      <p:sp>
        <p:nvSpPr>
          <p:cNvPr id="8" name="TextBox 7">
            <a:extLst>
              <a:ext uri="{FF2B5EF4-FFF2-40B4-BE49-F238E27FC236}">
                <a16:creationId xmlns:a16="http://schemas.microsoft.com/office/drawing/2014/main" id="{F921D68D-8AC6-4A68-BB5A-DF4874B3FF7F}"/>
              </a:ext>
            </a:extLst>
          </p:cNvPr>
          <p:cNvSpPr txBox="1"/>
          <p:nvPr/>
        </p:nvSpPr>
        <p:spPr>
          <a:xfrm>
            <a:off x="292608" y="4363672"/>
            <a:ext cx="11734743" cy="2339102"/>
          </a:xfrm>
          <a:prstGeom prst="rect">
            <a:avLst/>
          </a:prstGeom>
          <a:solidFill>
            <a:schemeClr val="accent1">
              <a:lumMod val="20000"/>
              <a:lumOff val="80000"/>
            </a:schemeClr>
          </a:solidFill>
        </p:spPr>
        <p:txBody>
          <a:bodyPr wrap="square" rtlCol="0">
            <a:spAutoFit/>
          </a:bodyPr>
          <a:lstStyle/>
          <a:p>
            <a:r>
              <a:rPr lang="en-US" sz="2000" dirty="0"/>
              <a:t>Gaps</a:t>
            </a:r>
          </a:p>
          <a:p>
            <a:pPr marL="457200" indent="-457200">
              <a:buAutoNum type="arabicPeriod"/>
            </a:pPr>
            <a:r>
              <a:rPr lang="en-US" sz="1400" dirty="0"/>
              <a:t>Current 3GPP analytics (SA2/SA5) do not have the end-to-end view of the service (do not consider the network to application server segment for the analysis)</a:t>
            </a:r>
          </a:p>
          <a:p>
            <a:pPr marL="457200" indent="-457200">
              <a:buFontTx/>
              <a:buAutoNum type="arabicPeriod"/>
            </a:pPr>
            <a:r>
              <a:rPr lang="en-US" sz="1400" dirty="0"/>
              <a:t>In vertical scenarios, further data analysis on top of the network layer may be needed, to provide a useful output to the application specific layer for the end-to-end application service. For example, where more one PLMN may be used to communicate a service (e.g. multi-operator V2X platoon); or an application session may consist more than one PDU sessions</a:t>
            </a:r>
          </a:p>
          <a:p>
            <a:pPr marL="457200" indent="-457200">
              <a:buAutoNum type="arabicPeriod"/>
            </a:pPr>
            <a:r>
              <a:rPr lang="en-US" sz="1400" dirty="0"/>
              <a:t>In R17, it is not in the scope of 3GPP SA2/SA5 to provide prescriptive analytics considering application layer metrics/actions (related to the application session)</a:t>
            </a:r>
          </a:p>
          <a:p>
            <a:pPr marL="457200" indent="-457200">
              <a:buAutoNum type="arabicPeriod"/>
            </a:pPr>
            <a:r>
              <a:rPr lang="en-US" sz="1400" dirty="0"/>
              <a:t>Some types of data may not be available at the 3GPP network side, e.g. app layer information (vertical may not want to expose sensitive data to the network side)</a:t>
            </a:r>
          </a:p>
        </p:txBody>
      </p:sp>
    </p:spTree>
    <p:extLst>
      <p:ext uri="{BB962C8B-B14F-4D97-AF65-F5344CB8AC3E}">
        <p14:creationId xmlns:p14="http://schemas.microsoft.com/office/powerpoint/2010/main" val="3134764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131102-EF48-46A9-93F8-2546414ABB15}"/>
              </a:ext>
            </a:extLst>
          </p:cNvPr>
          <p:cNvSpPr>
            <a:spLocks noGrp="1"/>
          </p:cNvSpPr>
          <p:nvPr>
            <p:ph idx="1"/>
          </p:nvPr>
        </p:nvSpPr>
        <p:spPr>
          <a:xfrm>
            <a:off x="239654" y="1106297"/>
            <a:ext cx="5909815" cy="4351338"/>
          </a:xfrm>
        </p:spPr>
        <p:txBody>
          <a:bodyPr/>
          <a:lstStyle/>
          <a:p>
            <a:r>
              <a:rPr lang="en-US" sz="1800" dirty="0"/>
              <a:t>In EDGEAPP (TS 23.558), some EEL services (e.g. ACR) take as inputs the use predictive UE location, or analytics from NWDAF(based on the existing SA2 exposure)</a:t>
            </a:r>
          </a:p>
          <a:p>
            <a:r>
              <a:rPr lang="en-US" sz="1800" dirty="0"/>
              <a:t>The following gaps:</a:t>
            </a:r>
          </a:p>
          <a:p>
            <a:pPr lvl="1"/>
            <a:r>
              <a:rPr lang="en-US" sz="1400" dirty="0"/>
              <a:t>How predictive UE mobility is provided to the EEL and what is the exact parameters needed at the Detection entity?</a:t>
            </a:r>
          </a:p>
          <a:p>
            <a:pPr lvl="1"/>
            <a:r>
              <a:rPr lang="en-US" sz="1400" dirty="0"/>
              <a:t>How is the Detection entity configured to use the predictive parameters?</a:t>
            </a:r>
          </a:p>
          <a:p>
            <a:pPr lvl="1"/>
            <a:r>
              <a:rPr lang="en-US" sz="1400" dirty="0"/>
              <a:t>Whether additional analytics services, that could trigger an action are not discussed: such examples can be MDAS originated analytics, app-layer analytics (e.g. UE route/trajectory)</a:t>
            </a:r>
            <a:endParaRPr lang="en-US" sz="1100" dirty="0"/>
          </a:p>
          <a:p>
            <a:r>
              <a:rPr lang="en-US" sz="1800" dirty="0"/>
              <a:t>Analytics enablement layer may customize and perform additional analytics to be provided to the Detection entity / EEL services</a:t>
            </a:r>
          </a:p>
          <a:p>
            <a:r>
              <a:rPr lang="en-US" sz="1800" dirty="0"/>
              <a:t>Analytics enablement layer can also verify analytics from un-trusted sources (e.g. AC)</a:t>
            </a:r>
          </a:p>
          <a:p>
            <a:r>
              <a:rPr lang="en-US" sz="1800" dirty="0"/>
              <a:t>Analytics enablement service can be one additional service of the EEL, to allow for more intelligent decisions</a:t>
            </a:r>
          </a:p>
        </p:txBody>
      </p:sp>
      <p:grpSp>
        <p:nvGrpSpPr>
          <p:cNvPr id="14" name="Group 13">
            <a:extLst>
              <a:ext uri="{FF2B5EF4-FFF2-40B4-BE49-F238E27FC236}">
                <a16:creationId xmlns:a16="http://schemas.microsoft.com/office/drawing/2014/main" id="{BEC222CA-7F01-4BC7-BDCE-D7306109835A}"/>
              </a:ext>
            </a:extLst>
          </p:cNvPr>
          <p:cNvGrpSpPr/>
          <p:nvPr/>
        </p:nvGrpSpPr>
        <p:grpSpPr>
          <a:xfrm>
            <a:off x="6218929" y="2298192"/>
            <a:ext cx="5784095" cy="1445951"/>
            <a:chOff x="2768873" y="3236976"/>
            <a:chExt cx="8265955" cy="2046565"/>
          </a:xfrm>
        </p:grpSpPr>
        <p:sp>
          <p:nvSpPr>
            <p:cNvPr id="4" name="Rectangle 3">
              <a:extLst>
                <a:ext uri="{FF2B5EF4-FFF2-40B4-BE49-F238E27FC236}">
                  <a16:creationId xmlns:a16="http://schemas.microsoft.com/office/drawing/2014/main" id="{0A18ABEE-A2A3-4C44-9EE5-62466D27F8E2}"/>
                </a:ext>
              </a:extLst>
            </p:cNvPr>
            <p:cNvSpPr/>
            <p:nvPr/>
          </p:nvSpPr>
          <p:spPr>
            <a:xfrm>
              <a:off x="3194304" y="3236976"/>
              <a:ext cx="1566672" cy="652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Detection</a:t>
              </a:r>
            </a:p>
          </p:txBody>
        </p:sp>
        <p:sp>
          <p:nvSpPr>
            <p:cNvPr id="5" name="Rectangle 4">
              <a:extLst>
                <a:ext uri="{FF2B5EF4-FFF2-40B4-BE49-F238E27FC236}">
                  <a16:creationId xmlns:a16="http://schemas.microsoft.com/office/drawing/2014/main" id="{222AF6FA-E6E6-4CBC-AF84-35DAB0F15BEF}"/>
                </a:ext>
              </a:extLst>
            </p:cNvPr>
            <p:cNvSpPr/>
            <p:nvPr/>
          </p:nvSpPr>
          <p:spPr>
            <a:xfrm>
              <a:off x="5611368" y="3236976"/>
              <a:ext cx="1423416" cy="652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Decision</a:t>
              </a:r>
            </a:p>
          </p:txBody>
        </p:sp>
        <p:sp>
          <p:nvSpPr>
            <p:cNvPr id="6" name="Rectangle 5">
              <a:extLst>
                <a:ext uri="{FF2B5EF4-FFF2-40B4-BE49-F238E27FC236}">
                  <a16:creationId xmlns:a16="http://schemas.microsoft.com/office/drawing/2014/main" id="{1ECD328F-C581-4035-B43B-7B7FB1BEB85C}"/>
                </a:ext>
              </a:extLst>
            </p:cNvPr>
            <p:cNvSpPr/>
            <p:nvPr/>
          </p:nvSpPr>
          <p:spPr>
            <a:xfrm>
              <a:off x="7848600" y="3236976"/>
              <a:ext cx="1566672" cy="652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Execution</a:t>
              </a:r>
            </a:p>
          </p:txBody>
        </p:sp>
        <p:sp>
          <p:nvSpPr>
            <p:cNvPr id="7" name="Rectangle 6">
              <a:extLst>
                <a:ext uri="{FF2B5EF4-FFF2-40B4-BE49-F238E27FC236}">
                  <a16:creationId xmlns:a16="http://schemas.microsoft.com/office/drawing/2014/main" id="{4BD3EF2F-65F0-4993-B037-0A5CCA7CA775}"/>
                </a:ext>
              </a:extLst>
            </p:cNvPr>
            <p:cNvSpPr/>
            <p:nvPr/>
          </p:nvSpPr>
          <p:spPr>
            <a:xfrm>
              <a:off x="10134601" y="3236976"/>
              <a:ext cx="900227" cy="652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Clean-up</a:t>
              </a:r>
            </a:p>
          </p:txBody>
        </p:sp>
        <p:sp>
          <p:nvSpPr>
            <p:cNvPr id="8" name="Rectangle 7">
              <a:extLst>
                <a:ext uri="{FF2B5EF4-FFF2-40B4-BE49-F238E27FC236}">
                  <a16:creationId xmlns:a16="http://schemas.microsoft.com/office/drawing/2014/main" id="{CB757B61-7C92-4D00-A573-99A001740346}"/>
                </a:ext>
              </a:extLst>
            </p:cNvPr>
            <p:cNvSpPr/>
            <p:nvPr/>
          </p:nvSpPr>
          <p:spPr>
            <a:xfrm>
              <a:off x="2768873" y="4519103"/>
              <a:ext cx="4265904" cy="764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solidFill>
                    <a:srgbClr val="FF0000"/>
                  </a:solidFill>
                </a:rPr>
                <a:t>Analytics Enablement Service</a:t>
              </a:r>
            </a:p>
          </p:txBody>
        </p:sp>
        <p:cxnSp>
          <p:nvCxnSpPr>
            <p:cNvPr id="9" name="Straight Arrow Connector 8">
              <a:extLst>
                <a:ext uri="{FF2B5EF4-FFF2-40B4-BE49-F238E27FC236}">
                  <a16:creationId xmlns:a16="http://schemas.microsoft.com/office/drawing/2014/main" id="{9EB5AF0D-856D-4A29-BFD3-C56BD9ED0B5A}"/>
                </a:ext>
              </a:extLst>
            </p:cNvPr>
            <p:cNvCxnSpPr>
              <a:cxnSpLocks/>
            </p:cNvCxnSpPr>
            <p:nvPr/>
          </p:nvCxnSpPr>
          <p:spPr>
            <a:xfrm flipV="1">
              <a:off x="4047744" y="3889248"/>
              <a:ext cx="0" cy="57835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BD29580A-DAAF-41C5-BBD3-138921A9A47D}"/>
                </a:ext>
              </a:extLst>
            </p:cNvPr>
            <p:cNvCxnSpPr>
              <a:cxnSpLocks/>
              <a:stCxn id="4" idx="3"/>
              <a:endCxn id="5" idx="1"/>
            </p:cNvCxnSpPr>
            <p:nvPr/>
          </p:nvCxnSpPr>
          <p:spPr>
            <a:xfrm>
              <a:off x="4760976" y="3563112"/>
              <a:ext cx="85039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93787DF-E94D-4193-B645-AE1B4C824F69}"/>
                </a:ext>
              </a:extLst>
            </p:cNvPr>
            <p:cNvCxnSpPr>
              <a:cxnSpLocks/>
            </p:cNvCxnSpPr>
            <p:nvPr/>
          </p:nvCxnSpPr>
          <p:spPr>
            <a:xfrm>
              <a:off x="6998208" y="3584448"/>
              <a:ext cx="85039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72C99C81-E728-4A72-A4A6-C7C2133FC802}"/>
                </a:ext>
              </a:extLst>
            </p:cNvPr>
            <p:cNvCxnSpPr>
              <a:cxnSpLocks/>
              <a:stCxn id="6" idx="3"/>
              <a:endCxn id="7" idx="1"/>
            </p:cNvCxnSpPr>
            <p:nvPr/>
          </p:nvCxnSpPr>
          <p:spPr>
            <a:xfrm>
              <a:off x="9415272" y="3563113"/>
              <a:ext cx="71932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0185AA05-73E5-470D-B513-0D0889BCFEF2}"/>
              </a:ext>
            </a:extLst>
          </p:cNvPr>
          <p:cNvSpPr>
            <a:spLocks noGrp="1"/>
          </p:cNvSpPr>
          <p:nvPr>
            <p:ph type="title"/>
          </p:nvPr>
        </p:nvSpPr>
        <p:spPr>
          <a:xfrm>
            <a:off x="130263" y="-6950"/>
            <a:ext cx="11426503" cy="747072"/>
          </a:xfrm>
        </p:spPr>
        <p:txBody>
          <a:bodyPr>
            <a:normAutofit fontScale="90000"/>
          </a:bodyPr>
          <a:lstStyle/>
          <a:p>
            <a:r>
              <a:rPr lang="en-US" sz="5400" dirty="0"/>
              <a:t>Example Use Case- EDGEAPP</a:t>
            </a:r>
            <a:endParaRPr lang="de-DE" sz="5400" dirty="0"/>
          </a:p>
        </p:txBody>
      </p:sp>
      <p:sp>
        <p:nvSpPr>
          <p:cNvPr id="16" name="Rectangle 15">
            <a:extLst>
              <a:ext uri="{FF2B5EF4-FFF2-40B4-BE49-F238E27FC236}">
                <a16:creationId xmlns:a16="http://schemas.microsoft.com/office/drawing/2014/main" id="{31103867-0553-4509-8460-84A39F8C02AC}"/>
              </a:ext>
            </a:extLst>
          </p:cNvPr>
          <p:cNvSpPr/>
          <p:nvPr/>
        </p:nvSpPr>
        <p:spPr>
          <a:xfrm>
            <a:off x="6242377" y="4256858"/>
            <a:ext cx="859249" cy="4608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NWDAF</a:t>
            </a:r>
          </a:p>
        </p:txBody>
      </p:sp>
      <p:sp>
        <p:nvSpPr>
          <p:cNvPr id="17" name="Rectangle 16">
            <a:extLst>
              <a:ext uri="{FF2B5EF4-FFF2-40B4-BE49-F238E27FC236}">
                <a16:creationId xmlns:a16="http://schemas.microsoft.com/office/drawing/2014/main" id="{641C4ED5-771A-4FC0-B35A-3DD6F9D19BEA}"/>
              </a:ext>
            </a:extLst>
          </p:cNvPr>
          <p:cNvSpPr/>
          <p:nvPr/>
        </p:nvSpPr>
        <p:spPr>
          <a:xfrm>
            <a:off x="7171084" y="4256857"/>
            <a:ext cx="859249" cy="4608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MDAS</a:t>
            </a:r>
          </a:p>
        </p:txBody>
      </p:sp>
      <p:cxnSp>
        <p:nvCxnSpPr>
          <p:cNvPr id="19" name="Straight Arrow Connector 18">
            <a:extLst>
              <a:ext uri="{FF2B5EF4-FFF2-40B4-BE49-F238E27FC236}">
                <a16:creationId xmlns:a16="http://schemas.microsoft.com/office/drawing/2014/main" id="{D1913181-7D51-40D7-A549-2E5D2CAFBD24}"/>
              </a:ext>
            </a:extLst>
          </p:cNvPr>
          <p:cNvCxnSpPr/>
          <p:nvPr/>
        </p:nvCxnSpPr>
        <p:spPr>
          <a:xfrm flipV="1">
            <a:off x="6723888" y="3867912"/>
            <a:ext cx="0" cy="2926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5ECA3C0-F381-48DA-AA28-E08E093364EA}"/>
              </a:ext>
            </a:extLst>
          </p:cNvPr>
          <p:cNvCxnSpPr/>
          <p:nvPr/>
        </p:nvCxnSpPr>
        <p:spPr>
          <a:xfrm flipV="1">
            <a:off x="7406640" y="3880104"/>
            <a:ext cx="0" cy="2926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0B13200-3F55-4CE6-A04C-9083AB9733F6}"/>
              </a:ext>
            </a:extLst>
          </p:cNvPr>
          <p:cNvSpPr/>
          <p:nvPr/>
        </p:nvSpPr>
        <p:spPr bwMode="auto">
          <a:xfrm>
            <a:off x="6339840" y="2151888"/>
            <a:ext cx="5797296" cy="774192"/>
          </a:xfrm>
          <a:prstGeom prst="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a:ln>
                <a:noFill/>
              </a:ln>
              <a:solidFill>
                <a:schemeClr val="tx1"/>
              </a:solidFill>
              <a:effectLst/>
              <a:latin typeface="Arial" charset="0"/>
            </a:endParaRPr>
          </a:p>
        </p:txBody>
      </p:sp>
      <p:sp>
        <p:nvSpPr>
          <p:cNvPr id="21" name="TextBox 20">
            <a:extLst>
              <a:ext uri="{FF2B5EF4-FFF2-40B4-BE49-F238E27FC236}">
                <a16:creationId xmlns:a16="http://schemas.microsoft.com/office/drawing/2014/main" id="{D8FD86C1-EEF5-4607-B2FF-4AD718E65283}"/>
              </a:ext>
            </a:extLst>
          </p:cNvPr>
          <p:cNvSpPr txBox="1"/>
          <p:nvPr/>
        </p:nvSpPr>
        <p:spPr>
          <a:xfrm>
            <a:off x="7641566" y="1788095"/>
            <a:ext cx="3953110" cy="369332"/>
          </a:xfrm>
          <a:prstGeom prst="rect">
            <a:avLst/>
          </a:prstGeom>
          <a:noFill/>
        </p:spPr>
        <p:txBody>
          <a:bodyPr wrap="square">
            <a:spAutoFit/>
          </a:bodyPr>
          <a:lstStyle/>
          <a:p>
            <a:r>
              <a:rPr lang="en-US" sz="1800" dirty="0"/>
              <a:t>Example: ACR flow (as in TS 23.558) </a:t>
            </a:r>
            <a:endParaRPr lang="de-DE" dirty="0"/>
          </a:p>
        </p:txBody>
      </p:sp>
      <p:sp>
        <p:nvSpPr>
          <p:cNvPr id="22" name="Rectangle 21">
            <a:extLst>
              <a:ext uri="{FF2B5EF4-FFF2-40B4-BE49-F238E27FC236}">
                <a16:creationId xmlns:a16="http://schemas.microsoft.com/office/drawing/2014/main" id="{93825325-B282-461D-BF1E-14902D407E2B}"/>
              </a:ext>
            </a:extLst>
          </p:cNvPr>
          <p:cNvSpPr/>
          <p:nvPr/>
        </p:nvSpPr>
        <p:spPr>
          <a:xfrm>
            <a:off x="8123240" y="4256857"/>
            <a:ext cx="859249" cy="4608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AC/EEC</a:t>
            </a:r>
          </a:p>
        </p:txBody>
      </p:sp>
      <p:cxnSp>
        <p:nvCxnSpPr>
          <p:cNvPr id="23" name="Straight Arrow Connector 22">
            <a:extLst>
              <a:ext uri="{FF2B5EF4-FFF2-40B4-BE49-F238E27FC236}">
                <a16:creationId xmlns:a16="http://schemas.microsoft.com/office/drawing/2014/main" id="{AB10173B-DD1D-418F-945D-5F01DD7FC69C}"/>
              </a:ext>
            </a:extLst>
          </p:cNvPr>
          <p:cNvCxnSpPr/>
          <p:nvPr/>
        </p:nvCxnSpPr>
        <p:spPr>
          <a:xfrm flipV="1">
            <a:off x="8467344" y="3880104"/>
            <a:ext cx="0" cy="2926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19936A8F-6435-445E-AF1B-CACBD8DFDC76}"/>
              </a:ext>
            </a:extLst>
          </p:cNvPr>
          <p:cNvCxnSpPr/>
          <p:nvPr/>
        </p:nvCxnSpPr>
        <p:spPr>
          <a:xfrm flipV="1">
            <a:off x="9208008" y="3880104"/>
            <a:ext cx="0" cy="2926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BE451B3A-2E5F-4CCE-B0C2-6412A61C421F}"/>
              </a:ext>
            </a:extLst>
          </p:cNvPr>
          <p:cNvSpPr/>
          <p:nvPr/>
        </p:nvSpPr>
        <p:spPr>
          <a:xfrm>
            <a:off x="9129080" y="4249169"/>
            <a:ext cx="978083" cy="4608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EAS/SEAL</a:t>
            </a:r>
          </a:p>
        </p:txBody>
      </p:sp>
    </p:spTree>
    <p:extLst>
      <p:ext uri="{BB962C8B-B14F-4D97-AF65-F5344CB8AC3E}">
        <p14:creationId xmlns:p14="http://schemas.microsoft.com/office/powerpoint/2010/main" val="942155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5A589-B4CA-420F-B797-10D9684FB481}"/>
              </a:ext>
            </a:extLst>
          </p:cNvPr>
          <p:cNvSpPr>
            <a:spLocks noGrp="1"/>
          </p:cNvSpPr>
          <p:nvPr>
            <p:ph type="title"/>
          </p:nvPr>
        </p:nvSpPr>
        <p:spPr>
          <a:xfrm>
            <a:off x="130263" y="-6950"/>
            <a:ext cx="11426503" cy="747072"/>
          </a:xfrm>
        </p:spPr>
        <p:txBody>
          <a:bodyPr>
            <a:normAutofit fontScale="90000"/>
          </a:bodyPr>
          <a:lstStyle/>
          <a:p>
            <a:r>
              <a:rPr lang="en-US" sz="5400" dirty="0"/>
              <a:t>Example Use Case – V2X</a:t>
            </a:r>
            <a:endParaRPr lang="de-DE" sz="5400" dirty="0"/>
          </a:p>
        </p:txBody>
      </p:sp>
      <p:sp>
        <p:nvSpPr>
          <p:cNvPr id="8" name="TextBox 7">
            <a:extLst>
              <a:ext uri="{FF2B5EF4-FFF2-40B4-BE49-F238E27FC236}">
                <a16:creationId xmlns:a16="http://schemas.microsoft.com/office/drawing/2014/main" id="{48325596-CBBE-4377-8ADC-2A5162F88E09}"/>
              </a:ext>
            </a:extLst>
          </p:cNvPr>
          <p:cNvSpPr txBox="1"/>
          <p:nvPr/>
        </p:nvSpPr>
        <p:spPr>
          <a:xfrm>
            <a:off x="0" y="3596843"/>
            <a:ext cx="7877164" cy="2816156"/>
          </a:xfrm>
          <a:prstGeom prst="rect">
            <a:avLst/>
          </a:prstGeom>
          <a:noFill/>
        </p:spPr>
        <p:txBody>
          <a:bodyPr wrap="square">
            <a:spAutoFit/>
          </a:bodyPr>
          <a:lstStyle/>
          <a:p>
            <a:pPr hangingPunct="0">
              <a:spcAft>
                <a:spcPts val="900"/>
              </a:spcAft>
            </a:pPr>
            <a:r>
              <a:rPr lang="en-US" sz="1200" dirty="0">
                <a:ea typeface="DengXian" panose="02010600030101010101" pitchFamily="2" charset="-122"/>
              </a:rPr>
              <a:t>Predictive/Prescriptive Analytics can be beneficial to be introduced as a value-add capability at the enabler layer. This will support mainly:</a:t>
            </a:r>
          </a:p>
          <a:p>
            <a:pPr marL="342900" indent="-342900" hangingPunct="0">
              <a:spcAft>
                <a:spcPts val="900"/>
              </a:spcAft>
              <a:buFontTx/>
              <a:buAutoNum type="alphaUcPeriod"/>
            </a:pPr>
            <a:r>
              <a:rPr lang="en-US" sz="1200" dirty="0">
                <a:ea typeface="DengXian" panose="02010600030101010101" pitchFamily="2" charset="-122"/>
              </a:rPr>
              <a:t>QoS prediction enhancements (considering end-to-end app QoS)</a:t>
            </a:r>
          </a:p>
          <a:p>
            <a:pPr marL="342900" indent="-342900" hangingPunct="0">
              <a:spcAft>
                <a:spcPts val="900"/>
              </a:spcAft>
              <a:buFontTx/>
              <a:buAutoNum type="alphaUcPeriod"/>
            </a:pPr>
            <a:r>
              <a:rPr lang="en-US" sz="1200" dirty="0">
                <a:ea typeface="DengXian" panose="02010600030101010101" pitchFamily="2" charset="-122"/>
              </a:rPr>
              <a:t>Prescription of application reactions based on data analysis will reduce the complexity from the V2X specific layer, and will allow for pro-active application adaptations to deal with expected shortcomings </a:t>
            </a:r>
          </a:p>
          <a:p>
            <a:pPr lvl="0" hangingPunct="0">
              <a:spcAft>
                <a:spcPts val="900"/>
              </a:spcAft>
            </a:pPr>
            <a:r>
              <a:rPr lang="en-GB" sz="1200" dirty="0">
                <a:effectLst/>
                <a:ea typeface="DengXian" panose="02010600030101010101" pitchFamily="2" charset="-122"/>
              </a:rPr>
              <a:t>SA6 may study:</a:t>
            </a:r>
          </a:p>
          <a:p>
            <a:pPr marL="800100" lvl="1" indent="-342900" hangingPunct="0">
              <a:spcAft>
                <a:spcPts val="900"/>
              </a:spcAft>
              <a:buFont typeface="+mj-lt"/>
              <a:buAutoNum type="arabicPeriod"/>
            </a:pPr>
            <a:r>
              <a:rPr lang="en-GB" sz="1200" dirty="0">
                <a:ea typeface="DengXian" panose="02010600030101010101" pitchFamily="2" charset="-122"/>
              </a:rPr>
              <a:t>Which data analytics services need to be provided to the V2X application specific layer</a:t>
            </a:r>
          </a:p>
          <a:p>
            <a:pPr marL="800100" lvl="1" indent="-342900" hangingPunct="0">
              <a:spcAft>
                <a:spcPts val="900"/>
              </a:spcAft>
              <a:buFont typeface="+mj-lt"/>
              <a:buAutoNum type="arabicPeriod"/>
            </a:pPr>
            <a:r>
              <a:rPr lang="en-GB" sz="1200" dirty="0">
                <a:effectLst/>
                <a:ea typeface="DengXian" panose="02010600030101010101" pitchFamily="2" charset="-122"/>
              </a:rPr>
              <a:t>Whether / how to support the collection of information from the 5GS (</a:t>
            </a:r>
            <a:r>
              <a:rPr lang="en-GB" sz="1200" dirty="0" err="1">
                <a:effectLst/>
                <a:ea typeface="DengXian" panose="02010600030101010101" pitchFamily="2" charset="-122"/>
              </a:rPr>
              <a:t>Uu</a:t>
            </a:r>
            <a:r>
              <a:rPr lang="en-GB" sz="1200" dirty="0">
                <a:effectLst/>
                <a:ea typeface="DengXian" panose="02010600030101010101" pitchFamily="2" charset="-122"/>
              </a:rPr>
              <a:t> and PC5 interfaces)  and additional sources for V2X services, e.g., cameras, vehicle/ infrastructure sensors, traffic control &amp; mgmt.  </a:t>
            </a:r>
          </a:p>
          <a:p>
            <a:pPr marL="800100" lvl="1" indent="-342900" hangingPunct="0">
              <a:spcAft>
                <a:spcPts val="900"/>
              </a:spcAft>
              <a:buFont typeface="+mj-lt"/>
              <a:buAutoNum type="arabicPeriod"/>
            </a:pPr>
            <a:r>
              <a:rPr lang="de-DE" sz="1200" dirty="0">
                <a:effectLst/>
                <a:ea typeface="DengXian" panose="02010600030101010101" pitchFamily="2" charset="-122"/>
              </a:rPr>
              <a:t>Whether and how to configure V2X tailored ML model training/inference/transfer at the analytics enabler layer to offload processing from the V2X specific layer</a:t>
            </a:r>
          </a:p>
        </p:txBody>
      </p:sp>
      <p:sp>
        <p:nvSpPr>
          <p:cNvPr id="17" name="Slide Number Placeholder 3">
            <a:extLst>
              <a:ext uri="{FF2B5EF4-FFF2-40B4-BE49-F238E27FC236}">
                <a16:creationId xmlns:a16="http://schemas.microsoft.com/office/drawing/2014/main" id="{01380FC1-5A19-46EC-843C-846B04B6F8F1}"/>
              </a:ext>
            </a:extLst>
          </p:cNvPr>
          <p:cNvSpPr txBox="1">
            <a:spLocks/>
          </p:cNvSpPr>
          <p:nvPr/>
        </p:nvSpPr>
        <p:spPr>
          <a:xfrm>
            <a:off x="11684723" y="3950103"/>
            <a:ext cx="439026" cy="155448"/>
          </a:xfrm>
          <a:prstGeom prst="rect">
            <a:avLst/>
          </a:prstGeom>
        </p:spPr>
        <p:txBody>
          <a:bodyPr vert="horz" lIns="0" tIns="0" rIns="0" bIns="0" rtlCol="0" anchor="ctr"/>
          <a:lstStyle>
            <a:defPPr>
              <a:defRPr lang="de-DE"/>
            </a:defPPr>
            <a:lvl1pPr marL="0" algn="ctr"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D22F896-40B5-4ADD-8801-0D06FADFA095}" type="slidenum">
              <a:rPr lang="en-US" smtClean="0"/>
              <a:pPr>
                <a:defRPr/>
              </a:pPr>
              <a:t>6</a:t>
            </a:fld>
            <a:endParaRPr lang="en-US" dirty="0">
              <a:solidFill>
                <a:srgbClr val="000000"/>
              </a:solidFill>
            </a:endParaRPr>
          </a:p>
        </p:txBody>
      </p:sp>
      <p:sp>
        <p:nvSpPr>
          <p:cNvPr id="18" name="Content Placeholder 6">
            <a:extLst>
              <a:ext uri="{FF2B5EF4-FFF2-40B4-BE49-F238E27FC236}">
                <a16:creationId xmlns:a16="http://schemas.microsoft.com/office/drawing/2014/main" id="{C91041D8-1930-4C62-8325-6AB97E7C2F5C}"/>
              </a:ext>
            </a:extLst>
          </p:cNvPr>
          <p:cNvSpPr>
            <a:spLocks noGrp="1"/>
          </p:cNvSpPr>
          <p:nvPr>
            <p:ph idx="1"/>
          </p:nvPr>
        </p:nvSpPr>
        <p:spPr>
          <a:xfrm>
            <a:off x="83019" y="988187"/>
            <a:ext cx="7505381" cy="2383005"/>
          </a:xfrm>
        </p:spPr>
        <p:txBody>
          <a:bodyPr>
            <a:normAutofit fontScale="92500"/>
          </a:bodyPr>
          <a:lstStyle/>
          <a:p>
            <a:r>
              <a:rPr lang="en-US" sz="1600" dirty="0">
                <a:ea typeface="DengXian" panose="02010600030101010101" pitchFamily="2" charset="-122"/>
              </a:rPr>
              <a:t>5GAA has covered requirements and mechanisms for both application-level (End-to-End scope) and network-level (3GPP System scope) prediction. </a:t>
            </a:r>
          </a:p>
          <a:p>
            <a:pPr lvl="1"/>
            <a:r>
              <a:rPr lang="en-US" sz="1100" dirty="0">
                <a:ea typeface="DengXian" panose="02010600030101010101" pitchFamily="2" charset="-122"/>
              </a:rPr>
              <a:t>5GAA has defined the message provided by the network containing the QoS prediction information as “In-advance QoS Notification (IQN)”. Such message is generated by a Prediction Function (PF) and delivered to an IQN Consumer which consumes the IQN performing or initiating the reaction/adaptation. </a:t>
            </a:r>
          </a:p>
          <a:p>
            <a:pPr lvl="1"/>
            <a:r>
              <a:rPr lang="en-US" sz="1100" dirty="0">
                <a:ea typeface="DengXian" panose="02010600030101010101" pitchFamily="2" charset="-122"/>
              </a:rPr>
              <a:t>PF may be a 3</a:t>
            </a:r>
            <a:r>
              <a:rPr lang="en-US" sz="1100" baseline="30000" dirty="0">
                <a:ea typeface="DengXian" panose="02010600030101010101" pitchFamily="2" charset="-122"/>
              </a:rPr>
              <a:t>rd</a:t>
            </a:r>
            <a:r>
              <a:rPr lang="en-US" sz="1100" dirty="0">
                <a:ea typeface="DengXian" panose="02010600030101010101" pitchFamily="2" charset="-122"/>
              </a:rPr>
              <a:t> party function (at OTT domain) or can be the NWDAF (both options are discussed in 5GAA). </a:t>
            </a:r>
          </a:p>
          <a:p>
            <a:r>
              <a:rPr lang="en-US" sz="1600" dirty="0">
                <a:ea typeface="DengXian" panose="02010600030101010101" pitchFamily="2" charset="-122"/>
              </a:rPr>
              <a:t>ETSI MEC is studying enhancements for predictive QoS support (based on GS MEC 030). </a:t>
            </a:r>
          </a:p>
          <a:p>
            <a:r>
              <a:rPr lang="en-US" sz="1600" dirty="0">
                <a:ea typeface="DengXian" panose="02010600030101010101" pitchFamily="2" charset="-122"/>
              </a:rPr>
              <a:t>AECC </a:t>
            </a:r>
            <a:r>
              <a:rPr lang="en-US" sz="1100" dirty="0">
                <a:ea typeface="DengXian" panose="02010600030101010101" pitchFamily="2" charset="-122"/>
              </a:rPr>
              <a:t>[1]</a:t>
            </a:r>
            <a:r>
              <a:rPr lang="en-US" sz="1600" dirty="0">
                <a:ea typeface="DengXian" panose="02010600030101010101" pitchFamily="2" charset="-122"/>
              </a:rPr>
              <a:t> is discussing the use of an AI enabler to implement at distributed platforms required intelligence, capabilities to support autonomous driving, cruising assist, creation of high-definition map information, etc.,</a:t>
            </a:r>
            <a:endParaRPr lang="en-US" sz="1050" dirty="0">
              <a:ea typeface="DengXian" panose="02010600030101010101" pitchFamily="2" charset="-122"/>
            </a:endParaRPr>
          </a:p>
        </p:txBody>
      </p:sp>
      <p:pic>
        <p:nvPicPr>
          <p:cNvPr id="19" name="Picture 18">
            <a:extLst>
              <a:ext uri="{FF2B5EF4-FFF2-40B4-BE49-F238E27FC236}">
                <a16:creationId xmlns:a16="http://schemas.microsoft.com/office/drawing/2014/main" id="{8C14A7AB-E9C9-4BDB-9505-57086A164ED8}"/>
              </a:ext>
            </a:extLst>
          </p:cNvPr>
          <p:cNvPicPr>
            <a:picLocks noChangeAspect="1"/>
          </p:cNvPicPr>
          <p:nvPr/>
        </p:nvPicPr>
        <p:blipFill>
          <a:blip r:embed="rId3"/>
          <a:stretch>
            <a:fillRect/>
          </a:stretch>
        </p:blipFill>
        <p:spPr>
          <a:xfrm>
            <a:off x="7790687" y="1296736"/>
            <a:ext cx="4163953" cy="2434652"/>
          </a:xfrm>
          <a:prstGeom prst="rect">
            <a:avLst/>
          </a:prstGeom>
        </p:spPr>
      </p:pic>
      <p:sp>
        <p:nvSpPr>
          <p:cNvPr id="20" name="Rectangle 19">
            <a:extLst>
              <a:ext uri="{FF2B5EF4-FFF2-40B4-BE49-F238E27FC236}">
                <a16:creationId xmlns:a16="http://schemas.microsoft.com/office/drawing/2014/main" id="{DBDD6509-BD0B-4C72-B91D-E9D94399E46D}"/>
              </a:ext>
            </a:extLst>
          </p:cNvPr>
          <p:cNvSpPr/>
          <p:nvPr/>
        </p:nvSpPr>
        <p:spPr>
          <a:xfrm>
            <a:off x="8016239" y="3773911"/>
            <a:ext cx="4107509" cy="215444"/>
          </a:xfrm>
          <a:prstGeom prst="rect">
            <a:avLst/>
          </a:prstGeom>
        </p:spPr>
        <p:txBody>
          <a:bodyPr wrap="square">
            <a:spAutoFit/>
          </a:bodyPr>
          <a:lstStyle/>
          <a:p>
            <a:r>
              <a:rPr lang="de-DE" sz="800" dirty="0">
                <a:hlinkClick r:id="rId4"/>
              </a:rPr>
              <a:t>https://5gaa.org/wp-content/uploads/2020/03/5GAA_20200326_Predictive-QoS-webinar.pdf</a:t>
            </a:r>
            <a:endParaRPr lang="de-DE" sz="800" dirty="0"/>
          </a:p>
        </p:txBody>
      </p:sp>
      <p:sp>
        <p:nvSpPr>
          <p:cNvPr id="21" name="Rectangle 20">
            <a:extLst>
              <a:ext uri="{FF2B5EF4-FFF2-40B4-BE49-F238E27FC236}">
                <a16:creationId xmlns:a16="http://schemas.microsoft.com/office/drawing/2014/main" id="{A743A5AD-2AF9-4332-905F-AC7CABE59EA0}"/>
              </a:ext>
            </a:extLst>
          </p:cNvPr>
          <p:cNvSpPr/>
          <p:nvPr/>
        </p:nvSpPr>
        <p:spPr>
          <a:xfrm>
            <a:off x="10253471" y="1481328"/>
            <a:ext cx="1803221" cy="20054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TextBox 21">
            <a:extLst>
              <a:ext uri="{FF2B5EF4-FFF2-40B4-BE49-F238E27FC236}">
                <a16:creationId xmlns:a16="http://schemas.microsoft.com/office/drawing/2014/main" id="{8C69DC5C-FB8F-48C0-8EA1-3D2F938F29D0}"/>
              </a:ext>
            </a:extLst>
          </p:cNvPr>
          <p:cNvSpPr txBox="1"/>
          <p:nvPr/>
        </p:nvSpPr>
        <p:spPr>
          <a:xfrm>
            <a:off x="8630742" y="4474240"/>
            <a:ext cx="3561258" cy="707886"/>
          </a:xfrm>
          <a:prstGeom prst="rect">
            <a:avLst/>
          </a:prstGeom>
          <a:noFill/>
        </p:spPr>
        <p:txBody>
          <a:bodyPr wrap="square">
            <a:spAutoFit/>
          </a:bodyPr>
          <a:lstStyle/>
          <a:p>
            <a:r>
              <a:rPr lang="en-US" sz="2000" dirty="0"/>
              <a:t>Potential SA6 scope (predictive and prescriptive analytics)</a:t>
            </a:r>
            <a:endParaRPr lang="de-DE" sz="2000" dirty="0"/>
          </a:p>
        </p:txBody>
      </p:sp>
      <p:sp>
        <p:nvSpPr>
          <p:cNvPr id="23" name="Rectangle 22">
            <a:extLst>
              <a:ext uri="{FF2B5EF4-FFF2-40B4-BE49-F238E27FC236}">
                <a16:creationId xmlns:a16="http://schemas.microsoft.com/office/drawing/2014/main" id="{504DD971-854D-49E4-A90A-FF4AF7DF9A8B}"/>
              </a:ext>
            </a:extLst>
          </p:cNvPr>
          <p:cNvSpPr/>
          <p:nvPr/>
        </p:nvSpPr>
        <p:spPr>
          <a:xfrm>
            <a:off x="9390939" y="1481328"/>
            <a:ext cx="906836" cy="20054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4" name="Straight Arrow Connector 3">
            <a:extLst>
              <a:ext uri="{FF2B5EF4-FFF2-40B4-BE49-F238E27FC236}">
                <a16:creationId xmlns:a16="http://schemas.microsoft.com/office/drawing/2014/main" id="{9A7DAB41-0648-4992-9796-1B9B65DAC76D}"/>
              </a:ext>
            </a:extLst>
          </p:cNvPr>
          <p:cNvCxnSpPr/>
          <p:nvPr/>
        </p:nvCxnSpPr>
        <p:spPr bwMode="auto">
          <a:xfrm flipV="1">
            <a:off x="9918192" y="3559631"/>
            <a:ext cx="54864" cy="92092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92DCD9E0-255B-403F-A065-757F63AC0509}"/>
              </a:ext>
            </a:extLst>
          </p:cNvPr>
          <p:cNvCxnSpPr>
            <a:cxnSpLocks/>
          </p:cNvCxnSpPr>
          <p:nvPr/>
        </p:nvCxnSpPr>
        <p:spPr bwMode="auto">
          <a:xfrm flipV="1">
            <a:off x="10643615" y="3528891"/>
            <a:ext cx="0" cy="96781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6" name="TextBox 15">
            <a:extLst>
              <a:ext uri="{FF2B5EF4-FFF2-40B4-BE49-F238E27FC236}">
                <a16:creationId xmlns:a16="http://schemas.microsoft.com/office/drawing/2014/main" id="{26451592-148D-4E6C-92B7-6191EA3B0486}"/>
              </a:ext>
            </a:extLst>
          </p:cNvPr>
          <p:cNvSpPr txBox="1"/>
          <p:nvPr/>
        </p:nvSpPr>
        <p:spPr>
          <a:xfrm>
            <a:off x="8180832" y="6104948"/>
            <a:ext cx="3942916" cy="253916"/>
          </a:xfrm>
          <a:prstGeom prst="rect">
            <a:avLst/>
          </a:prstGeom>
          <a:noFill/>
        </p:spPr>
        <p:txBody>
          <a:bodyPr wrap="square">
            <a:spAutoFit/>
          </a:bodyPr>
          <a:lstStyle/>
          <a:p>
            <a:r>
              <a:rPr lang="en-US" sz="1050" dirty="0">
                <a:effectLst/>
                <a:latin typeface="Calibri" panose="020F0502020204030204" pitchFamily="34" charset="0"/>
                <a:ea typeface="Calibri" panose="020F0502020204030204" pitchFamily="34" charset="0"/>
                <a:cs typeface="Times New Roman" panose="02020603050405020304" pitchFamily="18" charset="0"/>
              </a:rPr>
              <a:t>[1] AECC, General Principle and Vision (White Paper) Version 3.0</a:t>
            </a:r>
            <a:endParaRPr lang="de-DE" sz="1050" dirty="0"/>
          </a:p>
        </p:txBody>
      </p:sp>
    </p:spTree>
    <p:extLst>
      <p:ext uri="{BB962C8B-B14F-4D97-AF65-F5344CB8AC3E}">
        <p14:creationId xmlns:p14="http://schemas.microsoft.com/office/powerpoint/2010/main" val="20763966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5A589-B4CA-420F-B797-10D9684FB481}"/>
              </a:ext>
            </a:extLst>
          </p:cNvPr>
          <p:cNvSpPr>
            <a:spLocks noGrp="1"/>
          </p:cNvSpPr>
          <p:nvPr>
            <p:ph type="title"/>
          </p:nvPr>
        </p:nvSpPr>
        <p:spPr>
          <a:xfrm>
            <a:off x="130263" y="-6950"/>
            <a:ext cx="10293897" cy="747072"/>
          </a:xfrm>
        </p:spPr>
        <p:txBody>
          <a:bodyPr>
            <a:normAutofit fontScale="90000"/>
          </a:bodyPr>
          <a:lstStyle/>
          <a:p>
            <a:r>
              <a:rPr lang="en-US" sz="5400" dirty="0"/>
              <a:t>Example Use Case- SEAL enhancements</a:t>
            </a:r>
            <a:endParaRPr lang="de-DE" sz="5400" dirty="0"/>
          </a:p>
        </p:txBody>
      </p:sp>
      <p:sp>
        <p:nvSpPr>
          <p:cNvPr id="4" name="Slide Number Placeholder 3">
            <a:extLst>
              <a:ext uri="{FF2B5EF4-FFF2-40B4-BE49-F238E27FC236}">
                <a16:creationId xmlns:a16="http://schemas.microsoft.com/office/drawing/2014/main" id="{93F3DD2E-AAFF-4246-A985-61AEF1AAEC6D}"/>
              </a:ext>
            </a:extLst>
          </p:cNvPr>
          <p:cNvSpPr>
            <a:spLocks noGrp="1"/>
          </p:cNvSpPr>
          <p:nvPr>
            <p:ph type="sldNum" sz="quarter" idx="4"/>
          </p:nvPr>
        </p:nvSpPr>
        <p:spPr>
          <a:xfrm>
            <a:off x="11752974" y="6473952"/>
            <a:ext cx="439026" cy="155448"/>
          </a:xfrm>
          <a:prstGeom prst="rect">
            <a:avLst/>
          </a:prstGeom>
        </p:spPr>
        <p:txBody>
          <a:bodyPr vert="horz" lIns="0" tIns="0" rIns="0" bIns="0" rtlCol="0" anchor="ctr"/>
          <a:lstStyle>
            <a:defPPr>
              <a:defRPr lang="de-DE"/>
            </a:defPPr>
            <a:lvl1pPr marL="0" algn="ctr"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6D22F896-40B5-4ADD-8801-0D06FADFA095}" type="slidenum">
              <a:rPr lang="en-US" smtClean="0"/>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 name="Content Placeholder 6">
            <a:extLst>
              <a:ext uri="{FF2B5EF4-FFF2-40B4-BE49-F238E27FC236}">
                <a16:creationId xmlns:a16="http://schemas.microsoft.com/office/drawing/2014/main" id="{31BB06FF-BDD2-476E-9546-AF6A7419C14A}"/>
              </a:ext>
            </a:extLst>
          </p:cNvPr>
          <p:cNvSpPr>
            <a:spLocks noGrp="1"/>
          </p:cNvSpPr>
          <p:nvPr>
            <p:ph idx="1"/>
          </p:nvPr>
        </p:nvSpPr>
        <p:spPr>
          <a:xfrm>
            <a:off x="207264" y="1099913"/>
            <a:ext cx="6071616" cy="5172871"/>
          </a:xfrm>
        </p:spPr>
        <p:txBody>
          <a:bodyPr>
            <a:normAutofit/>
          </a:bodyPr>
          <a:lstStyle/>
          <a:p>
            <a:pPr algn="just"/>
            <a:r>
              <a:rPr lang="en-US" sz="1800" dirty="0">
                <a:latin typeface="DengXian" panose="02010600030101010101" pitchFamily="2" charset="-122"/>
                <a:ea typeface="DengXian" panose="02010600030101010101" pitchFamily="2" charset="-122"/>
              </a:rPr>
              <a:t>SEAL provides some support functionalities which are common for all verticals</a:t>
            </a:r>
          </a:p>
          <a:p>
            <a:pPr algn="just"/>
            <a:r>
              <a:rPr lang="en-US" sz="1800" dirty="0">
                <a:latin typeface="DengXian" panose="02010600030101010101" pitchFamily="2" charset="-122"/>
                <a:ea typeface="DengXian" panose="02010600030101010101" pitchFamily="2" charset="-122"/>
              </a:rPr>
              <a:t>SEAL could provide additional support for analytics enablement (as a new SEAL service or enhancement of existing services). Such support could include:</a:t>
            </a:r>
          </a:p>
          <a:p>
            <a:pPr lvl="1" algn="just">
              <a:buFont typeface="+mj-lt"/>
              <a:buAutoNum type="arabicPeriod"/>
            </a:pPr>
            <a:r>
              <a:rPr lang="en-US" sz="1600" dirty="0">
                <a:latin typeface="DengXian" panose="02010600030101010101" pitchFamily="2" charset="-122"/>
                <a:ea typeface="DengXian" panose="02010600030101010101" pitchFamily="2" charset="-122"/>
              </a:rPr>
              <a:t>Assisting ML model inference (e.g. using on-line analytics from the SEAL clients), </a:t>
            </a:r>
          </a:p>
          <a:p>
            <a:pPr lvl="1" algn="just">
              <a:buFont typeface="+mj-lt"/>
              <a:buAutoNum type="arabicPeriod"/>
            </a:pPr>
            <a:r>
              <a:rPr lang="en-US" sz="1600" dirty="0">
                <a:latin typeface="DengXian" panose="02010600030101010101" pitchFamily="2" charset="-122"/>
                <a:ea typeface="DengXian" panose="02010600030101010101" pitchFamily="2" charset="-122"/>
              </a:rPr>
              <a:t>Assisting ML model transfer (e.g. via intelligent ML model caching)</a:t>
            </a:r>
          </a:p>
          <a:p>
            <a:pPr lvl="1" algn="just">
              <a:buFont typeface="+mj-lt"/>
              <a:buAutoNum type="arabicPeriod"/>
            </a:pPr>
            <a:r>
              <a:rPr lang="en-US" sz="1600" dirty="0">
                <a:latin typeface="DengXian" panose="02010600030101010101" pitchFamily="2" charset="-122"/>
                <a:ea typeface="DengXian" panose="02010600030101010101" pitchFamily="2" charset="-122"/>
              </a:rPr>
              <a:t>Providing prescriptive analytics to the VAL layer, based on the consumed predictive analytics from NWDAF/ MDAS/UE-analytics</a:t>
            </a:r>
          </a:p>
          <a:p>
            <a:pPr lvl="1" algn="just">
              <a:buFont typeface="+mj-lt"/>
              <a:buAutoNum type="arabicPeriod"/>
            </a:pPr>
            <a:r>
              <a:rPr lang="en-US" sz="1600" dirty="0">
                <a:latin typeface="DengXian" panose="02010600030101010101" pitchFamily="2" charset="-122"/>
                <a:ea typeface="DengXian" panose="02010600030101010101" pitchFamily="2" charset="-122"/>
              </a:rPr>
              <a:t>Support automating the enablement services (SEAL, vertical enablers, EEL) for a particular vertical use case / deployment</a:t>
            </a:r>
          </a:p>
        </p:txBody>
      </p:sp>
      <p:pic>
        <p:nvPicPr>
          <p:cNvPr id="5" name="Picture 4">
            <a:extLst>
              <a:ext uri="{FF2B5EF4-FFF2-40B4-BE49-F238E27FC236}">
                <a16:creationId xmlns:a16="http://schemas.microsoft.com/office/drawing/2014/main" id="{9C312E2F-F3D3-4710-BAED-D67520D6040A}"/>
              </a:ext>
            </a:extLst>
          </p:cNvPr>
          <p:cNvPicPr>
            <a:picLocks noChangeAspect="1"/>
          </p:cNvPicPr>
          <p:nvPr/>
        </p:nvPicPr>
        <p:blipFill>
          <a:blip r:embed="rId3"/>
          <a:stretch>
            <a:fillRect/>
          </a:stretch>
        </p:blipFill>
        <p:spPr>
          <a:xfrm>
            <a:off x="6582717" y="1642543"/>
            <a:ext cx="5389770" cy="3475377"/>
          </a:xfrm>
          <a:prstGeom prst="rect">
            <a:avLst/>
          </a:prstGeom>
        </p:spPr>
      </p:pic>
    </p:spTree>
    <p:extLst>
      <p:ext uri="{BB962C8B-B14F-4D97-AF65-F5344CB8AC3E}">
        <p14:creationId xmlns:p14="http://schemas.microsoft.com/office/powerpoint/2010/main" val="1072618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5A589-B4CA-420F-B797-10D9684FB481}"/>
              </a:ext>
            </a:extLst>
          </p:cNvPr>
          <p:cNvSpPr>
            <a:spLocks noGrp="1"/>
          </p:cNvSpPr>
          <p:nvPr>
            <p:ph type="title"/>
          </p:nvPr>
        </p:nvSpPr>
        <p:spPr>
          <a:xfrm>
            <a:off x="326470" y="27695"/>
            <a:ext cx="11426503" cy="868418"/>
          </a:xfrm>
        </p:spPr>
        <p:txBody>
          <a:bodyPr>
            <a:normAutofit fontScale="90000"/>
          </a:bodyPr>
          <a:lstStyle/>
          <a:p>
            <a:r>
              <a:rPr lang="en-US" sz="5400" dirty="0"/>
              <a:t>Scope / Detailed Objectives</a:t>
            </a:r>
            <a:endParaRPr lang="de-DE" sz="5400" dirty="0"/>
          </a:p>
        </p:txBody>
      </p:sp>
      <p:sp>
        <p:nvSpPr>
          <p:cNvPr id="4" name="Slide Number Placeholder 3">
            <a:extLst>
              <a:ext uri="{FF2B5EF4-FFF2-40B4-BE49-F238E27FC236}">
                <a16:creationId xmlns:a16="http://schemas.microsoft.com/office/drawing/2014/main" id="{93F3DD2E-AAFF-4246-A985-61AEF1AAEC6D}"/>
              </a:ext>
            </a:extLst>
          </p:cNvPr>
          <p:cNvSpPr>
            <a:spLocks noGrp="1"/>
          </p:cNvSpPr>
          <p:nvPr>
            <p:ph type="sldNum" sz="quarter" idx="4"/>
          </p:nvPr>
        </p:nvSpPr>
        <p:spPr>
          <a:xfrm>
            <a:off x="11752974" y="6473952"/>
            <a:ext cx="439026" cy="155448"/>
          </a:xfrm>
          <a:prstGeom prst="rect">
            <a:avLst/>
          </a:prstGeom>
        </p:spPr>
        <p:txBody>
          <a:bodyPr vert="horz" lIns="0" tIns="0" rIns="0" bIns="0" rtlCol="0" anchor="ctr"/>
          <a:lstStyle>
            <a:defPPr>
              <a:defRPr lang="de-DE"/>
            </a:defPPr>
            <a:lvl1pPr marL="0" algn="ctr"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6D22F896-40B5-4ADD-8801-0D06FADFA095}" type="slidenum">
              <a:rPr lang="en-US" smtClean="0"/>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 name="Content Placeholder 6">
            <a:extLst>
              <a:ext uri="{FF2B5EF4-FFF2-40B4-BE49-F238E27FC236}">
                <a16:creationId xmlns:a16="http://schemas.microsoft.com/office/drawing/2014/main" id="{31BB06FF-BDD2-476E-9546-AF6A7419C14A}"/>
              </a:ext>
            </a:extLst>
          </p:cNvPr>
          <p:cNvSpPr>
            <a:spLocks noGrp="1"/>
          </p:cNvSpPr>
          <p:nvPr>
            <p:ph idx="1"/>
          </p:nvPr>
        </p:nvSpPr>
        <p:spPr>
          <a:xfrm>
            <a:off x="405718" y="1280160"/>
            <a:ext cx="10634138" cy="4700016"/>
          </a:xfrm>
        </p:spPr>
        <p:txBody>
          <a:bodyPr>
            <a:normAutofit fontScale="92500" lnSpcReduction="10000"/>
          </a:bodyPr>
          <a:lstStyle/>
          <a:p>
            <a:r>
              <a:rPr lang="en-US" sz="2400" dirty="0">
                <a:latin typeface="DengXian" panose="02010600030101010101" pitchFamily="2" charset="-122"/>
                <a:ea typeface="DengXian" panose="02010600030101010101" pitchFamily="2" charset="-122"/>
              </a:rPr>
              <a:t>This SID proposal aims to investigate the use data analytics as part of the enablement layer; and aims to: </a:t>
            </a:r>
          </a:p>
          <a:p>
            <a:pPr marL="800100" lvl="1" indent="-342900">
              <a:buFont typeface="+mj-lt"/>
              <a:buAutoNum type="arabicPeriod"/>
            </a:pPr>
            <a:r>
              <a:rPr lang="en-US" sz="1800" dirty="0">
                <a:latin typeface="DengXian" panose="02010600030101010101" pitchFamily="2" charset="-122"/>
                <a:ea typeface="DengXian" panose="02010600030101010101" pitchFamily="2" charset="-122"/>
              </a:rPr>
              <a:t>Summarize use cases and service requirements for end-to-end integrated and vertical-tailored analytics </a:t>
            </a:r>
          </a:p>
          <a:p>
            <a:pPr marL="800100" lvl="1" indent="-342900">
              <a:buFont typeface="+mj-lt"/>
              <a:buAutoNum type="arabicPeriod"/>
            </a:pPr>
            <a:r>
              <a:rPr lang="en-US" sz="1800" dirty="0">
                <a:latin typeface="DengXian" panose="02010600030101010101" pitchFamily="2" charset="-122"/>
                <a:ea typeface="DengXian" panose="02010600030101010101" pitchFamily="2" charset="-122"/>
              </a:rPr>
              <a:t>Perform gap analysis and investigate what new analytics are required to be derived by the enabler layer (SEAL, EDGEAPP,..) and what data need to be collected (by 5GS and UE) to derive such analytics</a:t>
            </a:r>
            <a:endParaRPr lang="de-DE" sz="900" dirty="0">
              <a:latin typeface="DengXian" panose="02010600030101010101" pitchFamily="2" charset="-122"/>
              <a:ea typeface="DengXian" panose="02010600030101010101" pitchFamily="2" charset="-122"/>
            </a:endParaRPr>
          </a:p>
          <a:p>
            <a:pPr marL="800100" lvl="1" indent="-342900">
              <a:buFont typeface="+mj-lt"/>
              <a:buAutoNum type="arabicPeriod"/>
            </a:pPr>
            <a:r>
              <a:rPr lang="en-US" sz="1800" dirty="0">
                <a:latin typeface="DengXian" panose="02010600030101010101" pitchFamily="2" charset="-122"/>
                <a:ea typeface="DengXian" panose="02010600030101010101" pitchFamily="2" charset="-122"/>
              </a:rPr>
              <a:t>Study enhanced / additional enablement services related to potential new analytics (Predictive/Prescriptive edge-aware or vertical specific analytics) to the vertical customer based on his requirements</a:t>
            </a:r>
          </a:p>
          <a:p>
            <a:pPr marL="800100" lvl="1" indent="-342900">
              <a:buFont typeface="+mj-lt"/>
              <a:buAutoNum type="arabicPeriod"/>
            </a:pPr>
            <a:r>
              <a:rPr lang="en-US" sz="1800" dirty="0">
                <a:latin typeface="DengXian" panose="02010600030101010101" pitchFamily="2" charset="-122"/>
                <a:ea typeface="DengXian" panose="02010600030101010101" pitchFamily="2" charset="-122"/>
              </a:rPr>
              <a:t>Study enhanced / additional enablement services related to ML model lifecycle (support ML model training, inference, ML model transfer) to relax the transport/processing requirements at the UE/5GS side</a:t>
            </a:r>
          </a:p>
          <a:p>
            <a:pPr marL="800100" lvl="1" indent="-342900">
              <a:buFont typeface="+mj-lt"/>
              <a:buAutoNum type="arabicPeriod"/>
            </a:pPr>
            <a:r>
              <a:rPr lang="en-US" sz="1800" dirty="0">
                <a:latin typeface="DengXian" panose="02010600030101010101" pitchFamily="2" charset="-122"/>
                <a:ea typeface="DengXian" panose="02010600030101010101" pitchFamily="2" charset="-122"/>
              </a:rPr>
              <a:t>Study whether and how to automate the application enablement services provided by SEAL, EDGEAPP, </a:t>
            </a:r>
            <a:r>
              <a:rPr lang="en-US" sz="1800">
                <a:latin typeface="DengXian" panose="02010600030101010101" pitchFamily="2" charset="-122"/>
                <a:ea typeface="DengXian" panose="02010600030101010101" pitchFamily="2" charset="-122"/>
              </a:rPr>
              <a:t>vertical-specific enablers (</a:t>
            </a:r>
            <a:r>
              <a:rPr lang="en-US" sz="1800" dirty="0">
                <a:latin typeface="DengXian" panose="02010600030101010101" pitchFamily="2" charset="-122"/>
                <a:ea typeface="DengXian" panose="02010600030101010101" pitchFamily="2" charset="-122"/>
              </a:rPr>
              <a:t>SA6-internal goal)</a:t>
            </a:r>
          </a:p>
          <a:p>
            <a:pPr marL="800100" lvl="1" indent="-342900">
              <a:buFont typeface="+mj-lt"/>
              <a:buAutoNum type="arabicPeriod"/>
            </a:pPr>
            <a:r>
              <a:rPr lang="en-US" sz="1800" dirty="0">
                <a:latin typeface="DengXian" panose="02010600030101010101" pitchFamily="2" charset="-122"/>
                <a:ea typeface="DengXian" panose="02010600030101010101" pitchFamily="2" charset="-122"/>
              </a:rPr>
              <a:t>Investigate possible impacts of analytics enablement in edge deployments;</a:t>
            </a:r>
          </a:p>
          <a:p>
            <a:pPr marL="800100" lvl="1" indent="-342900">
              <a:buFont typeface="+mj-lt"/>
              <a:buAutoNum type="arabicPeriod"/>
            </a:pPr>
            <a:r>
              <a:rPr lang="en-US" sz="1800" dirty="0">
                <a:latin typeface="DengXian" panose="02010600030101010101" pitchFamily="2" charset="-122"/>
                <a:ea typeface="DengXian" panose="02010600030101010101" pitchFamily="2" charset="-122"/>
              </a:rPr>
              <a:t>Identify possible impacts at the device side for collecting and using analytics e.g., in off-network deployments.</a:t>
            </a:r>
          </a:p>
        </p:txBody>
      </p:sp>
    </p:spTree>
    <p:extLst>
      <p:ext uri="{BB962C8B-B14F-4D97-AF65-F5344CB8AC3E}">
        <p14:creationId xmlns:p14="http://schemas.microsoft.com/office/powerpoint/2010/main" val="11889652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2091</Words>
  <Application>Microsoft Office PowerPoint</Application>
  <PresentationFormat>Widescreen</PresentationFormat>
  <Paragraphs>125</Paragraphs>
  <Slides>8</Slides>
  <Notes>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8</vt:i4>
      </vt:variant>
    </vt:vector>
  </HeadingPairs>
  <TitlesOfParts>
    <vt:vector size="16" baseType="lpstr">
      <vt:lpstr>DengXian</vt:lpstr>
      <vt:lpstr>Arial</vt:lpstr>
      <vt:lpstr>Arial </vt:lpstr>
      <vt:lpstr>Calibri</vt:lpstr>
      <vt:lpstr>Calibri Light</vt:lpstr>
      <vt:lpstr>Times New Roman</vt:lpstr>
      <vt:lpstr>Office Theme</vt:lpstr>
      <vt:lpstr>1_Office Theme</vt:lpstr>
      <vt:lpstr>Discussion on new SID proposal on Integrated Analytics Enablement Service</vt:lpstr>
      <vt:lpstr>Motivation</vt:lpstr>
      <vt:lpstr>Use Cases &amp; Requirements</vt:lpstr>
      <vt:lpstr>Background of Analytics in 3GPP </vt:lpstr>
      <vt:lpstr>Example Use Case- EDGEAPP</vt:lpstr>
      <vt:lpstr>Example Use Case – V2X</vt:lpstr>
      <vt:lpstr>Example Use Case- SEAL enhancements</vt:lpstr>
      <vt:lpstr>Scope / Detailed Objectives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new SID proposal on Vertical Analytics Enabler Layer</dc:title>
  <dc:creator>LNV</dc:creator>
  <cp:lastModifiedBy>LNV</cp:lastModifiedBy>
  <cp:revision>56</cp:revision>
  <dcterms:created xsi:type="dcterms:W3CDTF">2021-08-11T08:20:31Z</dcterms:created>
  <dcterms:modified xsi:type="dcterms:W3CDTF">2021-08-19T18:06:46Z</dcterms:modified>
</cp:coreProperties>
</file>