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65" r:id="rId2"/>
  </p:sldMasterIdLst>
  <p:notesMasterIdLst>
    <p:notesMasterId r:id="rId9"/>
  </p:notesMasterIdLst>
  <p:handoutMasterIdLst>
    <p:handoutMasterId r:id="rId10"/>
  </p:handoutMasterIdLst>
  <p:sldIdLst>
    <p:sldId id="303" r:id="rId3"/>
    <p:sldId id="721" r:id="rId4"/>
    <p:sldId id="717" r:id="rId5"/>
    <p:sldId id="718" r:id="rId6"/>
    <p:sldId id="719" r:id="rId7"/>
    <p:sldId id="72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3" pos="5534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72AF2F"/>
    <a:srgbClr val="FF3300"/>
    <a:srgbClr val="000000"/>
    <a:srgbClr val="5C88D0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57" autoAdjust="0"/>
  </p:normalViewPr>
  <p:slideViewPr>
    <p:cSldViewPr snapToGrid="0" showGuides="1">
      <p:cViewPr varScale="1">
        <p:scale>
          <a:sx n="118" d="100"/>
          <a:sy n="118" d="100"/>
        </p:scale>
        <p:origin x="1296" y="90"/>
      </p:cViewPr>
      <p:guideLst>
        <p:guide pos="5534"/>
        <p:guide orient="horz" pos="4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>
        <p:scale>
          <a:sx n="100" d="100"/>
          <a:sy n="100" d="100"/>
        </p:scale>
        <p:origin x="936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5429E052-ED0D-48E0-B6E5-C0C2691159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FCCBDBF3-DD36-44CE-8146-E5C7A06FDD4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F3BE603-D0F8-40E9-B359-821CF53FA999}" type="datetime1">
              <a:rPr lang="en-US"/>
              <a:pPr>
                <a:defRPr/>
              </a:pPr>
              <a:t>8/19/2021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DBA8122F-7CCD-44BC-8E95-CCB41023AFD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130D77E-83D0-4EF2-AA23-11DAF462804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9E3FA71E-893A-4D81-B233-160A1A6D3699}" type="slidenum">
              <a:rPr lang="en-GB" altLang="en-US"/>
              <a:pPr/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22A670C-42D7-4E96-8049-DB37BE363D1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F3A7663-0EED-492A-86DC-57BADFC7F3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B4D1AB9-09BE-4AF5-B7BF-AA6B06067052}" type="datetime1">
              <a:rPr lang="en-US"/>
              <a:pPr>
                <a:defRPr/>
              </a:pPr>
              <a:t>8/19/2021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4165A55-3BE7-4CB1-9BE8-B83BE2A225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B5DCBF9-F4ED-43D7-A210-1BFDF0E7278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1F75D6F3-C801-4ED1-9B3A-EE117972F24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B9B5A65-F69C-43B0-8A40-F1495120D8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0348F3A3-7D41-4756-93E3-BBB2B163931D}" type="slidenum">
              <a:rPr lang="en-GB" altLang="en-US"/>
              <a:pPr/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59BC8605-E9BF-4992-932C-8A2081CAA6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27157C-1279-4057-9214-2387665F7EF6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AD47E92F-475F-4FA4-B702-01D17BE788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2FF736CE-BD0D-4FAA-859E-1DB3FDAF90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7527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A7D15E-5F54-42AF-AAF8-8C067B4E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1E7A5-3BE5-4170-8192-3A6FB05EB310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A68D5BB-5696-414E-BD48-E422C90C5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277AB33-0FFE-4C79-91D8-BA87710A7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053BB-7A90-4511-A902-C094C34899FE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734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DA91B2-5D79-4093-AFCB-65CC0F42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6409C-A87D-410D-B5CE-C08AB535D709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C6974F-2EBD-4702-BEDC-A5D9C5F4F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8611CA-0FFC-4993-9F4C-5830B4A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92617-B053-4F64-A27D-5FD07E5D5FCC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5365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9D5D22-0B62-4B0F-B22F-DF1D568A8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9F816-C117-40E7-A598-341DF3F3CE8C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48A88F-9E2B-40F3-A988-9517D5165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4DC84D-AB3D-4A40-8568-E01709B17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2FC52-F11A-447E-95D2-DCA53F9A3F70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6206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279E2-6365-4CAC-80A9-141032C74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5D3F2-6DD7-4A99-A942-02282EDFE033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3B128-3DEC-4DE6-B42C-A22C9B47B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A1264-1CA0-4F17-9BA6-FDC8A9B24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617C8-9C44-4F25-8420-959465832D5F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693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B16D1-7BF6-4B11-8E4F-524A33456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2103-8C75-4360-9F63-A471C4F92C5C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B334D-99CF-4D93-B58E-78664D0E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716B5-3A9A-4180-93C8-2127A87A1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E2B8D-0840-4A74-8D71-C1E6E456E035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4484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156990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29719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43734-5CD5-477B-82E2-AD211DE5B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D70F-BC6C-4B82-917D-2FE52CE48743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9EF297-DE78-47C6-9573-5D5EEF643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6EED0-06FE-44FE-AEF7-1195BABAC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48E2B-AE4B-428E-9CF1-8BB78CE98804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46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7544FE-E14F-4067-B9F6-829D32BA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E1DB7-C55C-4B84-8D8D-0867855A830A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D9700-DA64-49FD-A246-7F381644C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0D7C1-62B6-4E3F-8BDF-5B2E6CF77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36867-C72A-4088-99A2-1BF79A327FD6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01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B6D21-147B-4F9D-BF96-D5455D204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BE45E-89B4-4AE6-A9AA-F8322D0351F6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7F65D-EE65-4822-BB0D-2D4F60B42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4BE92-E42A-40E2-9140-773AF3061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E22A3-5824-4536-BF6D-ACCE5AB4B1E4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219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0C8AF5-5895-4F8F-A9A8-BEDB6C667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A159E-0DD7-4FC3-9786-964AC1786B39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E3A140-4CA9-4C52-91BE-83657BF75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411E75-2C73-4C75-A2DF-87F95F2A8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6C94C-8CB8-4BAA-9843-AF5340F3FF87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347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40CB7DA-2305-414F-8B05-6B837F5F2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FB6FD-F08F-40ED-ACE9-53CAA112A961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6E16BCB-C7BC-4A99-8821-AD4D77E08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EBD93F-E41F-4ACF-98CD-3991D386E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4FE68-C2C0-4170-BACA-CDF93ECD14F0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776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FA023F-0568-433C-9E49-DDDF7A6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C78FA-A148-4067-9B30-3D41799D5C35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A3DED54-E730-485B-9270-89D0F62FD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BC89D7-1E03-4592-BA48-3DBC93B36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6EC73-07BA-43FB-AEE0-ECE924435532}" type="slidenum">
              <a:rPr lang="en-US" altLang="en-US"/>
              <a:pPr/>
              <a:t>‹Nr.›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17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412AE832-CFE5-46C0-96ED-CAC43C351B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FF5CC291-252F-4602-B22B-AD0B9F8F03B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42B455F-33DA-459C-A851-FB2540B078C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A766A5A-90AD-4460-9B29-ED193514A146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FE1BAB87-00A9-4761-A684-EA0F43C791C9}" type="slidenum">
              <a:rPr lang="en-GB" altLang="en-US" b="1"/>
              <a:pPr algn="ctr"/>
              <a:t>‹Nr.›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4FAE3A1F-B343-4569-A5D2-499D8A1BA69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:a16="http://schemas.microsoft.com/office/drawing/2014/main" id="{6AA85C37-D5C3-463A-A49B-72EB68EF28D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2" name="Picture 10">
            <a:extLst>
              <a:ext uri="{FF2B5EF4-FFF2-40B4-BE49-F238E27FC236}">
                <a16:creationId xmlns:a16="http://schemas.microsoft.com/office/drawing/2014/main" id="{84CFC04B-68FC-4B15-B6F4-12A2C17E449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1" r:id="rId1"/>
    <p:sldLayoutId id="2147484238" r:id="rId2"/>
    <p:sldLayoutId id="21474842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9E796899-C535-4863-AEFB-1CEB8AD8A2A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8BC3AFF-22B3-4B51-9271-F3EDA16D70E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52EC-2958-4673-AAE9-B9582C4A09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DB1443-1D11-4C18-B685-4E6927FE6E03}" type="datetimeFigureOut">
              <a:rPr lang="en-US"/>
              <a:pPr>
                <a:defRPr/>
              </a:pPr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66AAC-6538-4210-98ED-2AB17630E0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9032D-1CDC-48D1-900B-85B8AD3B3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905F01D-DD25-4020-917B-FFC6784CFDBB}" type="slidenum">
              <a:rPr lang="en-US" altLang="en-US"/>
              <a:pPr/>
              <a:t>‹Nr.›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0" r:id="rId1"/>
    <p:sldLayoutId id="2147484241" r:id="rId2"/>
    <p:sldLayoutId id="2147484242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9C2A81C4-9447-44E2-9AEE-1AC3AEDBF9B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75646" y="1585609"/>
            <a:ext cx="8628433" cy="236382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dirty="0" smtClean="0"/>
              <a:t>SA6#45-e, </a:t>
            </a:r>
            <a:r>
              <a:rPr lang="en-US" sz="2800" dirty="0" smtClean="0"/>
              <a:t>S6-211933, </a:t>
            </a:r>
            <a:r>
              <a:rPr lang="en-US" sz="2800" dirty="0" smtClean="0"/>
              <a:t>Discussion Paper 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Motivation for </a:t>
            </a:r>
            <a:r>
              <a:rPr lang="en-US" sz="2800" dirty="0"/>
              <a:t>CR S6-211882 Rev-1 </a:t>
            </a:r>
            <a:r>
              <a:rPr lang="en-US" sz="2800" dirty="0" smtClean="0"/>
              <a:t>of S6-211519</a:t>
            </a:r>
            <a:br>
              <a:rPr lang="en-US" sz="2800" dirty="0" smtClean="0"/>
            </a:br>
            <a:r>
              <a:rPr lang="en-US" sz="2800" dirty="0" smtClean="0"/>
              <a:t>Enhancements </a:t>
            </a:r>
            <a:r>
              <a:rPr lang="en-US" sz="2800" dirty="0"/>
              <a:t>for MC service UE </a:t>
            </a:r>
            <a:r>
              <a:rPr lang="en-US" sz="2800" dirty="0" smtClean="0"/>
              <a:t>label</a:t>
            </a:r>
            <a:br>
              <a:rPr lang="en-US" sz="2800" dirty="0" smtClean="0"/>
            </a:br>
            <a:r>
              <a:rPr lang="en-GB" sz="2800" dirty="0" smtClean="0"/>
              <a:t>TS 23.280 V17.7.0 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5D16B513-D9C3-4BA7-A320-F1618868A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87174"/>
            <a:ext cx="6400800" cy="1251626"/>
          </a:xfrm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Andreas Platzer, </a:t>
            </a:r>
            <a:r>
              <a:rPr lang="en-US" altLang="en-US" sz="2000" dirty="0" smtClean="0">
                <a:latin typeface="Arial" panose="020B0604020202020204" pitchFamily="34" charset="0"/>
              </a:rPr>
              <a:t>BDBOS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18</a:t>
            </a:r>
            <a:r>
              <a:rPr lang="en-US" altLang="en-US" sz="2000" baseline="30000" dirty="0" smtClean="0">
                <a:latin typeface="Arial" panose="020B0604020202020204" pitchFamily="34" charset="0"/>
              </a:rPr>
              <a:t>th</a:t>
            </a:r>
            <a:r>
              <a:rPr lang="en-US" altLang="en-US" sz="2000" dirty="0" smtClean="0">
                <a:latin typeface="Arial" panose="020B0604020202020204" pitchFamily="34" charset="0"/>
              </a:rPr>
              <a:t> August 2021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Dependency to SA6#44-e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5774" y="1421783"/>
            <a:ext cx="8544937" cy="4590600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/>
              <a:t>CR </a:t>
            </a:r>
            <a:r>
              <a:rPr lang="en-GB" sz="2400" dirty="0" smtClean="0"/>
              <a:t>S6-211882, is written on top of</a:t>
            </a:r>
          </a:p>
          <a:p>
            <a:pPr marL="444500" indent="-444500"/>
            <a:r>
              <a:rPr lang="en-GB" sz="2400" dirty="0" smtClean="0"/>
              <a:t>S6-211519, Rev-0, “Clarifications for Location management”, </a:t>
            </a:r>
            <a:br>
              <a:rPr lang="en-GB" sz="2400" dirty="0" smtClean="0"/>
            </a:br>
            <a:r>
              <a:rPr lang="en-GB" sz="2400" dirty="0" smtClean="0"/>
              <a:t>which is not yet incorporated in </a:t>
            </a:r>
            <a:br>
              <a:rPr lang="en-GB" sz="2400" dirty="0" smtClean="0"/>
            </a:br>
            <a:r>
              <a:rPr lang="en-GB" sz="2400" dirty="0" smtClean="0"/>
              <a:t>TS 23.280, but agreed at SA6#44-e.</a:t>
            </a:r>
          </a:p>
          <a:p>
            <a:pPr marL="444500" indent="-444500"/>
            <a:endParaRPr lang="en-GB" sz="2400" dirty="0"/>
          </a:p>
          <a:p>
            <a:pPr marL="444500" indent="-444500"/>
            <a:r>
              <a:rPr lang="en-GB" sz="2400" dirty="0"/>
              <a:t>Rev-1 adds new parts for “MC service UE label</a:t>
            </a:r>
            <a:r>
              <a:rPr lang="en-GB" sz="2400" dirty="0" smtClean="0"/>
              <a:t>”.</a:t>
            </a:r>
            <a:endParaRPr lang="en-GB" dirty="0"/>
          </a:p>
          <a:p>
            <a:pPr marL="457200" lvl="1" indent="0">
              <a:buNone/>
            </a:pPr>
            <a:r>
              <a:rPr lang="en-GB" dirty="0" smtClean="0"/>
              <a:t>All changes from Rev-0 are still visible.</a:t>
            </a:r>
          </a:p>
          <a:p>
            <a:pPr marL="457200" lvl="1" indent="0">
              <a:buNone/>
            </a:pPr>
            <a:r>
              <a:rPr lang="en-GB" dirty="0" smtClean="0"/>
              <a:t>New added text in Rev-1 is highlighted in 	     .</a:t>
            </a:r>
          </a:p>
          <a:p>
            <a:pPr lvl="1"/>
            <a:endParaRPr lang="en-GB" dirty="0"/>
          </a:p>
          <a:p>
            <a:pPr lvl="1"/>
            <a:endParaRPr lang="en-GB" dirty="0" smtClean="0"/>
          </a:p>
        </p:txBody>
      </p:sp>
      <p:sp>
        <p:nvSpPr>
          <p:cNvPr id="4" name="Rechteck 3"/>
          <p:cNvSpPr/>
          <p:nvPr/>
        </p:nvSpPr>
        <p:spPr bwMode="auto">
          <a:xfrm>
            <a:off x="6224364" y="4321149"/>
            <a:ext cx="1068148" cy="47743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2400" dirty="0" smtClean="0">
                <a:latin typeface="Arial" charset="0"/>
              </a:rPr>
              <a:t>Yellow</a:t>
            </a:r>
            <a:endParaRPr kumimoji="0" 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0843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r>
              <a:rPr lang="en-GB" dirty="0"/>
              <a:t>, </a:t>
            </a:r>
            <a:r>
              <a:rPr lang="en-GB" dirty="0" smtClean="0"/>
              <a:t>History and Goal</a:t>
            </a:r>
            <a:endParaRPr lang="en-GB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85775" y="1421782"/>
            <a:ext cx="8504476" cy="48307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Motivation</a:t>
            </a:r>
          </a:p>
          <a:p>
            <a:pPr marL="444500" indent="-444500"/>
            <a:r>
              <a:rPr lang="en-US" sz="2000" dirty="0" smtClean="0"/>
              <a:t>Main reason for “MC service UE label” is to allow a e.g. dispatcher to distinguish MC service UEs, when an MC service user has logged into multiple UEs at the same time.</a:t>
            </a:r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dirty="0"/>
              <a:t>History of “MC service UE </a:t>
            </a:r>
            <a:r>
              <a:rPr lang="en-US" sz="2000" dirty="0" smtClean="0"/>
              <a:t>label”: </a:t>
            </a:r>
            <a:endParaRPr lang="en-US" sz="2000" dirty="0"/>
          </a:p>
          <a:p>
            <a:pPr marL="444500" indent="-444500"/>
            <a:r>
              <a:rPr lang="en-US" sz="2000" dirty="0"/>
              <a:t>Introduced and agreed at SA6#42-e with S6-210581. </a:t>
            </a:r>
          </a:p>
          <a:p>
            <a:pPr marL="444500" indent="-444500"/>
            <a:r>
              <a:rPr lang="en-US" sz="2000" dirty="0"/>
              <a:t>Additions, proposed at SA6#42-bis-e with S6-211048 were postponed.</a:t>
            </a:r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sz="2000" dirty="0" smtClean="0"/>
              <a:t>Goal for this meeting:</a:t>
            </a:r>
            <a:endParaRPr lang="en-US" sz="2000" dirty="0"/>
          </a:p>
          <a:p>
            <a:pPr marL="444500" indent="-444500"/>
            <a:r>
              <a:rPr lang="en-US" sz="2000" dirty="0" smtClean="0"/>
              <a:t>To provide </a:t>
            </a:r>
            <a:r>
              <a:rPr lang="en-US" sz="2000" dirty="0"/>
              <a:t>a complete </a:t>
            </a:r>
            <a:r>
              <a:rPr lang="en-US" sz="2000" dirty="0" smtClean="0"/>
              <a:t>feature within Rel-17, only </a:t>
            </a:r>
            <a:r>
              <a:rPr lang="en-US" sz="2000" dirty="0"/>
              <a:t>necessary </a:t>
            </a:r>
            <a:r>
              <a:rPr lang="en-US" sz="2000" dirty="0" smtClean="0"/>
              <a:t>enhancements for “MC service UE label” are proposed.</a:t>
            </a:r>
          </a:p>
          <a:p>
            <a:pPr marL="444500" indent="-444500"/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679003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of S6-211882 was 211519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5775" y="1454150"/>
            <a:ext cx="8415464" cy="4830763"/>
          </a:xfrm>
        </p:spPr>
        <p:txBody>
          <a:bodyPr/>
          <a:lstStyle/>
          <a:p>
            <a:pPr marL="444500" indent="-444500"/>
            <a:r>
              <a:rPr lang="en-US" sz="2400" dirty="0" smtClean="0"/>
              <a:t>“MC </a:t>
            </a:r>
            <a:r>
              <a:rPr lang="en-US" sz="2400" dirty="0"/>
              <a:t>service UE </a:t>
            </a:r>
            <a:r>
              <a:rPr lang="en-US" sz="2400" dirty="0" smtClean="0"/>
              <a:t>label” is added in identified information flows.</a:t>
            </a:r>
          </a:p>
          <a:p>
            <a:pPr marL="444500" indent="-444500"/>
            <a:r>
              <a:rPr lang="en-US" sz="2400" dirty="0" smtClean="0"/>
              <a:t>Procedures</a:t>
            </a:r>
            <a:r>
              <a:rPr lang="en-US" sz="2400" dirty="0"/>
              <a:t>, </a:t>
            </a:r>
            <a:r>
              <a:rPr lang="en-US" sz="2400" dirty="0" smtClean="0"/>
              <a:t>related to location information, are updated to handle “MC service UE label”.</a:t>
            </a:r>
            <a:endParaRPr lang="en-US" sz="2400" dirty="0"/>
          </a:p>
          <a:p>
            <a:pPr marL="622300" lvl="1" indent="-222250"/>
            <a:r>
              <a:rPr lang="en-US" dirty="0"/>
              <a:t>The location management server shall </a:t>
            </a:r>
            <a:r>
              <a:rPr lang="en-US" dirty="0" smtClean="0"/>
              <a:t>STORE </a:t>
            </a:r>
            <a:r>
              <a:rPr lang="en-US" dirty="0"/>
              <a:t>the </a:t>
            </a:r>
            <a:r>
              <a:rPr lang="en-US" dirty="0" smtClean="0"/>
              <a:t>“MC service </a:t>
            </a:r>
            <a:r>
              <a:rPr lang="en-US" dirty="0"/>
              <a:t>UE </a:t>
            </a:r>
            <a:r>
              <a:rPr lang="en-US" dirty="0" smtClean="0"/>
              <a:t>label”. (Allowing location history procedures to provide “MC service UE label”).</a:t>
            </a:r>
            <a:endParaRPr lang="en-US" dirty="0"/>
          </a:p>
          <a:p>
            <a:pPr marL="622300" lvl="1" indent="-222250"/>
            <a:r>
              <a:rPr lang="en-US" dirty="0" smtClean="0"/>
              <a:t>Added as Note: The </a:t>
            </a:r>
            <a:r>
              <a:rPr lang="en-US" dirty="0"/>
              <a:t>MC service server needs NOT to </a:t>
            </a:r>
            <a:r>
              <a:rPr lang="en-US" dirty="0" smtClean="0"/>
              <a:t>be informed about the “MC </a:t>
            </a:r>
            <a:r>
              <a:rPr lang="en-US" dirty="0"/>
              <a:t>service UE </a:t>
            </a:r>
            <a:r>
              <a:rPr lang="en-US" dirty="0" smtClean="0"/>
              <a:t>label” </a:t>
            </a:r>
            <a:r>
              <a:rPr lang="en-US" dirty="0"/>
              <a:t>(as it has no use for it</a:t>
            </a:r>
            <a:r>
              <a:rPr lang="en-US" dirty="0" smtClean="0"/>
              <a:t>).</a:t>
            </a:r>
          </a:p>
          <a:p>
            <a:pPr marL="622300" lvl="1" indent="-222250"/>
            <a:endParaRPr lang="en-US" dirty="0"/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5383055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DFED55D-A663-4746-8A34-66F68BE04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911" y="99292"/>
            <a:ext cx="6827838" cy="728566"/>
          </a:xfrm>
        </p:spPr>
        <p:txBody>
          <a:bodyPr/>
          <a:lstStyle/>
          <a:p>
            <a:r>
              <a:rPr lang="en-GB" sz="2400" b="1" dirty="0" smtClean="0"/>
              <a:t>10.9.2.x </a:t>
            </a:r>
            <a:r>
              <a:rPr lang="en-GB" sz="2400" b="1" dirty="0"/>
              <a:t>Information flows for location </a:t>
            </a:r>
            <a:r>
              <a:rPr lang="en-GB" sz="2400" b="1" dirty="0" smtClean="0"/>
              <a:t>information</a:t>
            </a:r>
            <a:endParaRPr lang="en-GB" altLang="en-US" sz="24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4F06678-2F35-4CF9-8CFF-48DBA65634CB}"/>
              </a:ext>
            </a:extLst>
          </p:cNvPr>
          <p:cNvSpPr txBox="1"/>
          <p:nvPr/>
        </p:nvSpPr>
        <p:spPr>
          <a:xfrm>
            <a:off x="4261787" y="1116052"/>
            <a:ext cx="720000" cy="49966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800" b="1" dirty="0"/>
              <a:t>LMS</a:t>
            </a:r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D676AC5-3242-4908-A4A3-B7D13DD69DAA}"/>
              </a:ext>
            </a:extLst>
          </p:cNvPr>
          <p:cNvSpPr txBox="1"/>
          <p:nvPr/>
        </p:nvSpPr>
        <p:spPr>
          <a:xfrm>
            <a:off x="7935115" y="1310910"/>
            <a:ext cx="864000" cy="480178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800" b="1" dirty="0" smtClean="0"/>
              <a:t>LMC</a:t>
            </a:r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endParaRPr lang="en-GB" sz="1800" b="1" dirty="0"/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A9F52B5F-F5E5-42F3-A51D-CC880C98B7A2}"/>
              </a:ext>
            </a:extLst>
          </p:cNvPr>
          <p:cNvCxnSpPr>
            <a:cxnSpLocks/>
          </p:cNvCxnSpPr>
          <p:nvPr/>
        </p:nvCxnSpPr>
        <p:spPr bwMode="auto">
          <a:xfrm flipH="1">
            <a:off x="5063838" y="2799941"/>
            <a:ext cx="28075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feld 8">
            <a:extLst>
              <a:ext uri="{FF2B5EF4-FFF2-40B4-BE49-F238E27FC236}">
                <a16:creationId xmlns:a16="http://schemas.microsoft.com/office/drawing/2014/main" id="{38BC878C-BCC0-4E62-A693-A220C2A9BCC2}"/>
              </a:ext>
            </a:extLst>
          </p:cNvPr>
          <p:cNvSpPr txBox="1"/>
          <p:nvPr/>
        </p:nvSpPr>
        <p:spPr>
          <a:xfrm>
            <a:off x="5112390" y="2543765"/>
            <a:ext cx="21948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10.9.2.2 Location information report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9670F84-D097-4031-8C1A-C6B827F62083}"/>
              </a:ext>
            </a:extLst>
          </p:cNvPr>
          <p:cNvSpPr txBox="1"/>
          <p:nvPr/>
        </p:nvSpPr>
        <p:spPr>
          <a:xfrm>
            <a:off x="121398" y="1116052"/>
            <a:ext cx="972000" cy="3972280"/>
          </a:xfrm>
          <a:prstGeom prst="rect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800" b="1" dirty="0"/>
              <a:t>MC service server</a:t>
            </a:r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91F5441-1CAD-4297-A340-3746443DB99F}"/>
              </a:ext>
            </a:extLst>
          </p:cNvPr>
          <p:cNvSpPr txBox="1"/>
          <p:nvPr/>
        </p:nvSpPr>
        <p:spPr>
          <a:xfrm>
            <a:off x="266475" y="2001982"/>
            <a:ext cx="972000" cy="4110717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/>
          </a:p>
          <a:p>
            <a:pPr algn="ctr"/>
            <a:endParaRPr lang="en-GB" sz="1800" b="1" dirty="0" smtClean="0"/>
          </a:p>
          <a:p>
            <a:pPr algn="ctr"/>
            <a:r>
              <a:rPr lang="en-GB" sz="1800" b="1" dirty="0" smtClean="0"/>
              <a:t>LMC </a:t>
            </a:r>
            <a:r>
              <a:rPr lang="en-GB" sz="1800" b="1" dirty="0"/>
              <a:t>x</a:t>
            </a:r>
          </a:p>
        </p:txBody>
      </p:sp>
      <p:pic>
        <p:nvPicPr>
          <p:cNvPr id="30" name="Grafik 29" descr="Kompass">
            <a:extLst>
              <a:ext uri="{FF2B5EF4-FFF2-40B4-BE49-F238E27FC236}">
                <a16:creationId xmlns:a16="http://schemas.microsoft.com/office/drawing/2014/main" id="{3DB7AB81-1AA3-48E9-9EAA-2BFF3467511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1276" y="3099441"/>
            <a:ext cx="479767" cy="479767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BEDD3A80-F750-44EE-8CA6-700F099D69DD}"/>
              </a:ext>
            </a:extLst>
          </p:cNvPr>
          <p:cNvSpPr txBox="1"/>
          <p:nvPr/>
        </p:nvSpPr>
        <p:spPr>
          <a:xfrm>
            <a:off x="1405281" y="5271506"/>
            <a:ext cx="21579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10.9.2.10 Location report response</a:t>
            </a:r>
          </a:p>
        </p:txBody>
      </p:sp>
      <p:cxnSp>
        <p:nvCxnSpPr>
          <p:cNvPr id="8193" name="Gerade Verbindung mit Pfeil 8192">
            <a:extLst>
              <a:ext uri="{FF2B5EF4-FFF2-40B4-BE49-F238E27FC236}">
                <a16:creationId xmlns:a16="http://schemas.microsoft.com/office/drawing/2014/main" id="{119EF8B7-3FCA-4E21-896F-7F8CFA9DBEE8}"/>
              </a:ext>
            </a:extLst>
          </p:cNvPr>
          <p:cNvCxnSpPr>
            <a:cxnSpLocks/>
          </p:cNvCxnSpPr>
          <p:nvPr/>
        </p:nvCxnSpPr>
        <p:spPr bwMode="auto">
          <a:xfrm flipH="1">
            <a:off x="1361264" y="5519413"/>
            <a:ext cx="279107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7" name="Grafik 26" descr="Kompass">
            <a:extLst>
              <a:ext uri="{FF2B5EF4-FFF2-40B4-BE49-F238E27FC236}">
                <a16:creationId xmlns:a16="http://schemas.microsoft.com/office/drawing/2014/main" id="{CB18B314-FCE6-450F-A686-6FD94FF1982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38821" y="2528751"/>
            <a:ext cx="290764" cy="290764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D48A814D-DDB5-40B8-AC8E-9F88A04E362A}"/>
              </a:ext>
            </a:extLst>
          </p:cNvPr>
          <p:cNvSpPr txBox="1"/>
          <p:nvPr/>
        </p:nvSpPr>
        <p:spPr>
          <a:xfrm>
            <a:off x="1438547" y="3156384"/>
            <a:ext cx="24705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10.9.2.7 Location information notification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79411429-C655-4A5F-A952-95062D892E18}"/>
              </a:ext>
            </a:extLst>
          </p:cNvPr>
          <p:cNvCxnSpPr>
            <a:cxnSpLocks/>
          </p:cNvCxnSpPr>
          <p:nvPr/>
        </p:nvCxnSpPr>
        <p:spPr bwMode="auto">
          <a:xfrm flipH="1">
            <a:off x="1411601" y="3399143"/>
            <a:ext cx="277965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43" name="Grafik 42" descr="Kompass">
            <a:extLst>
              <a:ext uri="{FF2B5EF4-FFF2-40B4-BE49-F238E27FC236}">
                <a16:creationId xmlns:a16="http://schemas.microsoft.com/office/drawing/2014/main" id="{5E4453AB-6364-4F35-83FE-D863944AA8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25841" y="3108379"/>
            <a:ext cx="290764" cy="290764"/>
          </a:xfrm>
          <a:prstGeom prst="rect">
            <a:avLst/>
          </a:prstGeom>
        </p:spPr>
      </p:pic>
      <p:pic>
        <p:nvPicPr>
          <p:cNvPr id="48" name="Grafik 47" descr="Kompass">
            <a:extLst>
              <a:ext uri="{FF2B5EF4-FFF2-40B4-BE49-F238E27FC236}">
                <a16:creationId xmlns:a16="http://schemas.microsoft.com/office/drawing/2014/main" id="{225F335B-ECC9-405A-B9AF-2DC850EEDF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06697" y="5230762"/>
            <a:ext cx="290764" cy="290764"/>
          </a:xfrm>
          <a:prstGeom prst="rect">
            <a:avLst/>
          </a:prstGeom>
        </p:spPr>
      </p:pic>
      <p:sp>
        <p:nvSpPr>
          <p:cNvPr id="56" name="Textfeld 55">
            <a:extLst>
              <a:ext uri="{FF2B5EF4-FFF2-40B4-BE49-F238E27FC236}">
                <a16:creationId xmlns:a16="http://schemas.microsoft.com/office/drawing/2014/main" id="{8936B084-9EBA-486F-B4C4-83538C75243C}"/>
              </a:ext>
            </a:extLst>
          </p:cNvPr>
          <p:cNvSpPr txBox="1"/>
          <p:nvPr/>
        </p:nvSpPr>
        <p:spPr>
          <a:xfrm>
            <a:off x="4940941" y="4096980"/>
            <a:ext cx="26773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10.9.2.14 Location information history report</a:t>
            </a:r>
          </a:p>
        </p:txBody>
      </p:sp>
      <p:pic>
        <p:nvPicPr>
          <p:cNvPr id="63" name="Grafik 62" descr="Kompass">
            <a:extLst>
              <a:ext uri="{FF2B5EF4-FFF2-40B4-BE49-F238E27FC236}">
                <a16:creationId xmlns:a16="http://schemas.microsoft.com/office/drawing/2014/main" id="{C60E7D84-89B2-40FE-BEAC-6CD357F73F2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61227" y="4078508"/>
            <a:ext cx="290764" cy="290764"/>
          </a:xfrm>
          <a:prstGeom prst="rect">
            <a:avLst/>
          </a:prstGeom>
        </p:spPr>
      </p:pic>
      <p:cxnSp>
        <p:nvCxnSpPr>
          <p:cNvPr id="58" name="Gerade Verbindung mit Pfeil 57">
            <a:extLst>
              <a:ext uri="{FF2B5EF4-FFF2-40B4-BE49-F238E27FC236}">
                <a16:creationId xmlns:a16="http://schemas.microsoft.com/office/drawing/2014/main" id="{442DD4B7-2B16-4066-936D-0D60B82297D5}"/>
              </a:ext>
            </a:extLst>
          </p:cNvPr>
          <p:cNvCxnSpPr>
            <a:cxnSpLocks/>
          </p:cNvCxnSpPr>
          <p:nvPr/>
        </p:nvCxnSpPr>
        <p:spPr bwMode="auto">
          <a:xfrm flipH="1">
            <a:off x="5063838" y="4362695"/>
            <a:ext cx="26975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6" name="Textfeld 65">
            <a:extLst>
              <a:ext uri="{FF2B5EF4-FFF2-40B4-BE49-F238E27FC236}">
                <a16:creationId xmlns:a16="http://schemas.microsoft.com/office/drawing/2014/main" id="{DDA2906F-2E2F-491B-B934-ED5EABE3A1EE}"/>
              </a:ext>
            </a:extLst>
          </p:cNvPr>
          <p:cNvSpPr txBox="1"/>
          <p:nvPr/>
        </p:nvSpPr>
        <p:spPr>
          <a:xfrm>
            <a:off x="1307372" y="4081357"/>
            <a:ext cx="26773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10.9.2.14 Location information history report</a:t>
            </a:r>
          </a:p>
        </p:txBody>
      </p:sp>
      <p:cxnSp>
        <p:nvCxnSpPr>
          <p:cNvPr id="67" name="Gerade Verbindung mit Pfeil 66">
            <a:extLst>
              <a:ext uri="{FF2B5EF4-FFF2-40B4-BE49-F238E27FC236}">
                <a16:creationId xmlns:a16="http://schemas.microsoft.com/office/drawing/2014/main" id="{D6BDF649-2390-4CBB-927B-AFA4289CC0A3}"/>
              </a:ext>
            </a:extLst>
          </p:cNvPr>
          <p:cNvCxnSpPr>
            <a:cxnSpLocks/>
          </p:cNvCxnSpPr>
          <p:nvPr/>
        </p:nvCxnSpPr>
        <p:spPr bwMode="auto">
          <a:xfrm flipH="1">
            <a:off x="1307373" y="4347072"/>
            <a:ext cx="289174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9" name="Grafik 68" descr="Kompass">
            <a:extLst>
              <a:ext uri="{FF2B5EF4-FFF2-40B4-BE49-F238E27FC236}">
                <a16:creationId xmlns:a16="http://schemas.microsoft.com/office/drawing/2014/main" id="{CA56559B-7C65-4F2B-AE38-5E46FC9D18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08357" y="4081357"/>
            <a:ext cx="290764" cy="29076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32755" y="6105233"/>
            <a:ext cx="1711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b="1" dirty="0" smtClean="0"/>
              <a:t>Location provider</a:t>
            </a:r>
            <a:endParaRPr lang="en-GB" sz="1400" b="1" dirty="0"/>
          </a:p>
        </p:txBody>
      </p:sp>
      <p:sp>
        <p:nvSpPr>
          <p:cNvPr id="45" name="Textfeld 44"/>
          <p:cNvSpPr txBox="1"/>
          <p:nvPr/>
        </p:nvSpPr>
        <p:spPr>
          <a:xfrm>
            <a:off x="-18917" y="6112699"/>
            <a:ext cx="1966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Location consumers</a:t>
            </a:r>
            <a:endParaRPr lang="en-GB" sz="14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7963034" y="3484261"/>
            <a:ext cx="8162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>
                <a:solidFill>
                  <a:srgbClr val="00B050"/>
                </a:solidFill>
              </a:rPr>
              <a:t>Location </a:t>
            </a:r>
          </a:p>
          <a:p>
            <a:pPr algn="ctr"/>
            <a:r>
              <a:rPr lang="en-GB" dirty="0" smtClean="0">
                <a:solidFill>
                  <a:srgbClr val="00B050"/>
                </a:solidFill>
              </a:rPr>
              <a:t>information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4889794" y="2456119"/>
            <a:ext cx="3132000" cy="468000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hteck 49"/>
          <p:cNvSpPr/>
          <p:nvPr/>
        </p:nvSpPr>
        <p:spPr bwMode="auto">
          <a:xfrm>
            <a:off x="1174261" y="5176985"/>
            <a:ext cx="3168000" cy="468000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hteck 52"/>
          <p:cNvSpPr/>
          <p:nvPr/>
        </p:nvSpPr>
        <p:spPr bwMode="auto">
          <a:xfrm>
            <a:off x="1174262" y="4011278"/>
            <a:ext cx="3168000" cy="468000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hteck 54"/>
          <p:cNvSpPr/>
          <p:nvPr/>
        </p:nvSpPr>
        <p:spPr bwMode="auto">
          <a:xfrm>
            <a:off x="4897664" y="4019370"/>
            <a:ext cx="3132000" cy="468000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218406" y="2072128"/>
            <a:ext cx="2550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solidFill>
                  <a:srgbClr val="2A6EA8"/>
                </a:solidFill>
              </a:rPr>
              <a:t>Present</a:t>
            </a:r>
            <a:r>
              <a:rPr lang="de-DE" sz="1200" b="1" dirty="0" smtClean="0">
                <a:solidFill>
                  <a:srgbClr val="2A6EA8"/>
                </a:solidFill>
              </a:rPr>
              <a:t>, </a:t>
            </a:r>
            <a:r>
              <a:rPr lang="de-DE" sz="1200" b="1" dirty="0" err="1" smtClean="0">
                <a:solidFill>
                  <a:srgbClr val="2A6EA8"/>
                </a:solidFill>
              </a:rPr>
              <a:t>realized</a:t>
            </a:r>
            <a:r>
              <a:rPr lang="de-DE" sz="1200" b="1" dirty="0" smtClean="0">
                <a:solidFill>
                  <a:srgbClr val="2A6EA8"/>
                </a:solidFill>
              </a:rPr>
              <a:t> </a:t>
            </a:r>
            <a:r>
              <a:rPr lang="de-DE" sz="1200" b="1" dirty="0" err="1" smtClean="0">
                <a:solidFill>
                  <a:srgbClr val="2A6EA8"/>
                </a:solidFill>
              </a:rPr>
              <a:t>with</a:t>
            </a:r>
            <a:r>
              <a:rPr lang="de-DE" sz="1200" b="1" dirty="0" smtClean="0">
                <a:solidFill>
                  <a:srgbClr val="2A6EA8"/>
                </a:solidFill>
              </a:rPr>
              <a:t> S6-210581</a:t>
            </a:r>
            <a:endParaRPr lang="de-DE" sz="1200" b="1" dirty="0">
              <a:solidFill>
                <a:srgbClr val="2A6EA8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1782553" y="2070459"/>
            <a:ext cx="16365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rgbClr val="00B050"/>
                </a:solidFill>
              </a:rPr>
              <a:t>This CR,  S6-211882</a:t>
            </a:r>
            <a:endParaRPr lang="de-DE" sz="1200" b="1" dirty="0">
              <a:solidFill>
                <a:srgbClr val="00B050"/>
              </a:solidFill>
            </a:endParaRPr>
          </a:p>
        </p:txBody>
      </p:sp>
      <p:sp>
        <p:nvSpPr>
          <p:cNvPr id="62" name="Rechteck 61"/>
          <p:cNvSpPr/>
          <p:nvPr/>
        </p:nvSpPr>
        <p:spPr bwMode="auto">
          <a:xfrm>
            <a:off x="1174262" y="3059822"/>
            <a:ext cx="3168000" cy="468000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A9F52B5F-F5E5-42F3-A51D-CC880C98B7A2}"/>
              </a:ext>
            </a:extLst>
          </p:cNvPr>
          <p:cNvCxnSpPr>
            <a:cxnSpLocks/>
          </p:cNvCxnSpPr>
          <p:nvPr/>
        </p:nvCxnSpPr>
        <p:spPr bwMode="auto">
          <a:xfrm flipH="1">
            <a:off x="1372744" y="2840401"/>
            <a:ext cx="280752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38BC878C-BCC0-4E62-A693-A220C2A9BCC2}"/>
              </a:ext>
            </a:extLst>
          </p:cNvPr>
          <p:cNvSpPr txBox="1"/>
          <p:nvPr/>
        </p:nvSpPr>
        <p:spPr>
          <a:xfrm>
            <a:off x="1421296" y="2584225"/>
            <a:ext cx="21948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</a:lstStyle>
          <a:p>
            <a:r>
              <a:rPr lang="en-GB" dirty="0"/>
              <a:t>10.9.2.2 Location information report</a:t>
            </a:r>
          </a:p>
        </p:txBody>
      </p:sp>
      <p:pic>
        <p:nvPicPr>
          <p:cNvPr id="37" name="Grafik 36" descr="Kompass">
            <a:extLst>
              <a:ext uri="{FF2B5EF4-FFF2-40B4-BE49-F238E27FC236}">
                <a16:creationId xmlns:a16="http://schemas.microsoft.com/office/drawing/2014/main" id="{CB18B314-FCE6-450F-A686-6FD94FF1982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47727" y="2569211"/>
            <a:ext cx="290764" cy="290764"/>
          </a:xfrm>
          <a:prstGeom prst="rect">
            <a:avLst/>
          </a:prstGeom>
        </p:spPr>
      </p:pic>
      <p:sp>
        <p:nvSpPr>
          <p:cNvPr id="38" name="Rechteck 37"/>
          <p:cNvSpPr/>
          <p:nvPr/>
        </p:nvSpPr>
        <p:spPr bwMode="auto">
          <a:xfrm>
            <a:off x="1174262" y="2452513"/>
            <a:ext cx="3168000" cy="468000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123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Alternative </a:t>
            </a:r>
            <a:r>
              <a:rPr lang="de-DE" dirty="0" err="1" smtClean="0"/>
              <a:t>solution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0" indent="-444500"/>
            <a:r>
              <a:rPr lang="en-GB" sz="2400" dirty="0" smtClean="0"/>
              <a:t>The „MC service UE label“ is sent and stored only to the Location management server.</a:t>
            </a:r>
          </a:p>
          <a:p>
            <a:pPr marL="444500" indent="-444500"/>
            <a:r>
              <a:rPr lang="en-GB" sz="2400" dirty="0" smtClean="0"/>
              <a:t>Location management clients, interested in the </a:t>
            </a:r>
            <a:br>
              <a:rPr lang="en-GB" sz="2400" dirty="0" smtClean="0"/>
            </a:br>
            <a:r>
              <a:rPr lang="en-GB" sz="2400" dirty="0" smtClean="0"/>
              <a:t>„MC service UE label“ use new procedures to request the label explicitly. </a:t>
            </a:r>
          </a:p>
          <a:p>
            <a:pPr marL="0" indent="0">
              <a:buNone/>
            </a:pPr>
            <a:r>
              <a:rPr lang="en-GB" sz="800" dirty="0" smtClean="0"/>
              <a:t> </a:t>
            </a:r>
            <a:endParaRPr lang="en-GB" sz="800" dirty="0"/>
          </a:p>
          <a:p>
            <a:pPr marL="444500" indent="-444500"/>
            <a:r>
              <a:rPr lang="en-GB" sz="2400" dirty="0" smtClean="0"/>
              <a:t>Evaluation</a:t>
            </a:r>
          </a:p>
          <a:p>
            <a:pPr marL="666750" lvl="1" indent="-266700">
              <a:spcBef>
                <a:spcPts val="0"/>
              </a:spcBef>
              <a:buNone/>
            </a:pPr>
            <a:r>
              <a:rPr lang="en-GB" dirty="0" smtClean="0"/>
              <a:t>+ avoid sending the “MC service UE label” together with each location information</a:t>
            </a:r>
          </a:p>
          <a:p>
            <a:pPr lvl="1" indent="-342900">
              <a:spcBef>
                <a:spcPts val="0"/>
              </a:spcBef>
              <a:buFontTx/>
              <a:buChar char="-"/>
            </a:pPr>
            <a:r>
              <a:rPr lang="en-GB" dirty="0" smtClean="0"/>
              <a:t>New procedures and new information flows needed</a:t>
            </a:r>
          </a:p>
          <a:p>
            <a:pPr lvl="1" indent="-342900">
              <a:spcBef>
                <a:spcPts val="0"/>
              </a:spcBef>
              <a:buFontTx/>
              <a:buChar char="-"/>
            </a:pPr>
            <a:r>
              <a:rPr lang="en-GB" dirty="0" smtClean="0"/>
              <a:t>Mapping of labels to existing location information needed.</a:t>
            </a:r>
          </a:p>
          <a:p>
            <a:pPr marL="0" indent="0">
              <a:buNone/>
            </a:pPr>
            <a:endParaRPr lang="en-GB" sz="800" dirty="0" smtClean="0"/>
          </a:p>
          <a:p>
            <a:pPr marL="0" indent="0">
              <a:buNone/>
            </a:pPr>
            <a:r>
              <a:rPr lang="en-GB" sz="2400" dirty="0" smtClean="0"/>
              <a:t>This alternative solution is not pursued further.</a:t>
            </a:r>
          </a:p>
        </p:txBody>
      </p:sp>
    </p:spTree>
    <p:extLst>
      <p:ext uri="{BB962C8B-B14F-4D97-AF65-F5344CB8AC3E}">
        <p14:creationId xmlns:p14="http://schemas.microsoft.com/office/powerpoint/2010/main" val="109593712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428</Words>
  <Application>Microsoft Office PowerPoint</Application>
  <PresentationFormat>Bildschirmpräsentation (4:3)</PresentationFormat>
  <Paragraphs>99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SA6#45-e, S6-211933, Discussion Paper   Motivation for CR S6-211882 Rev-1 of S6-211519 Enhancements for MC service UE label TS 23.280 V17.7.0 </vt:lpstr>
      <vt:lpstr>Dependency to SA6#44-e </vt:lpstr>
      <vt:lpstr>Motivation, History and Goal</vt:lpstr>
      <vt:lpstr>Content of S6-211882 was 211519</vt:lpstr>
      <vt:lpstr>10.9.2.x Information flows for location information</vt:lpstr>
      <vt:lpstr>Alternative solution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SA6#45-BDBOS1</cp:lastModifiedBy>
  <cp:revision>886</cp:revision>
  <dcterms:created xsi:type="dcterms:W3CDTF">2008-08-30T09:32:10Z</dcterms:created>
  <dcterms:modified xsi:type="dcterms:W3CDTF">2021-08-19T09:32:50Z</dcterms:modified>
</cp:coreProperties>
</file>