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4"/>
  </p:notesMasterIdLst>
  <p:sldIdLst>
    <p:sldId id="275" r:id="rId5"/>
    <p:sldId id="274" r:id="rId6"/>
    <p:sldId id="260" r:id="rId7"/>
    <p:sldId id="279" r:id="rId8"/>
    <p:sldId id="271" r:id="rId9"/>
    <p:sldId id="277" r:id="rId10"/>
    <p:sldId id="281" r:id="rId11"/>
    <p:sldId id="280" r:id="rId12"/>
    <p:sldId id="276" r:id="rId1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2019-12-11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89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615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185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2017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package for RAN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2760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an initial draft for a Release 17 work package for RAN1, RAN2 and RAN3</a:t>
            </a:r>
          </a:p>
          <a:p>
            <a:pPr lvl="1">
              <a:defRPr/>
            </a:pPr>
            <a:r>
              <a:rPr lang="en-US" altLang="en-US" sz="2667" dirty="0"/>
              <a:t>RAN4 plans are to be addressed and finalized at RAN#87 in March/2020</a:t>
            </a:r>
          </a:p>
          <a:p>
            <a:pPr>
              <a:defRPr/>
            </a:pPr>
            <a:r>
              <a:rPr lang="en-US" altLang="en-US" sz="3200" dirty="0"/>
              <a:t>This proposal is based on all the moderator summaries and company inputs </a:t>
            </a:r>
            <a:r>
              <a:rPr lang="en-US" altLang="en-US" sz="3200" b="1" dirty="0">
                <a:solidFill>
                  <a:srgbClr val="FF0000"/>
                </a:solidFill>
              </a:rPr>
              <a:t>streamlined through the chairmen’s view on what is feasible</a:t>
            </a:r>
          </a:p>
          <a:p>
            <a:pPr>
              <a:defRPr/>
            </a:pPr>
            <a:r>
              <a:rPr lang="en-US" altLang="en-US" sz="3200" dirty="0"/>
              <a:t>The goal is to endorse an overall Rel-17 package by Tuesday evening at RAN#86</a:t>
            </a:r>
          </a:p>
          <a:p>
            <a:pPr lvl="1">
              <a:defRPr/>
            </a:pPr>
            <a:r>
              <a:rPr lang="en-US" altLang="en-US" sz="2667" dirty="0"/>
              <a:t>Detailed SID/WID sheets of the items within the endorsed package will then be worked out and approved by the conclusion of RAN#86  </a:t>
            </a:r>
            <a:r>
              <a:rPr lang="en-US" altLang="en-US" sz="2134" dirty="0"/>
              <a:t> </a:t>
            </a:r>
            <a:endParaRPr lang="en-US" altLang="en-US" sz="1601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2004068" y="2835975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105073" y="3067260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4222238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395344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040195" y="4113083"/>
            <a:ext cx="990088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6468429" y="444135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7566669" y="448753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8667762" y="468331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9751500" y="480026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6E04821-6AD3-4FDC-A5BB-09BAD1E15A1C}"/>
              </a:ext>
            </a:extLst>
          </p:cNvPr>
          <p:cNvSpPr/>
          <p:nvPr/>
        </p:nvSpPr>
        <p:spPr>
          <a:xfrm>
            <a:off x="6387148" y="5603654"/>
            <a:ext cx="1199513" cy="606425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 (TBC)</a:t>
            </a: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3900443"/>
            <a:ext cx="10176192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869203" y="504688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4799481" cy="118013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869203" y="3501659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FEC90B1D-2E84-4516-81A8-69F9E9E7F5A2}"/>
              </a:ext>
            </a:extLst>
          </p:cNvPr>
          <p:cNvCxnSpPr>
            <a:cxnSpLocks/>
            <a:stCxn id="43" idx="3"/>
            <a:endCxn id="51" idx="3"/>
          </p:cNvCxnSpPr>
          <p:nvPr/>
        </p:nvCxnSpPr>
        <p:spPr bwMode="auto">
          <a:xfrm>
            <a:off x="5512270" y="3241238"/>
            <a:ext cx="5376711" cy="1437034"/>
          </a:xfrm>
          <a:prstGeom prst="bentConnector3">
            <a:avLst>
              <a:gd name="adj1" fmla="val 104252"/>
            </a:avLst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3EA486C5-F251-49C5-9FD9-914D6B98EC89}"/>
              </a:ext>
            </a:extLst>
          </p:cNvPr>
          <p:cNvSpPr txBox="1"/>
          <p:nvPr/>
        </p:nvSpPr>
        <p:spPr>
          <a:xfrm>
            <a:off x="7517365" y="2878018"/>
            <a:ext cx="24908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15-month release length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Release 17 – timeline aspects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552391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TSG#84 in June took the assumption of a 15 month-long release for Rel-17</a:t>
            </a:r>
          </a:p>
          <a:p>
            <a:pPr lvl="1">
              <a:defRPr/>
            </a:pPr>
            <a:r>
              <a:rPr lang="en-US" altLang="en-US" sz="2667" dirty="0"/>
              <a:t>15 months between the completion of the same phases in Release-16 and Release-17</a:t>
            </a:r>
          </a:p>
          <a:p>
            <a:pPr>
              <a:defRPr/>
            </a:pPr>
            <a:r>
              <a:rPr lang="en-US" altLang="en-US" sz="3200" dirty="0"/>
              <a:t>Cross-check timeline aspects at TSG#86</a:t>
            </a:r>
          </a:p>
          <a:p>
            <a:pPr>
              <a:defRPr/>
            </a:pPr>
            <a:r>
              <a:rPr lang="en-US" altLang="en-US" sz="3200" dirty="0"/>
              <a:t>Irrespective of the final timeline decision the planning for the Rel-17 RAN package will be undertaken with a TU budget of a 15 month-long release  </a:t>
            </a:r>
            <a:r>
              <a:rPr lang="en-US" altLang="en-US" sz="2667" dirty="0"/>
              <a:t> </a:t>
            </a:r>
            <a:endParaRPr lang="en-US" altLang="en-US" sz="2134" dirty="0"/>
          </a:p>
          <a:p>
            <a:pPr>
              <a:defRPr/>
            </a:pP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8802064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231DE9-5FC7-41AA-92B4-FFF7F32AF875}"/>
              </a:ext>
            </a:extLst>
          </p:cNvPr>
          <p:cNvGrpSpPr/>
          <p:nvPr/>
        </p:nvGrpSpPr>
        <p:grpSpPr>
          <a:xfrm>
            <a:off x="1498523" y="879728"/>
            <a:ext cx="5550168" cy="5895976"/>
            <a:chOff x="1468043" y="879728"/>
            <a:chExt cx="5550168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1" name="Straight Connector 7">
              <a:extLst>
                <a:ext uri="{FF2B5EF4-FFF2-40B4-BE49-F238E27FC236}">
                  <a16:creationId xmlns:a16="http://schemas.microsoft.com/office/drawing/2014/main" id="{CFF1D499-8237-4625-8C92-0AE6BF680E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68043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03648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13478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DB5DE75B-4D22-4694-9D68-4D2BF3B58AF0}"/>
              </a:ext>
            </a:extLst>
          </p:cNvPr>
          <p:cNvSpPr/>
          <p:nvPr/>
        </p:nvSpPr>
        <p:spPr>
          <a:xfrm>
            <a:off x="1585416" y="4160633"/>
            <a:ext cx="5575948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saving: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idle/inactive focus, critical element on connected mode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9626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Q1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9626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60579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60579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6961" y="1143598"/>
            <a:ext cx="5579170" cy="27883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MIMO: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0704" y="1443098"/>
            <a:ext cx="4485426" cy="3235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Power efficiency, Resource allocation and potential other critical leftovers (TBD in March) 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1D1C74B-D218-4463-87A6-269C25A7CBBD}"/>
              </a:ext>
            </a:extLst>
          </p:cNvPr>
          <p:cNvSpPr/>
          <p:nvPr/>
        </p:nvSpPr>
        <p:spPr>
          <a:xfrm>
            <a:off x="3783173" y="3389674"/>
            <a:ext cx="3378205" cy="33059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5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3783174" y="5904048"/>
            <a:ext cx="337819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Other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impacts coming from RAN2/3/4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27703"/>
              </p:ext>
            </p:extLst>
          </p:nvPr>
        </p:nvGraphicFramePr>
        <p:xfrm>
          <a:off x="7662832" y="560569"/>
          <a:ext cx="2533280" cy="598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TU*:</a:t>
                      </a:r>
                      <a:br>
                        <a:rPr lang="en-US" sz="1050" dirty="0"/>
                      </a:br>
                      <a:r>
                        <a:rPr lang="en-US" sz="1050" dirty="0"/>
                        <a:t>15 </a:t>
                      </a:r>
                      <a:br>
                        <a:rPr lang="en-US" sz="1050" dirty="0"/>
                      </a:br>
                      <a:r>
                        <a:rPr lang="en-US" sz="1000" dirty="0"/>
                        <a:t>(27-12)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42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(54-8-4)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25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(27-2)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</a:p>
                    <a:p>
                      <a:pPr marL="0" algn="ctr" defTabSz="914377" rtl="0" eaLnBrk="1" latinLnBrk="0" hangingPunct="1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(54-1-1)</a:t>
                      </a: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05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27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01060196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20720575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707745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9597150"/>
                  </a:ext>
                </a:extLst>
              </a:tr>
              <a:tr h="43028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endParaRPr lang="en-GB" sz="15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51722033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1972974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50098018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41350927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8023702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357050" y="534003"/>
            <a:ext cx="156993" cy="6016376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514044" y="3262583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RAN1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5886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RAN1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662833" y="16383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8183909" y="16383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69373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9194565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699191" y="16383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54D3CCD1-6FCD-40EE-9777-F219BCDE2ADA}"/>
              </a:ext>
            </a:extLst>
          </p:cNvPr>
          <p:cNvSpPr/>
          <p:nvPr/>
        </p:nvSpPr>
        <p:spPr>
          <a:xfrm>
            <a:off x="3783173" y="3748803"/>
            <a:ext cx="3381426" cy="47078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NR-Light: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80F92036-FA8A-47B9-9201-D9D06C80B6ED}"/>
              </a:ext>
            </a:extLst>
          </p:cNvPr>
          <p:cNvSpPr/>
          <p:nvPr/>
        </p:nvSpPr>
        <p:spPr>
          <a:xfrm>
            <a:off x="1556953" y="2459343"/>
            <a:ext cx="557917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 per email discussion conclusion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8985ED3F-5498-47FA-BBC7-920BB8B747A1}"/>
              </a:ext>
            </a:extLst>
          </p:cNvPr>
          <p:cNvSpPr/>
          <p:nvPr/>
        </p:nvSpPr>
        <p:spPr>
          <a:xfrm>
            <a:off x="3783174" y="4524787"/>
            <a:ext cx="3378204" cy="30873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based on SI outcome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D4E0BBB4-6CA9-4D95-B693-B547BA3B929E}"/>
              </a:ext>
            </a:extLst>
          </p:cNvPr>
          <p:cNvSpPr/>
          <p:nvPr/>
        </p:nvSpPr>
        <p:spPr>
          <a:xfrm>
            <a:off x="1585429" y="4536130"/>
            <a:ext cx="2143695" cy="31474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Coverage </a:t>
            </a:r>
            <a:r>
              <a:rPr lang="en-US" sz="105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05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low mobility, incl voice, identify bottleneck channel(s)</a:t>
            </a:r>
            <a:endParaRPr lang="en-US" sz="105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ACEA624E-6D0B-45B4-8F56-8D7BBC3F9DA5}"/>
              </a:ext>
            </a:extLst>
          </p:cNvPr>
          <p:cNvSpPr/>
          <p:nvPr/>
        </p:nvSpPr>
        <p:spPr>
          <a:xfrm>
            <a:off x="3922546" y="4849322"/>
            <a:ext cx="3235199" cy="34019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XR Study: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traffic modelling, evaluation methodology, [characterization]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F28435C-2D58-4EB9-98BE-D7D10C23B917}"/>
              </a:ext>
            </a:extLst>
          </p:cNvPr>
          <p:cNvSpPr/>
          <p:nvPr/>
        </p:nvSpPr>
        <p:spPr>
          <a:xfrm>
            <a:off x="3746959" y="1787997"/>
            <a:ext cx="3389172" cy="29242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Extending current NR operation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upto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71 GHz</a:t>
            </a:r>
          </a:p>
          <a:p>
            <a:pPr algn="ctr" defTabSz="914354">
              <a:defRPr/>
            </a:pP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C3F9D5E-715F-4B53-A4CC-5281FB2D7917}"/>
              </a:ext>
            </a:extLst>
          </p:cNvPr>
          <p:cNvSpPr/>
          <p:nvPr/>
        </p:nvSpPr>
        <p:spPr>
          <a:xfrm>
            <a:off x="1585422" y="5562934"/>
            <a:ext cx="5575948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RAN2/3-led items with specific RAN1 objectives (IAB,  Multicast)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910ADF38-12A3-4068-A1D3-97A7455629A1}"/>
              </a:ext>
            </a:extLst>
          </p:cNvPr>
          <p:cNvSpPr/>
          <p:nvPr/>
        </p:nvSpPr>
        <p:spPr>
          <a:xfrm>
            <a:off x="1556960" y="1789826"/>
            <a:ext cx="2158382" cy="288764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9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Study enhancements for 52.6-71 GHz with existing waveform (RAN1, RAN4)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641BF039-9679-4FC2-8417-A92A5DD85903}"/>
              </a:ext>
            </a:extLst>
          </p:cNvPr>
          <p:cNvSpPr/>
          <p:nvPr/>
        </p:nvSpPr>
        <p:spPr>
          <a:xfrm>
            <a:off x="1585415" y="3071532"/>
            <a:ext cx="4328209" cy="27883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only, GNSS assumed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B3B1D1-FDA3-4A5A-891F-2824D64D9614}"/>
              </a:ext>
            </a:extLst>
          </p:cNvPr>
          <p:cNvSpPr/>
          <p:nvPr/>
        </p:nvSpPr>
        <p:spPr>
          <a:xfrm>
            <a:off x="1585416" y="5213475"/>
            <a:ext cx="5575948" cy="31474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>
            <a:defPPr>
              <a:defRPr lang="fi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eMTC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enhancements: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16QAM, RLF enhancements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D62ACFE-0CE0-47EC-B48C-033C42576F02}"/>
              </a:ext>
            </a:extLst>
          </p:cNvPr>
          <p:cNvSpPr/>
          <p:nvPr/>
        </p:nvSpPr>
        <p:spPr>
          <a:xfrm>
            <a:off x="4895934" y="6242007"/>
            <a:ext cx="2265435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Reserved for TEI17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C85D30-2FD9-40FA-B7AD-D1B2BAC07703}"/>
              </a:ext>
            </a:extLst>
          </p:cNvPr>
          <p:cNvSpPr/>
          <p:nvPr/>
        </p:nvSpPr>
        <p:spPr>
          <a:xfrm>
            <a:off x="2665668" y="2122094"/>
            <a:ext cx="4470462" cy="30399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DSS enhancement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531F3A5E-AFA6-4E61-AC6E-B18A4638C1CA}"/>
              </a:ext>
            </a:extLst>
          </p:cNvPr>
          <p:cNvSpPr/>
          <p:nvPr/>
        </p:nvSpPr>
        <p:spPr>
          <a:xfrm>
            <a:off x="4862701" y="2761490"/>
            <a:ext cx="2271865" cy="27883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0" tIns="0" rIns="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over NTN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GNSS assumed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D05E2A16-A0E6-4A9C-8FA4-58BF084B336A}"/>
              </a:ext>
            </a:extLst>
          </p:cNvPr>
          <p:cNvSpPr/>
          <p:nvPr/>
        </p:nvSpPr>
        <p:spPr>
          <a:xfrm>
            <a:off x="1576475" y="3371748"/>
            <a:ext cx="2142022" cy="358572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1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F0A0EF0-9605-4F25-83C3-A12A3944940C}"/>
              </a:ext>
            </a:extLst>
          </p:cNvPr>
          <p:cNvSpPr/>
          <p:nvPr/>
        </p:nvSpPr>
        <p:spPr>
          <a:xfrm>
            <a:off x="1585415" y="3770179"/>
            <a:ext cx="2142022" cy="377055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Light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lower complexity UEs, Power saving, coverage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B7DCF17-BE95-4154-BA2E-C3F46466538D}"/>
              </a:ext>
            </a:extLst>
          </p:cNvPr>
          <p:cNvGrpSpPr/>
          <p:nvPr/>
        </p:nvGrpSpPr>
        <p:grpSpPr>
          <a:xfrm>
            <a:off x="1524262" y="837818"/>
            <a:ext cx="5524429" cy="5895976"/>
            <a:chOff x="1524262" y="879728"/>
            <a:chExt cx="5524429" cy="5895976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72674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62274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39536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48691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Straight Connector 7">
              <a:extLst>
                <a:ext uri="{FF2B5EF4-FFF2-40B4-BE49-F238E27FC236}">
                  <a16:creationId xmlns:a16="http://schemas.microsoft.com/office/drawing/2014/main" id="{A1D93AA2-4C4D-475D-B7FF-B0974E413E9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834129" y="879728"/>
              <a:ext cx="0" cy="589597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6">
              <a:extLst>
                <a:ext uri="{FF2B5EF4-FFF2-40B4-BE49-F238E27FC236}">
                  <a16:creationId xmlns:a16="http://schemas.microsoft.com/office/drawing/2014/main" id="{27C52B88-E4DC-46BF-A12C-4B93FC067F2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262" y="879728"/>
              <a:ext cx="0" cy="5895976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548005" y="554357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654492" y="554354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48674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5972365" y="563881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760981" y="563881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55C17D3-7A53-47B8-947A-5BFA7CE82737}"/>
              </a:ext>
            </a:extLst>
          </p:cNvPr>
          <p:cNvSpPr/>
          <p:nvPr/>
        </p:nvSpPr>
        <p:spPr>
          <a:xfrm>
            <a:off x="1554427" y="1111087"/>
            <a:ext cx="5581704" cy="30122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single cell with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fw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compatibility to multicell 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F196D681-6A5C-498F-B5FF-2E1027899232}"/>
              </a:ext>
            </a:extLst>
          </p:cNvPr>
          <p:cNvSpPr/>
          <p:nvPr/>
        </p:nvSpPr>
        <p:spPr>
          <a:xfrm>
            <a:off x="2654491" y="1449604"/>
            <a:ext cx="4481640" cy="26787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incl IoT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6860E129-32B9-4D8B-BD56-76584BCA40DC}"/>
              </a:ext>
            </a:extLst>
          </p:cNvPr>
          <p:cNvSpPr/>
          <p:nvPr/>
        </p:nvSpPr>
        <p:spPr>
          <a:xfrm>
            <a:off x="1554425" y="1769159"/>
            <a:ext cx="5581705" cy="2826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MR DC/CA enhancements: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SCG act/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deact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.</a:t>
            </a: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E609D3B-288E-4D41-AF93-B02F1BE92900}"/>
              </a:ext>
            </a:extLst>
          </p:cNvPr>
          <p:cNvSpPr/>
          <p:nvPr/>
        </p:nvSpPr>
        <p:spPr>
          <a:xfrm>
            <a:off x="1554425" y="2411415"/>
            <a:ext cx="5578474" cy="2695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NTN: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LEO, GEO and transparent case only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88E52DFB-209B-4743-B151-AE120252B806}"/>
              </a:ext>
            </a:extLst>
          </p:cNvPr>
          <p:cNvSpPr/>
          <p:nvPr/>
        </p:nvSpPr>
        <p:spPr>
          <a:xfrm>
            <a:off x="2654491" y="3348028"/>
            <a:ext cx="4478409" cy="3179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IAB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Topology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(transparent to core), Duplexing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(RAN1), as per email discussion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322D0952-8536-4150-A435-995260F3635F}"/>
              </a:ext>
            </a:extLst>
          </p:cNvPr>
          <p:cNvSpPr/>
          <p:nvPr/>
        </p:nvSpPr>
        <p:spPr>
          <a:xfrm>
            <a:off x="2648091" y="5792103"/>
            <a:ext cx="4502061" cy="29445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Impacts coming from RAN1/3/4-led items, SA/CT, TEI17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FED00A-B2F1-42EB-BACE-4D2EDE2DE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59028"/>
              </p:ext>
            </p:extLst>
          </p:nvPr>
        </p:nvGraphicFramePr>
        <p:xfrm>
          <a:off x="7352284" y="518659"/>
          <a:ext cx="2533280" cy="5569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56">
                  <a:extLst>
                    <a:ext uri="{9D8B030D-6E8A-4147-A177-3AD203B41FA5}">
                      <a16:colId xmlns:a16="http://schemas.microsoft.com/office/drawing/2014/main" val="3389606098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85023665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897637271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2169012256"/>
                    </a:ext>
                  </a:extLst>
                </a:gridCol>
                <a:gridCol w="506656">
                  <a:extLst>
                    <a:ext uri="{9D8B030D-6E8A-4147-A177-3AD203B41FA5}">
                      <a16:colId xmlns:a16="http://schemas.microsoft.com/office/drawing/2014/main" val="1359622909"/>
                    </a:ext>
                  </a:extLst>
                </a:gridCol>
              </a:tblGrid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TU*: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9</a:t>
                      </a:r>
                      <a:endParaRPr lang="en-US" sz="1100" dirty="0">
                        <a:solidFill>
                          <a:srgbClr val="FFFF00"/>
                        </a:solidFill>
                      </a:endParaRP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24 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52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30</a:t>
                      </a:r>
                      <a:br>
                        <a:rPr lang="en-US" sz="1100" kern="1200" dirty="0"/>
                      </a:b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100" kern="1200" dirty="0"/>
                        <a:t>TU*:</a:t>
                      </a:r>
                      <a:br>
                        <a:rPr lang="en-US" sz="1100" kern="1200" dirty="0"/>
                      </a:br>
                      <a:r>
                        <a:rPr lang="en-US" sz="1100" kern="1200" dirty="0"/>
                        <a:t>60</a:t>
                      </a:r>
                      <a:endParaRPr lang="en-US" sz="11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0618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46919"/>
                  </a:ext>
                </a:extLst>
              </a:tr>
              <a:tr h="317649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40185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46350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805573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893198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444286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983580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174258"/>
                  </a:ext>
                </a:extLst>
              </a:tr>
              <a:tr h="367443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4133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marL="0" algn="ctr" defTabSz="914377" rtl="0" eaLnBrk="1" latinLnBrk="0" hangingPunct="1"/>
                      <a:r>
                        <a:rPr lang="en-GB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4/0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4/1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116572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223046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04784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867580"/>
                  </a:ext>
                </a:extLst>
              </a:tr>
              <a:tr h="340687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23196"/>
                  </a:ext>
                </a:extLst>
              </a:tr>
            </a:tbl>
          </a:graphicData>
        </a:graphic>
      </p:graphicFrame>
      <p:sp>
        <p:nvSpPr>
          <p:cNvPr id="103" name="Left Brace 102">
            <a:extLst>
              <a:ext uri="{FF2B5EF4-FFF2-40B4-BE49-F238E27FC236}">
                <a16:creationId xmlns:a16="http://schemas.microsoft.com/office/drawing/2014/main" id="{BB4B4CCE-6992-4898-8514-BB416AE98031}"/>
              </a:ext>
            </a:extLst>
          </p:cNvPr>
          <p:cNvSpPr/>
          <p:nvPr/>
        </p:nvSpPr>
        <p:spPr bwMode="auto">
          <a:xfrm rot="10800000">
            <a:off x="10087695" y="516156"/>
            <a:ext cx="131623" cy="556961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A12E42A-5980-47BD-A39A-EEABE3AD9373}"/>
              </a:ext>
            </a:extLst>
          </p:cNvPr>
          <p:cNvSpPr txBox="1"/>
          <p:nvPr/>
        </p:nvSpPr>
        <p:spPr>
          <a:xfrm>
            <a:off x="10229170" y="3227674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RAN2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id="{3D2649A0-691D-4A9F-AFAB-820E5BD0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-100773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RAN2 Rel17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72826D6-AFBF-4BB0-A3DE-F1FF1CF52DF7}"/>
              </a:ext>
            </a:extLst>
          </p:cNvPr>
          <p:cNvSpPr/>
          <p:nvPr/>
        </p:nvSpPr>
        <p:spPr>
          <a:xfrm>
            <a:off x="7352285" y="121927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D343EA-09D3-4117-A224-DC33D5C54B75}"/>
              </a:ext>
            </a:extLst>
          </p:cNvPr>
          <p:cNvSpPr/>
          <p:nvPr/>
        </p:nvSpPr>
        <p:spPr>
          <a:xfrm>
            <a:off x="7873361" y="121927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58C6FCA-D70B-4AF9-9644-F7805329F36B}"/>
              </a:ext>
            </a:extLst>
          </p:cNvPr>
          <p:cNvSpPr/>
          <p:nvPr/>
        </p:nvSpPr>
        <p:spPr>
          <a:xfrm>
            <a:off x="838318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2020Q4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40C1F5-6258-4608-9B59-6DF2B918F344}"/>
              </a:ext>
            </a:extLst>
          </p:cNvPr>
          <p:cNvSpPr/>
          <p:nvPr/>
        </p:nvSpPr>
        <p:spPr>
          <a:xfrm>
            <a:off x="8884017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CECABB5-9A17-4486-9D51-29A390FCA442}"/>
              </a:ext>
            </a:extLst>
          </p:cNvPr>
          <p:cNvSpPr/>
          <p:nvPr/>
        </p:nvSpPr>
        <p:spPr>
          <a:xfrm>
            <a:off x="9388643" y="121927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  <a:endParaRPr lang="en-GB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0ED8FB1-8227-478A-9187-A5DB5A06E39F}"/>
              </a:ext>
            </a:extLst>
          </p:cNvPr>
          <p:cNvSpPr/>
          <p:nvPr/>
        </p:nvSpPr>
        <p:spPr>
          <a:xfrm>
            <a:off x="2654492" y="2096840"/>
            <a:ext cx="4481638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Multi SIM: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9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paging.handling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RRC release, as per email discussion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4CE253CB-9382-45E9-B66B-F69313B0B8AA}"/>
              </a:ext>
            </a:extLst>
          </p:cNvPr>
          <p:cNvSpPr/>
          <p:nvPr/>
        </p:nvSpPr>
        <p:spPr>
          <a:xfrm>
            <a:off x="2654493" y="4775045"/>
            <a:ext cx="2146302" cy="285819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A0BD762-2067-414D-9A1A-EB2BC18E20FA}"/>
              </a:ext>
            </a:extLst>
          </p:cNvPr>
          <p:cNvSpPr/>
          <p:nvPr/>
        </p:nvSpPr>
        <p:spPr>
          <a:xfrm>
            <a:off x="1554428" y="4395760"/>
            <a:ext cx="2127024" cy="338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identify minimal impact for both L2 and L3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357F05C-840C-4AB5-884D-602649C8CC7B}"/>
              </a:ext>
            </a:extLst>
          </p:cNvPr>
          <p:cNvSpPr/>
          <p:nvPr/>
        </p:nvSpPr>
        <p:spPr>
          <a:xfrm>
            <a:off x="2648091" y="3691753"/>
            <a:ext cx="4484810" cy="30905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/URLLC: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TSC (beyond TSN) 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A6D9F07-2354-4535-AD91-7794FC337B83}"/>
              </a:ext>
            </a:extLst>
          </p:cNvPr>
          <p:cNvSpPr/>
          <p:nvPr/>
        </p:nvSpPr>
        <p:spPr>
          <a:xfrm>
            <a:off x="3777426" y="3010699"/>
            <a:ext cx="3355483" cy="29231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DC7B4C8-26DE-4F4B-AEA0-32F25A70B08F}"/>
              </a:ext>
            </a:extLst>
          </p:cNvPr>
          <p:cNvSpPr/>
          <p:nvPr/>
        </p:nvSpPr>
        <p:spPr>
          <a:xfrm>
            <a:off x="2651305" y="4052494"/>
            <a:ext cx="4481596" cy="3211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Small Data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UL and inactive only</a:t>
            </a:r>
            <a:endParaRPr lang="en-US" sz="5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ACE28BD-0471-49F4-85EE-93AB2E348711}"/>
              </a:ext>
            </a:extLst>
          </p:cNvPr>
          <p:cNvSpPr/>
          <p:nvPr/>
        </p:nvSpPr>
        <p:spPr>
          <a:xfrm>
            <a:off x="2654492" y="5448576"/>
            <a:ext cx="4505747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SON/MDT (RAN3-led)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009EF35-5A05-4774-9F81-B2D890F8C366}"/>
              </a:ext>
            </a:extLst>
          </p:cNvPr>
          <p:cNvSpPr/>
          <p:nvPr/>
        </p:nvSpPr>
        <p:spPr>
          <a:xfrm>
            <a:off x="1554425" y="5103717"/>
            <a:ext cx="5581705" cy="29445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UE Power Saving: 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Idle/inactive focus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5E37FF-87B8-4223-ABAC-5667B9E55019}"/>
              </a:ext>
            </a:extLst>
          </p:cNvPr>
          <p:cNvSpPr/>
          <p:nvPr/>
        </p:nvSpPr>
        <p:spPr>
          <a:xfrm>
            <a:off x="10421449" y="5677720"/>
            <a:ext cx="16717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* TUs available for Rel-17 work</a:t>
            </a:r>
            <a:endParaRPr lang="en-US" sz="1000" b="1" u="sng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BB665BD-CB86-40BD-BC65-D624F9EA2169}"/>
              </a:ext>
            </a:extLst>
          </p:cNvPr>
          <p:cNvSpPr/>
          <p:nvPr/>
        </p:nvSpPr>
        <p:spPr>
          <a:xfrm>
            <a:off x="3776777" y="2711689"/>
            <a:ext cx="3355477" cy="265558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IoT for NTN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1E5E4735-2C76-4317-B61B-9C1E7AA17D03}"/>
              </a:ext>
            </a:extLst>
          </p:cNvPr>
          <p:cNvSpPr/>
          <p:nvPr/>
        </p:nvSpPr>
        <p:spPr>
          <a:xfrm>
            <a:off x="4885565" y="4775045"/>
            <a:ext cx="2247335" cy="28581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slicing </a:t>
            </a:r>
            <a:r>
              <a:rPr lang="en-US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BE36CEC8-44DD-4AEE-8FB0-021591159950}"/>
              </a:ext>
            </a:extLst>
          </p:cNvPr>
          <p:cNvSpPr/>
          <p:nvPr/>
        </p:nvSpPr>
        <p:spPr>
          <a:xfrm>
            <a:off x="3777427" y="4432161"/>
            <a:ext cx="3364100" cy="30227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72000" rIns="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Sidelink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relay: 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either L2/L3 (based on SI outcome</a:t>
            </a:r>
            <a:r>
              <a:rPr lang="en-US" sz="10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E922AF4-8460-4757-923A-2102308BDFD3}"/>
              </a:ext>
            </a:extLst>
          </p:cNvPr>
          <p:cNvSpPr/>
          <p:nvPr/>
        </p:nvSpPr>
        <p:spPr>
          <a:xfrm>
            <a:off x="1547867" y="2968839"/>
            <a:ext cx="2127024" cy="35484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0" rIns="72000" bIns="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IIOT, integrity 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43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11" name="Straight Connector 7">
            <a:extLst>
              <a:ext uri="{FF2B5EF4-FFF2-40B4-BE49-F238E27FC236}">
                <a16:creationId xmlns:a16="http://schemas.microsoft.com/office/drawing/2014/main" id="{CFF1D499-8237-4625-8C92-0AE6BF680EC0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2254" y="1134215"/>
            <a:ext cx="0" cy="474529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0AA43DA-E105-4DFD-A045-A1044C3FF62B}"/>
              </a:ext>
            </a:extLst>
          </p:cNvPr>
          <p:cNvGrpSpPr/>
          <p:nvPr/>
        </p:nvGrpSpPr>
        <p:grpSpPr>
          <a:xfrm>
            <a:off x="1749299" y="1134215"/>
            <a:ext cx="5535612" cy="4745293"/>
            <a:chOff x="1482599" y="1134215"/>
            <a:chExt cx="5535612" cy="4745293"/>
          </a:xfrm>
        </p:grpSpPr>
        <p:cxnSp>
          <p:nvCxnSpPr>
            <p:cNvPr id="21508" name="Straight Connector 4">
              <a:extLst>
                <a:ext uri="{FF2B5EF4-FFF2-40B4-BE49-F238E27FC236}">
                  <a16:creationId xmlns:a16="http://schemas.microsoft.com/office/drawing/2014/main" id="{96ABE926-CDAF-4DA1-B9A5-07C273E42BC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82599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0" name="Straight Connector 6">
              <a:extLst>
                <a:ext uri="{FF2B5EF4-FFF2-40B4-BE49-F238E27FC236}">
                  <a16:creationId xmlns:a16="http://schemas.microsoft.com/office/drawing/2014/main" id="{F080480B-062E-4B86-A103-35B7A679B6A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9226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2" name="Straight Connector 8">
              <a:extLst>
                <a:ext uri="{FF2B5EF4-FFF2-40B4-BE49-F238E27FC236}">
                  <a16:creationId xmlns:a16="http://schemas.microsoft.com/office/drawing/2014/main" id="{82A94FA5-8257-40F2-B815-93EDA0A82132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08548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3" name="Straight Connector 9">
              <a:extLst>
                <a:ext uri="{FF2B5EF4-FFF2-40B4-BE49-F238E27FC236}">
                  <a16:creationId xmlns:a16="http://schemas.microsoft.com/office/drawing/2014/main" id="{2B625C6B-89D0-4383-B2AD-F88D7B225CC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96717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514" name="Straight Connector 10">
              <a:extLst>
                <a:ext uri="{FF2B5EF4-FFF2-40B4-BE49-F238E27FC236}">
                  <a16:creationId xmlns:a16="http://schemas.microsoft.com/office/drawing/2014/main" id="{2CFF8DE0-645D-49AD-B953-AC3111005CF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18211" y="1134215"/>
              <a:ext cx="0" cy="4745293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89BF3C2C-DE30-43A4-9672-BB087808FDDC}"/>
              </a:ext>
            </a:extLst>
          </p:cNvPr>
          <p:cNvSpPr/>
          <p:nvPr/>
        </p:nvSpPr>
        <p:spPr>
          <a:xfrm>
            <a:off x="1784225" y="1162182"/>
            <a:ext cx="1046163" cy="35846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578AB52-3A9B-42C8-AC27-99F1F84A6146}"/>
              </a:ext>
            </a:extLst>
          </p:cNvPr>
          <p:cNvSpPr/>
          <p:nvPr/>
        </p:nvSpPr>
        <p:spPr>
          <a:xfrm>
            <a:off x="2890712" y="1162181"/>
            <a:ext cx="1046163" cy="3584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E54C7E0-DB7C-49EB-8B86-876A6BB7EA73}"/>
              </a:ext>
            </a:extLst>
          </p:cNvPr>
          <p:cNvSpPr/>
          <p:nvPr/>
        </p:nvSpPr>
        <p:spPr>
          <a:xfrm>
            <a:off x="51036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ECB0FF3-EE16-4EDA-9195-7FB4C4056ED8}"/>
              </a:ext>
            </a:extLst>
          </p:cNvPr>
          <p:cNvSpPr/>
          <p:nvPr/>
        </p:nvSpPr>
        <p:spPr>
          <a:xfrm>
            <a:off x="6208585" y="1171708"/>
            <a:ext cx="1046163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31791AB-82B9-4A27-A501-E941282D1856}"/>
              </a:ext>
            </a:extLst>
          </p:cNvPr>
          <p:cNvSpPr/>
          <p:nvPr/>
        </p:nvSpPr>
        <p:spPr>
          <a:xfrm>
            <a:off x="3997201" y="1171708"/>
            <a:ext cx="1044575" cy="348943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AD37AFB-8D4A-43DE-BD69-FA2A7662D1BA}"/>
              </a:ext>
            </a:extLst>
          </p:cNvPr>
          <p:cNvSpPr/>
          <p:nvPr/>
        </p:nvSpPr>
        <p:spPr>
          <a:xfrm>
            <a:off x="1784225" y="1662114"/>
            <a:ext cx="5565262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SON/MDT enhancements (excl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94" name="Title 2">
            <a:extLst>
              <a:ext uri="{FF2B5EF4-FFF2-40B4-BE49-F238E27FC236}">
                <a16:creationId xmlns:a16="http://schemas.microsoft.com/office/drawing/2014/main" id="{8C120FAE-7958-4220-840D-04FE999DB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7" y="169737"/>
            <a:ext cx="9112251" cy="643425"/>
          </a:xfrm>
        </p:spPr>
        <p:txBody>
          <a:bodyPr/>
          <a:lstStyle/>
          <a:p>
            <a:r>
              <a:rPr lang="en-US" altLang="fi-FI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RAN3 Rel17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B868EE-7C6A-4879-AB19-BD4DD2903228}"/>
              </a:ext>
            </a:extLst>
          </p:cNvPr>
          <p:cNvSpPr/>
          <p:nvPr/>
        </p:nvSpPr>
        <p:spPr>
          <a:xfrm>
            <a:off x="7483537" y="675406"/>
            <a:ext cx="501724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A469852-2E3D-4A92-866E-D3B0A9F65861}"/>
              </a:ext>
            </a:extLst>
          </p:cNvPr>
          <p:cNvSpPr/>
          <p:nvPr/>
        </p:nvSpPr>
        <p:spPr>
          <a:xfrm>
            <a:off x="8117199" y="675406"/>
            <a:ext cx="489068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147F0D5-3AF5-4CA6-85ED-1B2FE10DF645}"/>
              </a:ext>
            </a:extLst>
          </p:cNvPr>
          <p:cNvSpPr/>
          <p:nvPr/>
        </p:nvSpPr>
        <p:spPr>
          <a:xfrm>
            <a:off x="8741849" y="676574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 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FE6CF43-19D5-4A42-B08F-D78E114F2A43}"/>
              </a:ext>
            </a:extLst>
          </p:cNvPr>
          <p:cNvSpPr/>
          <p:nvPr/>
        </p:nvSpPr>
        <p:spPr>
          <a:xfrm>
            <a:off x="9396171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161E069-BCB8-4139-A94B-701C040544D6}"/>
              </a:ext>
            </a:extLst>
          </p:cNvPr>
          <p:cNvSpPr/>
          <p:nvPr/>
        </p:nvSpPr>
        <p:spPr>
          <a:xfrm>
            <a:off x="10050493" y="675406"/>
            <a:ext cx="480079" cy="3584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54"/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 Q2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F9274-F639-4455-A639-288BC8711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90930"/>
              </p:ext>
            </p:extLst>
          </p:nvPr>
        </p:nvGraphicFramePr>
        <p:xfrm>
          <a:off x="7404288" y="1210639"/>
          <a:ext cx="3207165" cy="4348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433">
                  <a:extLst>
                    <a:ext uri="{9D8B030D-6E8A-4147-A177-3AD203B41FA5}">
                      <a16:colId xmlns:a16="http://schemas.microsoft.com/office/drawing/2014/main" val="1306459605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271366910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348278236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2561455352"/>
                    </a:ext>
                  </a:extLst>
                </a:gridCol>
                <a:gridCol w="641433">
                  <a:extLst>
                    <a:ext uri="{9D8B030D-6E8A-4147-A177-3AD203B41FA5}">
                      <a16:colId xmlns:a16="http://schemas.microsoft.com/office/drawing/2014/main" val="1746997225"/>
                    </a:ext>
                  </a:extLst>
                </a:gridCol>
              </a:tblGrid>
              <a:tr h="440535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TU*: </a:t>
                      </a:r>
                      <a:br>
                        <a:rPr lang="en-US" sz="105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50" dirty="0">
                          <a:solidFill>
                            <a:schemeClr val="bg1"/>
                          </a:solidFill>
                        </a:rPr>
                        <a:t>24</a:t>
                      </a:r>
                    </a:p>
                  </a:txBody>
                  <a:tcPr marL="0" marR="0"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 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1241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TU*:</a:t>
                      </a:r>
                      <a:b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5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solidFill>
                      <a:srgbClr val="1241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737833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6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926240"/>
                  </a:ext>
                </a:extLst>
              </a:tr>
              <a:tr h="33086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254229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49478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46781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073052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1.5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99747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1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0.5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4585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276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078373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2.5</a:t>
                      </a:r>
                    </a:p>
                    <a:p>
                      <a:pPr algn="ctr"/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4.5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(+1)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3.5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(+0.5)</a:t>
                      </a:r>
                      <a:br>
                        <a:rPr lang="en-GB" sz="1500" dirty="0"/>
                      </a:br>
                      <a:r>
                        <a:rPr lang="en-GB" sz="1500" dirty="0"/>
                        <a:t>**</a:t>
                      </a:r>
                      <a:endParaRPr lang="en-US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/>
                        <a:t>8</a:t>
                      </a:r>
                    </a:p>
                    <a:p>
                      <a:pPr algn="ctr"/>
                      <a:r>
                        <a:rPr lang="en-GB" sz="1500" dirty="0"/>
                        <a:t>(+1)</a:t>
                      </a:r>
                      <a:endParaRPr lang="en-US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91904"/>
                  </a:ext>
                </a:extLst>
              </a:tr>
            </a:tbl>
          </a:graphicData>
        </a:graphic>
      </p:graphicFrame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2CA92DD-2AB0-4EC7-8AD0-97419646DD1A}"/>
              </a:ext>
            </a:extLst>
          </p:cNvPr>
          <p:cNvSpPr/>
          <p:nvPr/>
        </p:nvSpPr>
        <p:spPr>
          <a:xfrm>
            <a:off x="1783734" y="2326477"/>
            <a:ext cx="5565751" cy="30054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Multicast (RAN2-led)</a:t>
            </a:r>
            <a:endParaRPr lang="en-US" sz="8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3" name="Left Brace 62">
            <a:extLst>
              <a:ext uri="{FF2B5EF4-FFF2-40B4-BE49-F238E27FC236}">
                <a16:creationId xmlns:a16="http://schemas.microsoft.com/office/drawing/2014/main" id="{034750EC-F8A4-498A-936C-7B0E9F9E27EF}"/>
              </a:ext>
            </a:extLst>
          </p:cNvPr>
          <p:cNvSpPr/>
          <p:nvPr/>
        </p:nvSpPr>
        <p:spPr bwMode="auto">
          <a:xfrm rot="10800000">
            <a:off x="10666253" y="1265549"/>
            <a:ext cx="162310" cy="4309363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AF36DA5-4556-4E96-BA34-40CE9F5C316D}"/>
              </a:ext>
            </a:extLst>
          </p:cNvPr>
          <p:cNvSpPr txBox="1"/>
          <p:nvPr/>
        </p:nvSpPr>
        <p:spPr>
          <a:xfrm>
            <a:off x="10828565" y="2696816"/>
            <a:ext cx="652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RAN3</a:t>
            </a:r>
            <a:br>
              <a:rPr lang="en-US" sz="1600" dirty="0"/>
            </a:br>
            <a:r>
              <a:rPr lang="en-US" sz="1600" dirty="0"/>
              <a:t>TUs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4199D86-56A5-4A44-93AC-73720B102428}"/>
              </a:ext>
            </a:extLst>
          </p:cNvPr>
          <p:cNvSpPr/>
          <p:nvPr/>
        </p:nvSpPr>
        <p:spPr>
          <a:xfrm>
            <a:off x="2858960" y="2671760"/>
            <a:ext cx="4490528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Non-Public Networks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(SA2 led)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A3B9602-267D-4E00-B96B-E5A20E29BCD7}"/>
              </a:ext>
            </a:extLst>
          </p:cNvPr>
          <p:cNvSpPr/>
          <p:nvPr/>
        </p:nvSpPr>
        <p:spPr>
          <a:xfrm>
            <a:off x="1784224" y="4506572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Corrections /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TEIx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DC7FCE-50B9-43A8-A261-FE3AC519C7A1}"/>
              </a:ext>
            </a:extLst>
          </p:cNvPr>
          <p:cNvSpPr/>
          <p:nvPr/>
        </p:nvSpPr>
        <p:spPr>
          <a:xfrm>
            <a:off x="1784224" y="2994208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IAB enhancements (RAN2-led)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D6C59FA-9C2C-4EC9-BAF7-B68F94F10F2A}"/>
              </a:ext>
            </a:extLst>
          </p:cNvPr>
          <p:cNvSpPr/>
          <p:nvPr/>
        </p:nvSpPr>
        <p:spPr>
          <a:xfrm>
            <a:off x="1793596" y="3316657"/>
            <a:ext cx="4381649" cy="25415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over NTN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6050909-A482-4155-ADAD-C28C8B701F13}"/>
              </a:ext>
            </a:extLst>
          </p:cNvPr>
          <p:cNvSpPr/>
          <p:nvPr/>
        </p:nvSpPr>
        <p:spPr>
          <a:xfrm>
            <a:off x="1784224" y="3884226"/>
            <a:ext cx="5565263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positioning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enh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: </a:t>
            </a:r>
            <a:r>
              <a:rPr lang="en-US" sz="12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IIoT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, integrity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5B23143-B744-453F-A338-8943FD779F2E}"/>
              </a:ext>
            </a:extLst>
          </p:cNvPr>
          <p:cNvSpPr/>
          <p:nvPr/>
        </p:nvSpPr>
        <p:spPr>
          <a:xfrm>
            <a:off x="5102733" y="1995214"/>
            <a:ext cx="2246754" cy="2929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r>
              <a:rPr lang="en-US" sz="11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(based on SI outcome)</a:t>
            </a: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184CE61-3369-4676-B0AD-F9C38864A27C}"/>
              </a:ext>
            </a:extLst>
          </p:cNvPr>
          <p:cNvSpPr/>
          <p:nvPr/>
        </p:nvSpPr>
        <p:spPr>
          <a:xfrm>
            <a:off x="1783734" y="1995214"/>
            <a:ext cx="3254424" cy="292987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/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NR </a:t>
            </a:r>
            <a:r>
              <a:rPr lang="en-US" sz="1200" b="1" u="sng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QoE</a:t>
            </a:r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914354"/>
            <a:endParaRPr lang="en-US" sz="1200" b="1" u="sng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B727DD-AA96-4840-BDE7-F31A18E2AFA4}"/>
              </a:ext>
            </a:extLst>
          </p:cNvPr>
          <p:cNvSpPr txBox="1"/>
          <p:nvPr/>
        </p:nvSpPr>
        <p:spPr>
          <a:xfrm>
            <a:off x="7334103" y="5574913"/>
            <a:ext cx="37756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 TUs available for Rel-17 work </a:t>
            </a:r>
            <a:br>
              <a:rPr lang="en-US" sz="1400" dirty="0"/>
            </a:br>
            <a:r>
              <a:rPr lang="en-US" sz="1400" dirty="0"/>
              <a:t>Total TU figure for one RAN3 meeting: </a:t>
            </a:r>
            <a:r>
              <a:rPr lang="en-US" sz="1400" b="1" u="sng" dirty="0"/>
              <a:t>12</a:t>
            </a:r>
          </a:p>
          <a:p>
            <a:endParaRPr lang="en-US" sz="1400" b="1" u="sng" dirty="0"/>
          </a:p>
          <a:p>
            <a:r>
              <a:rPr lang="en-US" sz="1400" b="1" dirty="0"/>
              <a:t>** </a:t>
            </a:r>
            <a:r>
              <a:rPr lang="en-US" sz="1400" dirty="0"/>
              <a:t>Additional overbudget TUs shown in brackets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88A72C29-773C-4657-AECB-0B348AD6B341}"/>
              </a:ext>
            </a:extLst>
          </p:cNvPr>
          <p:cNvSpPr/>
          <p:nvPr/>
        </p:nvSpPr>
        <p:spPr>
          <a:xfrm>
            <a:off x="5112167" y="3574736"/>
            <a:ext cx="2246752" cy="273166"/>
          </a:xfrm>
          <a:prstGeom prst="roundRect">
            <a:avLst/>
          </a:prstGeom>
          <a:solidFill>
            <a:srgbClr val="FF9B9B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NB-IOT over NTN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0EE8A06-7AA6-4149-ABA8-09588DEF587E}"/>
              </a:ext>
            </a:extLst>
          </p:cNvPr>
          <p:cNvSpPr/>
          <p:nvPr/>
        </p:nvSpPr>
        <p:spPr>
          <a:xfrm>
            <a:off x="2825498" y="4190822"/>
            <a:ext cx="2246754" cy="29159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LTE CP/UP split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91149D2-06CF-44D6-92CE-A4C0384F06EB}"/>
              </a:ext>
            </a:extLst>
          </p:cNvPr>
          <p:cNvSpPr/>
          <p:nvPr/>
        </p:nvSpPr>
        <p:spPr>
          <a:xfrm>
            <a:off x="1778727" y="4833803"/>
            <a:ext cx="5565263" cy="28277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54">
              <a:defRPr/>
            </a:pPr>
            <a:r>
              <a:rPr lang="en-US" sz="12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Misc. impacts coming from RAN1/2 and SA/CT</a:t>
            </a:r>
          </a:p>
          <a:p>
            <a:pPr algn="ctr" defTabSz="914354">
              <a:defRPr/>
            </a:pP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10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take these slides as a basis for working out an overall Rel-17 package at RAN#86</a:t>
            </a:r>
          </a:p>
          <a:p>
            <a:pPr>
              <a:defRPr/>
            </a:pPr>
            <a:r>
              <a:rPr lang="en-US" altLang="en-US" sz="3200" dirty="0"/>
              <a:t>An overall package to the extent shown in these slides shall be endorsed by Tuesday evening at RAN#86</a:t>
            </a:r>
          </a:p>
          <a:p>
            <a:pPr lvl="1">
              <a:defRPr/>
            </a:pPr>
            <a:r>
              <a:rPr lang="en-US" altLang="en-US" sz="2134" dirty="0"/>
              <a:t>This allows sufficient time for the corresponding SIDs/WIDs to be worked out and formally approved by the conclusion of RAN#86</a:t>
            </a:r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24320</TotalTime>
  <Words>1032</Words>
  <Application>Microsoft Office PowerPoint</Application>
  <PresentationFormat>Widescreen</PresentationFormat>
  <Paragraphs>383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Release 17 package for RAN  </vt:lpstr>
      <vt:lpstr>Introduction</vt:lpstr>
      <vt:lpstr>Overall timeline</vt:lpstr>
      <vt:lpstr>Release 17 – timeline aspects</vt:lpstr>
      <vt:lpstr>RAN1 Rel17</vt:lpstr>
      <vt:lpstr>RAN2 Rel17</vt:lpstr>
      <vt:lpstr>RAN3 Rel17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Toskala, Antti (Nokia - FI/Espoo)</dc:creator>
  <cp:keywords>CTPClassification=CTP_NT</cp:keywords>
  <cp:lastModifiedBy>Bertenyi, Balazs (Nokia - HU/Budapest)</cp:lastModifiedBy>
  <cp:revision>397</cp:revision>
  <dcterms:created xsi:type="dcterms:W3CDTF">2018-05-24T11:49:12Z</dcterms:created>
  <dcterms:modified xsi:type="dcterms:W3CDTF">2019-12-11T16:49:05Z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