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6" r:id="rId9"/>
    <p:sldId id="265" r:id="rId10"/>
    <p:sldId id="270" r:id="rId11"/>
    <p:sldId id="269" r:id="rId12"/>
  </p:sldIdLst>
  <p:sldSz cx="12192000" cy="6858000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343FD988-51A1-4E9B-8046-1F6A22A2C9BD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6"/>
            <p14:sldId id="265"/>
            <p14:sldId id="270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nghoon/HQ" initials="SH" lastIdx="1" clrIdx="0">
    <p:extLst>
      <p:ext uri="{19B8F6BF-5375-455C-9EA6-DF929625EA0E}">
        <p15:presenceInfo xmlns:p15="http://schemas.microsoft.com/office/powerpoint/2012/main" userId="Sunghoon/HQ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84660" autoAdjust="0"/>
  </p:normalViewPr>
  <p:slideViewPr>
    <p:cSldViewPr snapToGrid="0">
      <p:cViewPr varScale="1">
        <p:scale>
          <a:sx n="90" d="100"/>
          <a:sy n="90" d="100"/>
        </p:scale>
        <p:origin x="102" y="13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79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F2DEE5-1835-4147-8ACA-836263F83F1D}" type="datetimeFigureOut">
              <a:rPr lang="ko-KR" altLang="en-US" smtClean="0"/>
              <a:t>2019-04-01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2AE782-D0EA-4250-81EF-F00DECDA8C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5062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25AF5C-A5A7-4667-9412-8F4C1BAB859E}" type="datetimeFigureOut">
              <a:rPr lang="ko-KR" altLang="en-US" smtClean="0"/>
              <a:t>2019-04-01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9AD039-08E5-4549-AD86-1391DDEC42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270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AD039-08E5-4549-AD86-1391DDEC42A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9534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3gpp.org/IMG/jpg/3GPP_TM_RD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96" y="208305"/>
            <a:ext cx="712354" cy="41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직선 연결선 10"/>
          <p:cNvCxnSpPr/>
          <p:nvPr userDrawn="1"/>
        </p:nvCxnSpPr>
        <p:spPr>
          <a:xfrm>
            <a:off x="314796" y="769070"/>
            <a:ext cx="11547836" cy="0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제목 1"/>
          <p:cNvSpPr txBox="1">
            <a:spLocks/>
          </p:cNvSpPr>
          <p:nvPr userDrawn="1"/>
        </p:nvSpPr>
        <p:spPr>
          <a:xfrm>
            <a:off x="1081125" y="166657"/>
            <a:ext cx="7072275" cy="5607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endParaRPr lang="en-US" altLang="ko-KR" sz="1600" kern="1200" baseline="0" dirty="0" smtClean="0">
              <a:solidFill>
                <a:schemeClr val="accent5">
                  <a:lumMod val="75000"/>
                </a:schemeClr>
              </a:solidFill>
              <a:latin typeface="+mj-ea"/>
              <a:ea typeface="+mj-ea"/>
              <a:cs typeface="+mj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585" y="701265"/>
            <a:ext cx="1308047" cy="62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040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/>
            </a:lvl1pPr>
          </a:lstStyle>
          <a:p>
            <a:fld id="{36A09656-B8A7-4E76-B746-3BB483CECA3B}" type="datetime1">
              <a:rPr lang="en-US" altLang="ko-KR" smtClean="0"/>
              <a:t>4/1/2019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n-US" altLang="ko-KR" smtClean="0"/>
              <a:t>© Samsung Electronics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fld id="{25F5DF48-2534-4513-BD43-E3E90888DDC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0" name="그림 4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633" y="2361"/>
            <a:ext cx="1560445" cy="864096"/>
          </a:xfrm>
          <a:prstGeom prst="rect">
            <a:avLst/>
          </a:prstGeom>
        </p:spPr>
      </p:pic>
      <p:pic>
        <p:nvPicPr>
          <p:cNvPr id="9218" name="Picture 2" descr="http://www.3gpp.org/IMG/jpg/3GPP_TM_RD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8422" y="578120"/>
            <a:ext cx="712354" cy="41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585" y="-117412"/>
            <a:ext cx="1308047" cy="62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375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31850" y="629085"/>
            <a:ext cx="7121979" cy="851372"/>
          </a:xfrm>
        </p:spPr>
        <p:txBody>
          <a:bodyPr anchor="b">
            <a:normAutofit/>
          </a:bodyPr>
          <a:lstStyle>
            <a:lvl1pPr>
              <a:defRPr sz="4800" b="1" baseline="0"/>
            </a:lvl1pPr>
          </a:lstStyle>
          <a:p>
            <a:r>
              <a:rPr lang="en-US" altLang="ko-KR" dirty="0" smtClean="0"/>
              <a:t>Table of Contents</a:t>
            </a:r>
            <a:endParaRPr lang="ko-KR" altLang="en-US" dirty="0"/>
          </a:p>
        </p:txBody>
      </p:sp>
      <p:cxnSp>
        <p:nvCxnSpPr>
          <p:cNvPr id="7" name="직선 연결선 6"/>
          <p:cNvCxnSpPr/>
          <p:nvPr userDrawn="1"/>
        </p:nvCxnSpPr>
        <p:spPr>
          <a:xfrm>
            <a:off x="2348345" y="1953491"/>
            <a:ext cx="1155" cy="3837709"/>
          </a:xfrm>
          <a:prstGeom prst="line">
            <a:avLst/>
          </a:prstGeom>
          <a:ln w="508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내용 개체 틀 2"/>
          <p:cNvSpPr>
            <a:spLocks noGrp="1"/>
          </p:cNvSpPr>
          <p:nvPr>
            <p:ph idx="10"/>
          </p:nvPr>
        </p:nvSpPr>
        <p:spPr>
          <a:xfrm>
            <a:off x="2736233" y="1953491"/>
            <a:ext cx="7950818" cy="3837709"/>
          </a:xfrm>
        </p:spPr>
        <p:txBody>
          <a:bodyPr/>
          <a:lstStyle>
            <a:lvl1pPr marL="514350" indent="-514350">
              <a:lnSpc>
                <a:spcPct val="150000"/>
              </a:lnSpc>
              <a:buFont typeface="+mj-lt"/>
              <a:buAutoNum type="arabicPeriod"/>
              <a:defRPr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585" y="-117412"/>
            <a:ext cx="1308047" cy="62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9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585" y="-117412"/>
            <a:ext cx="1308047" cy="62132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20511" y="320511"/>
            <a:ext cx="11547836" cy="829559"/>
          </a:xfrm>
        </p:spPr>
        <p:txBody>
          <a:bodyPr>
            <a:normAutofit/>
          </a:bodyPr>
          <a:lstStyle>
            <a:lvl1pPr>
              <a:defRPr lang="ko-KR" altLang="en-US" sz="4000" b="1" kern="1200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20510" y="1404594"/>
            <a:ext cx="11547837" cy="4772369"/>
          </a:xfrm>
        </p:spPr>
        <p:txBody>
          <a:bodyPr/>
          <a:lstStyle>
            <a:lvl1pPr marL="228600" indent="-228600">
              <a:lnSpc>
                <a:spcPct val="100000"/>
              </a:lnSpc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accent5">
                    <a:lumMod val="75000"/>
                  </a:schemeClr>
                </a:solidFill>
              </a:defRPr>
            </a:lvl2pPr>
            <a:lvl3pPr marL="1143000" indent="-228600">
              <a:lnSpc>
                <a:spcPct val="100000"/>
              </a:lnSpc>
              <a:buFont typeface="맑은 고딕" panose="020B0503020000020004" pitchFamily="50" charset="-127"/>
              <a:buChar char="-"/>
              <a:defRPr sz="18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314796" y="1165310"/>
            <a:ext cx="11547836" cy="0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900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/>
            </a:lvl1pPr>
          </a:lstStyle>
          <a:p>
            <a:fld id="{2C94792A-F6FD-4EC4-8EE4-135300EE1302}" type="datetime1">
              <a:rPr lang="en-US" altLang="ko-KR" smtClean="0"/>
              <a:t>4/1/2019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n-US" altLang="ko-KR" dirty="0" smtClean="0"/>
              <a:t>© Samsung Electronics</a:t>
            </a:r>
            <a:endParaRPr lang="ko-KR" altLang="en-US" dirty="0" smtClean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585" y="-117412"/>
            <a:ext cx="1308047" cy="62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915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14796" y="365125"/>
            <a:ext cx="11547836" cy="800185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314796" y="1344697"/>
            <a:ext cx="5705004" cy="4832266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 b="1"/>
            </a:lvl1pPr>
            <a:lvl3pPr marL="1143000" indent="-228600">
              <a:buFont typeface="맑은 고딕" panose="020B0503020000020004" pitchFamily="50" charset="-127"/>
              <a:buChar char="-"/>
              <a:defRPr/>
            </a:lvl3pPr>
          </a:lstStyle>
          <a:p>
            <a:pPr lvl="0"/>
            <a:r>
              <a:rPr lang="ko-KR" altLang="en-US" dirty="0" smtClean="0"/>
              <a:t>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172200" y="1344697"/>
            <a:ext cx="5690432" cy="4832266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 b="1"/>
            </a:lvl1pPr>
            <a:lvl3pPr marL="1143000" indent="-228600">
              <a:buFont typeface="맑은 고딕" panose="020B0503020000020004" pitchFamily="50" charset="-127"/>
              <a:buChar char="-"/>
              <a:defRPr/>
            </a:lvl3pPr>
          </a:lstStyle>
          <a:p>
            <a:pPr lvl="0"/>
            <a:r>
              <a:rPr lang="ko-KR" altLang="en-US" dirty="0" smtClean="0"/>
              <a:t>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314796" y="6356350"/>
            <a:ext cx="3266604" cy="365125"/>
          </a:xfrm>
        </p:spPr>
        <p:txBody>
          <a:bodyPr/>
          <a:lstStyle>
            <a:lvl1pPr>
              <a:defRPr sz="1400"/>
            </a:lvl1pPr>
          </a:lstStyle>
          <a:p>
            <a:fld id="{4400EBC5-CA41-46E5-8242-3BB2B944D770}" type="datetime1">
              <a:rPr lang="en-US" altLang="ko-KR" smtClean="0"/>
              <a:t>4/1/2019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r>
              <a:rPr lang="en-US" altLang="ko-KR" dirty="0" smtClean="0"/>
              <a:t>© Samsung Electronics</a:t>
            </a:r>
            <a:endParaRPr lang="ko-KR" altLang="en-US" dirty="0" smtClean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252032" cy="365125"/>
          </a:xfrm>
        </p:spPr>
        <p:txBody>
          <a:bodyPr/>
          <a:lstStyle>
            <a:lvl1pPr>
              <a:defRPr sz="1400"/>
            </a:lvl1pPr>
          </a:lstStyle>
          <a:p>
            <a:r>
              <a:rPr lang="ko-KR" altLang="en-US" dirty="0" smtClean="0"/>
              <a:t> </a:t>
            </a:r>
            <a:r>
              <a:rPr lang="en-US" altLang="ko-KR" dirty="0" smtClean="0"/>
              <a:t>Page </a:t>
            </a:r>
            <a:fld id="{25F5DF48-2534-4513-BD43-E3E90888DDC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314796" y="1165310"/>
            <a:ext cx="11547836" cy="0"/>
          </a:xfrm>
          <a:prstGeom prst="line">
            <a:avLst/>
          </a:prstGeom>
          <a:ln w="254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4104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fld id="{FDE1E526-75C6-430B-A03D-CBA31CC43797}" type="datetime1">
              <a:rPr lang="en-US" altLang="ko-KR" smtClean="0"/>
              <a:t>4/1/2019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altLang="ko-KR" smtClean="0"/>
              <a:t>© Samsung Electronics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ko-KR" altLang="en-US" smtClean="0"/>
              <a:t> </a:t>
            </a:r>
            <a:r>
              <a:rPr lang="en-US" altLang="ko-KR" smtClean="0"/>
              <a:t>Page </a:t>
            </a:r>
            <a:fld id="{25F5DF48-2534-4513-BD43-E3E90888DDC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06384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49" r:id="rId2"/>
    <p:sldLayoutId id="2147483653" r:id="rId3"/>
    <p:sldLayoutId id="2147483650" r:id="rId4"/>
    <p:sldLayoutId id="2147483651" r:id="rId5"/>
    <p:sldLayoutId id="2147483652" r:id="rId6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5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2598" y="88769"/>
            <a:ext cx="6614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altLang="ko-KR" b="1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3GPP TSG SA WG6#30</a:t>
            </a:r>
          </a:p>
          <a:p>
            <a:pPr hangingPunct="0"/>
            <a:r>
              <a:rPr lang="en-GB" altLang="ko-KR" b="1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April 8</a:t>
            </a:r>
            <a:r>
              <a:rPr lang="en-GB" altLang="ko-KR" b="1" baseline="30000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th</a:t>
            </a:r>
            <a:r>
              <a:rPr lang="en-GB" altLang="ko-KR" b="1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- 12</a:t>
            </a:r>
            <a:r>
              <a:rPr lang="en-GB" altLang="ko-KR" b="1" baseline="30000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th</a:t>
            </a:r>
            <a:r>
              <a:rPr lang="en-GB" altLang="ko-KR" b="1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GB" altLang="ko-KR" b="1" baseline="30000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GB" altLang="ko-KR" b="1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2019, Newport Beach, California, USA</a:t>
            </a:r>
            <a:endParaRPr lang="ko-KR" altLang="en-US" b="1" dirty="0">
              <a:solidFill>
                <a:schemeClr val="accent5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30945"/>
              </p:ext>
            </p:extLst>
          </p:nvPr>
        </p:nvGraphicFramePr>
        <p:xfrm>
          <a:off x="314796" y="1498580"/>
          <a:ext cx="11547836" cy="22796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2404"/>
                <a:gridCol w="8865432"/>
              </a:tblGrid>
              <a:tr h="4559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Source: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lt"/>
                          <a:ea typeface="+mj-ea"/>
                          <a:cs typeface="+mj-cs"/>
                        </a:rPr>
                        <a:t>Samsung</a:t>
                      </a:r>
                      <a:endParaRPr lang="ko-KR" altLang="en-US" sz="1800" b="1" kern="1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</a:tr>
              <a:tr h="4559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Title: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lt"/>
                          <a:ea typeface="+mj-ea"/>
                          <a:cs typeface="+mj-cs"/>
                        </a:rPr>
                        <a:t>Application architecture for enabling edge applications</a:t>
                      </a:r>
                      <a:endParaRPr lang="ko-KR" altLang="en-US" sz="1800" b="1" kern="1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lt"/>
                        <a:ea typeface="+mj-ea"/>
                        <a:cs typeface="+mj-cs"/>
                      </a:endParaRPr>
                    </a:p>
                  </a:txBody>
                  <a:tcPr/>
                </a:tc>
              </a:tr>
              <a:tr h="4559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Document for: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Discussion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</a:tr>
              <a:tr h="4559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Agenda Item: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10.7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</a:tr>
              <a:tr h="45593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Work Item / Release: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800" b="1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+mj-ea"/>
                          <a:ea typeface="+mj-ea"/>
                          <a:cs typeface="+mj-cs"/>
                        </a:rPr>
                        <a:t>FS_EDGEAPP</a:t>
                      </a:r>
                      <a:endParaRPr lang="ko-KR" altLang="en-US" sz="1800" b="1" kern="1200" baseline="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+mj-ea"/>
                        <a:ea typeface="+mj-ea"/>
                        <a:cs typeface="+mj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14796" y="4155440"/>
            <a:ext cx="113082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kern="1200" baseline="0" dirty="0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rPr>
              <a:t>Abstract of the contribution: </a:t>
            </a:r>
            <a:r>
              <a:rPr lang="en-US" altLang="ko-KR" sz="1600" i="1" kern="1200" baseline="0" dirty="0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rPr>
              <a:t>This document</a:t>
            </a:r>
            <a:r>
              <a:rPr lang="en-US" altLang="ko-KR" sz="1600" i="1" kern="1200" dirty="0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rPr>
              <a:t> discusses an architecture principles and requirements to derive an application architecture for enabling edge applications.</a:t>
            </a:r>
          </a:p>
          <a:p>
            <a:r>
              <a:rPr lang="en-US" altLang="ko-KR" sz="1800" kern="1200" dirty="0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rPr>
              <a:t> </a:t>
            </a:r>
            <a:endParaRPr lang="ko-KR" altLang="en-US" sz="1800" kern="1200" baseline="0" dirty="0">
              <a:solidFill>
                <a:schemeClr val="accent5">
                  <a:lumMod val="75000"/>
                </a:schemeClr>
              </a:solidFill>
              <a:latin typeface="+mj-ea"/>
              <a:ea typeface="+mj-ea"/>
              <a:cs typeface="+mj-cs"/>
            </a:endParaRP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10424160" y="175863"/>
            <a:ext cx="1438472" cy="27117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  <a:cs typeface="+mj-cs"/>
              </a:defRPr>
            </a:lvl1pPr>
          </a:lstStyle>
          <a:p>
            <a:pPr algn="r"/>
            <a:r>
              <a:rPr lang="en-US" altLang="ko-KR" sz="1600" b="1" dirty="0" smtClean="0"/>
              <a:t>S6-190567</a:t>
            </a:r>
            <a:endParaRPr lang="ko-KR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20521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Discussion for the application architecture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510" y="1404594"/>
            <a:ext cx="11547837" cy="2457875"/>
          </a:xfrm>
        </p:spPr>
        <p:txBody>
          <a:bodyPr>
            <a:noAutofit/>
          </a:bodyPr>
          <a:lstStyle/>
          <a:p>
            <a:r>
              <a:rPr lang="en-US" altLang="ko-KR" sz="1800" dirty="0" smtClean="0"/>
              <a:t>Edge enabler client in the UE</a:t>
            </a:r>
          </a:p>
          <a:p>
            <a:pPr lvl="1"/>
            <a:r>
              <a:rPr lang="en-US" altLang="ko-KR" sz="1600" dirty="0" smtClean="0"/>
              <a:t>To meet the architecture principle 1, instead of individual UE application performs the edge enabling function, the new edge enabler client is proposed in the UE.</a:t>
            </a:r>
          </a:p>
          <a:p>
            <a:r>
              <a:rPr lang="en-US" altLang="ko-KR" sz="1800" dirty="0" smtClean="0"/>
              <a:t>Edge enabler server function</a:t>
            </a:r>
          </a:p>
          <a:p>
            <a:pPr lvl="1"/>
            <a:r>
              <a:rPr lang="en-US" altLang="ko-KR" sz="1600" dirty="0" smtClean="0"/>
              <a:t>To meet the architecture principle 2, 3 and 6, edge enabler server function is proposed</a:t>
            </a:r>
          </a:p>
          <a:p>
            <a:r>
              <a:rPr lang="en-US" altLang="ko-KR" sz="1800" dirty="0" smtClean="0"/>
              <a:t>Edge network configuration function</a:t>
            </a:r>
          </a:p>
          <a:p>
            <a:pPr lvl="1"/>
            <a:r>
              <a:rPr lang="en-US" altLang="ko-KR" sz="1600" dirty="0" smtClean="0"/>
              <a:t>To meet the architecture principle 4 and 5, edge network configuration function is proposed</a:t>
            </a:r>
          </a:p>
          <a:p>
            <a:pPr lvl="1"/>
            <a:endParaRPr lang="ko-KR" altLang="en-US" sz="1600" dirty="0"/>
          </a:p>
        </p:txBody>
      </p:sp>
      <p:grpSp>
        <p:nvGrpSpPr>
          <p:cNvPr id="4" name="Group 3"/>
          <p:cNvGrpSpPr/>
          <p:nvPr/>
        </p:nvGrpSpPr>
        <p:grpSpPr>
          <a:xfrm>
            <a:off x="1499486" y="4388069"/>
            <a:ext cx="1314785" cy="2263264"/>
            <a:chOff x="3781722" y="2594317"/>
            <a:chExt cx="700617" cy="991307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801585" y="2634107"/>
              <a:ext cx="661492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801585" y="2634107"/>
              <a:ext cx="661493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</p:grpSp>
      <p:sp>
        <p:nvSpPr>
          <p:cNvPr id="19" name="Rounded Rectangle 18"/>
          <p:cNvSpPr/>
          <p:nvPr/>
        </p:nvSpPr>
        <p:spPr>
          <a:xfrm rot="5400000">
            <a:off x="1465248" y="4993868"/>
            <a:ext cx="771811" cy="275503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UE APP 1</a:t>
            </a:r>
          </a:p>
        </p:txBody>
      </p:sp>
      <p:sp>
        <p:nvSpPr>
          <p:cNvPr id="20" name="Rounded Rectangle 19"/>
          <p:cNvSpPr/>
          <p:nvPr/>
        </p:nvSpPr>
        <p:spPr>
          <a:xfrm rot="5400000">
            <a:off x="8520500" y="4534373"/>
            <a:ext cx="930043" cy="262745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App 1</a:t>
            </a:r>
          </a:p>
        </p:txBody>
      </p:sp>
      <p:sp>
        <p:nvSpPr>
          <p:cNvPr id="21" name="Rounded Rectangle 20"/>
          <p:cNvSpPr/>
          <p:nvPr/>
        </p:nvSpPr>
        <p:spPr>
          <a:xfrm rot="5400000">
            <a:off x="8962152" y="4526282"/>
            <a:ext cx="935890" cy="262745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App 2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2471017" y="5127500"/>
            <a:ext cx="209974" cy="45719"/>
            <a:chOff x="1631877" y="2086600"/>
            <a:chExt cx="209974" cy="45719"/>
          </a:xfrm>
        </p:grpSpPr>
        <p:sp>
          <p:nvSpPr>
            <p:cNvPr id="23" name="Oval 22"/>
            <p:cNvSpPr/>
            <p:nvPr/>
          </p:nvSpPr>
          <p:spPr>
            <a:xfrm>
              <a:off x="1631877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1711643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1794947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6" name="Rounded Rectangle 25"/>
          <p:cNvSpPr/>
          <p:nvPr/>
        </p:nvSpPr>
        <p:spPr>
          <a:xfrm>
            <a:off x="8733469" y="5563858"/>
            <a:ext cx="1792519" cy="378482"/>
          </a:xfrm>
          <a:prstGeom prst="roundRect">
            <a:avLst>
              <a:gd name="adj" fmla="val 8878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Enabler</a:t>
            </a:r>
          </a:p>
          <a:p>
            <a:pPr algn="ctr"/>
            <a:r>
              <a:rPr lang="en-US" altLang="ko-KR" sz="1000" b="1" dirty="0" smtClean="0"/>
              <a:t>Server Function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1642603" y="5786515"/>
            <a:ext cx="1063039" cy="444399"/>
          </a:xfrm>
          <a:prstGeom prst="roundRect">
            <a:avLst>
              <a:gd name="adj" fmla="val 8878"/>
            </a:avLst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>
                <a:solidFill>
                  <a:schemeClr val="accent6">
                    <a:lumMod val="50000"/>
                  </a:schemeClr>
                </a:solidFill>
              </a:rPr>
              <a:t>Edge Enabler Client</a:t>
            </a:r>
          </a:p>
        </p:txBody>
      </p:sp>
      <p:sp>
        <p:nvSpPr>
          <p:cNvPr id="28" name="Rounded Rectangle 27"/>
          <p:cNvSpPr/>
          <p:nvPr/>
        </p:nvSpPr>
        <p:spPr>
          <a:xfrm rot="5400000">
            <a:off x="1856545" y="4989749"/>
            <a:ext cx="771811" cy="275503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UE APP </a:t>
            </a:r>
            <a:r>
              <a:rPr lang="en-US" altLang="ko-KR" sz="1000" b="1" dirty="0"/>
              <a:t>2</a:t>
            </a:r>
            <a:endParaRPr lang="en-US" altLang="ko-KR" sz="1000" b="1" dirty="0" smtClean="0"/>
          </a:p>
        </p:txBody>
      </p:sp>
      <p:grpSp>
        <p:nvGrpSpPr>
          <p:cNvPr id="29" name="Group 28"/>
          <p:cNvGrpSpPr/>
          <p:nvPr/>
        </p:nvGrpSpPr>
        <p:grpSpPr>
          <a:xfrm>
            <a:off x="9743300" y="4672662"/>
            <a:ext cx="209974" cy="45719"/>
            <a:chOff x="1631877" y="2086600"/>
            <a:chExt cx="209974" cy="45719"/>
          </a:xfrm>
        </p:grpSpPr>
        <p:sp>
          <p:nvSpPr>
            <p:cNvPr id="30" name="Oval 29"/>
            <p:cNvSpPr/>
            <p:nvPr/>
          </p:nvSpPr>
          <p:spPr>
            <a:xfrm>
              <a:off x="1631877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1711643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1794947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33" name="직선 화살표 연결선 12"/>
          <p:cNvCxnSpPr>
            <a:stCxn id="27" idx="3"/>
            <a:endCxn id="26" idx="1"/>
          </p:cNvCxnSpPr>
          <p:nvPr/>
        </p:nvCxnSpPr>
        <p:spPr>
          <a:xfrm flipV="1">
            <a:off x="2705642" y="5753099"/>
            <a:ext cx="6027827" cy="255616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8741636" y="6051576"/>
            <a:ext cx="1783489" cy="470665"/>
          </a:xfrm>
          <a:prstGeom prst="roundRect">
            <a:avLst>
              <a:gd name="adj" fmla="val 8878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Network Configuration Function</a:t>
            </a:r>
          </a:p>
        </p:txBody>
      </p:sp>
      <p:cxnSp>
        <p:nvCxnSpPr>
          <p:cNvPr id="35" name="직선 화살표 연결선 12"/>
          <p:cNvCxnSpPr>
            <a:endCxn id="34" idx="1"/>
          </p:cNvCxnSpPr>
          <p:nvPr/>
        </p:nvCxnSpPr>
        <p:spPr>
          <a:xfrm>
            <a:off x="2705642" y="6017624"/>
            <a:ext cx="6035994" cy="269285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화살표 연결선 12"/>
          <p:cNvCxnSpPr/>
          <p:nvPr/>
        </p:nvCxnSpPr>
        <p:spPr>
          <a:xfrm>
            <a:off x="6596063" y="5610225"/>
            <a:ext cx="2137406" cy="9736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36"/>
          <p:cNvSpPr/>
          <p:nvPr/>
        </p:nvSpPr>
        <p:spPr>
          <a:xfrm>
            <a:off x="4375687" y="4628180"/>
            <a:ext cx="2221421" cy="2089629"/>
          </a:xfrm>
          <a:prstGeom prst="roundRect">
            <a:avLst>
              <a:gd name="adj" fmla="val 3102"/>
            </a:avLst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모서리가 둥근 직사각형 135"/>
          <p:cNvSpPr/>
          <p:nvPr/>
        </p:nvSpPr>
        <p:spPr>
          <a:xfrm>
            <a:off x="4849846" y="4519697"/>
            <a:ext cx="1297912" cy="269307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none" tIns="29250" rtlCol="0" anchor="ctr"/>
          <a:lstStyle/>
          <a:p>
            <a:pPr algn="ctr" defTabSz="742771" latinLnBrk="0">
              <a:defRPr/>
            </a:pPr>
            <a:r>
              <a:rPr lang="en-US" altLang="ko-KR" sz="12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cs typeface="Samsung Sharp Sans Bold" pitchFamily="2" charset="0"/>
              </a:rPr>
              <a:t>3GPP Network</a:t>
            </a:r>
          </a:p>
        </p:txBody>
      </p:sp>
      <p:cxnSp>
        <p:nvCxnSpPr>
          <p:cNvPr id="39" name="직선 화살표 연결선 12"/>
          <p:cNvCxnSpPr/>
          <p:nvPr/>
        </p:nvCxnSpPr>
        <p:spPr>
          <a:xfrm>
            <a:off x="8968984" y="5141085"/>
            <a:ext cx="4457" cy="426684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ontent Placeholder 2"/>
          <p:cNvSpPr txBox="1">
            <a:spLocks/>
          </p:cNvSpPr>
          <p:nvPr/>
        </p:nvSpPr>
        <p:spPr>
          <a:xfrm>
            <a:off x="6576354" y="5355648"/>
            <a:ext cx="2392630" cy="2594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-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00" dirty="0" smtClean="0">
                <a:solidFill>
                  <a:schemeClr val="accent6">
                    <a:lumMod val="50000"/>
                  </a:schemeClr>
                </a:solidFill>
              </a:rPr>
              <a:t>Interworking with 3GPP network</a:t>
            </a:r>
          </a:p>
        </p:txBody>
      </p:sp>
      <p:sp>
        <p:nvSpPr>
          <p:cNvPr id="41" name="Content Placeholder 2"/>
          <p:cNvSpPr txBox="1">
            <a:spLocks/>
          </p:cNvSpPr>
          <p:nvPr/>
        </p:nvSpPr>
        <p:spPr>
          <a:xfrm>
            <a:off x="8516573" y="5154798"/>
            <a:ext cx="2453453" cy="2961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-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00" dirty="0" smtClean="0">
                <a:solidFill>
                  <a:schemeClr val="accent6">
                    <a:lumMod val="50000"/>
                  </a:schemeClr>
                </a:solidFill>
              </a:rPr>
              <a:t>Exposure of API to edge applications</a:t>
            </a: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 rot="21444385">
            <a:off x="2932316" y="5694498"/>
            <a:ext cx="3515282" cy="2679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-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00" dirty="0" smtClean="0">
                <a:solidFill>
                  <a:schemeClr val="accent6">
                    <a:lumMod val="50000"/>
                  </a:schemeClr>
                </a:solidFill>
              </a:rPr>
              <a:t>Discovery/initiation/configuration of edge applications</a:t>
            </a:r>
          </a:p>
        </p:txBody>
      </p:sp>
      <p:sp>
        <p:nvSpPr>
          <p:cNvPr id="43" name="Content Placeholder 2"/>
          <p:cNvSpPr txBox="1">
            <a:spLocks/>
          </p:cNvSpPr>
          <p:nvPr/>
        </p:nvSpPr>
        <p:spPr>
          <a:xfrm rot="154318">
            <a:off x="4903995" y="5994242"/>
            <a:ext cx="3761677" cy="2679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-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00" dirty="0" smtClean="0">
                <a:solidFill>
                  <a:schemeClr val="accent6">
                    <a:lumMod val="50000"/>
                  </a:schemeClr>
                </a:solidFill>
              </a:rPr>
              <a:t>Provisioning of Edge Network configurations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5819048" y="4923460"/>
            <a:ext cx="522010" cy="322291"/>
            <a:chOff x="1258538" y="4077714"/>
            <a:chExt cx="522010" cy="322291"/>
          </a:xfrm>
        </p:grpSpPr>
        <p:grpSp>
          <p:nvGrpSpPr>
            <p:cNvPr id="45" name="Group 44"/>
            <p:cNvGrpSpPr/>
            <p:nvPr/>
          </p:nvGrpSpPr>
          <p:grpSpPr>
            <a:xfrm>
              <a:off x="1258538" y="4077714"/>
              <a:ext cx="522010" cy="165114"/>
              <a:chOff x="4869656" y="2796892"/>
              <a:chExt cx="445294" cy="136656"/>
            </a:xfrm>
          </p:grpSpPr>
          <p:sp>
            <p:nvSpPr>
              <p:cNvPr id="49" name="Rounded Rectangle 48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50" name="Flowchart: Terminator 49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2" name="Flowchart: Terminator 51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46" name="Straight Connector 45"/>
            <p:cNvCxnSpPr/>
            <p:nvPr/>
          </p:nvCxnSpPr>
          <p:spPr>
            <a:xfrm flipH="1" flipV="1">
              <a:off x="1314484" y="4393454"/>
              <a:ext cx="451099" cy="599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1527234" y="4236585"/>
              <a:ext cx="1054" cy="16342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48" name="Oval 47"/>
            <p:cNvSpPr/>
            <p:nvPr/>
          </p:nvSpPr>
          <p:spPr>
            <a:xfrm>
              <a:off x="1497791" y="4220765"/>
              <a:ext cx="53596" cy="5524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171348" y="4923460"/>
            <a:ext cx="522010" cy="322291"/>
            <a:chOff x="1258538" y="4077714"/>
            <a:chExt cx="522010" cy="322291"/>
          </a:xfrm>
        </p:grpSpPr>
        <p:grpSp>
          <p:nvGrpSpPr>
            <p:cNvPr id="54" name="Group 53"/>
            <p:cNvGrpSpPr/>
            <p:nvPr/>
          </p:nvGrpSpPr>
          <p:grpSpPr>
            <a:xfrm>
              <a:off x="1258538" y="4077714"/>
              <a:ext cx="522010" cy="165114"/>
              <a:chOff x="4869656" y="2796892"/>
              <a:chExt cx="445294" cy="136656"/>
            </a:xfrm>
          </p:grpSpPr>
          <p:sp>
            <p:nvSpPr>
              <p:cNvPr id="58" name="Rounded Rectangle 57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59" name="Flowchart: Terminator 58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60" name="Oval 59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1" name="Flowchart: Terminator 60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55" name="Straight Connector 54"/>
            <p:cNvCxnSpPr/>
            <p:nvPr/>
          </p:nvCxnSpPr>
          <p:spPr>
            <a:xfrm flipH="1" flipV="1">
              <a:off x="1314484" y="4393454"/>
              <a:ext cx="451099" cy="599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1527234" y="4236585"/>
              <a:ext cx="1054" cy="16342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57" name="Oval 56"/>
            <p:cNvSpPr/>
            <p:nvPr/>
          </p:nvSpPr>
          <p:spPr>
            <a:xfrm>
              <a:off x="1497791" y="4220765"/>
              <a:ext cx="53596" cy="5524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552223" y="4923460"/>
            <a:ext cx="522010" cy="322291"/>
            <a:chOff x="1258538" y="4077714"/>
            <a:chExt cx="522010" cy="322291"/>
          </a:xfrm>
        </p:grpSpPr>
        <p:grpSp>
          <p:nvGrpSpPr>
            <p:cNvPr id="63" name="Group 62"/>
            <p:cNvGrpSpPr/>
            <p:nvPr/>
          </p:nvGrpSpPr>
          <p:grpSpPr>
            <a:xfrm>
              <a:off x="1258538" y="4077714"/>
              <a:ext cx="522010" cy="165114"/>
              <a:chOff x="4869656" y="2796892"/>
              <a:chExt cx="445294" cy="136656"/>
            </a:xfrm>
          </p:grpSpPr>
          <p:sp>
            <p:nvSpPr>
              <p:cNvPr id="67" name="Rounded Rectangle 66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68" name="Flowchart: Terminator 67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0" name="Flowchart: Terminator 69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64" name="Straight Connector 63"/>
            <p:cNvCxnSpPr/>
            <p:nvPr/>
          </p:nvCxnSpPr>
          <p:spPr>
            <a:xfrm flipH="1" flipV="1">
              <a:off x="1314484" y="4393454"/>
              <a:ext cx="451099" cy="599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527234" y="4236585"/>
              <a:ext cx="1054" cy="16342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66" name="Oval 65"/>
            <p:cNvSpPr/>
            <p:nvPr/>
          </p:nvSpPr>
          <p:spPr>
            <a:xfrm>
              <a:off x="1497791" y="4220765"/>
              <a:ext cx="53596" cy="5524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015420" y="6376795"/>
            <a:ext cx="522010" cy="165114"/>
            <a:chOff x="4869656" y="2796892"/>
            <a:chExt cx="445294" cy="136656"/>
          </a:xfrm>
        </p:grpSpPr>
        <p:sp>
          <p:nvSpPr>
            <p:cNvPr id="72" name="Rounded Rectangle 71"/>
            <p:cNvSpPr/>
            <p:nvPr/>
          </p:nvSpPr>
          <p:spPr>
            <a:xfrm>
              <a:off x="4869656" y="2796892"/>
              <a:ext cx="445294" cy="136656"/>
            </a:xfrm>
            <a:prstGeom prst="roundRect">
              <a:avLst>
                <a:gd name="adj" fmla="val 4883"/>
              </a:avLst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73" name="Flowchart: Terminator 72"/>
            <p:cNvSpPr/>
            <p:nvPr/>
          </p:nvSpPr>
          <p:spPr>
            <a:xfrm>
              <a:off x="4917380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74" name="Oval 73"/>
            <p:cNvSpPr/>
            <p:nvPr/>
          </p:nvSpPr>
          <p:spPr>
            <a:xfrm>
              <a:off x="5221892" y="2843783"/>
              <a:ext cx="45719" cy="4572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Flowchart: Terminator 74"/>
            <p:cNvSpPr/>
            <p:nvPr/>
          </p:nvSpPr>
          <p:spPr>
            <a:xfrm>
              <a:off x="5017392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</p:grpSp>
      <p:grpSp>
        <p:nvGrpSpPr>
          <p:cNvPr id="76" name="그룹 187"/>
          <p:cNvGrpSpPr/>
          <p:nvPr/>
        </p:nvGrpSpPr>
        <p:grpSpPr>
          <a:xfrm>
            <a:off x="5409780" y="6241091"/>
            <a:ext cx="236422" cy="319651"/>
            <a:chOff x="3134362" y="3868078"/>
            <a:chExt cx="521897" cy="591878"/>
          </a:xfrm>
        </p:grpSpPr>
        <p:sp>
          <p:nvSpPr>
            <p:cNvPr id="77" name="타원 189"/>
            <p:cNvSpPr/>
            <p:nvPr/>
          </p:nvSpPr>
          <p:spPr>
            <a:xfrm>
              <a:off x="3306507" y="3868078"/>
              <a:ext cx="192584" cy="167059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78" name="사다리꼴 190"/>
            <p:cNvSpPr/>
            <p:nvPr/>
          </p:nvSpPr>
          <p:spPr>
            <a:xfrm>
              <a:off x="3274531" y="4093417"/>
              <a:ext cx="256536" cy="366539"/>
            </a:xfrm>
            <a:prstGeom prst="trapezoid">
              <a:avLst>
                <a:gd name="adj" fmla="val 35148"/>
              </a:avLst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79" name="원호 191"/>
            <p:cNvSpPr/>
            <p:nvPr/>
          </p:nvSpPr>
          <p:spPr>
            <a:xfrm>
              <a:off x="3489373" y="3879599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80" name="원호 192"/>
            <p:cNvSpPr/>
            <p:nvPr/>
          </p:nvSpPr>
          <p:spPr>
            <a:xfrm>
              <a:off x="3562813" y="3879599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81" name="원호 193"/>
            <p:cNvSpPr/>
            <p:nvPr/>
          </p:nvSpPr>
          <p:spPr>
            <a:xfrm flipH="1">
              <a:off x="3134362" y="3872478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82" name="원호 194"/>
            <p:cNvSpPr/>
            <p:nvPr/>
          </p:nvSpPr>
          <p:spPr>
            <a:xfrm flipH="1">
              <a:off x="3207802" y="3872478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</p:grpSp>
      <p:grpSp>
        <p:nvGrpSpPr>
          <p:cNvPr id="83" name="그룹 187"/>
          <p:cNvGrpSpPr/>
          <p:nvPr/>
        </p:nvGrpSpPr>
        <p:grpSpPr>
          <a:xfrm>
            <a:off x="4435729" y="6251914"/>
            <a:ext cx="236422" cy="319651"/>
            <a:chOff x="3134362" y="3868078"/>
            <a:chExt cx="521897" cy="591878"/>
          </a:xfrm>
        </p:grpSpPr>
        <p:sp>
          <p:nvSpPr>
            <p:cNvPr id="84" name="타원 189"/>
            <p:cNvSpPr/>
            <p:nvPr/>
          </p:nvSpPr>
          <p:spPr>
            <a:xfrm>
              <a:off x="3306507" y="3868078"/>
              <a:ext cx="192584" cy="167059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85" name="사다리꼴 190"/>
            <p:cNvSpPr/>
            <p:nvPr/>
          </p:nvSpPr>
          <p:spPr>
            <a:xfrm>
              <a:off x="3274531" y="4093417"/>
              <a:ext cx="256536" cy="366539"/>
            </a:xfrm>
            <a:prstGeom prst="trapezoid">
              <a:avLst>
                <a:gd name="adj" fmla="val 35148"/>
              </a:avLst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86" name="원호 191"/>
            <p:cNvSpPr/>
            <p:nvPr/>
          </p:nvSpPr>
          <p:spPr>
            <a:xfrm>
              <a:off x="3489373" y="3879599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87" name="원호 192"/>
            <p:cNvSpPr/>
            <p:nvPr/>
          </p:nvSpPr>
          <p:spPr>
            <a:xfrm>
              <a:off x="3562813" y="3879599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88" name="원호 193"/>
            <p:cNvSpPr/>
            <p:nvPr/>
          </p:nvSpPr>
          <p:spPr>
            <a:xfrm flipH="1">
              <a:off x="3134362" y="3872478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89" name="원호 194"/>
            <p:cNvSpPr/>
            <p:nvPr/>
          </p:nvSpPr>
          <p:spPr>
            <a:xfrm flipH="1">
              <a:off x="3207802" y="3872478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810526" y="6405370"/>
            <a:ext cx="427561" cy="74205"/>
            <a:chOff x="1804388" y="5470349"/>
            <a:chExt cx="427561" cy="74205"/>
          </a:xfrm>
        </p:grpSpPr>
        <p:sp>
          <p:nvSpPr>
            <p:cNvPr id="91" name="Oval 90"/>
            <p:cNvSpPr/>
            <p:nvPr/>
          </p:nvSpPr>
          <p:spPr>
            <a:xfrm>
              <a:off x="1804388" y="5470349"/>
              <a:ext cx="65096" cy="74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Oval 91"/>
            <p:cNvSpPr/>
            <p:nvPr/>
          </p:nvSpPr>
          <p:spPr>
            <a:xfrm>
              <a:off x="1985620" y="5470349"/>
              <a:ext cx="65096" cy="74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Oval 92"/>
            <p:cNvSpPr/>
            <p:nvPr/>
          </p:nvSpPr>
          <p:spPr>
            <a:xfrm>
              <a:off x="2166853" y="5470349"/>
              <a:ext cx="65096" cy="74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4" name="Rounded Rectangle 93"/>
          <p:cNvSpPr/>
          <p:nvPr/>
        </p:nvSpPr>
        <p:spPr>
          <a:xfrm>
            <a:off x="8551555" y="4101728"/>
            <a:ext cx="2157411" cy="1902183"/>
          </a:xfrm>
          <a:prstGeom prst="roundRect">
            <a:avLst>
              <a:gd name="adj" fmla="val 3102"/>
            </a:avLst>
          </a:prstGeom>
          <a:noFill/>
          <a:ln w="2540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5" name="모서리가 둥근 직사각형 135"/>
          <p:cNvSpPr/>
          <p:nvPr/>
        </p:nvSpPr>
        <p:spPr>
          <a:xfrm>
            <a:off x="8985521" y="3904961"/>
            <a:ext cx="1297912" cy="269307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none" tIns="29250" rtlCol="0" anchor="ctr"/>
          <a:lstStyle/>
          <a:p>
            <a:pPr algn="ctr" defTabSz="742771" latinLnBrk="0">
              <a:defRPr/>
            </a:pPr>
            <a:r>
              <a:rPr lang="en-US" altLang="ko-KR" sz="12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cs typeface="Samsung Sharp Sans Bold" pitchFamily="2" charset="0"/>
              </a:rPr>
              <a:t>Edge Network</a:t>
            </a:r>
          </a:p>
        </p:txBody>
      </p:sp>
      <p:sp>
        <p:nvSpPr>
          <p:cNvPr id="96" name="Right Brace 95"/>
          <p:cNvSpPr/>
          <p:nvPr/>
        </p:nvSpPr>
        <p:spPr>
          <a:xfrm>
            <a:off x="10760965" y="5654494"/>
            <a:ext cx="160730" cy="794163"/>
          </a:xfrm>
          <a:prstGeom prst="rightBrac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7" name="TextBox 96"/>
          <p:cNvSpPr txBox="1"/>
          <p:nvPr/>
        </p:nvSpPr>
        <p:spPr>
          <a:xfrm>
            <a:off x="10996480" y="5590474"/>
            <a:ext cx="1195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accent6">
                    <a:lumMod val="50000"/>
                  </a:schemeClr>
                </a:solidFill>
              </a:rPr>
              <a:t>Separation due to architecture principle 4 and 5</a:t>
            </a:r>
            <a:endParaRPr lang="ko-KR" alt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50252" y="5032714"/>
            <a:ext cx="12840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accent6">
                    <a:lumMod val="50000"/>
                  </a:schemeClr>
                </a:solidFill>
              </a:rPr>
              <a:t>Instead of individual UE application, the proposed edge enabler client performs the edge enabling functions</a:t>
            </a:r>
          </a:p>
        </p:txBody>
      </p:sp>
    </p:spTree>
    <p:extLst>
      <p:ext uri="{BB962C8B-B14F-4D97-AF65-F5344CB8AC3E}">
        <p14:creationId xmlns:p14="http://schemas.microsoft.com/office/powerpoint/2010/main" val="323418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architecture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510" y="1404594"/>
            <a:ext cx="11547837" cy="236154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en-US" altLang="ko-KR" sz="1800" dirty="0"/>
              <a:t>It is proposed to adapt </a:t>
            </a:r>
            <a:r>
              <a:rPr lang="en-US" altLang="ko-KR" sz="1800" dirty="0" smtClean="0"/>
              <a:t>the application architecture for enabling edge applications with the following functional entities:</a:t>
            </a:r>
          </a:p>
          <a:p>
            <a:pPr lvl="1">
              <a:lnSpc>
                <a:spcPct val="160000"/>
              </a:lnSpc>
            </a:pPr>
            <a:r>
              <a:rPr lang="en-US" altLang="ko-KR" sz="1600" dirty="0" smtClean="0"/>
              <a:t>Edge enabler client in UE</a:t>
            </a:r>
          </a:p>
          <a:p>
            <a:pPr lvl="1">
              <a:lnSpc>
                <a:spcPct val="160000"/>
              </a:lnSpc>
            </a:pPr>
            <a:r>
              <a:rPr lang="en-US" altLang="ko-KR" sz="1600" dirty="0" smtClean="0"/>
              <a:t>Edge enabler server function</a:t>
            </a:r>
          </a:p>
          <a:p>
            <a:pPr lvl="1">
              <a:lnSpc>
                <a:spcPct val="160000"/>
              </a:lnSpc>
            </a:pPr>
            <a:r>
              <a:rPr lang="en-US" altLang="ko-KR" sz="1600" dirty="0" smtClean="0"/>
              <a:t>Edge network configuration function</a:t>
            </a:r>
            <a:endParaRPr lang="ko-KR" altLang="en-US" sz="1600" dirty="0"/>
          </a:p>
          <a:p>
            <a:endParaRPr lang="ko-KR" altLang="en-US" sz="1800" dirty="0"/>
          </a:p>
        </p:txBody>
      </p:sp>
      <p:grpSp>
        <p:nvGrpSpPr>
          <p:cNvPr id="4" name="Group 3"/>
          <p:cNvGrpSpPr/>
          <p:nvPr/>
        </p:nvGrpSpPr>
        <p:grpSpPr>
          <a:xfrm>
            <a:off x="1093580" y="4096854"/>
            <a:ext cx="1314785" cy="2263264"/>
            <a:chOff x="3781722" y="2594317"/>
            <a:chExt cx="700617" cy="991307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801585" y="2634107"/>
              <a:ext cx="661492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801585" y="2634107"/>
              <a:ext cx="661493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</p:grpSp>
      <p:sp>
        <p:nvSpPr>
          <p:cNvPr id="19" name="Rounded Rectangle 18"/>
          <p:cNvSpPr/>
          <p:nvPr/>
        </p:nvSpPr>
        <p:spPr>
          <a:xfrm rot="5400000">
            <a:off x="1059342" y="4702653"/>
            <a:ext cx="771811" cy="275503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UE APP 1</a:t>
            </a:r>
          </a:p>
        </p:txBody>
      </p:sp>
      <p:sp>
        <p:nvSpPr>
          <p:cNvPr id="20" name="Rounded Rectangle 19"/>
          <p:cNvSpPr/>
          <p:nvPr/>
        </p:nvSpPr>
        <p:spPr>
          <a:xfrm rot="5400000">
            <a:off x="8634800" y="4229573"/>
            <a:ext cx="930043" cy="262745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App 1</a:t>
            </a:r>
          </a:p>
        </p:txBody>
      </p:sp>
      <p:sp>
        <p:nvSpPr>
          <p:cNvPr id="21" name="Rounded Rectangle 20"/>
          <p:cNvSpPr/>
          <p:nvPr/>
        </p:nvSpPr>
        <p:spPr>
          <a:xfrm rot="5400000">
            <a:off x="9076452" y="4221482"/>
            <a:ext cx="935890" cy="262745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App 2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2065111" y="4836285"/>
            <a:ext cx="209974" cy="45719"/>
            <a:chOff x="1631877" y="2086600"/>
            <a:chExt cx="209974" cy="45719"/>
          </a:xfrm>
        </p:grpSpPr>
        <p:sp>
          <p:nvSpPr>
            <p:cNvPr id="23" name="Oval 22"/>
            <p:cNvSpPr/>
            <p:nvPr/>
          </p:nvSpPr>
          <p:spPr>
            <a:xfrm>
              <a:off x="1631877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1711643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1794947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6" name="Rounded Rectangle 25"/>
          <p:cNvSpPr/>
          <p:nvPr/>
        </p:nvSpPr>
        <p:spPr>
          <a:xfrm>
            <a:off x="8847769" y="5259058"/>
            <a:ext cx="1792519" cy="378482"/>
          </a:xfrm>
          <a:prstGeom prst="roundRect">
            <a:avLst>
              <a:gd name="adj" fmla="val 8878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Enabler</a:t>
            </a:r>
          </a:p>
          <a:p>
            <a:pPr algn="ctr"/>
            <a:r>
              <a:rPr lang="en-US" altLang="ko-KR" sz="1000" b="1" dirty="0" smtClean="0"/>
              <a:t>Server Function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1236697" y="5495300"/>
            <a:ext cx="1063039" cy="444399"/>
          </a:xfrm>
          <a:prstGeom prst="roundRect">
            <a:avLst>
              <a:gd name="adj" fmla="val 8878"/>
            </a:avLst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>
                <a:solidFill>
                  <a:schemeClr val="accent6">
                    <a:lumMod val="50000"/>
                  </a:schemeClr>
                </a:solidFill>
              </a:rPr>
              <a:t>Edge Enabler Client</a:t>
            </a:r>
          </a:p>
        </p:txBody>
      </p:sp>
      <p:sp>
        <p:nvSpPr>
          <p:cNvPr id="29" name="Rounded Rectangle 28"/>
          <p:cNvSpPr/>
          <p:nvPr/>
        </p:nvSpPr>
        <p:spPr>
          <a:xfrm rot="5400000">
            <a:off x="1450639" y="4698534"/>
            <a:ext cx="771811" cy="275503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UE APP </a:t>
            </a:r>
            <a:r>
              <a:rPr lang="en-US" altLang="ko-KR" sz="1000" b="1" dirty="0"/>
              <a:t>2</a:t>
            </a:r>
            <a:endParaRPr lang="en-US" altLang="ko-KR" sz="1000" b="1" dirty="0" smtClean="0"/>
          </a:p>
        </p:txBody>
      </p:sp>
      <p:grpSp>
        <p:nvGrpSpPr>
          <p:cNvPr id="30" name="Group 29"/>
          <p:cNvGrpSpPr/>
          <p:nvPr/>
        </p:nvGrpSpPr>
        <p:grpSpPr>
          <a:xfrm>
            <a:off x="9857600" y="4367862"/>
            <a:ext cx="209974" cy="45719"/>
            <a:chOff x="1631877" y="2086600"/>
            <a:chExt cx="209974" cy="45719"/>
          </a:xfrm>
        </p:grpSpPr>
        <p:sp>
          <p:nvSpPr>
            <p:cNvPr id="31" name="Oval 30"/>
            <p:cNvSpPr/>
            <p:nvPr/>
          </p:nvSpPr>
          <p:spPr>
            <a:xfrm>
              <a:off x="1631877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1711643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1794947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34" name="직선 화살표 연결선 12"/>
          <p:cNvCxnSpPr>
            <a:stCxn id="27" idx="3"/>
            <a:endCxn id="26" idx="1"/>
          </p:cNvCxnSpPr>
          <p:nvPr/>
        </p:nvCxnSpPr>
        <p:spPr>
          <a:xfrm flipV="1">
            <a:off x="2299736" y="5448299"/>
            <a:ext cx="6548033" cy="269201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34"/>
          <p:cNvSpPr/>
          <p:nvPr/>
        </p:nvSpPr>
        <p:spPr>
          <a:xfrm>
            <a:off x="8855936" y="5746776"/>
            <a:ext cx="1783489" cy="470665"/>
          </a:xfrm>
          <a:prstGeom prst="roundRect">
            <a:avLst>
              <a:gd name="adj" fmla="val 8878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Network Configuration Function</a:t>
            </a:r>
          </a:p>
        </p:txBody>
      </p:sp>
      <p:cxnSp>
        <p:nvCxnSpPr>
          <p:cNvPr id="36" name="직선 화살표 연결선 12"/>
          <p:cNvCxnSpPr>
            <a:endCxn id="35" idx="1"/>
          </p:cNvCxnSpPr>
          <p:nvPr/>
        </p:nvCxnSpPr>
        <p:spPr>
          <a:xfrm>
            <a:off x="2314575" y="5715000"/>
            <a:ext cx="6541361" cy="267109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12"/>
          <p:cNvCxnSpPr/>
          <p:nvPr/>
        </p:nvCxnSpPr>
        <p:spPr>
          <a:xfrm>
            <a:off x="6710363" y="5305425"/>
            <a:ext cx="2137406" cy="9736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ounded Rectangle 102"/>
          <p:cNvSpPr/>
          <p:nvPr/>
        </p:nvSpPr>
        <p:spPr>
          <a:xfrm>
            <a:off x="4489987" y="4323380"/>
            <a:ext cx="2221421" cy="2089629"/>
          </a:xfrm>
          <a:prstGeom prst="roundRect">
            <a:avLst>
              <a:gd name="adj" fmla="val 3102"/>
            </a:avLst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" name="모서리가 둥근 직사각형 135"/>
          <p:cNvSpPr/>
          <p:nvPr/>
        </p:nvSpPr>
        <p:spPr>
          <a:xfrm>
            <a:off x="4964146" y="4214897"/>
            <a:ext cx="1297912" cy="269307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none" tIns="29250" rtlCol="0" anchor="ctr"/>
          <a:lstStyle/>
          <a:p>
            <a:pPr algn="ctr" defTabSz="742771" latinLnBrk="0">
              <a:defRPr/>
            </a:pPr>
            <a:r>
              <a:rPr lang="en-US" altLang="ko-KR" sz="12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cs typeface="Samsung Sharp Sans Bold" pitchFamily="2" charset="0"/>
              </a:rPr>
              <a:t>3GPP Network</a:t>
            </a:r>
          </a:p>
        </p:txBody>
      </p:sp>
      <p:cxnSp>
        <p:nvCxnSpPr>
          <p:cNvPr id="105" name="직선 화살표 연결선 12"/>
          <p:cNvCxnSpPr/>
          <p:nvPr/>
        </p:nvCxnSpPr>
        <p:spPr>
          <a:xfrm>
            <a:off x="9083284" y="4836285"/>
            <a:ext cx="4457" cy="426684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Content Placeholder 2"/>
          <p:cNvSpPr txBox="1">
            <a:spLocks/>
          </p:cNvSpPr>
          <p:nvPr/>
        </p:nvSpPr>
        <p:spPr>
          <a:xfrm>
            <a:off x="6690654" y="5050848"/>
            <a:ext cx="2392630" cy="2594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-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00" dirty="0" smtClean="0">
                <a:solidFill>
                  <a:schemeClr val="accent6">
                    <a:lumMod val="50000"/>
                  </a:schemeClr>
                </a:solidFill>
              </a:rPr>
              <a:t>Interworking with 3GPP network</a:t>
            </a:r>
          </a:p>
        </p:txBody>
      </p:sp>
      <p:sp>
        <p:nvSpPr>
          <p:cNvPr id="107" name="Content Placeholder 2"/>
          <p:cNvSpPr txBox="1">
            <a:spLocks/>
          </p:cNvSpPr>
          <p:nvPr/>
        </p:nvSpPr>
        <p:spPr>
          <a:xfrm>
            <a:off x="8630873" y="4849998"/>
            <a:ext cx="2453453" cy="2961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-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00" dirty="0" smtClean="0">
                <a:solidFill>
                  <a:schemeClr val="accent6">
                    <a:lumMod val="50000"/>
                  </a:schemeClr>
                </a:solidFill>
              </a:rPr>
              <a:t>Exposure of API to edge applications</a:t>
            </a:r>
          </a:p>
        </p:txBody>
      </p:sp>
      <p:sp>
        <p:nvSpPr>
          <p:cNvPr id="108" name="Content Placeholder 2"/>
          <p:cNvSpPr txBox="1">
            <a:spLocks/>
          </p:cNvSpPr>
          <p:nvPr/>
        </p:nvSpPr>
        <p:spPr>
          <a:xfrm rot="21444385">
            <a:off x="3046616" y="5389698"/>
            <a:ext cx="3515282" cy="2679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-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00" dirty="0" smtClean="0">
                <a:solidFill>
                  <a:schemeClr val="accent6">
                    <a:lumMod val="50000"/>
                  </a:schemeClr>
                </a:solidFill>
              </a:rPr>
              <a:t>Discovery/initiation/configuration of edge applications</a:t>
            </a:r>
          </a:p>
        </p:txBody>
      </p:sp>
      <p:sp>
        <p:nvSpPr>
          <p:cNvPr id="109" name="Content Placeholder 2"/>
          <p:cNvSpPr txBox="1">
            <a:spLocks/>
          </p:cNvSpPr>
          <p:nvPr/>
        </p:nvSpPr>
        <p:spPr>
          <a:xfrm rot="154318">
            <a:off x="5018295" y="5689442"/>
            <a:ext cx="3761677" cy="2679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-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00" dirty="0" smtClean="0">
                <a:solidFill>
                  <a:schemeClr val="accent6">
                    <a:lumMod val="50000"/>
                  </a:schemeClr>
                </a:solidFill>
              </a:rPr>
              <a:t>Provisioning of Edge Network configurations</a:t>
            </a:r>
          </a:p>
        </p:txBody>
      </p:sp>
      <p:grpSp>
        <p:nvGrpSpPr>
          <p:cNvPr id="114" name="Group 113"/>
          <p:cNvGrpSpPr/>
          <p:nvPr/>
        </p:nvGrpSpPr>
        <p:grpSpPr>
          <a:xfrm>
            <a:off x="5933348" y="4618660"/>
            <a:ext cx="522010" cy="322291"/>
            <a:chOff x="1258538" y="4077714"/>
            <a:chExt cx="522010" cy="322291"/>
          </a:xfrm>
        </p:grpSpPr>
        <p:grpSp>
          <p:nvGrpSpPr>
            <p:cNvPr id="116" name="Group 115"/>
            <p:cNvGrpSpPr/>
            <p:nvPr/>
          </p:nvGrpSpPr>
          <p:grpSpPr>
            <a:xfrm>
              <a:off x="1258538" y="4077714"/>
              <a:ext cx="522010" cy="165114"/>
              <a:chOff x="4869656" y="2796892"/>
              <a:chExt cx="445294" cy="136656"/>
            </a:xfrm>
          </p:grpSpPr>
          <p:sp>
            <p:nvSpPr>
              <p:cNvPr id="120" name="Rounded Rectangle 119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21" name="Flowchart: Terminator 120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3" name="Flowchart: Terminator 122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117" name="Straight Connector 116"/>
            <p:cNvCxnSpPr/>
            <p:nvPr/>
          </p:nvCxnSpPr>
          <p:spPr>
            <a:xfrm flipH="1" flipV="1">
              <a:off x="1314484" y="4393454"/>
              <a:ext cx="451099" cy="599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1527234" y="4236585"/>
              <a:ext cx="1054" cy="16342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19" name="Oval 118"/>
            <p:cNvSpPr/>
            <p:nvPr/>
          </p:nvSpPr>
          <p:spPr>
            <a:xfrm>
              <a:off x="1497791" y="4220765"/>
              <a:ext cx="53596" cy="5524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5285648" y="4618660"/>
            <a:ext cx="522010" cy="322291"/>
            <a:chOff x="1258538" y="4077714"/>
            <a:chExt cx="522010" cy="322291"/>
          </a:xfrm>
        </p:grpSpPr>
        <p:grpSp>
          <p:nvGrpSpPr>
            <p:cNvPr id="126" name="Group 125"/>
            <p:cNvGrpSpPr/>
            <p:nvPr/>
          </p:nvGrpSpPr>
          <p:grpSpPr>
            <a:xfrm>
              <a:off x="1258538" y="4077714"/>
              <a:ext cx="522010" cy="165114"/>
              <a:chOff x="4869656" y="2796892"/>
              <a:chExt cx="445294" cy="136656"/>
            </a:xfrm>
          </p:grpSpPr>
          <p:sp>
            <p:nvSpPr>
              <p:cNvPr id="130" name="Rounded Rectangle 129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31" name="Flowchart: Terminator 130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3" name="Flowchart: Terminator 132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127" name="Straight Connector 126"/>
            <p:cNvCxnSpPr/>
            <p:nvPr/>
          </p:nvCxnSpPr>
          <p:spPr>
            <a:xfrm flipH="1" flipV="1">
              <a:off x="1314484" y="4393454"/>
              <a:ext cx="451099" cy="599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>
              <a:off x="1527234" y="4236585"/>
              <a:ext cx="1054" cy="16342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29" name="Oval 128"/>
            <p:cNvSpPr/>
            <p:nvPr/>
          </p:nvSpPr>
          <p:spPr>
            <a:xfrm>
              <a:off x="1497791" y="4220765"/>
              <a:ext cx="53596" cy="5524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4666523" y="4618660"/>
            <a:ext cx="522010" cy="322291"/>
            <a:chOff x="1258538" y="4077714"/>
            <a:chExt cx="522010" cy="322291"/>
          </a:xfrm>
        </p:grpSpPr>
        <p:grpSp>
          <p:nvGrpSpPr>
            <p:cNvPr id="146" name="Group 145"/>
            <p:cNvGrpSpPr/>
            <p:nvPr/>
          </p:nvGrpSpPr>
          <p:grpSpPr>
            <a:xfrm>
              <a:off x="1258538" y="4077714"/>
              <a:ext cx="522010" cy="165114"/>
              <a:chOff x="4869656" y="2796892"/>
              <a:chExt cx="445294" cy="136656"/>
            </a:xfrm>
          </p:grpSpPr>
          <p:sp>
            <p:nvSpPr>
              <p:cNvPr id="150" name="Rounded Rectangle 149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51" name="Flowchart: Terminator 150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3" name="Flowchart: Terminator 152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147" name="Straight Connector 146"/>
            <p:cNvCxnSpPr/>
            <p:nvPr/>
          </p:nvCxnSpPr>
          <p:spPr>
            <a:xfrm flipH="1" flipV="1">
              <a:off x="1314484" y="4393454"/>
              <a:ext cx="451099" cy="599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>
              <a:off x="1527234" y="4236585"/>
              <a:ext cx="1054" cy="16342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49" name="Oval 148"/>
            <p:cNvSpPr/>
            <p:nvPr/>
          </p:nvSpPr>
          <p:spPr>
            <a:xfrm>
              <a:off x="1497791" y="4220765"/>
              <a:ext cx="53596" cy="5524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6129720" y="6071995"/>
            <a:ext cx="522010" cy="165114"/>
            <a:chOff x="4869656" y="2796892"/>
            <a:chExt cx="445294" cy="136656"/>
          </a:xfrm>
        </p:grpSpPr>
        <p:sp>
          <p:nvSpPr>
            <p:cNvPr id="155" name="Rounded Rectangle 154"/>
            <p:cNvSpPr/>
            <p:nvPr/>
          </p:nvSpPr>
          <p:spPr>
            <a:xfrm>
              <a:off x="4869656" y="2796892"/>
              <a:ext cx="445294" cy="136656"/>
            </a:xfrm>
            <a:prstGeom prst="roundRect">
              <a:avLst>
                <a:gd name="adj" fmla="val 4883"/>
              </a:avLst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156" name="Flowchart: Terminator 155"/>
            <p:cNvSpPr/>
            <p:nvPr/>
          </p:nvSpPr>
          <p:spPr>
            <a:xfrm>
              <a:off x="4917380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157" name="Oval 156"/>
            <p:cNvSpPr/>
            <p:nvPr/>
          </p:nvSpPr>
          <p:spPr>
            <a:xfrm>
              <a:off x="5221892" y="2843783"/>
              <a:ext cx="45719" cy="4572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8" name="Flowchart: Terminator 157"/>
            <p:cNvSpPr/>
            <p:nvPr/>
          </p:nvSpPr>
          <p:spPr>
            <a:xfrm>
              <a:off x="5017392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</p:grpSp>
      <p:grpSp>
        <p:nvGrpSpPr>
          <p:cNvPr id="160" name="그룹 187"/>
          <p:cNvGrpSpPr/>
          <p:nvPr/>
        </p:nvGrpSpPr>
        <p:grpSpPr>
          <a:xfrm>
            <a:off x="5524080" y="5936291"/>
            <a:ext cx="236422" cy="319651"/>
            <a:chOff x="3134362" y="3868078"/>
            <a:chExt cx="521897" cy="591878"/>
          </a:xfrm>
        </p:grpSpPr>
        <p:sp>
          <p:nvSpPr>
            <p:cNvPr id="172" name="타원 189"/>
            <p:cNvSpPr/>
            <p:nvPr/>
          </p:nvSpPr>
          <p:spPr>
            <a:xfrm>
              <a:off x="3306507" y="3868078"/>
              <a:ext cx="192584" cy="167059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73" name="사다리꼴 190"/>
            <p:cNvSpPr/>
            <p:nvPr/>
          </p:nvSpPr>
          <p:spPr>
            <a:xfrm>
              <a:off x="3274531" y="4093417"/>
              <a:ext cx="256536" cy="366539"/>
            </a:xfrm>
            <a:prstGeom prst="trapezoid">
              <a:avLst>
                <a:gd name="adj" fmla="val 35148"/>
              </a:avLst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74" name="원호 191"/>
            <p:cNvSpPr/>
            <p:nvPr/>
          </p:nvSpPr>
          <p:spPr>
            <a:xfrm>
              <a:off x="3489373" y="3879599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75" name="원호 192"/>
            <p:cNvSpPr/>
            <p:nvPr/>
          </p:nvSpPr>
          <p:spPr>
            <a:xfrm>
              <a:off x="3562813" y="3879599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76" name="원호 193"/>
            <p:cNvSpPr/>
            <p:nvPr/>
          </p:nvSpPr>
          <p:spPr>
            <a:xfrm flipH="1">
              <a:off x="3134362" y="3872478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77" name="원호 194"/>
            <p:cNvSpPr/>
            <p:nvPr/>
          </p:nvSpPr>
          <p:spPr>
            <a:xfrm flipH="1">
              <a:off x="3207802" y="3872478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</p:grpSp>
      <p:grpSp>
        <p:nvGrpSpPr>
          <p:cNvPr id="161" name="그룹 187"/>
          <p:cNvGrpSpPr/>
          <p:nvPr/>
        </p:nvGrpSpPr>
        <p:grpSpPr>
          <a:xfrm>
            <a:off x="4550029" y="5947114"/>
            <a:ext cx="236422" cy="319651"/>
            <a:chOff x="3134362" y="3868078"/>
            <a:chExt cx="521897" cy="591878"/>
          </a:xfrm>
        </p:grpSpPr>
        <p:sp>
          <p:nvSpPr>
            <p:cNvPr id="166" name="타원 189"/>
            <p:cNvSpPr/>
            <p:nvPr/>
          </p:nvSpPr>
          <p:spPr>
            <a:xfrm>
              <a:off x="3306507" y="3868078"/>
              <a:ext cx="192584" cy="167059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67" name="사다리꼴 190"/>
            <p:cNvSpPr/>
            <p:nvPr/>
          </p:nvSpPr>
          <p:spPr>
            <a:xfrm>
              <a:off x="3274531" y="4093417"/>
              <a:ext cx="256536" cy="366539"/>
            </a:xfrm>
            <a:prstGeom prst="trapezoid">
              <a:avLst>
                <a:gd name="adj" fmla="val 35148"/>
              </a:avLst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68" name="원호 191"/>
            <p:cNvSpPr/>
            <p:nvPr/>
          </p:nvSpPr>
          <p:spPr>
            <a:xfrm>
              <a:off x="3489373" y="3879599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69" name="원호 192"/>
            <p:cNvSpPr/>
            <p:nvPr/>
          </p:nvSpPr>
          <p:spPr>
            <a:xfrm>
              <a:off x="3562813" y="3879599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70" name="원호 193"/>
            <p:cNvSpPr/>
            <p:nvPr/>
          </p:nvSpPr>
          <p:spPr>
            <a:xfrm flipH="1">
              <a:off x="3134362" y="3872478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71" name="원호 194"/>
            <p:cNvSpPr/>
            <p:nvPr/>
          </p:nvSpPr>
          <p:spPr>
            <a:xfrm flipH="1">
              <a:off x="3207802" y="3872478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924826" y="6100570"/>
            <a:ext cx="427561" cy="74205"/>
            <a:chOff x="1804388" y="5470349"/>
            <a:chExt cx="427561" cy="74205"/>
          </a:xfrm>
        </p:grpSpPr>
        <p:sp>
          <p:nvSpPr>
            <p:cNvPr id="163" name="Oval 162"/>
            <p:cNvSpPr/>
            <p:nvPr/>
          </p:nvSpPr>
          <p:spPr>
            <a:xfrm>
              <a:off x="1804388" y="5470349"/>
              <a:ext cx="65096" cy="74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4" name="Oval 163"/>
            <p:cNvSpPr/>
            <p:nvPr/>
          </p:nvSpPr>
          <p:spPr>
            <a:xfrm>
              <a:off x="1985620" y="5470349"/>
              <a:ext cx="65096" cy="74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5" name="Oval 164"/>
            <p:cNvSpPr/>
            <p:nvPr/>
          </p:nvSpPr>
          <p:spPr>
            <a:xfrm>
              <a:off x="2166853" y="5470349"/>
              <a:ext cx="65096" cy="7420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936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General principles for 3GPP edge computing</a:t>
            </a:r>
            <a:endParaRPr lang="ko-KR" alt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ko-KR" dirty="0" smtClean="0"/>
              <a:t>UE application portability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ko-KR" dirty="0" smtClean="0"/>
              <a:t>Edge application portability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ko-KR" dirty="0" smtClean="0"/>
              <a:t>Service differentiation by mobile subscription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ko-KR" dirty="0" smtClean="0"/>
              <a:t>Independent operation of edge </a:t>
            </a:r>
            <a:r>
              <a:rPr lang="en-US" altLang="ko-KR" smtClean="0"/>
              <a:t>computing </a:t>
            </a:r>
            <a:r>
              <a:rPr lang="en-US" altLang="ko-KR" smtClean="0"/>
              <a:t>platform</a:t>
            </a:r>
            <a:endParaRPr lang="en-US" altLang="ko-KR" dirty="0" smtClean="0"/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ko-KR" dirty="0" smtClean="0"/>
              <a:t>Support of regional edge network deployment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altLang="ko-KR" dirty="0" smtClean="0"/>
              <a:t>Integration with 3GPP network</a:t>
            </a:r>
          </a:p>
          <a:p>
            <a:pPr>
              <a:lnSpc>
                <a:spcPct val="150000"/>
              </a:lnSpc>
            </a:pPr>
            <a:endParaRPr lang="en-US" altLang="ko-KR" dirty="0"/>
          </a:p>
          <a:p>
            <a:pPr marL="0" indent="0">
              <a:lnSpc>
                <a:spcPct val="150000"/>
              </a:lnSpc>
              <a:buNone/>
            </a:pPr>
            <a:endParaRPr lang="ko-KR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356350"/>
            <a:ext cx="2743200" cy="365125"/>
          </a:xfrm>
        </p:spPr>
        <p:txBody>
          <a:bodyPr/>
          <a:lstStyle/>
          <a:p>
            <a:fld id="{36A09656-B8A7-4E76-B746-3BB483CECA3B}" type="datetime1">
              <a:rPr lang="en-US" altLang="ko-KR" smtClean="0"/>
              <a:t>4/1/2019</a:t>
            </a:fld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25F5DF48-2534-4513-BD43-E3E90888DDC1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617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1. UE Application portability</a:t>
            </a:r>
            <a:endParaRPr lang="ko-KR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510" y="1404595"/>
            <a:ext cx="11547837" cy="1239752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Principle</a:t>
            </a:r>
          </a:p>
          <a:p>
            <a:pPr lvl="1"/>
            <a:r>
              <a:rPr lang="en-US" altLang="ko-KR" sz="1800" dirty="0" smtClean="0"/>
              <a:t>The change of UE application logic compared to existing central cloud environment should be avoided unless more value added service is required</a:t>
            </a:r>
            <a:endParaRPr lang="ko-KR" altLang="en-US" sz="1800" dirty="0"/>
          </a:p>
        </p:txBody>
      </p:sp>
      <p:grpSp>
        <p:nvGrpSpPr>
          <p:cNvPr id="4" name="Group 3"/>
          <p:cNvGrpSpPr/>
          <p:nvPr/>
        </p:nvGrpSpPr>
        <p:grpSpPr>
          <a:xfrm>
            <a:off x="10942037" y="3683652"/>
            <a:ext cx="406133" cy="438328"/>
            <a:chOff x="6461433" y="2746058"/>
            <a:chExt cx="1586139" cy="2123021"/>
          </a:xfrm>
          <a:solidFill>
            <a:srgbClr val="FF0000"/>
          </a:solidFill>
        </p:grpSpPr>
        <p:sp>
          <p:nvSpPr>
            <p:cNvPr id="5" name="Oval 4"/>
            <p:cNvSpPr/>
            <p:nvPr/>
          </p:nvSpPr>
          <p:spPr>
            <a:xfrm>
              <a:off x="6748292" y="2928938"/>
              <a:ext cx="950759" cy="9753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6488033" y="3298508"/>
              <a:ext cx="224008" cy="2409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7742231" y="3296127"/>
              <a:ext cx="224008" cy="2409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Block Arc 7"/>
            <p:cNvSpPr/>
            <p:nvPr/>
          </p:nvSpPr>
          <p:spPr>
            <a:xfrm>
              <a:off x="6574393" y="2746058"/>
              <a:ext cx="1305486" cy="1127760"/>
            </a:xfrm>
            <a:prstGeom prst="blockArc">
              <a:avLst>
                <a:gd name="adj1" fmla="val 10825548"/>
                <a:gd name="adj2" fmla="val 0"/>
                <a:gd name="adj3" fmla="val 48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7175401" y="3416618"/>
              <a:ext cx="678834" cy="327660"/>
              <a:chOff x="5494331" y="3368664"/>
              <a:chExt cx="678834" cy="319014"/>
            </a:xfrm>
            <a:grpFill/>
          </p:grpSpPr>
          <p:sp>
            <p:nvSpPr>
              <p:cNvPr id="13" name="Oval 12"/>
              <p:cNvSpPr/>
              <p:nvPr/>
            </p:nvSpPr>
            <p:spPr>
              <a:xfrm>
                <a:off x="5494331" y="3516705"/>
                <a:ext cx="224008" cy="170973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Minus 13"/>
              <p:cNvSpPr/>
              <p:nvPr/>
            </p:nvSpPr>
            <p:spPr>
              <a:xfrm rot="20241600">
                <a:off x="5606149" y="3368664"/>
                <a:ext cx="567016" cy="276066"/>
              </a:xfrm>
              <a:prstGeom prst="mathMinus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0" name="Rounded Rectangle 9"/>
            <p:cNvSpPr/>
            <p:nvPr/>
          </p:nvSpPr>
          <p:spPr>
            <a:xfrm>
              <a:off x="6779248" y="3947059"/>
              <a:ext cx="950508" cy="92202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7787313" y="3947059"/>
              <a:ext cx="260259" cy="922020"/>
            </a:xfrm>
            <a:prstGeom prst="roundRect">
              <a:avLst>
                <a:gd name="adj" fmla="val 4887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6461433" y="3947059"/>
              <a:ext cx="260259" cy="922020"/>
            </a:xfrm>
            <a:prstGeom prst="roundRect">
              <a:avLst>
                <a:gd name="adj" fmla="val 4887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자유형 14"/>
          <p:cNvSpPr/>
          <p:nvPr/>
        </p:nvSpPr>
        <p:spPr>
          <a:xfrm flipH="1">
            <a:off x="10607128" y="4167033"/>
            <a:ext cx="838847" cy="449413"/>
          </a:xfrm>
          <a:custGeom>
            <a:avLst/>
            <a:gdLst/>
            <a:ahLst/>
            <a:cxnLst/>
            <a:rect l="l" t="t" r="r" b="b"/>
            <a:pathLst>
              <a:path w="8352928" h="5080391">
                <a:moveTo>
                  <a:pt x="4824536" y="0"/>
                </a:moveTo>
                <a:cubicBezTo>
                  <a:pt x="5977835" y="0"/>
                  <a:pt x="6912768" y="934933"/>
                  <a:pt x="6912768" y="2088232"/>
                </a:cubicBezTo>
                <a:cubicBezTo>
                  <a:pt x="6912768" y="2176493"/>
                  <a:pt x="6907293" y="2263475"/>
                  <a:pt x="6894831" y="2348629"/>
                </a:cubicBezTo>
                <a:cubicBezTo>
                  <a:pt x="6924493" y="2345069"/>
                  <a:pt x="6954520" y="2344087"/>
                  <a:pt x="6984776" y="2344087"/>
                </a:cubicBezTo>
                <a:cubicBezTo>
                  <a:pt x="7740385" y="2344087"/>
                  <a:pt x="8352928" y="2956630"/>
                  <a:pt x="8352928" y="3712239"/>
                </a:cubicBezTo>
                <a:cubicBezTo>
                  <a:pt x="8352928" y="4467848"/>
                  <a:pt x="7740385" y="5080391"/>
                  <a:pt x="6984776" y="5080391"/>
                </a:cubicBezTo>
                <a:lnTo>
                  <a:pt x="6888843" y="5076194"/>
                </a:lnTo>
                <a:lnTo>
                  <a:pt x="1591106" y="5049532"/>
                </a:lnTo>
                <a:cubicBezTo>
                  <a:pt x="1541509" y="5054882"/>
                  <a:pt x="1491144" y="5057531"/>
                  <a:pt x="1440160" y="5057531"/>
                </a:cubicBezTo>
                <a:cubicBezTo>
                  <a:pt x="644782" y="5057531"/>
                  <a:pt x="0" y="4412749"/>
                  <a:pt x="0" y="3617371"/>
                </a:cubicBezTo>
                <a:cubicBezTo>
                  <a:pt x="0" y="2911672"/>
                  <a:pt x="507580" y="2324525"/>
                  <a:pt x="1177781" y="2202218"/>
                </a:cubicBezTo>
                <a:cubicBezTo>
                  <a:pt x="1160678" y="2136477"/>
                  <a:pt x="1152128" y="2067526"/>
                  <a:pt x="1152128" y="1996579"/>
                </a:cubicBezTo>
                <a:cubicBezTo>
                  <a:pt x="1152128" y="1519352"/>
                  <a:pt x="1538997" y="1132483"/>
                  <a:pt x="2016224" y="1132483"/>
                </a:cubicBezTo>
                <a:cubicBezTo>
                  <a:pt x="2358069" y="1132483"/>
                  <a:pt x="2653550" y="1330988"/>
                  <a:pt x="2790804" y="1620419"/>
                </a:cubicBezTo>
                <a:cubicBezTo>
                  <a:pt x="3001557" y="692149"/>
                  <a:pt x="3832216" y="0"/>
                  <a:pt x="482453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05883" latinLnBrk="0"/>
            <a:endParaRPr lang="en-US" altLang="ko-KR" sz="1050" b="1" kern="0" dirty="0">
              <a:solidFill>
                <a:prstClr val="black"/>
              </a:solidFill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680142" y="4238005"/>
            <a:ext cx="69281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50" b="1" dirty="0" smtClean="0">
                <a:solidFill>
                  <a:prstClr val="black"/>
                </a:solidFill>
              </a:rPr>
              <a:t>Internet</a:t>
            </a:r>
            <a:endParaRPr lang="en-US" altLang="ko-KR" sz="1050" b="1" dirty="0">
              <a:solidFill>
                <a:prstClr val="black"/>
              </a:solidFill>
            </a:endParaRPr>
          </a:p>
          <a:p>
            <a:pPr algn="ctr"/>
            <a:r>
              <a:rPr lang="en-US" altLang="ko-KR" sz="1050" b="1" dirty="0">
                <a:solidFill>
                  <a:prstClr val="black"/>
                </a:solidFill>
              </a:rPr>
              <a:t>Cloud</a:t>
            </a:r>
            <a:endParaRPr lang="ko-KR" altLang="en-US" sz="1050" b="1" dirty="0">
              <a:solidFill>
                <a:prstClr val="black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0579942" y="3754415"/>
            <a:ext cx="309751" cy="508117"/>
            <a:chOff x="2506319" y="1221965"/>
            <a:chExt cx="456500" cy="719723"/>
          </a:xfrm>
        </p:grpSpPr>
        <p:sp>
          <p:nvSpPr>
            <p:cNvPr id="18" name="Rounded Rectangle 17"/>
            <p:cNvSpPr/>
            <p:nvPr/>
          </p:nvSpPr>
          <p:spPr>
            <a:xfrm>
              <a:off x="2507338" y="1280401"/>
              <a:ext cx="455481" cy="661287"/>
            </a:xfrm>
            <a:prstGeom prst="roundRect">
              <a:avLst>
                <a:gd name="adj" fmla="val 4883"/>
              </a:avLst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>
                <a:latin typeface="+mn-ea"/>
              </a:endParaRPr>
            </a:p>
          </p:txBody>
        </p:sp>
        <p:sp>
          <p:nvSpPr>
            <p:cNvPr id="19" name="Trapezoid 18"/>
            <p:cNvSpPr/>
            <p:nvPr/>
          </p:nvSpPr>
          <p:spPr>
            <a:xfrm>
              <a:off x="2506319" y="1221965"/>
              <a:ext cx="449357" cy="61635"/>
            </a:xfrm>
            <a:prstGeom prst="trapezoid">
              <a:avLst>
                <a:gd name="adj" fmla="val 54894"/>
              </a:avLst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>
                <a:latin typeface="+mn-ea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2599097" y="1388814"/>
              <a:ext cx="274148" cy="111374"/>
            </a:xfrm>
            <a:prstGeom prst="roundRect">
              <a:avLst>
                <a:gd name="adj" fmla="val 4883"/>
              </a:avLst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>
                <a:latin typeface="+mn-ea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2599097" y="1533524"/>
              <a:ext cx="274148" cy="107285"/>
            </a:xfrm>
            <a:prstGeom prst="roundRect">
              <a:avLst>
                <a:gd name="adj" fmla="val 4883"/>
              </a:avLst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>
                <a:latin typeface="+mn-ea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2713902" y="1726065"/>
              <a:ext cx="45719" cy="45719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>
                <a:latin typeface="+mn-ea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713902" y="1811790"/>
              <a:ext cx="45719" cy="45719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>
                <a:latin typeface="+mn-ea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041889" y="2718338"/>
            <a:ext cx="1314785" cy="2263264"/>
            <a:chOff x="3781722" y="2594317"/>
            <a:chExt cx="700617" cy="991307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3801585" y="2634107"/>
              <a:ext cx="661492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801585" y="2634107"/>
              <a:ext cx="661493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</p:grpSp>
      <p:sp>
        <p:nvSpPr>
          <p:cNvPr id="39" name="Rounded Rectangle 38"/>
          <p:cNvSpPr/>
          <p:nvPr/>
        </p:nvSpPr>
        <p:spPr>
          <a:xfrm rot="5400000">
            <a:off x="944151" y="3209837"/>
            <a:ext cx="771811" cy="275503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UE APP 1</a:t>
            </a:r>
          </a:p>
        </p:txBody>
      </p:sp>
      <p:sp>
        <p:nvSpPr>
          <p:cNvPr id="40" name="모서리가 둥근 직사각형 134"/>
          <p:cNvSpPr/>
          <p:nvPr/>
        </p:nvSpPr>
        <p:spPr>
          <a:xfrm>
            <a:off x="6576233" y="2891339"/>
            <a:ext cx="2521808" cy="1996009"/>
          </a:xfrm>
          <a:prstGeom prst="roundRect">
            <a:avLst>
              <a:gd name="adj" fmla="val 4444"/>
            </a:avLst>
          </a:prstGeom>
          <a:noFill/>
          <a:ln w="254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defTabSz="905883" latinLnBrk="0">
              <a:defRPr/>
            </a:pPr>
            <a:endParaRPr lang="ko-KR" altLang="en-US" sz="1200" b="1" kern="0" dirty="0">
              <a:solidFill>
                <a:prstClr val="white"/>
              </a:solidFill>
            </a:endParaRPr>
          </a:p>
        </p:txBody>
      </p:sp>
      <p:sp>
        <p:nvSpPr>
          <p:cNvPr id="41" name="모서리가 둥근 직사각형 115"/>
          <p:cNvSpPr/>
          <p:nvPr/>
        </p:nvSpPr>
        <p:spPr>
          <a:xfrm>
            <a:off x="7486297" y="4211944"/>
            <a:ext cx="1451715" cy="243152"/>
          </a:xfrm>
          <a:prstGeom prst="roundRect">
            <a:avLst>
              <a:gd name="adj" fmla="val 11054"/>
            </a:avLst>
          </a:prstGeom>
          <a:solidFill>
            <a:schemeClr val="tx1">
              <a:lumMod val="50000"/>
              <a:lumOff val="50000"/>
              <a:alpha val="89804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29250" rtlCol="0" anchor="ctr"/>
          <a:lstStyle/>
          <a:p>
            <a:pPr algn="ctr" defTabSz="742771" latinLnBrk="0"/>
            <a:r>
              <a:rPr lang="en-US" altLang="ko-KR" sz="12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solidFill>
                  <a:srgbClr val="FFFFFF"/>
                </a:solidFill>
                <a:ea typeface="Samsung Sharp Sans Bold" pitchFamily="2" charset="0"/>
                <a:cs typeface="Samsung Sharp Sans Bold" pitchFamily="2" charset="0"/>
              </a:rPr>
              <a:t>Edge Infra</a:t>
            </a:r>
            <a:endParaRPr lang="en-US" altLang="ko-KR" sz="1200" b="1" kern="0" dirty="0">
              <a:ln w="0">
                <a:solidFill>
                  <a:srgbClr val="FFFFFF">
                    <a:lumMod val="50000"/>
                    <a:alpha val="0"/>
                  </a:srgbClr>
                </a:solidFill>
              </a:ln>
              <a:solidFill>
                <a:srgbClr val="FFFFFF"/>
              </a:solidFill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 rot="5400000">
            <a:off x="7373711" y="3554741"/>
            <a:ext cx="925552" cy="275503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App 1</a:t>
            </a:r>
          </a:p>
        </p:txBody>
      </p:sp>
      <p:sp>
        <p:nvSpPr>
          <p:cNvPr id="43" name="Rounded Rectangle 42"/>
          <p:cNvSpPr/>
          <p:nvPr/>
        </p:nvSpPr>
        <p:spPr>
          <a:xfrm rot="5400000">
            <a:off x="7700135" y="3557648"/>
            <a:ext cx="931367" cy="275503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App 2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1949920" y="3343469"/>
            <a:ext cx="209974" cy="45719"/>
            <a:chOff x="1631877" y="2086600"/>
            <a:chExt cx="209974" cy="45719"/>
          </a:xfrm>
        </p:grpSpPr>
        <p:sp>
          <p:nvSpPr>
            <p:cNvPr id="45" name="Oval 44"/>
            <p:cNvSpPr/>
            <p:nvPr/>
          </p:nvSpPr>
          <p:spPr>
            <a:xfrm>
              <a:off x="1631877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1711643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1794947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8" name="Rounded Rectangle 47"/>
          <p:cNvSpPr/>
          <p:nvPr/>
        </p:nvSpPr>
        <p:spPr>
          <a:xfrm>
            <a:off x="6730729" y="3282546"/>
            <a:ext cx="676575" cy="1213594"/>
          </a:xfrm>
          <a:prstGeom prst="roundRect">
            <a:avLst>
              <a:gd name="adj" fmla="val 8878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</a:t>
            </a:r>
          </a:p>
          <a:p>
            <a:pPr algn="ctr"/>
            <a:r>
              <a:rPr lang="en-US" altLang="ko-KR" sz="1000" b="1" dirty="0" smtClean="0"/>
              <a:t>Enabler</a:t>
            </a:r>
          </a:p>
          <a:p>
            <a:pPr algn="ctr"/>
            <a:r>
              <a:rPr lang="en-US" altLang="ko-KR" sz="1000" b="1" dirty="0" smtClean="0"/>
              <a:t>Server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1161786" y="3822344"/>
            <a:ext cx="1063039" cy="444399"/>
          </a:xfrm>
          <a:prstGeom prst="roundRect">
            <a:avLst>
              <a:gd name="adj" fmla="val 8878"/>
            </a:avLst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>
                <a:solidFill>
                  <a:schemeClr val="accent6">
                    <a:lumMod val="50000"/>
                  </a:schemeClr>
                </a:solidFill>
              </a:rPr>
              <a:t>Edge Enabler Client</a:t>
            </a:r>
          </a:p>
        </p:txBody>
      </p:sp>
      <p:sp>
        <p:nvSpPr>
          <p:cNvPr id="50" name="모서리가 둥근 직사각형 135"/>
          <p:cNvSpPr/>
          <p:nvPr/>
        </p:nvSpPr>
        <p:spPr>
          <a:xfrm>
            <a:off x="7240514" y="4701657"/>
            <a:ext cx="1297912" cy="269307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none" tIns="29250" rtlCol="0" anchor="ctr"/>
          <a:lstStyle/>
          <a:p>
            <a:pPr algn="ctr" defTabSz="742771" latinLnBrk="0">
              <a:defRPr/>
            </a:pPr>
            <a:r>
              <a:rPr lang="en-US" altLang="ko-KR" sz="12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solidFill>
                  <a:srgbClr val="53565A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cs typeface="Samsung Sharp Sans Bold" pitchFamily="2" charset="0"/>
              </a:rPr>
              <a:t>Edge Network</a:t>
            </a:r>
          </a:p>
        </p:txBody>
      </p:sp>
      <p:sp>
        <p:nvSpPr>
          <p:cNvPr id="51" name="Rounded Rectangle 125"/>
          <p:cNvSpPr/>
          <p:nvPr/>
        </p:nvSpPr>
        <p:spPr>
          <a:xfrm>
            <a:off x="1150430" y="4355837"/>
            <a:ext cx="1074396" cy="403382"/>
          </a:xfrm>
          <a:prstGeom prst="roundRect">
            <a:avLst>
              <a:gd name="adj" fmla="val 8878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>
                <a:solidFill>
                  <a:schemeClr val="accent5">
                    <a:lumMod val="75000"/>
                  </a:schemeClr>
                </a:solidFill>
              </a:rPr>
              <a:t>Comm.</a:t>
            </a:r>
          </a:p>
          <a:p>
            <a:pPr algn="ctr"/>
            <a:r>
              <a:rPr lang="en-US" altLang="ko-KR" sz="1000" b="1" dirty="0" smtClean="0">
                <a:solidFill>
                  <a:schemeClr val="accent5">
                    <a:lumMod val="75000"/>
                  </a:schemeClr>
                </a:solidFill>
              </a:rPr>
              <a:t>Processor</a:t>
            </a:r>
          </a:p>
        </p:txBody>
      </p:sp>
      <p:grpSp>
        <p:nvGrpSpPr>
          <p:cNvPr id="52" name="그룹 187"/>
          <p:cNvGrpSpPr/>
          <p:nvPr/>
        </p:nvGrpSpPr>
        <p:grpSpPr>
          <a:xfrm>
            <a:off x="5780936" y="4524638"/>
            <a:ext cx="236422" cy="319651"/>
            <a:chOff x="3134362" y="3868078"/>
            <a:chExt cx="521897" cy="591878"/>
          </a:xfrm>
        </p:grpSpPr>
        <p:sp>
          <p:nvSpPr>
            <p:cNvPr id="53" name="타원 189"/>
            <p:cNvSpPr/>
            <p:nvPr/>
          </p:nvSpPr>
          <p:spPr>
            <a:xfrm>
              <a:off x="3306507" y="3868078"/>
              <a:ext cx="192584" cy="167059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54" name="사다리꼴 190"/>
            <p:cNvSpPr/>
            <p:nvPr/>
          </p:nvSpPr>
          <p:spPr>
            <a:xfrm>
              <a:off x="3274531" y="4093417"/>
              <a:ext cx="256536" cy="366539"/>
            </a:xfrm>
            <a:prstGeom prst="trapezoid">
              <a:avLst>
                <a:gd name="adj" fmla="val 35148"/>
              </a:avLst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55" name="원호 191"/>
            <p:cNvSpPr/>
            <p:nvPr/>
          </p:nvSpPr>
          <p:spPr>
            <a:xfrm>
              <a:off x="3489373" y="3879599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56" name="원호 192"/>
            <p:cNvSpPr/>
            <p:nvPr/>
          </p:nvSpPr>
          <p:spPr>
            <a:xfrm>
              <a:off x="3562813" y="3879599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57" name="원호 193"/>
            <p:cNvSpPr/>
            <p:nvPr/>
          </p:nvSpPr>
          <p:spPr>
            <a:xfrm flipH="1">
              <a:off x="3134362" y="3872478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58" name="원호 194"/>
            <p:cNvSpPr/>
            <p:nvPr/>
          </p:nvSpPr>
          <p:spPr>
            <a:xfrm flipH="1">
              <a:off x="3207802" y="3872478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</p:grpSp>
      <p:sp>
        <p:nvSpPr>
          <p:cNvPr id="59" name="Rounded Rectangle 58"/>
          <p:cNvSpPr/>
          <p:nvPr/>
        </p:nvSpPr>
        <p:spPr>
          <a:xfrm>
            <a:off x="10543039" y="3363981"/>
            <a:ext cx="771811" cy="275503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APP 1</a:t>
            </a:r>
          </a:p>
        </p:txBody>
      </p:sp>
      <p:sp>
        <p:nvSpPr>
          <p:cNvPr id="60" name="Rounded Rectangle 59"/>
          <p:cNvSpPr/>
          <p:nvPr/>
        </p:nvSpPr>
        <p:spPr>
          <a:xfrm rot="5400000">
            <a:off x="1335448" y="3205718"/>
            <a:ext cx="771811" cy="275503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UE APP </a:t>
            </a:r>
            <a:r>
              <a:rPr lang="en-US" altLang="ko-KR" sz="1000" b="1" dirty="0"/>
              <a:t>2</a:t>
            </a:r>
            <a:endParaRPr lang="en-US" altLang="ko-KR" sz="1000" b="1" dirty="0" smtClean="0"/>
          </a:p>
        </p:txBody>
      </p:sp>
      <p:grpSp>
        <p:nvGrpSpPr>
          <p:cNvPr id="61" name="Group 60"/>
          <p:cNvGrpSpPr/>
          <p:nvPr/>
        </p:nvGrpSpPr>
        <p:grpSpPr>
          <a:xfrm>
            <a:off x="8429579" y="3659890"/>
            <a:ext cx="209974" cy="45719"/>
            <a:chOff x="1631877" y="2086600"/>
            <a:chExt cx="209974" cy="45719"/>
          </a:xfrm>
        </p:grpSpPr>
        <p:sp>
          <p:nvSpPr>
            <p:cNvPr id="62" name="Oval 61"/>
            <p:cNvSpPr/>
            <p:nvPr/>
          </p:nvSpPr>
          <p:spPr>
            <a:xfrm>
              <a:off x="1631877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1711643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" name="Oval 63"/>
            <p:cNvSpPr/>
            <p:nvPr/>
          </p:nvSpPr>
          <p:spPr>
            <a:xfrm>
              <a:off x="1794947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65" name="직선 화살표 연결선 12"/>
          <p:cNvCxnSpPr/>
          <p:nvPr/>
        </p:nvCxnSpPr>
        <p:spPr>
          <a:xfrm flipV="1">
            <a:off x="2212975" y="4033564"/>
            <a:ext cx="4503017" cy="7100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Group 65"/>
          <p:cNvGrpSpPr/>
          <p:nvPr/>
        </p:nvGrpSpPr>
        <p:grpSpPr>
          <a:xfrm>
            <a:off x="6212385" y="4669074"/>
            <a:ext cx="491523" cy="128301"/>
            <a:chOff x="4869656" y="2796892"/>
            <a:chExt cx="445294" cy="136656"/>
          </a:xfrm>
        </p:grpSpPr>
        <p:sp>
          <p:nvSpPr>
            <p:cNvPr id="67" name="Rounded Rectangle 66"/>
            <p:cNvSpPr/>
            <p:nvPr/>
          </p:nvSpPr>
          <p:spPr>
            <a:xfrm>
              <a:off x="4869656" y="2796892"/>
              <a:ext cx="445294" cy="136656"/>
            </a:xfrm>
            <a:prstGeom prst="roundRect">
              <a:avLst>
                <a:gd name="adj" fmla="val 4883"/>
              </a:avLst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68" name="Flowchart: Terminator 67"/>
            <p:cNvSpPr/>
            <p:nvPr/>
          </p:nvSpPr>
          <p:spPr>
            <a:xfrm>
              <a:off x="4917380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69" name="Oval 68"/>
            <p:cNvSpPr/>
            <p:nvPr/>
          </p:nvSpPr>
          <p:spPr>
            <a:xfrm>
              <a:off x="5221892" y="2843783"/>
              <a:ext cx="45719" cy="4572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70" name="Flowchart: Terminator 69"/>
            <p:cNvSpPr/>
            <p:nvPr/>
          </p:nvSpPr>
          <p:spPr>
            <a:xfrm>
              <a:off x="5017392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6225083" y="4442456"/>
            <a:ext cx="428430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eaLnBrk="0" latinLnBrk="0" hangingPunct="0"/>
            <a:r>
              <a:rPr lang="en-US" altLang="ko-KR" sz="1000" b="1" dirty="0" smtClean="0">
                <a:solidFill>
                  <a:schemeClr val="accent5">
                    <a:lumMod val="75000"/>
                  </a:schemeClr>
                </a:solidFill>
                <a:latin typeface="+mn-ea"/>
              </a:rPr>
              <a:t>UPF</a:t>
            </a:r>
            <a:endParaRPr lang="ko-KR" altLang="en-US" sz="1000" b="1" dirty="0" smtClean="0">
              <a:solidFill>
                <a:schemeClr val="accent5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442557" y="3491444"/>
            <a:ext cx="41544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solidFill>
                  <a:schemeClr val="accent6">
                    <a:lumMod val="50000"/>
                  </a:schemeClr>
                </a:solidFill>
              </a:rPr>
              <a:t>Discover, initiation of available edge applications</a:t>
            </a:r>
          </a:p>
          <a:p>
            <a:r>
              <a:rPr lang="en-US" altLang="ko-KR" sz="1000" dirty="0" smtClean="0">
                <a:solidFill>
                  <a:schemeClr val="accent6">
                    <a:lumMod val="50000"/>
                  </a:schemeClr>
                </a:solidFill>
              </a:rPr>
              <a:t>Configuration for UE application to discover the address(</a:t>
            </a:r>
            <a:r>
              <a:rPr lang="en-US" altLang="ko-KR" sz="1000" dirty="0" err="1" smtClean="0">
                <a:solidFill>
                  <a:schemeClr val="accent6">
                    <a:lumMod val="50000"/>
                  </a:schemeClr>
                </a:solidFill>
              </a:rPr>
              <a:t>es</a:t>
            </a:r>
            <a:r>
              <a:rPr lang="en-US" altLang="ko-KR" sz="1000" dirty="0" smtClean="0">
                <a:solidFill>
                  <a:schemeClr val="accent6">
                    <a:lumMod val="50000"/>
                  </a:schemeClr>
                </a:solidFill>
              </a:rPr>
              <a:t>) of edge application(s) hosted in edge computing platform</a:t>
            </a:r>
            <a:endParaRPr lang="ko-KR" altLang="en-US" sz="11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1193410" y="3553090"/>
            <a:ext cx="6708648" cy="1226813"/>
          </a:xfrm>
          <a:custGeom>
            <a:avLst/>
            <a:gdLst>
              <a:gd name="connsiteX0" fmla="*/ 211708 w 5944603"/>
              <a:gd name="connsiteY0" fmla="*/ 0 h 1006214"/>
              <a:gd name="connsiteX1" fmla="*/ 585088 w 5944603"/>
              <a:gd name="connsiteY1" fmla="*/ 861060 h 1006214"/>
              <a:gd name="connsiteX2" fmla="*/ 5187568 w 5944603"/>
              <a:gd name="connsiteY2" fmla="*/ 975360 h 1006214"/>
              <a:gd name="connsiteX3" fmla="*/ 5888608 w 5944603"/>
              <a:gd name="connsiteY3" fmla="*/ 533400 h 1006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4603" h="1006214">
                <a:moveTo>
                  <a:pt x="211708" y="0"/>
                </a:moveTo>
                <a:cubicBezTo>
                  <a:pt x="-16257" y="349250"/>
                  <a:pt x="-244222" y="698500"/>
                  <a:pt x="585088" y="861060"/>
                </a:cubicBezTo>
                <a:cubicBezTo>
                  <a:pt x="1414398" y="1023620"/>
                  <a:pt x="4303648" y="1029970"/>
                  <a:pt x="5187568" y="975360"/>
                </a:cubicBezTo>
                <a:cubicBezTo>
                  <a:pt x="6071488" y="920750"/>
                  <a:pt x="5980048" y="727075"/>
                  <a:pt x="5888608" y="533400"/>
                </a:cubicBezTo>
              </a:path>
            </a:pathLst>
          </a:custGeom>
          <a:noFill/>
          <a:ln w="25400">
            <a:solidFill>
              <a:srgbClr val="FF0000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320509" y="5401595"/>
            <a:ext cx="11547837" cy="12397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-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/>
              <a:t>Requirements</a:t>
            </a:r>
          </a:p>
          <a:p>
            <a:pPr lvl="1"/>
            <a:r>
              <a:rPr lang="en-US" altLang="ko-KR" sz="1800" dirty="0" smtClean="0"/>
              <a:t>The application architecture shall allow Edge enabler client to provides a set of enabling functionalities </a:t>
            </a:r>
            <a:r>
              <a:rPr lang="en-US" altLang="ko-KR" sz="1800" i="1" dirty="0" smtClean="0"/>
              <a:t>(such as discovery/initiation/configuration of available edge applications including address discovery of edge applications) </a:t>
            </a:r>
            <a:r>
              <a:rPr lang="en-US" altLang="ko-KR" sz="1800" dirty="0" smtClean="0"/>
              <a:t>without any modification of UE application</a:t>
            </a:r>
          </a:p>
        </p:txBody>
      </p:sp>
    </p:spTree>
    <p:extLst>
      <p:ext uri="{BB962C8B-B14F-4D97-AF65-F5344CB8AC3E}">
        <p14:creationId xmlns:p14="http://schemas.microsoft.com/office/powerpoint/2010/main" val="278020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2. Edge application portability</a:t>
            </a:r>
            <a:endParaRPr lang="ko-KR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510" y="1404594"/>
            <a:ext cx="11547837" cy="1608673"/>
          </a:xfrm>
        </p:spPr>
        <p:txBody>
          <a:bodyPr>
            <a:normAutofit/>
          </a:bodyPr>
          <a:lstStyle/>
          <a:p>
            <a:r>
              <a:rPr lang="en-US" altLang="ko-KR" sz="1800" dirty="0" smtClean="0"/>
              <a:t>Principle</a:t>
            </a:r>
          </a:p>
          <a:p>
            <a:pPr lvl="1"/>
            <a:r>
              <a:rPr lang="en-US" altLang="ko-KR" sz="1600" dirty="0" smtClean="0"/>
              <a:t>The change of edge applications logic compared to existing central cloud environment should be avoided unless value added service is required.</a:t>
            </a:r>
          </a:p>
          <a:p>
            <a:pPr lvl="1"/>
            <a:r>
              <a:rPr lang="en-US" altLang="ko-KR" sz="1600" dirty="0" smtClean="0"/>
              <a:t>One edge application shall be able to run in multiple operators’ edge computing platforms or operator-agnostic edge computing service provider without any modification</a:t>
            </a:r>
            <a:endParaRPr lang="ko-KR" altLang="en-US" sz="1600" dirty="0"/>
          </a:p>
        </p:txBody>
      </p:sp>
      <p:grpSp>
        <p:nvGrpSpPr>
          <p:cNvPr id="4" name="Group 3"/>
          <p:cNvGrpSpPr/>
          <p:nvPr/>
        </p:nvGrpSpPr>
        <p:grpSpPr>
          <a:xfrm>
            <a:off x="9786960" y="3323520"/>
            <a:ext cx="406133" cy="438328"/>
            <a:chOff x="6461433" y="2746058"/>
            <a:chExt cx="1586139" cy="2123021"/>
          </a:xfrm>
          <a:solidFill>
            <a:srgbClr val="FF0000"/>
          </a:solidFill>
        </p:grpSpPr>
        <p:sp>
          <p:nvSpPr>
            <p:cNvPr id="5" name="Oval 4"/>
            <p:cNvSpPr/>
            <p:nvPr/>
          </p:nvSpPr>
          <p:spPr>
            <a:xfrm>
              <a:off x="6748292" y="2928938"/>
              <a:ext cx="950759" cy="9753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6488033" y="3298508"/>
              <a:ext cx="224008" cy="2409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7742231" y="3296127"/>
              <a:ext cx="224008" cy="2409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Block Arc 7"/>
            <p:cNvSpPr/>
            <p:nvPr/>
          </p:nvSpPr>
          <p:spPr>
            <a:xfrm>
              <a:off x="6574393" y="2746058"/>
              <a:ext cx="1305486" cy="1127760"/>
            </a:xfrm>
            <a:prstGeom prst="blockArc">
              <a:avLst>
                <a:gd name="adj1" fmla="val 10825548"/>
                <a:gd name="adj2" fmla="val 0"/>
                <a:gd name="adj3" fmla="val 48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7175401" y="3416618"/>
              <a:ext cx="678834" cy="327660"/>
              <a:chOff x="5494331" y="3368664"/>
              <a:chExt cx="678834" cy="319014"/>
            </a:xfrm>
            <a:grpFill/>
          </p:grpSpPr>
          <p:sp>
            <p:nvSpPr>
              <p:cNvPr id="13" name="Oval 12"/>
              <p:cNvSpPr/>
              <p:nvPr/>
            </p:nvSpPr>
            <p:spPr>
              <a:xfrm>
                <a:off x="5494331" y="3516705"/>
                <a:ext cx="224008" cy="170973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Minus 13"/>
              <p:cNvSpPr/>
              <p:nvPr/>
            </p:nvSpPr>
            <p:spPr>
              <a:xfrm rot="20241600">
                <a:off x="5606149" y="3368664"/>
                <a:ext cx="567016" cy="276066"/>
              </a:xfrm>
              <a:prstGeom prst="mathMinus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0" name="Rounded Rectangle 9"/>
            <p:cNvSpPr/>
            <p:nvPr/>
          </p:nvSpPr>
          <p:spPr>
            <a:xfrm>
              <a:off x="6779248" y="3947059"/>
              <a:ext cx="950508" cy="92202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7787313" y="3947059"/>
              <a:ext cx="260259" cy="922020"/>
            </a:xfrm>
            <a:prstGeom prst="roundRect">
              <a:avLst>
                <a:gd name="adj" fmla="val 4887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6461433" y="3947059"/>
              <a:ext cx="260259" cy="922020"/>
            </a:xfrm>
            <a:prstGeom prst="roundRect">
              <a:avLst>
                <a:gd name="adj" fmla="val 4887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자유형 14"/>
          <p:cNvSpPr/>
          <p:nvPr/>
        </p:nvSpPr>
        <p:spPr>
          <a:xfrm flipH="1">
            <a:off x="9452051" y="3806901"/>
            <a:ext cx="838847" cy="449413"/>
          </a:xfrm>
          <a:custGeom>
            <a:avLst/>
            <a:gdLst/>
            <a:ahLst/>
            <a:cxnLst/>
            <a:rect l="l" t="t" r="r" b="b"/>
            <a:pathLst>
              <a:path w="8352928" h="5080391">
                <a:moveTo>
                  <a:pt x="4824536" y="0"/>
                </a:moveTo>
                <a:cubicBezTo>
                  <a:pt x="5977835" y="0"/>
                  <a:pt x="6912768" y="934933"/>
                  <a:pt x="6912768" y="2088232"/>
                </a:cubicBezTo>
                <a:cubicBezTo>
                  <a:pt x="6912768" y="2176493"/>
                  <a:pt x="6907293" y="2263475"/>
                  <a:pt x="6894831" y="2348629"/>
                </a:cubicBezTo>
                <a:cubicBezTo>
                  <a:pt x="6924493" y="2345069"/>
                  <a:pt x="6954520" y="2344087"/>
                  <a:pt x="6984776" y="2344087"/>
                </a:cubicBezTo>
                <a:cubicBezTo>
                  <a:pt x="7740385" y="2344087"/>
                  <a:pt x="8352928" y="2956630"/>
                  <a:pt x="8352928" y="3712239"/>
                </a:cubicBezTo>
                <a:cubicBezTo>
                  <a:pt x="8352928" y="4467848"/>
                  <a:pt x="7740385" y="5080391"/>
                  <a:pt x="6984776" y="5080391"/>
                </a:cubicBezTo>
                <a:lnTo>
                  <a:pt x="6888843" y="5076194"/>
                </a:lnTo>
                <a:lnTo>
                  <a:pt x="1591106" y="5049532"/>
                </a:lnTo>
                <a:cubicBezTo>
                  <a:pt x="1541509" y="5054882"/>
                  <a:pt x="1491144" y="5057531"/>
                  <a:pt x="1440160" y="5057531"/>
                </a:cubicBezTo>
                <a:cubicBezTo>
                  <a:pt x="644782" y="5057531"/>
                  <a:pt x="0" y="4412749"/>
                  <a:pt x="0" y="3617371"/>
                </a:cubicBezTo>
                <a:cubicBezTo>
                  <a:pt x="0" y="2911672"/>
                  <a:pt x="507580" y="2324525"/>
                  <a:pt x="1177781" y="2202218"/>
                </a:cubicBezTo>
                <a:cubicBezTo>
                  <a:pt x="1160678" y="2136477"/>
                  <a:pt x="1152128" y="2067526"/>
                  <a:pt x="1152128" y="1996579"/>
                </a:cubicBezTo>
                <a:cubicBezTo>
                  <a:pt x="1152128" y="1519352"/>
                  <a:pt x="1538997" y="1132483"/>
                  <a:pt x="2016224" y="1132483"/>
                </a:cubicBezTo>
                <a:cubicBezTo>
                  <a:pt x="2358069" y="1132483"/>
                  <a:pt x="2653550" y="1330988"/>
                  <a:pt x="2790804" y="1620419"/>
                </a:cubicBezTo>
                <a:cubicBezTo>
                  <a:pt x="3001557" y="692149"/>
                  <a:pt x="3832216" y="0"/>
                  <a:pt x="482453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05883" latinLnBrk="0"/>
            <a:endParaRPr lang="en-US" altLang="ko-KR" sz="1050" b="1" kern="0" dirty="0">
              <a:solidFill>
                <a:prstClr val="black"/>
              </a:solidFill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04655" y="3877873"/>
            <a:ext cx="113364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050" b="1" dirty="0" smtClean="0">
                <a:solidFill>
                  <a:prstClr val="black"/>
                </a:solidFill>
              </a:rPr>
              <a:t>3</a:t>
            </a:r>
            <a:r>
              <a:rPr lang="en-US" altLang="ko-KR" sz="1050" b="1" baseline="30000" dirty="0" smtClean="0">
                <a:solidFill>
                  <a:prstClr val="black"/>
                </a:solidFill>
              </a:rPr>
              <a:t>rd</a:t>
            </a:r>
            <a:r>
              <a:rPr lang="en-US" altLang="ko-KR" sz="1050" b="1" dirty="0" smtClean="0">
                <a:solidFill>
                  <a:prstClr val="black"/>
                </a:solidFill>
              </a:rPr>
              <a:t> Application</a:t>
            </a:r>
            <a:endParaRPr lang="en-US" altLang="ko-KR" sz="1050" b="1" dirty="0">
              <a:solidFill>
                <a:prstClr val="black"/>
              </a:solidFill>
            </a:endParaRPr>
          </a:p>
          <a:p>
            <a:pPr algn="ctr"/>
            <a:r>
              <a:rPr lang="en-US" altLang="ko-KR" sz="1050" b="1" dirty="0" smtClean="0">
                <a:solidFill>
                  <a:prstClr val="black"/>
                </a:solidFill>
              </a:rPr>
              <a:t>Provider</a:t>
            </a:r>
            <a:endParaRPr lang="ko-KR" altLang="en-US" sz="1050" b="1" dirty="0">
              <a:solidFill>
                <a:prstClr val="black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9424865" y="3394283"/>
            <a:ext cx="309751" cy="508117"/>
            <a:chOff x="2506319" y="1221965"/>
            <a:chExt cx="456500" cy="719723"/>
          </a:xfrm>
        </p:grpSpPr>
        <p:sp>
          <p:nvSpPr>
            <p:cNvPr id="18" name="Rounded Rectangle 17"/>
            <p:cNvSpPr/>
            <p:nvPr/>
          </p:nvSpPr>
          <p:spPr>
            <a:xfrm>
              <a:off x="2507338" y="1280401"/>
              <a:ext cx="455481" cy="661287"/>
            </a:xfrm>
            <a:prstGeom prst="roundRect">
              <a:avLst>
                <a:gd name="adj" fmla="val 4883"/>
              </a:avLst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>
                <a:latin typeface="+mn-ea"/>
              </a:endParaRPr>
            </a:p>
          </p:txBody>
        </p:sp>
        <p:sp>
          <p:nvSpPr>
            <p:cNvPr id="19" name="Trapezoid 18"/>
            <p:cNvSpPr/>
            <p:nvPr/>
          </p:nvSpPr>
          <p:spPr>
            <a:xfrm>
              <a:off x="2506319" y="1221965"/>
              <a:ext cx="449357" cy="61635"/>
            </a:xfrm>
            <a:prstGeom prst="trapezoid">
              <a:avLst>
                <a:gd name="adj" fmla="val 54894"/>
              </a:avLst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>
                <a:latin typeface="+mn-ea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2599097" y="1388814"/>
              <a:ext cx="274148" cy="111374"/>
            </a:xfrm>
            <a:prstGeom prst="roundRect">
              <a:avLst>
                <a:gd name="adj" fmla="val 4883"/>
              </a:avLst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>
                <a:latin typeface="+mn-ea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2599097" y="1533524"/>
              <a:ext cx="274148" cy="107285"/>
            </a:xfrm>
            <a:prstGeom prst="roundRect">
              <a:avLst>
                <a:gd name="adj" fmla="val 4883"/>
              </a:avLst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>
                <a:latin typeface="+mn-ea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2713902" y="1726065"/>
              <a:ext cx="45719" cy="45719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>
                <a:latin typeface="+mn-ea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713902" y="1811790"/>
              <a:ext cx="45719" cy="45719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>
                <a:latin typeface="+mn-ea"/>
              </a:endParaRPr>
            </a:p>
          </p:txBody>
        </p:sp>
      </p:grpSp>
      <p:sp>
        <p:nvSpPr>
          <p:cNvPr id="24" name="모서리가 둥근 직사각형 134"/>
          <p:cNvSpPr/>
          <p:nvPr/>
        </p:nvSpPr>
        <p:spPr>
          <a:xfrm>
            <a:off x="1327460" y="3298097"/>
            <a:ext cx="2521808" cy="1720850"/>
          </a:xfrm>
          <a:prstGeom prst="roundRect">
            <a:avLst>
              <a:gd name="adj" fmla="val 4444"/>
            </a:avLst>
          </a:prstGeom>
          <a:noFill/>
          <a:ln w="254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defTabSz="905883" latinLnBrk="0">
              <a:defRPr/>
            </a:pPr>
            <a:endParaRPr lang="ko-KR" altLang="en-US" sz="1200" b="1" kern="0" dirty="0">
              <a:solidFill>
                <a:prstClr val="white"/>
              </a:solidFill>
            </a:endParaRPr>
          </a:p>
        </p:txBody>
      </p:sp>
      <p:sp>
        <p:nvSpPr>
          <p:cNvPr id="25" name="모서리가 둥근 직사각형 115"/>
          <p:cNvSpPr/>
          <p:nvPr/>
        </p:nvSpPr>
        <p:spPr>
          <a:xfrm>
            <a:off x="2237524" y="4610979"/>
            <a:ext cx="1451715" cy="243152"/>
          </a:xfrm>
          <a:prstGeom prst="roundRect">
            <a:avLst>
              <a:gd name="adj" fmla="val 11054"/>
            </a:avLst>
          </a:prstGeom>
          <a:solidFill>
            <a:schemeClr val="tx1">
              <a:lumMod val="50000"/>
              <a:lumOff val="50000"/>
              <a:alpha val="89804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29250" rtlCol="0" anchor="ctr"/>
          <a:lstStyle/>
          <a:p>
            <a:pPr algn="ctr" defTabSz="742771" latinLnBrk="0"/>
            <a:r>
              <a:rPr lang="en-US" altLang="ko-KR" sz="12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solidFill>
                  <a:srgbClr val="FFFFFF"/>
                </a:solidFill>
                <a:ea typeface="Samsung Sharp Sans Bold" pitchFamily="2" charset="0"/>
                <a:cs typeface="Samsung Sharp Sans Bold" pitchFamily="2" charset="0"/>
              </a:rPr>
              <a:t>Edge Infra</a:t>
            </a:r>
            <a:endParaRPr lang="en-US" altLang="ko-KR" sz="1200" b="1" kern="0" dirty="0">
              <a:ln w="0">
                <a:solidFill>
                  <a:srgbClr val="FFFFFF">
                    <a:lumMod val="50000"/>
                    <a:alpha val="0"/>
                  </a:srgbClr>
                </a:solidFill>
              </a:ln>
              <a:solidFill>
                <a:srgbClr val="FFFFFF"/>
              </a:solidFill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 rot="5400000">
            <a:off x="2572613" y="3963301"/>
            <a:ext cx="925552" cy="275503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App 1</a:t>
            </a:r>
          </a:p>
        </p:txBody>
      </p:sp>
      <p:sp>
        <p:nvSpPr>
          <p:cNvPr id="27" name="Rounded Rectangle 26"/>
          <p:cNvSpPr/>
          <p:nvPr/>
        </p:nvSpPr>
        <p:spPr>
          <a:xfrm rot="5400000">
            <a:off x="2899037" y="3966208"/>
            <a:ext cx="931367" cy="275503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App 2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1481956" y="3681581"/>
            <a:ext cx="676575" cy="1213594"/>
          </a:xfrm>
          <a:prstGeom prst="roundRect">
            <a:avLst>
              <a:gd name="adj" fmla="val 8878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</a:t>
            </a:r>
          </a:p>
          <a:p>
            <a:pPr algn="ctr"/>
            <a:r>
              <a:rPr lang="en-US" altLang="ko-KR" sz="1000" b="1" dirty="0" smtClean="0"/>
              <a:t>Enabler</a:t>
            </a:r>
          </a:p>
          <a:p>
            <a:pPr algn="ctr"/>
            <a:r>
              <a:rPr lang="en-US" altLang="ko-KR" sz="1000" b="1" dirty="0" smtClean="0"/>
              <a:t>Server</a:t>
            </a:r>
          </a:p>
        </p:txBody>
      </p:sp>
      <p:sp>
        <p:nvSpPr>
          <p:cNvPr id="29" name="모서리가 둥근 직사각형 135"/>
          <p:cNvSpPr/>
          <p:nvPr/>
        </p:nvSpPr>
        <p:spPr>
          <a:xfrm>
            <a:off x="1534201" y="2909108"/>
            <a:ext cx="2136085" cy="615986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none" tIns="29250" rtlCol="0" anchor="ctr"/>
          <a:lstStyle/>
          <a:p>
            <a:pPr algn="ctr" defTabSz="742771" latinLnBrk="0">
              <a:defRPr/>
            </a:pPr>
            <a:r>
              <a:rPr lang="en-US" altLang="ko-KR" sz="12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solidFill>
                  <a:srgbClr val="53565A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cs typeface="Samsung Sharp Sans Bold" pitchFamily="2" charset="0"/>
              </a:rPr>
              <a:t>Operator A</a:t>
            </a:r>
          </a:p>
          <a:p>
            <a:pPr algn="ctr" defTabSz="742771" latinLnBrk="0">
              <a:defRPr/>
            </a:pPr>
            <a:r>
              <a:rPr lang="en-US" altLang="ko-KR" sz="12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solidFill>
                  <a:srgbClr val="53565A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cs typeface="Samsung Sharp Sans Bold" pitchFamily="2" charset="0"/>
              </a:rPr>
              <a:t>(edge computing provider X)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3528968" y="4085622"/>
            <a:ext cx="209974" cy="45719"/>
            <a:chOff x="1631877" y="2086600"/>
            <a:chExt cx="209974" cy="45719"/>
          </a:xfrm>
        </p:grpSpPr>
        <p:sp>
          <p:nvSpPr>
            <p:cNvPr id="31" name="Oval 30"/>
            <p:cNvSpPr/>
            <p:nvPr/>
          </p:nvSpPr>
          <p:spPr>
            <a:xfrm>
              <a:off x="1631877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1711643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1794947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34" name="Straight Connector 33"/>
          <p:cNvCxnSpPr>
            <a:endCxn id="26" idx="2"/>
          </p:cNvCxnSpPr>
          <p:nvPr/>
        </p:nvCxnSpPr>
        <p:spPr>
          <a:xfrm>
            <a:off x="2158531" y="4101052"/>
            <a:ext cx="739107" cy="1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520585" y="3988827"/>
            <a:ext cx="794" cy="224449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174106" y="4137428"/>
            <a:ext cx="703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accent6">
                    <a:lumMod val="50000"/>
                  </a:schemeClr>
                </a:solidFill>
              </a:rPr>
              <a:t>Edge</a:t>
            </a:r>
          </a:p>
          <a:p>
            <a:r>
              <a:rPr lang="en-US" altLang="ko-KR" sz="1200" b="1" dirty="0" smtClean="0">
                <a:solidFill>
                  <a:schemeClr val="accent6">
                    <a:lumMod val="50000"/>
                  </a:schemeClr>
                </a:solidFill>
              </a:rPr>
              <a:t>API X</a:t>
            </a:r>
            <a:endParaRPr lang="ko-KR" altLang="en-US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 flipH="1">
            <a:off x="3605886" y="3751376"/>
            <a:ext cx="5678158" cy="10472"/>
          </a:xfrm>
          <a:prstGeom prst="straightConnector1">
            <a:avLst/>
          </a:prstGeom>
          <a:ln w="12700">
            <a:solidFill>
              <a:srgbClr val="7030A0"/>
            </a:solidFill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endCxn id="60" idx="1"/>
          </p:cNvCxnSpPr>
          <p:nvPr/>
        </p:nvCxnSpPr>
        <p:spPr>
          <a:xfrm flipH="1">
            <a:off x="5880189" y="3810000"/>
            <a:ext cx="3416212" cy="691877"/>
          </a:xfrm>
          <a:prstGeom prst="straightConnector1">
            <a:avLst/>
          </a:prstGeom>
          <a:ln w="12700">
            <a:solidFill>
              <a:srgbClr val="7030A0"/>
            </a:solidFill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ounded Rectangle 51"/>
          <p:cNvSpPr/>
          <p:nvPr/>
        </p:nvSpPr>
        <p:spPr>
          <a:xfrm>
            <a:off x="5849213" y="3404502"/>
            <a:ext cx="925552" cy="275503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App 1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858015" y="3076958"/>
            <a:ext cx="2209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r>
              <a:rPr lang="en-US" altLang="ko-KR" sz="1200" b="1" baseline="30000" dirty="0" smtClean="0">
                <a:solidFill>
                  <a:schemeClr val="accent6">
                    <a:lumMod val="50000"/>
                  </a:schemeClr>
                </a:solidFill>
              </a:rPr>
              <a:t>rd</a:t>
            </a:r>
            <a:r>
              <a:rPr lang="en-US" altLang="ko-KR" sz="1200" b="1" dirty="0" smtClean="0">
                <a:solidFill>
                  <a:schemeClr val="accent6">
                    <a:lumMod val="50000"/>
                  </a:schemeClr>
                </a:solidFill>
              </a:rPr>
              <a:t> Party application provider wants to have a common set of edge API  </a:t>
            </a:r>
            <a:endParaRPr lang="ko-KR" altLang="en-US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7639913" y="3887102"/>
            <a:ext cx="925552" cy="275503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App 1</a:t>
            </a:r>
          </a:p>
        </p:txBody>
      </p:sp>
      <p:sp>
        <p:nvSpPr>
          <p:cNvPr id="58" name="모서리가 둥근 직사각형 134"/>
          <p:cNvSpPr/>
          <p:nvPr/>
        </p:nvSpPr>
        <p:spPr>
          <a:xfrm>
            <a:off x="4172260" y="4161697"/>
            <a:ext cx="2521808" cy="1720850"/>
          </a:xfrm>
          <a:prstGeom prst="roundRect">
            <a:avLst>
              <a:gd name="adj" fmla="val 4444"/>
            </a:avLst>
          </a:prstGeom>
          <a:noFill/>
          <a:ln w="254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 defTabSz="905883" latinLnBrk="0">
              <a:defRPr/>
            </a:pPr>
            <a:endParaRPr lang="ko-KR" altLang="en-US" sz="1200" b="1" kern="0" dirty="0">
              <a:solidFill>
                <a:prstClr val="white"/>
              </a:solidFill>
            </a:endParaRPr>
          </a:p>
        </p:txBody>
      </p:sp>
      <p:sp>
        <p:nvSpPr>
          <p:cNvPr id="59" name="모서리가 둥근 직사각형 115"/>
          <p:cNvSpPr/>
          <p:nvPr/>
        </p:nvSpPr>
        <p:spPr>
          <a:xfrm>
            <a:off x="5082324" y="5474579"/>
            <a:ext cx="1451715" cy="243152"/>
          </a:xfrm>
          <a:prstGeom prst="roundRect">
            <a:avLst>
              <a:gd name="adj" fmla="val 11054"/>
            </a:avLst>
          </a:prstGeom>
          <a:solidFill>
            <a:schemeClr val="tx1">
              <a:lumMod val="50000"/>
              <a:lumOff val="50000"/>
              <a:alpha val="89804"/>
            </a:schemeClr>
          </a:solidFill>
          <a:ln w="25400" cap="flat" cmpd="sng" algn="ctr">
            <a:noFill/>
            <a:prstDash val="solid"/>
          </a:ln>
          <a:effectLst/>
        </p:spPr>
        <p:txBody>
          <a:bodyPr wrap="none" tIns="29250" rtlCol="0" anchor="ctr"/>
          <a:lstStyle/>
          <a:p>
            <a:pPr algn="ctr" defTabSz="742771" latinLnBrk="0"/>
            <a:r>
              <a:rPr lang="en-US" altLang="ko-KR" sz="12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solidFill>
                  <a:srgbClr val="FFFFFF"/>
                </a:solidFill>
                <a:ea typeface="Samsung Sharp Sans Bold" pitchFamily="2" charset="0"/>
                <a:cs typeface="Samsung Sharp Sans Bold" pitchFamily="2" charset="0"/>
              </a:rPr>
              <a:t>Edge Infra</a:t>
            </a:r>
            <a:endParaRPr lang="en-US" altLang="ko-KR" sz="1200" b="1" kern="0" dirty="0">
              <a:ln w="0">
                <a:solidFill>
                  <a:srgbClr val="FFFFFF">
                    <a:lumMod val="50000"/>
                    <a:alpha val="0"/>
                  </a:srgbClr>
                </a:solidFill>
              </a:ln>
              <a:solidFill>
                <a:srgbClr val="FFFFFF"/>
              </a:solidFill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 rot="5400000">
            <a:off x="5417413" y="4826901"/>
            <a:ext cx="925552" cy="275503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App 1</a:t>
            </a:r>
          </a:p>
        </p:txBody>
      </p:sp>
      <p:sp>
        <p:nvSpPr>
          <p:cNvPr id="61" name="Rounded Rectangle 60"/>
          <p:cNvSpPr/>
          <p:nvPr/>
        </p:nvSpPr>
        <p:spPr>
          <a:xfrm rot="5400000">
            <a:off x="5743837" y="4829808"/>
            <a:ext cx="931367" cy="275503"/>
          </a:xfrm>
          <a:prstGeom prst="roundRect">
            <a:avLst>
              <a:gd name="adj" fmla="val 887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App 2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4326756" y="4545181"/>
            <a:ext cx="676575" cy="1213594"/>
          </a:xfrm>
          <a:prstGeom prst="roundRect">
            <a:avLst>
              <a:gd name="adj" fmla="val 8878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</a:t>
            </a:r>
          </a:p>
          <a:p>
            <a:pPr algn="ctr"/>
            <a:r>
              <a:rPr lang="en-US" altLang="ko-KR" sz="1000" b="1" dirty="0" smtClean="0"/>
              <a:t>Enabler</a:t>
            </a:r>
          </a:p>
          <a:p>
            <a:pPr algn="ctr"/>
            <a:r>
              <a:rPr lang="en-US" altLang="ko-KR" sz="1000" b="1" dirty="0" smtClean="0"/>
              <a:t>Server</a:t>
            </a:r>
          </a:p>
        </p:txBody>
      </p:sp>
      <p:sp>
        <p:nvSpPr>
          <p:cNvPr id="63" name="모서리가 둥근 직사각형 135"/>
          <p:cNvSpPr/>
          <p:nvPr/>
        </p:nvSpPr>
        <p:spPr>
          <a:xfrm>
            <a:off x="4379001" y="3772708"/>
            <a:ext cx="2136085" cy="615986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wrap="none" tIns="29250" rtlCol="0" anchor="ctr"/>
          <a:lstStyle/>
          <a:p>
            <a:pPr algn="ctr" defTabSz="742771" latinLnBrk="0">
              <a:defRPr/>
            </a:pPr>
            <a:r>
              <a:rPr lang="en-US" altLang="ko-KR" sz="12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solidFill>
                  <a:srgbClr val="53565A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cs typeface="Samsung Sharp Sans Bold" pitchFamily="2" charset="0"/>
              </a:rPr>
              <a:t>Operator B</a:t>
            </a:r>
          </a:p>
          <a:p>
            <a:pPr algn="ctr" defTabSz="742771" latinLnBrk="0">
              <a:defRPr/>
            </a:pPr>
            <a:r>
              <a:rPr lang="en-US" altLang="ko-KR" sz="12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solidFill>
                  <a:srgbClr val="53565A"/>
                </a:solidFill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  <a:cs typeface="Samsung Sharp Sans Bold" pitchFamily="2" charset="0"/>
              </a:rPr>
              <a:t>(edge computing provider Y)</a:t>
            </a:r>
          </a:p>
        </p:txBody>
      </p:sp>
      <p:grpSp>
        <p:nvGrpSpPr>
          <p:cNvPr id="64" name="Group 63"/>
          <p:cNvGrpSpPr/>
          <p:nvPr/>
        </p:nvGrpSpPr>
        <p:grpSpPr>
          <a:xfrm>
            <a:off x="6373768" y="4949222"/>
            <a:ext cx="209974" cy="45719"/>
            <a:chOff x="1631877" y="2086600"/>
            <a:chExt cx="209974" cy="45719"/>
          </a:xfrm>
        </p:grpSpPr>
        <p:sp>
          <p:nvSpPr>
            <p:cNvPr id="65" name="Oval 64"/>
            <p:cNvSpPr/>
            <p:nvPr/>
          </p:nvSpPr>
          <p:spPr>
            <a:xfrm>
              <a:off x="1631877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1711643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Oval 66"/>
            <p:cNvSpPr/>
            <p:nvPr/>
          </p:nvSpPr>
          <p:spPr>
            <a:xfrm>
              <a:off x="1794947" y="2086600"/>
              <a:ext cx="46904" cy="4571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68" name="Straight Connector 67"/>
          <p:cNvCxnSpPr>
            <a:endCxn id="60" idx="2"/>
          </p:cNvCxnSpPr>
          <p:nvPr/>
        </p:nvCxnSpPr>
        <p:spPr>
          <a:xfrm>
            <a:off x="5003331" y="4964652"/>
            <a:ext cx="739107" cy="1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5365385" y="4852427"/>
            <a:ext cx="794" cy="224449"/>
          </a:xfrm>
          <a:prstGeom prst="line">
            <a:avLst/>
          </a:prstGeom>
          <a:ln w="127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5018906" y="5001028"/>
            <a:ext cx="703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accent6">
                    <a:lumMod val="50000"/>
                  </a:schemeClr>
                </a:solidFill>
              </a:rPr>
              <a:t>Edge</a:t>
            </a:r>
          </a:p>
          <a:p>
            <a:r>
              <a:rPr lang="en-US" altLang="ko-KR" sz="1200" b="1" dirty="0" smtClean="0">
                <a:solidFill>
                  <a:schemeClr val="accent6">
                    <a:lumMod val="50000"/>
                  </a:schemeClr>
                </a:solidFill>
              </a:rPr>
              <a:t>API Y</a:t>
            </a:r>
            <a:endParaRPr lang="ko-KR" altLang="en-US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2" name="Content Placeholder 2"/>
          <p:cNvSpPr txBox="1">
            <a:spLocks/>
          </p:cNvSpPr>
          <p:nvPr/>
        </p:nvSpPr>
        <p:spPr>
          <a:xfrm>
            <a:off x="320510" y="5557978"/>
            <a:ext cx="11728584" cy="10557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-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 smtClean="0"/>
              <a:t>Requirements</a:t>
            </a:r>
          </a:p>
          <a:p>
            <a:pPr lvl="1"/>
            <a:r>
              <a:rPr lang="en-US" altLang="ko-KR" sz="1600" dirty="0"/>
              <a:t>The application architecture shall allow the edge application to run on edge computing environment without any modification. </a:t>
            </a:r>
            <a:endParaRPr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223917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3600" dirty="0" smtClean="0"/>
              <a:t>3. Service differentiation by mobile subscription</a:t>
            </a:r>
            <a:endParaRPr lang="ko-KR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510" y="1404594"/>
            <a:ext cx="11547837" cy="1044909"/>
          </a:xfrm>
        </p:spPr>
        <p:txBody>
          <a:bodyPr>
            <a:normAutofit/>
          </a:bodyPr>
          <a:lstStyle/>
          <a:p>
            <a:r>
              <a:rPr lang="en-US" altLang="ko-KR" sz="1800" dirty="0" smtClean="0"/>
              <a:t>Principle</a:t>
            </a:r>
          </a:p>
          <a:p>
            <a:pPr lvl="1"/>
            <a:r>
              <a:rPr lang="en-US" altLang="ko-KR" sz="1600" dirty="0" smtClean="0"/>
              <a:t>The mobile operator should be able to provider service differentiation (e.g. enable/disable the edge service) based on UE subscription or operator policy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092875" y="4964616"/>
            <a:ext cx="320375" cy="516341"/>
            <a:chOff x="3781722" y="2594317"/>
            <a:chExt cx="700617" cy="991307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801585" y="2634107"/>
              <a:ext cx="661492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801585" y="2634107"/>
              <a:ext cx="661493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</p:grpSp>
      <p:grpSp>
        <p:nvGrpSpPr>
          <p:cNvPr id="19" name="그룹 187"/>
          <p:cNvGrpSpPr/>
          <p:nvPr/>
        </p:nvGrpSpPr>
        <p:grpSpPr>
          <a:xfrm>
            <a:off x="3921898" y="4184623"/>
            <a:ext cx="236422" cy="319651"/>
            <a:chOff x="3134362" y="3868078"/>
            <a:chExt cx="521897" cy="591878"/>
          </a:xfrm>
        </p:grpSpPr>
        <p:sp>
          <p:nvSpPr>
            <p:cNvPr id="20" name="타원 189"/>
            <p:cNvSpPr/>
            <p:nvPr/>
          </p:nvSpPr>
          <p:spPr>
            <a:xfrm>
              <a:off x="3306507" y="3868078"/>
              <a:ext cx="192584" cy="167059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21" name="사다리꼴 190"/>
            <p:cNvSpPr/>
            <p:nvPr/>
          </p:nvSpPr>
          <p:spPr>
            <a:xfrm>
              <a:off x="3274531" y="4093417"/>
              <a:ext cx="256536" cy="366539"/>
            </a:xfrm>
            <a:prstGeom prst="trapezoid">
              <a:avLst>
                <a:gd name="adj" fmla="val 35148"/>
              </a:avLst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22" name="원호 191"/>
            <p:cNvSpPr/>
            <p:nvPr/>
          </p:nvSpPr>
          <p:spPr>
            <a:xfrm>
              <a:off x="3489373" y="3879599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23" name="원호 192"/>
            <p:cNvSpPr/>
            <p:nvPr/>
          </p:nvSpPr>
          <p:spPr>
            <a:xfrm>
              <a:off x="3562813" y="3879599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24" name="원호 193"/>
            <p:cNvSpPr/>
            <p:nvPr/>
          </p:nvSpPr>
          <p:spPr>
            <a:xfrm flipH="1">
              <a:off x="3134362" y="3872478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25" name="원호 194"/>
            <p:cNvSpPr/>
            <p:nvPr/>
          </p:nvSpPr>
          <p:spPr>
            <a:xfrm flipH="1">
              <a:off x="3207802" y="3872478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</p:grpSp>
      <p:sp>
        <p:nvSpPr>
          <p:cNvPr id="26" name="Rounded Rectangle 25"/>
          <p:cNvSpPr/>
          <p:nvPr/>
        </p:nvSpPr>
        <p:spPr>
          <a:xfrm>
            <a:off x="831438" y="3444557"/>
            <a:ext cx="522010" cy="236999"/>
          </a:xfrm>
          <a:prstGeom prst="roundRect">
            <a:avLst>
              <a:gd name="adj" fmla="val 4883"/>
            </a:avLst>
          </a:prstGeom>
          <a:noFill/>
          <a:ln w="12700"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000" b="1" dirty="0" smtClean="0">
                <a:solidFill>
                  <a:schemeClr val="accent5">
                    <a:lumMod val="75000"/>
                  </a:schemeClr>
                </a:solidFill>
              </a:rPr>
              <a:t>UDM</a:t>
            </a:r>
            <a:endParaRPr lang="ko-KR" altLang="en-US" sz="1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834229" y="3687471"/>
            <a:ext cx="522010" cy="165114"/>
            <a:chOff x="4869656" y="2796892"/>
            <a:chExt cx="445294" cy="136656"/>
          </a:xfrm>
        </p:grpSpPr>
        <p:sp>
          <p:nvSpPr>
            <p:cNvPr id="28" name="Rounded Rectangle 27"/>
            <p:cNvSpPr/>
            <p:nvPr/>
          </p:nvSpPr>
          <p:spPr>
            <a:xfrm>
              <a:off x="4869656" y="2796892"/>
              <a:ext cx="445294" cy="136656"/>
            </a:xfrm>
            <a:prstGeom prst="roundRect">
              <a:avLst>
                <a:gd name="adj" fmla="val 4883"/>
              </a:avLst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29" name="Flowchart: Terminator 28"/>
            <p:cNvSpPr/>
            <p:nvPr/>
          </p:nvSpPr>
          <p:spPr>
            <a:xfrm>
              <a:off x="4917380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30" name="Oval 29"/>
            <p:cNvSpPr/>
            <p:nvPr/>
          </p:nvSpPr>
          <p:spPr>
            <a:xfrm>
              <a:off x="5221892" y="2843783"/>
              <a:ext cx="45719" cy="4572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Flowchart: Terminator 30"/>
            <p:cNvSpPr/>
            <p:nvPr/>
          </p:nvSpPr>
          <p:spPr>
            <a:xfrm>
              <a:off x="5017392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</p:grpSp>
      <p:cxnSp>
        <p:nvCxnSpPr>
          <p:cNvPr id="32" name="Straight Connector 31"/>
          <p:cNvCxnSpPr/>
          <p:nvPr/>
        </p:nvCxnSpPr>
        <p:spPr>
          <a:xfrm flipH="1" flipV="1">
            <a:off x="890175" y="4003211"/>
            <a:ext cx="451099" cy="5990"/>
          </a:xfrm>
          <a:prstGeom prst="line">
            <a:avLst/>
          </a:prstGeom>
          <a:noFill/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102925" y="3846342"/>
            <a:ext cx="1054" cy="163420"/>
          </a:xfrm>
          <a:prstGeom prst="line">
            <a:avLst/>
          </a:prstGeom>
          <a:noFill/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cxnSp>
      <p:sp>
        <p:nvSpPr>
          <p:cNvPr id="34" name="Oval 33"/>
          <p:cNvSpPr/>
          <p:nvPr/>
        </p:nvSpPr>
        <p:spPr>
          <a:xfrm>
            <a:off x="1073482" y="3830522"/>
            <a:ext cx="53596" cy="5524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Rounded Rectangle 34"/>
          <p:cNvSpPr/>
          <p:nvPr/>
        </p:nvSpPr>
        <p:spPr>
          <a:xfrm>
            <a:off x="5065306" y="3867836"/>
            <a:ext cx="522010" cy="236999"/>
          </a:xfrm>
          <a:prstGeom prst="roundRect">
            <a:avLst>
              <a:gd name="adj" fmla="val 4883"/>
            </a:avLst>
          </a:prstGeom>
          <a:noFill/>
          <a:ln w="12700"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000" b="1" dirty="0" smtClean="0">
                <a:solidFill>
                  <a:schemeClr val="accent5">
                    <a:lumMod val="75000"/>
                  </a:schemeClr>
                </a:solidFill>
              </a:rPr>
              <a:t>UPF</a:t>
            </a:r>
            <a:endParaRPr lang="ko-KR" altLang="en-US" sz="1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4572797" y="3912630"/>
            <a:ext cx="522010" cy="165114"/>
            <a:chOff x="4869656" y="2796892"/>
            <a:chExt cx="445294" cy="136656"/>
          </a:xfrm>
        </p:grpSpPr>
        <p:sp>
          <p:nvSpPr>
            <p:cNvPr id="37" name="Rounded Rectangle 36"/>
            <p:cNvSpPr/>
            <p:nvPr/>
          </p:nvSpPr>
          <p:spPr>
            <a:xfrm>
              <a:off x="4869656" y="2796892"/>
              <a:ext cx="445294" cy="136656"/>
            </a:xfrm>
            <a:prstGeom prst="roundRect">
              <a:avLst>
                <a:gd name="adj" fmla="val 4883"/>
              </a:avLst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38" name="Flowchart: Terminator 37"/>
            <p:cNvSpPr/>
            <p:nvPr/>
          </p:nvSpPr>
          <p:spPr>
            <a:xfrm>
              <a:off x="4917380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39" name="Oval 38"/>
            <p:cNvSpPr/>
            <p:nvPr/>
          </p:nvSpPr>
          <p:spPr>
            <a:xfrm>
              <a:off x="5221892" y="2843783"/>
              <a:ext cx="45719" cy="4572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Flowchart: Terminator 39"/>
            <p:cNvSpPr/>
            <p:nvPr/>
          </p:nvSpPr>
          <p:spPr>
            <a:xfrm>
              <a:off x="5017392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949611" y="2747661"/>
            <a:ext cx="524801" cy="717005"/>
            <a:chOff x="1255747" y="3683000"/>
            <a:chExt cx="524801" cy="717005"/>
          </a:xfrm>
        </p:grpSpPr>
        <p:sp>
          <p:nvSpPr>
            <p:cNvPr id="42" name="Rounded Rectangle 41"/>
            <p:cNvSpPr/>
            <p:nvPr/>
          </p:nvSpPr>
          <p:spPr>
            <a:xfrm>
              <a:off x="1255747" y="3683000"/>
              <a:ext cx="522010" cy="388799"/>
            </a:xfrm>
            <a:prstGeom prst="roundRect">
              <a:avLst>
                <a:gd name="adj" fmla="val 4883"/>
              </a:avLst>
            </a:prstGeom>
            <a:noFill/>
            <a:ln w="1270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000" b="1" dirty="0">
                  <a:solidFill>
                    <a:schemeClr val="accent5">
                      <a:lumMod val="75000"/>
                    </a:schemeClr>
                  </a:solidFill>
                </a:rPr>
                <a:t>Edge</a:t>
              </a:r>
            </a:p>
            <a:p>
              <a:pPr algn="ctr"/>
              <a:r>
                <a:rPr lang="en-US" altLang="ko-KR" sz="1000" b="1" dirty="0">
                  <a:solidFill>
                    <a:schemeClr val="accent5">
                      <a:lumMod val="75000"/>
                    </a:schemeClr>
                  </a:solidFill>
                </a:rPr>
                <a:t>Enabler</a:t>
              </a:r>
              <a:endParaRPr lang="ko-KR" altLang="en-US" sz="10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1258538" y="4077714"/>
              <a:ext cx="522010" cy="165114"/>
              <a:chOff x="4869656" y="2796892"/>
              <a:chExt cx="445294" cy="136656"/>
            </a:xfrm>
          </p:grpSpPr>
          <p:sp>
            <p:nvSpPr>
              <p:cNvPr id="47" name="Rounded Rectangle 46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48" name="Flowchart: Terminator 47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0" name="Flowchart: Terminator 49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44" name="Straight Connector 43"/>
            <p:cNvCxnSpPr/>
            <p:nvPr/>
          </p:nvCxnSpPr>
          <p:spPr>
            <a:xfrm flipH="1" flipV="1">
              <a:off x="1314484" y="4393454"/>
              <a:ext cx="451099" cy="599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1527234" y="4236585"/>
              <a:ext cx="1054" cy="16342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46" name="Oval 45"/>
            <p:cNvSpPr/>
            <p:nvPr/>
          </p:nvSpPr>
          <p:spPr>
            <a:xfrm>
              <a:off x="1497791" y="4220765"/>
              <a:ext cx="53596" cy="5524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1" name="그룹 187"/>
          <p:cNvGrpSpPr/>
          <p:nvPr/>
        </p:nvGrpSpPr>
        <p:grpSpPr>
          <a:xfrm>
            <a:off x="4482683" y="4184623"/>
            <a:ext cx="236422" cy="319651"/>
            <a:chOff x="3134362" y="3868078"/>
            <a:chExt cx="521897" cy="591878"/>
          </a:xfrm>
        </p:grpSpPr>
        <p:sp>
          <p:nvSpPr>
            <p:cNvPr id="52" name="타원 189"/>
            <p:cNvSpPr/>
            <p:nvPr/>
          </p:nvSpPr>
          <p:spPr>
            <a:xfrm>
              <a:off x="3306507" y="3868078"/>
              <a:ext cx="192584" cy="167059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53" name="사다리꼴 190"/>
            <p:cNvSpPr/>
            <p:nvPr/>
          </p:nvSpPr>
          <p:spPr>
            <a:xfrm>
              <a:off x="3274531" y="4093417"/>
              <a:ext cx="256536" cy="366539"/>
            </a:xfrm>
            <a:prstGeom prst="trapezoid">
              <a:avLst>
                <a:gd name="adj" fmla="val 35148"/>
              </a:avLst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54" name="원호 191"/>
            <p:cNvSpPr/>
            <p:nvPr/>
          </p:nvSpPr>
          <p:spPr>
            <a:xfrm>
              <a:off x="3489373" y="3879599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55" name="원호 192"/>
            <p:cNvSpPr/>
            <p:nvPr/>
          </p:nvSpPr>
          <p:spPr>
            <a:xfrm>
              <a:off x="3562813" y="3879599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56" name="원호 193"/>
            <p:cNvSpPr/>
            <p:nvPr/>
          </p:nvSpPr>
          <p:spPr>
            <a:xfrm flipH="1">
              <a:off x="3134362" y="3872478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57" name="원호 194"/>
            <p:cNvSpPr/>
            <p:nvPr/>
          </p:nvSpPr>
          <p:spPr>
            <a:xfrm flipH="1">
              <a:off x="3207802" y="3872478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</p:grpSp>
      <p:grpSp>
        <p:nvGrpSpPr>
          <p:cNvPr id="58" name="그룹 187"/>
          <p:cNvGrpSpPr/>
          <p:nvPr/>
        </p:nvGrpSpPr>
        <p:grpSpPr>
          <a:xfrm>
            <a:off x="5281416" y="4186531"/>
            <a:ext cx="236422" cy="319651"/>
            <a:chOff x="3134362" y="3868078"/>
            <a:chExt cx="521897" cy="591878"/>
          </a:xfrm>
        </p:grpSpPr>
        <p:sp>
          <p:nvSpPr>
            <p:cNvPr id="59" name="타원 189"/>
            <p:cNvSpPr/>
            <p:nvPr/>
          </p:nvSpPr>
          <p:spPr>
            <a:xfrm>
              <a:off x="3306507" y="3868078"/>
              <a:ext cx="192584" cy="167059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60" name="사다리꼴 190"/>
            <p:cNvSpPr/>
            <p:nvPr/>
          </p:nvSpPr>
          <p:spPr>
            <a:xfrm>
              <a:off x="3274531" y="4093417"/>
              <a:ext cx="256536" cy="366539"/>
            </a:xfrm>
            <a:prstGeom prst="trapezoid">
              <a:avLst>
                <a:gd name="adj" fmla="val 35148"/>
              </a:avLst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61" name="원호 191"/>
            <p:cNvSpPr/>
            <p:nvPr/>
          </p:nvSpPr>
          <p:spPr>
            <a:xfrm>
              <a:off x="3489373" y="3879599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62" name="원호 192"/>
            <p:cNvSpPr/>
            <p:nvPr/>
          </p:nvSpPr>
          <p:spPr>
            <a:xfrm>
              <a:off x="3562813" y="3879599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63" name="원호 193"/>
            <p:cNvSpPr/>
            <p:nvPr/>
          </p:nvSpPr>
          <p:spPr>
            <a:xfrm flipH="1">
              <a:off x="3134362" y="3872478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64" name="원호 194"/>
            <p:cNvSpPr/>
            <p:nvPr/>
          </p:nvSpPr>
          <p:spPr>
            <a:xfrm flipH="1">
              <a:off x="3207802" y="3872478"/>
              <a:ext cx="93446" cy="144016"/>
            </a:xfrm>
            <a:prstGeom prst="arc">
              <a:avLst>
                <a:gd name="adj1" fmla="val 16200000"/>
                <a:gd name="adj2" fmla="val 5266600"/>
              </a:avLst>
            </a:prstGeom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none" rtlCol="0" anchor="ctr"/>
            <a:lstStyle/>
            <a:p>
              <a:pPr algn="ctr"/>
              <a:endParaRPr lang="ko-KR" altLang="en-US" sz="2000"/>
            </a:p>
          </p:txBody>
        </p:sp>
      </p:grpSp>
      <p:sp>
        <p:nvSpPr>
          <p:cNvPr id="65" name="Oval 64"/>
          <p:cNvSpPr/>
          <p:nvPr/>
        </p:nvSpPr>
        <p:spPr>
          <a:xfrm>
            <a:off x="3737942" y="4422211"/>
            <a:ext cx="2191505" cy="4953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모서리가 둥근 직사각형 135"/>
          <p:cNvSpPr/>
          <p:nvPr/>
        </p:nvSpPr>
        <p:spPr>
          <a:xfrm>
            <a:off x="3880817" y="4600698"/>
            <a:ext cx="1857856" cy="15225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tIns="29250" rtlCol="0" anchor="ctr"/>
          <a:lstStyle/>
          <a:p>
            <a:pPr algn="ctr" defTabSz="742771" latinLnBrk="0">
              <a:defRPr/>
            </a:pPr>
            <a:r>
              <a:rPr lang="en-US" altLang="ko-KR" sz="10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cs typeface="Samsung Sharp Sans Bold" pitchFamily="2" charset="0"/>
              </a:rPr>
              <a:t>Edge Network Service Area</a:t>
            </a:r>
            <a:endParaRPr lang="en-US" altLang="ko-KR" sz="1000" b="1" kern="0" dirty="0">
              <a:ln w="0">
                <a:solidFill>
                  <a:srgbClr val="FFFFFF">
                    <a:lumMod val="50000"/>
                    <a:alpha val="0"/>
                  </a:srgbClr>
                </a:solidFill>
              </a:ln>
              <a:cs typeface="Samsung Sharp Sans Bold" pitchFamily="2" charset="0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3842088" y="2887361"/>
            <a:ext cx="2004060" cy="868601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8" name="Straight Connector 67"/>
          <p:cNvCxnSpPr>
            <a:stCxn id="37" idx="2"/>
            <a:endCxn id="65" idx="0"/>
          </p:cNvCxnSpPr>
          <p:nvPr/>
        </p:nvCxnSpPr>
        <p:spPr>
          <a:xfrm flipH="1">
            <a:off x="4833695" y="4077744"/>
            <a:ext cx="107" cy="344467"/>
          </a:xfrm>
          <a:prstGeom prst="lin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4842546" y="3763661"/>
            <a:ext cx="793" cy="148431"/>
          </a:xfrm>
          <a:prstGeom prst="lin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70" name="Picture 6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163" y="2691216"/>
            <a:ext cx="973876" cy="803447"/>
          </a:xfrm>
          <a:prstGeom prst="rect">
            <a:avLst/>
          </a:prstGeom>
        </p:spPr>
      </p:pic>
      <p:grpSp>
        <p:nvGrpSpPr>
          <p:cNvPr id="71" name="Group 70"/>
          <p:cNvGrpSpPr/>
          <p:nvPr/>
        </p:nvGrpSpPr>
        <p:grpSpPr>
          <a:xfrm>
            <a:off x="5209986" y="4941962"/>
            <a:ext cx="320375" cy="516341"/>
            <a:chOff x="3781722" y="2594317"/>
            <a:chExt cx="700617" cy="991307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74" name="Freeform 7"/>
            <p:cNvSpPr>
              <a:spLocks/>
            </p:cNvSpPr>
            <p:nvPr/>
          </p:nvSpPr>
          <p:spPr bwMode="auto">
            <a:xfrm>
              <a:off x="3801585" y="2634107"/>
              <a:ext cx="661492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75" name="Freeform 8"/>
            <p:cNvSpPr>
              <a:spLocks/>
            </p:cNvSpPr>
            <p:nvPr/>
          </p:nvSpPr>
          <p:spPr bwMode="auto">
            <a:xfrm>
              <a:off x="3801585" y="2634107"/>
              <a:ext cx="661493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76" name="Freeform 9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77" name="Freeform 10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78" name="Oval 11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79" name="Oval 12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80" name="Freeform 13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81" name="Freeform 14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82" name="Freeform 15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84" name="Freeform 17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85" name="Freeform 18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</p:grpSp>
      <p:sp>
        <p:nvSpPr>
          <p:cNvPr id="86" name="Rounded Rectangle 85"/>
          <p:cNvSpPr/>
          <p:nvPr/>
        </p:nvSpPr>
        <p:spPr>
          <a:xfrm>
            <a:off x="3007906" y="3820211"/>
            <a:ext cx="522010" cy="236999"/>
          </a:xfrm>
          <a:prstGeom prst="roundRect">
            <a:avLst>
              <a:gd name="adj" fmla="val 4883"/>
            </a:avLst>
          </a:prstGeom>
          <a:noFill/>
          <a:ln w="12700"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000" b="1" dirty="0" smtClean="0">
                <a:solidFill>
                  <a:schemeClr val="accent5">
                    <a:lumMod val="75000"/>
                  </a:schemeClr>
                </a:solidFill>
              </a:rPr>
              <a:t>UPF</a:t>
            </a:r>
            <a:endParaRPr lang="ko-KR" altLang="en-US" sz="1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87" name="Group 86"/>
          <p:cNvGrpSpPr/>
          <p:nvPr/>
        </p:nvGrpSpPr>
        <p:grpSpPr>
          <a:xfrm>
            <a:off x="2515397" y="3865005"/>
            <a:ext cx="522010" cy="165114"/>
            <a:chOff x="4869656" y="2796892"/>
            <a:chExt cx="445294" cy="136656"/>
          </a:xfrm>
        </p:grpSpPr>
        <p:sp>
          <p:nvSpPr>
            <p:cNvPr id="88" name="Rounded Rectangle 87"/>
            <p:cNvSpPr/>
            <p:nvPr/>
          </p:nvSpPr>
          <p:spPr>
            <a:xfrm>
              <a:off x="4869656" y="2796892"/>
              <a:ext cx="445294" cy="136656"/>
            </a:xfrm>
            <a:prstGeom prst="roundRect">
              <a:avLst>
                <a:gd name="adj" fmla="val 4883"/>
              </a:avLst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89" name="Flowchart: Terminator 88"/>
            <p:cNvSpPr/>
            <p:nvPr/>
          </p:nvSpPr>
          <p:spPr>
            <a:xfrm>
              <a:off x="4917380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90" name="Oval 89"/>
            <p:cNvSpPr/>
            <p:nvPr/>
          </p:nvSpPr>
          <p:spPr>
            <a:xfrm>
              <a:off x="5221892" y="2843783"/>
              <a:ext cx="45719" cy="4572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Flowchart: Terminator 90"/>
            <p:cNvSpPr/>
            <p:nvPr/>
          </p:nvSpPr>
          <p:spPr>
            <a:xfrm>
              <a:off x="5017392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92" name="Oval 91"/>
          <p:cNvSpPr/>
          <p:nvPr/>
        </p:nvSpPr>
        <p:spPr>
          <a:xfrm>
            <a:off x="2297248" y="3186725"/>
            <a:ext cx="957729" cy="523911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accent5">
                    <a:lumMod val="50000"/>
                  </a:schemeClr>
                </a:solidFill>
              </a:rPr>
              <a:t>Internet</a:t>
            </a:r>
            <a:endParaRPr lang="ko-KR" altLang="en-US" sz="1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cxnSp>
        <p:nvCxnSpPr>
          <p:cNvPr id="93" name="Straight Connector 92"/>
          <p:cNvCxnSpPr/>
          <p:nvPr/>
        </p:nvCxnSpPr>
        <p:spPr>
          <a:xfrm flipH="1">
            <a:off x="2777224" y="3714730"/>
            <a:ext cx="793" cy="148431"/>
          </a:xfrm>
          <a:prstGeom prst="lin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4" name="Rounded Rectangle 93"/>
          <p:cNvSpPr/>
          <p:nvPr/>
        </p:nvSpPr>
        <p:spPr>
          <a:xfrm>
            <a:off x="4259546" y="3505698"/>
            <a:ext cx="1206355" cy="236999"/>
          </a:xfrm>
          <a:prstGeom prst="roundRect">
            <a:avLst>
              <a:gd name="adj" fmla="val 4883"/>
            </a:avLst>
          </a:prstGeom>
          <a:noFill/>
          <a:ln w="12700"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000" b="1" dirty="0" smtClean="0">
                <a:solidFill>
                  <a:schemeClr val="accent5">
                    <a:lumMod val="75000"/>
                  </a:schemeClr>
                </a:solidFill>
              </a:rPr>
              <a:t>Edge Network</a:t>
            </a:r>
            <a:endParaRPr lang="ko-KR" altLang="en-US" sz="1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95" name="Picture 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5232" y="2555686"/>
            <a:ext cx="414542" cy="653701"/>
          </a:xfrm>
          <a:prstGeom prst="rect">
            <a:avLst/>
          </a:prstGeom>
        </p:spPr>
      </p:pic>
      <p:graphicFrame>
        <p:nvGraphicFramePr>
          <p:cNvPr id="96" name="Table 9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917970"/>
              </p:ext>
            </p:extLst>
          </p:nvPr>
        </p:nvGraphicFramePr>
        <p:xfrm>
          <a:off x="6440374" y="2574798"/>
          <a:ext cx="3693538" cy="137160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923384"/>
                <a:gridCol w="565753"/>
                <a:gridCol w="1281017"/>
                <a:gridCol w="923384"/>
              </a:tblGrid>
              <a:tr h="251611"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Use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Edge App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Location</a:t>
                      </a:r>
                      <a:endParaRPr lang="ko-KR" altLang="en-US" sz="1200" dirty="0"/>
                    </a:p>
                  </a:txBody>
                  <a:tcPr/>
                </a:tc>
              </a:tr>
              <a:tr h="13300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UE1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O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App1, App2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All</a:t>
                      </a:r>
                      <a:endParaRPr lang="ko-KR" altLang="en-US" sz="1200" dirty="0"/>
                    </a:p>
                  </a:txBody>
                  <a:tcPr/>
                </a:tc>
              </a:tr>
              <a:tr h="13300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UE2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O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App1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All</a:t>
                      </a:r>
                      <a:endParaRPr lang="ko-KR" altLang="en-US" sz="1200" dirty="0"/>
                    </a:p>
                  </a:txBody>
                  <a:tcPr/>
                </a:tc>
              </a:tr>
              <a:tr h="13300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UE3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O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App2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East</a:t>
                      </a:r>
                      <a:endParaRPr lang="ko-KR" altLang="en-US" sz="1200" dirty="0"/>
                    </a:p>
                  </a:txBody>
                  <a:tcPr/>
                </a:tc>
              </a:tr>
              <a:tr h="13300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UE4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X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97" name="Straight Connector 96"/>
          <p:cNvCxnSpPr>
            <a:stCxn id="88" idx="2"/>
          </p:cNvCxnSpPr>
          <p:nvPr/>
        </p:nvCxnSpPr>
        <p:spPr>
          <a:xfrm>
            <a:off x="2776402" y="4030119"/>
            <a:ext cx="1095646" cy="516382"/>
          </a:xfrm>
          <a:prstGeom prst="lin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8" name="Freeform 97"/>
          <p:cNvSpPr/>
          <p:nvPr/>
        </p:nvSpPr>
        <p:spPr>
          <a:xfrm>
            <a:off x="2556893" y="3213001"/>
            <a:ext cx="1720992" cy="1895475"/>
          </a:xfrm>
          <a:custGeom>
            <a:avLst/>
            <a:gdLst>
              <a:gd name="connsiteX0" fmla="*/ 1696155 w 1720992"/>
              <a:gd name="connsiteY0" fmla="*/ 1895475 h 1895475"/>
              <a:gd name="connsiteX1" fmla="*/ 1524705 w 1720992"/>
              <a:gd name="connsiteY1" fmla="*/ 1257300 h 1895475"/>
              <a:gd name="connsiteX2" fmla="*/ 248355 w 1720992"/>
              <a:gd name="connsiteY2" fmla="*/ 771525 h 1895475"/>
              <a:gd name="connsiteX3" fmla="*/ 705 w 1720992"/>
              <a:gd name="connsiteY3" fmla="*/ 0 h 189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0992" h="1895475">
                <a:moveTo>
                  <a:pt x="1696155" y="1895475"/>
                </a:moveTo>
                <a:cubicBezTo>
                  <a:pt x="1731080" y="1670050"/>
                  <a:pt x="1766005" y="1444625"/>
                  <a:pt x="1524705" y="1257300"/>
                </a:cubicBezTo>
                <a:cubicBezTo>
                  <a:pt x="1283405" y="1069975"/>
                  <a:pt x="502355" y="981075"/>
                  <a:pt x="248355" y="771525"/>
                </a:cubicBezTo>
                <a:cubicBezTo>
                  <a:pt x="-5645" y="561975"/>
                  <a:pt x="-2470" y="280987"/>
                  <a:pt x="705" y="0"/>
                </a:cubicBezTo>
              </a:path>
            </a:pathLst>
          </a:custGeom>
          <a:noFill/>
          <a:ln w="19050">
            <a:solidFill>
              <a:srgbClr val="FF0000"/>
            </a:solidFill>
            <a:prstDash val="sys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모서리가 둥근 직사각형 135"/>
          <p:cNvSpPr/>
          <p:nvPr/>
        </p:nvSpPr>
        <p:spPr>
          <a:xfrm>
            <a:off x="3994966" y="5225464"/>
            <a:ext cx="512686" cy="23879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tIns="29250" rtlCol="0" anchor="ctr"/>
          <a:lstStyle/>
          <a:p>
            <a:pPr algn="ctr" defTabSz="742771" latinLnBrk="0">
              <a:defRPr/>
            </a:pPr>
            <a:r>
              <a:rPr lang="en-US" altLang="ko-KR" sz="10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cs typeface="Samsung Sharp Sans Bold" pitchFamily="2" charset="0"/>
              </a:rPr>
              <a:t>UE4</a:t>
            </a:r>
            <a:endParaRPr lang="en-US" altLang="ko-KR" sz="1000" b="1" kern="0" dirty="0">
              <a:ln w="0">
                <a:solidFill>
                  <a:srgbClr val="FFFFFF">
                    <a:lumMod val="50000"/>
                    <a:alpha val="0"/>
                  </a:srgbClr>
                </a:solidFill>
              </a:ln>
              <a:cs typeface="Samsung Sharp Sans Bold" pitchFamily="2" charset="0"/>
            </a:endParaRPr>
          </a:p>
        </p:txBody>
      </p:sp>
      <p:sp>
        <p:nvSpPr>
          <p:cNvPr id="100" name="모서리가 둥근 직사각형 135"/>
          <p:cNvSpPr/>
          <p:nvPr/>
        </p:nvSpPr>
        <p:spPr>
          <a:xfrm>
            <a:off x="5105353" y="5193453"/>
            <a:ext cx="512686" cy="23879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tIns="29250" rtlCol="0" anchor="ctr"/>
          <a:lstStyle/>
          <a:p>
            <a:pPr algn="ctr" defTabSz="742771" latinLnBrk="0">
              <a:defRPr/>
            </a:pPr>
            <a:r>
              <a:rPr lang="en-US" altLang="ko-KR" sz="10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cs typeface="Samsung Sharp Sans Bold" pitchFamily="2" charset="0"/>
              </a:rPr>
              <a:t>UE1</a:t>
            </a:r>
            <a:endParaRPr lang="en-US" altLang="ko-KR" sz="1000" b="1" kern="0" dirty="0">
              <a:ln w="0">
                <a:solidFill>
                  <a:srgbClr val="FFFFFF">
                    <a:lumMod val="50000"/>
                    <a:alpha val="0"/>
                  </a:srgbClr>
                </a:solidFill>
              </a:ln>
              <a:cs typeface="Samsung Sharp Sans Bold" pitchFamily="2" charset="0"/>
            </a:endParaRPr>
          </a:p>
        </p:txBody>
      </p:sp>
      <p:sp>
        <p:nvSpPr>
          <p:cNvPr id="101" name="Freeform 100"/>
          <p:cNvSpPr/>
          <p:nvPr/>
        </p:nvSpPr>
        <p:spPr>
          <a:xfrm>
            <a:off x="4738823" y="3289201"/>
            <a:ext cx="666750" cy="1762125"/>
          </a:xfrm>
          <a:custGeom>
            <a:avLst/>
            <a:gdLst>
              <a:gd name="connsiteX0" fmla="*/ 666750 w 666750"/>
              <a:gd name="connsiteY0" fmla="*/ 1762125 h 1762125"/>
              <a:gd name="connsiteX1" fmla="*/ 352425 w 666750"/>
              <a:gd name="connsiteY1" fmla="*/ 1200150 h 1762125"/>
              <a:gd name="connsiteX2" fmla="*/ 142875 w 666750"/>
              <a:gd name="connsiteY2" fmla="*/ 723900 h 1762125"/>
              <a:gd name="connsiteX3" fmla="*/ 0 w 666750"/>
              <a:gd name="connsiteY3" fmla="*/ 0 h 176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750" h="1762125">
                <a:moveTo>
                  <a:pt x="666750" y="1762125"/>
                </a:moveTo>
                <a:cubicBezTo>
                  <a:pt x="553243" y="1567656"/>
                  <a:pt x="439737" y="1373187"/>
                  <a:pt x="352425" y="1200150"/>
                </a:cubicBezTo>
                <a:cubicBezTo>
                  <a:pt x="265113" y="1027113"/>
                  <a:pt x="201612" y="923925"/>
                  <a:pt x="142875" y="723900"/>
                </a:cubicBezTo>
                <a:cubicBezTo>
                  <a:pt x="84138" y="523875"/>
                  <a:pt x="0" y="0"/>
                  <a:pt x="0" y="0"/>
                </a:cubicBezTo>
              </a:path>
            </a:pathLst>
          </a:custGeom>
          <a:noFill/>
          <a:ln w="19050">
            <a:solidFill>
              <a:srgbClr val="FF0000"/>
            </a:solidFill>
            <a:prstDash val="sys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02" name="Group 101"/>
          <p:cNvGrpSpPr/>
          <p:nvPr/>
        </p:nvGrpSpPr>
        <p:grpSpPr>
          <a:xfrm>
            <a:off x="1730524" y="3289201"/>
            <a:ext cx="524801" cy="717005"/>
            <a:chOff x="1255747" y="3683000"/>
            <a:chExt cx="524801" cy="717005"/>
          </a:xfrm>
        </p:grpSpPr>
        <p:sp>
          <p:nvSpPr>
            <p:cNvPr id="103" name="Rounded Rectangle 102"/>
            <p:cNvSpPr/>
            <p:nvPr/>
          </p:nvSpPr>
          <p:spPr>
            <a:xfrm>
              <a:off x="1255747" y="3683000"/>
              <a:ext cx="522010" cy="388799"/>
            </a:xfrm>
            <a:prstGeom prst="roundRect">
              <a:avLst>
                <a:gd name="adj" fmla="val 4883"/>
              </a:avLst>
            </a:prstGeom>
            <a:noFill/>
            <a:ln w="1270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000" b="1" dirty="0">
                  <a:solidFill>
                    <a:schemeClr val="accent5">
                      <a:lumMod val="75000"/>
                    </a:schemeClr>
                  </a:solidFill>
                </a:rPr>
                <a:t>Edge</a:t>
              </a:r>
            </a:p>
            <a:p>
              <a:pPr algn="ctr"/>
              <a:r>
                <a:rPr lang="en-US" altLang="ko-KR" sz="1000" b="1" dirty="0">
                  <a:solidFill>
                    <a:schemeClr val="accent5">
                      <a:lumMod val="75000"/>
                    </a:schemeClr>
                  </a:solidFill>
                </a:rPr>
                <a:t>Enabler</a:t>
              </a:r>
              <a:endParaRPr lang="ko-KR" altLang="en-US" sz="10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grpSp>
          <p:nvGrpSpPr>
            <p:cNvPr id="104" name="Group 103"/>
            <p:cNvGrpSpPr/>
            <p:nvPr/>
          </p:nvGrpSpPr>
          <p:grpSpPr>
            <a:xfrm>
              <a:off x="1258538" y="4077714"/>
              <a:ext cx="522010" cy="165114"/>
              <a:chOff x="4869656" y="2796892"/>
              <a:chExt cx="445294" cy="136656"/>
            </a:xfrm>
          </p:grpSpPr>
          <p:sp>
            <p:nvSpPr>
              <p:cNvPr id="108" name="Rounded Rectangle 107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09" name="Flowchart: Terminator 108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1" name="Flowchart: Terminator 110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105" name="Straight Connector 104"/>
            <p:cNvCxnSpPr/>
            <p:nvPr/>
          </p:nvCxnSpPr>
          <p:spPr>
            <a:xfrm flipH="1" flipV="1">
              <a:off x="1314484" y="4393454"/>
              <a:ext cx="451099" cy="599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1527234" y="4236585"/>
              <a:ext cx="1054" cy="16342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07" name="Oval 106"/>
            <p:cNvSpPr/>
            <p:nvPr/>
          </p:nvSpPr>
          <p:spPr>
            <a:xfrm>
              <a:off x="1497791" y="4220765"/>
              <a:ext cx="53596" cy="5524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112" name="Straight Arrow Connector 111"/>
          <p:cNvCxnSpPr>
            <a:stCxn id="28" idx="3"/>
            <a:endCxn id="108" idx="1"/>
          </p:cNvCxnSpPr>
          <p:nvPr/>
        </p:nvCxnSpPr>
        <p:spPr>
          <a:xfrm flipV="1">
            <a:off x="1356239" y="3766472"/>
            <a:ext cx="377076" cy="3556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/>
          <p:nvPr/>
        </p:nvCxnSpPr>
        <p:spPr>
          <a:xfrm>
            <a:off x="1265288" y="3890861"/>
            <a:ext cx="2845032" cy="1236443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/>
          <p:cNvCxnSpPr>
            <a:endCxn id="47" idx="1"/>
          </p:cNvCxnSpPr>
          <p:nvPr/>
        </p:nvCxnSpPr>
        <p:spPr>
          <a:xfrm flipV="1">
            <a:off x="1354730" y="3224932"/>
            <a:ext cx="2597672" cy="489267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Can 114"/>
          <p:cNvSpPr/>
          <p:nvPr/>
        </p:nvSpPr>
        <p:spPr>
          <a:xfrm>
            <a:off x="854308" y="4136123"/>
            <a:ext cx="450109" cy="253497"/>
          </a:xfrm>
          <a:prstGeom prst="can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6" name="TextBox 115"/>
          <p:cNvSpPr txBox="1"/>
          <p:nvPr/>
        </p:nvSpPr>
        <p:spPr>
          <a:xfrm>
            <a:off x="6440374" y="4532725"/>
            <a:ext cx="5077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accent6">
                    <a:lumMod val="50000"/>
                  </a:schemeClr>
                </a:solidFill>
              </a:rPr>
              <a:t>The operator shall be able to authorize the use of edge service (or edge enabling function) based on subscription</a:t>
            </a:r>
            <a:endParaRPr lang="ko-KR" altLang="en-US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7" name="Content Placeholder 2"/>
          <p:cNvSpPr txBox="1">
            <a:spLocks/>
          </p:cNvSpPr>
          <p:nvPr/>
        </p:nvSpPr>
        <p:spPr>
          <a:xfrm>
            <a:off x="320510" y="5432248"/>
            <a:ext cx="11547837" cy="10339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-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 smtClean="0"/>
              <a:t>Requirements</a:t>
            </a:r>
          </a:p>
          <a:p>
            <a:pPr lvl="1"/>
            <a:r>
              <a:rPr lang="en-GB" altLang="ko-KR" sz="1600" dirty="0" smtClean="0"/>
              <a:t>The </a:t>
            </a:r>
            <a:r>
              <a:rPr lang="en-GB" altLang="ko-KR" sz="1600" dirty="0"/>
              <a:t>application architecture shall allow the mobile network operator to authenticate the </a:t>
            </a:r>
            <a:r>
              <a:rPr lang="en-GB" altLang="ko-KR" sz="1600" dirty="0" smtClean="0"/>
              <a:t>UE and to authorize the use of edge service or edge applications based </a:t>
            </a:r>
            <a:r>
              <a:rPr lang="en-GB" altLang="ko-KR" sz="1600" dirty="0"/>
              <a:t>on </a:t>
            </a:r>
            <a:r>
              <a:rPr lang="en-GB" altLang="ko-KR" sz="1600" dirty="0" smtClean="0"/>
              <a:t>subscription.</a:t>
            </a:r>
          </a:p>
          <a:p>
            <a:pPr lvl="1"/>
            <a:endParaRPr lang="ko-KR" altLang="ko-KR" sz="1600" i="1" dirty="0"/>
          </a:p>
        </p:txBody>
      </p:sp>
    </p:spTree>
    <p:extLst>
      <p:ext uri="{BB962C8B-B14F-4D97-AF65-F5344CB8AC3E}">
        <p14:creationId xmlns:p14="http://schemas.microsoft.com/office/powerpoint/2010/main" val="139259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ko-KR" sz="3600" dirty="0" smtClean="0"/>
              <a:t>4. Independent operation of edge computing</a:t>
            </a:r>
            <a:endParaRPr lang="ko-KR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510" y="1404594"/>
            <a:ext cx="11547837" cy="1593979"/>
          </a:xfrm>
        </p:spPr>
        <p:txBody>
          <a:bodyPr>
            <a:normAutofit/>
          </a:bodyPr>
          <a:lstStyle/>
          <a:p>
            <a:r>
              <a:rPr lang="en-US" altLang="ko-KR" sz="1800" dirty="0" smtClean="0"/>
              <a:t>Principle</a:t>
            </a:r>
          </a:p>
          <a:p>
            <a:pPr lvl="1"/>
            <a:r>
              <a:rPr lang="en-US" altLang="ko-KR" sz="1600" dirty="0"/>
              <a:t>The Edge computing platform can be managed by edge service provider independent of the PLMN operator.</a:t>
            </a:r>
          </a:p>
          <a:p>
            <a:pPr lvl="1"/>
            <a:r>
              <a:rPr lang="en-US" altLang="ko-KR" sz="1600" dirty="0"/>
              <a:t>There can be multiple edge service providers within a single PLMN operator network.</a:t>
            </a:r>
          </a:p>
        </p:txBody>
      </p:sp>
      <p:sp>
        <p:nvSpPr>
          <p:cNvPr id="4" name="Rectangle 3"/>
          <p:cNvSpPr/>
          <p:nvPr/>
        </p:nvSpPr>
        <p:spPr>
          <a:xfrm>
            <a:off x="7027091" y="2892254"/>
            <a:ext cx="1680755" cy="1280160"/>
          </a:xfrm>
          <a:prstGeom prst="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 w="25400">
            <a:solidFill>
              <a:schemeClr val="accent6">
                <a:lumMod val="5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 flipV="1">
            <a:off x="1674921" y="2767708"/>
            <a:ext cx="3915598" cy="1410558"/>
          </a:xfrm>
          <a:prstGeom prst="rect">
            <a:avLst/>
          </a:prstGeom>
          <a:solidFill>
            <a:schemeClr val="accent6">
              <a:lumMod val="40000"/>
              <a:lumOff val="60000"/>
              <a:alpha val="50000"/>
            </a:schemeClr>
          </a:solidFill>
          <a:ln w="25400">
            <a:solidFill>
              <a:schemeClr val="accent6">
                <a:lumMod val="5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Group 5"/>
          <p:cNvGrpSpPr/>
          <p:nvPr/>
        </p:nvGrpSpPr>
        <p:grpSpPr>
          <a:xfrm>
            <a:off x="4566197" y="4840203"/>
            <a:ext cx="320375" cy="516341"/>
            <a:chOff x="3781722" y="2594317"/>
            <a:chExt cx="700617" cy="991307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801585" y="2634107"/>
              <a:ext cx="661492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801585" y="2634107"/>
              <a:ext cx="661493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724716" y="4806597"/>
            <a:ext cx="320375" cy="516341"/>
            <a:chOff x="3781722" y="2594317"/>
            <a:chExt cx="700617" cy="991307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3801585" y="2634107"/>
              <a:ext cx="661492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3801585" y="2634107"/>
              <a:ext cx="661493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8" name="Oval 11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9" name="Oval 12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</p:grpSp>
      <p:sp>
        <p:nvSpPr>
          <p:cNvPr id="36" name="모서리가 둥근 직사각형 135"/>
          <p:cNvSpPr/>
          <p:nvPr/>
        </p:nvSpPr>
        <p:spPr>
          <a:xfrm>
            <a:off x="4482034" y="5006312"/>
            <a:ext cx="512686" cy="23879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tIns="29250" rtlCol="0" anchor="ctr"/>
          <a:lstStyle/>
          <a:p>
            <a:pPr algn="ctr" defTabSz="742771" latinLnBrk="0">
              <a:defRPr/>
            </a:pPr>
            <a:r>
              <a:rPr lang="en-US" altLang="ko-KR" sz="10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cs typeface="Samsung Sharp Sans Bold" pitchFamily="2" charset="0"/>
              </a:rPr>
              <a:t>UE1</a:t>
            </a:r>
            <a:endParaRPr lang="en-US" altLang="ko-KR" sz="1000" b="1" kern="0" dirty="0">
              <a:ln w="0">
                <a:solidFill>
                  <a:srgbClr val="FFFFFF">
                    <a:lumMod val="50000"/>
                    <a:alpha val="0"/>
                  </a:srgbClr>
                </a:solidFill>
              </a:ln>
              <a:cs typeface="Samsung Sharp Sans Bold" pitchFamily="2" charset="0"/>
            </a:endParaRPr>
          </a:p>
        </p:txBody>
      </p:sp>
      <p:sp>
        <p:nvSpPr>
          <p:cNvPr id="37" name="모서리가 둥근 직사각형 135"/>
          <p:cNvSpPr/>
          <p:nvPr/>
        </p:nvSpPr>
        <p:spPr>
          <a:xfrm>
            <a:off x="7640490" y="4972888"/>
            <a:ext cx="512686" cy="23879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tIns="29250" rtlCol="0" anchor="ctr"/>
          <a:lstStyle/>
          <a:p>
            <a:pPr algn="ctr" defTabSz="742771" latinLnBrk="0">
              <a:defRPr/>
            </a:pPr>
            <a:r>
              <a:rPr lang="en-US" altLang="ko-KR" sz="10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cs typeface="Samsung Sharp Sans Bold" pitchFamily="2" charset="0"/>
              </a:rPr>
              <a:t>UE3</a:t>
            </a:r>
            <a:endParaRPr lang="en-US" altLang="ko-KR" sz="1000" b="1" kern="0" dirty="0">
              <a:ln w="0">
                <a:solidFill>
                  <a:srgbClr val="FFFFFF">
                    <a:lumMod val="50000"/>
                    <a:alpha val="0"/>
                  </a:srgbClr>
                </a:solidFill>
              </a:ln>
              <a:cs typeface="Samsung Sharp Sans Bold" pitchFamily="2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3804316" y="3262763"/>
            <a:ext cx="1471747" cy="832325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903475" y="3751589"/>
            <a:ext cx="142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accent6">
                    <a:lumMod val="50000"/>
                  </a:schemeClr>
                </a:solidFill>
              </a:rPr>
              <a:t>Edge Network B</a:t>
            </a:r>
            <a:endParaRPr lang="ko-KR" altLang="en-US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2888" y="3222246"/>
            <a:ext cx="691484" cy="570474"/>
          </a:xfrm>
          <a:prstGeom prst="rect">
            <a:avLst/>
          </a:prstGeom>
        </p:spPr>
      </p:pic>
      <p:sp>
        <p:nvSpPr>
          <p:cNvPr id="41" name="Rounded Rectangle 40"/>
          <p:cNvSpPr/>
          <p:nvPr/>
        </p:nvSpPr>
        <p:spPr>
          <a:xfrm>
            <a:off x="3878315" y="4215474"/>
            <a:ext cx="522010" cy="200672"/>
          </a:xfrm>
          <a:prstGeom prst="roundRect">
            <a:avLst>
              <a:gd name="adj" fmla="val 4883"/>
            </a:avLst>
          </a:prstGeom>
          <a:noFill/>
          <a:ln w="12700"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000" b="1" dirty="0" smtClean="0">
                <a:solidFill>
                  <a:schemeClr val="accent5">
                    <a:lumMod val="75000"/>
                  </a:schemeClr>
                </a:solidFill>
              </a:rPr>
              <a:t>UPF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4298659" y="4233349"/>
            <a:ext cx="522010" cy="165114"/>
            <a:chOff x="4869656" y="2796892"/>
            <a:chExt cx="445294" cy="136656"/>
          </a:xfrm>
        </p:grpSpPr>
        <p:sp>
          <p:nvSpPr>
            <p:cNvPr id="43" name="Rounded Rectangle 42"/>
            <p:cNvSpPr/>
            <p:nvPr/>
          </p:nvSpPr>
          <p:spPr>
            <a:xfrm>
              <a:off x="4869656" y="2796892"/>
              <a:ext cx="445294" cy="136656"/>
            </a:xfrm>
            <a:prstGeom prst="roundRect">
              <a:avLst>
                <a:gd name="adj" fmla="val 4883"/>
              </a:avLst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44" name="Flowchart: Terminator 43"/>
            <p:cNvSpPr/>
            <p:nvPr/>
          </p:nvSpPr>
          <p:spPr>
            <a:xfrm>
              <a:off x="4917380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45" name="Oval 44"/>
            <p:cNvSpPr/>
            <p:nvPr/>
          </p:nvSpPr>
          <p:spPr>
            <a:xfrm>
              <a:off x="5221892" y="2843783"/>
              <a:ext cx="45719" cy="4572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Flowchart: Terminator 45"/>
            <p:cNvSpPr/>
            <p:nvPr/>
          </p:nvSpPr>
          <p:spPr>
            <a:xfrm>
              <a:off x="5017392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781872" y="4460133"/>
            <a:ext cx="1494191" cy="319651"/>
            <a:chOff x="1352532" y="5316354"/>
            <a:chExt cx="1494191" cy="319651"/>
          </a:xfrm>
        </p:grpSpPr>
        <p:grpSp>
          <p:nvGrpSpPr>
            <p:cNvPr id="48" name="그룹 187"/>
            <p:cNvGrpSpPr/>
            <p:nvPr/>
          </p:nvGrpSpPr>
          <p:grpSpPr>
            <a:xfrm>
              <a:off x="2610301" y="5316354"/>
              <a:ext cx="236422" cy="319651"/>
              <a:chOff x="3134362" y="3868078"/>
              <a:chExt cx="521897" cy="591878"/>
            </a:xfrm>
          </p:grpSpPr>
          <p:sp>
            <p:nvSpPr>
              <p:cNvPr id="60" name="타원 189"/>
              <p:cNvSpPr/>
              <p:nvPr/>
            </p:nvSpPr>
            <p:spPr>
              <a:xfrm>
                <a:off x="3306507" y="3868078"/>
                <a:ext cx="192584" cy="167059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61" name="사다리꼴 190"/>
              <p:cNvSpPr/>
              <p:nvPr/>
            </p:nvSpPr>
            <p:spPr>
              <a:xfrm>
                <a:off x="3274531" y="4093417"/>
                <a:ext cx="256536" cy="366539"/>
              </a:xfrm>
              <a:prstGeom prst="trapezoid">
                <a:avLst>
                  <a:gd name="adj" fmla="val 35148"/>
                </a:avLst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62" name="원호 191"/>
              <p:cNvSpPr/>
              <p:nvPr/>
            </p:nvSpPr>
            <p:spPr>
              <a:xfrm>
                <a:off x="348937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63" name="원호 192"/>
              <p:cNvSpPr/>
              <p:nvPr/>
            </p:nvSpPr>
            <p:spPr>
              <a:xfrm>
                <a:off x="356281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64" name="원호 193"/>
              <p:cNvSpPr/>
              <p:nvPr/>
            </p:nvSpPr>
            <p:spPr>
              <a:xfrm flipH="1">
                <a:off x="313436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65" name="원호 194"/>
              <p:cNvSpPr/>
              <p:nvPr/>
            </p:nvSpPr>
            <p:spPr>
              <a:xfrm flipH="1">
                <a:off x="320780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</p:grpSp>
        <p:grpSp>
          <p:nvGrpSpPr>
            <p:cNvPr id="49" name="그룹 187"/>
            <p:cNvGrpSpPr/>
            <p:nvPr/>
          </p:nvGrpSpPr>
          <p:grpSpPr>
            <a:xfrm>
              <a:off x="1352532" y="5316354"/>
              <a:ext cx="236422" cy="319651"/>
              <a:chOff x="3134362" y="3868078"/>
              <a:chExt cx="521897" cy="591878"/>
            </a:xfrm>
          </p:grpSpPr>
          <p:sp>
            <p:nvSpPr>
              <p:cNvPr id="54" name="타원 189"/>
              <p:cNvSpPr/>
              <p:nvPr/>
            </p:nvSpPr>
            <p:spPr>
              <a:xfrm>
                <a:off x="3306507" y="3868078"/>
                <a:ext cx="192584" cy="167059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55" name="사다리꼴 190"/>
              <p:cNvSpPr/>
              <p:nvPr/>
            </p:nvSpPr>
            <p:spPr>
              <a:xfrm>
                <a:off x="3274531" y="4093417"/>
                <a:ext cx="256536" cy="366539"/>
              </a:xfrm>
              <a:prstGeom prst="trapezoid">
                <a:avLst>
                  <a:gd name="adj" fmla="val 35148"/>
                </a:avLst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56" name="원호 191"/>
              <p:cNvSpPr/>
              <p:nvPr/>
            </p:nvSpPr>
            <p:spPr>
              <a:xfrm>
                <a:off x="348937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57" name="원호 192"/>
              <p:cNvSpPr/>
              <p:nvPr/>
            </p:nvSpPr>
            <p:spPr>
              <a:xfrm>
                <a:off x="356281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58" name="원호 193"/>
              <p:cNvSpPr/>
              <p:nvPr/>
            </p:nvSpPr>
            <p:spPr>
              <a:xfrm flipH="1">
                <a:off x="313436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59" name="원호 194"/>
              <p:cNvSpPr/>
              <p:nvPr/>
            </p:nvSpPr>
            <p:spPr>
              <a:xfrm flipH="1">
                <a:off x="320780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1869484" y="5469783"/>
              <a:ext cx="427561" cy="74205"/>
              <a:chOff x="1804388" y="5470349"/>
              <a:chExt cx="427561" cy="74205"/>
            </a:xfrm>
          </p:grpSpPr>
          <p:sp>
            <p:nvSpPr>
              <p:cNvPr id="51" name="Oval 50"/>
              <p:cNvSpPr/>
              <p:nvPr/>
            </p:nvSpPr>
            <p:spPr>
              <a:xfrm>
                <a:off x="1804388" y="5470349"/>
                <a:ext cx="65096" cy="7420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1985620" y="5470349"/>
                <a:ext cx="65096" cy="7420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2166853" y="5470349"/>
                <a:ext cx="65096" cy="7420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66" name="Oval 65"/>
          <p:cNvSpPr/>
          <p:nvPr/>
        </p:nvSpPr>
        <p:spPr>
          <a:xfrm>
            <a:off x="7099010" y="3256095"/>
            <a:ext cx="1471747" cy="832325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7198169" y="3744921"/>
            <a:ext cx="142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accent6">
                    <a:lumMod val="50000"/>
                  </a:schemeClr>
                </a:solidFill>
              </a:rPr>
              <a:t>Edge Network C</a:t>
            </a:r>
            <a:endParaRPr lang="ko-KR" altLang="en-US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582" y="3215578"/>
            <a:ext cx="691484" cy="570474"/>
          </a:xfrm>
          <a:prstGeom prst="rect">
            <a:avLst/>
          </a:prstGeom>
        </p:spPr>
      </p:pic>
      <p:grpSp>
        <p:nvGrpSpPr>
          <p:cNvPr id="69" name="Group 68"/>
          <p:cNvGrpSpPr/>
          <p:nvPr/>
        </p:nvGrpSpPr>
        <p:grpSpPr>
          <a:xfrm>
            <a:off x="5458272" y="4439537"/>
            <a:ext cx="1494191" cy="319651"/>
            <a:chOff x="1352532" y="5316354"/>
            <a:chExt cx="1494191" cy="319651"/>
          </a:xfrm>
        </p:grpSpPr>
        <p:grpSp>
          <p:nvGrpSpPr>
            <p:cNvPr id="70" name="그룹 187"/>
            <p:cNvGrpSpPr/>
            <p:nvPr/>
          </p:nvGrpSpPr>
          <p:grpSpPr>
            <a:xfrm>
              <a:off x="2610301" y="5316354"/>
              <a:ext cx="236422" cy="319651"/>
              <a:chOff x="3134362" y="3868078"/>
              <a:chExt cx="521897" cy="591878"/>
            </a:xfrm>
          </p:grpSpPr>
          <p:sp>
            <p:nvSpPr>
              <p:cNvPr id="82" name="타원 189"/>
              <p:cNvSpPr/>
              <p:nvPr/>
            </p:nvSpPr>
            <p:spPr>
              <a:xfrm>
                <a:off x="3306507" y="3868078"/>
                <a:ext cx="192584" cy="167059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83" name="사다리꼴 190"/>
              <p:cNvSpPr/>
              <p:nvPr/>
            </p:nvSpPr>
            <p:spPr>
              <a:xfrm>
                <a:off x="3274531" y="4093417"/>
                <a:ext cx="256536" cy="366539"/>
              </a:xfrm>
              <a:prstGeom prst="trapezoid">
                <a:avLst>
                  <a:gd name="adj" fmla="val 35148"/>
                </a:avLst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84" name="원호 191"/>
              <p:cNvSpPr/>
              <p:nvPr/>
            </p:nvSpPr>
            <p:spPr>
              <a:xfrm>
                <a:off x="348937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85" name="원호 192"/>
              <p:cNvSpPr/>
              <p:nvPr/>
            </p:nvSpPr>
            <p:spPr>
              <a:xfrm>
                <a:off x="356281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86" name="원호 193"/>
              <p:cNvSpPr/>
              <p:nvPr/>
            </p:nvSpPr>
            <p:spPr>
              <a:xfrm flipH="1">
                <a:off x="313436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87" name="원호 194"/>
              <p:cNvSpPr/>
              <p:nvPr/>
            </p:nvSpPr>
            <p:spPr>
              <a:xfrm flipH="1">
                <a:off x="320780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</p:grpSp>
        <p:grpSp>
          <p:nvGrpSpPr>
            <p:cNvPr id="71" name="그룹 187"/>
            <p:cNvGrpSpPr/>
            <p:nvPr/>
          </p:nvGrpSpPr>
          <p:grpSpPr>
            <a:xfrm>
              <a:off x="1352532" y="5316354"/>
              <a:ext cx="236422" cy="319651"/>
              <a:chOff x="3134362" y="3868078"/>
              <a:chExt cx="521897" cy="591878"/>
            </a:xfrm>
          </p:grpSpPr>
          <p:sp>
            <p:nvSpPr>
              <p:cNvPr id="76" name="타원 189"/>
              <p:cNvSpPr/>
              <p:nvPr/>
            </p:nvSpPr>
            <p:spPr>
              <a:xfrm>
                <a:off x="3306507" y="3868078"/>
                <a:ext cx="192584" cy="167059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77" name="사다리꼴 190"/>
              <p:cNvSpPr/>
              <p:nvPr/>
            </p:nvSpPr>
            <p:spPr>
              <a:xfrm>
                <a:off x="3274531" y="4093417"/>
                <a:ext cx="256536" cy="366539"/>
              </a:xfrm>
              <a:prstGeom prst="trapezoid">
                <a:avLst>
                  <a:gd name="adj" fmla="val 35148"/>
                </a:avLst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78" name="원호 191"/>
              <p:cNvSpPr/>
              <p:nvPr/>
            </p:nvSpPr>
            <p:spPr>
              <a:xfrm>
                <a:off x="348937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79" name="원호 192"/>
              <p:cNvSpPr/>
              <p:nvPr/>
            </p:nvSpPr>
            <p:spPr>
              <a:xfrm>
                <a:off x="356281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80" name="원호 193"/>
              <p:cNvSpPr/>
              <p:nvPr/>
            </p:nvSpPr>
            <p:spPr>
              <a:xfrm flipH="1">
                <a:off x="313436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81" name="원호 194"/>
              <p:cNvSpPr/>
              <p:nvPr/>
            </p:nvSpPr>
            <p:spPr>
              <a:xfrm flipH="1">
                <a:off x="320780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1869484" y="5469783"/>
              <a:ext cx="427561" cy="74205"/>
              <a:chOff x="1804388" y="5470349"/>
              <a:chExt cx="427561" cy="74205"/>
            </a:xfrm>
          </p:grpSpPr>
          <p:sp>
            <p:nvSpPr>
              <p:cNvPr id="73" name="Oval 72"/>
              <p:cNvSpPr/>
              <p:nvPr/>
            </p:nvSpPr>
            <p:spPr>
              <a:xfrm>
                <a:off x="1804388" y="5470349"/>
                <a:ext cx="65096" cy="7420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1985620" y="5470349"/>
                <a:ext cx="65096" cy="7420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2166853" y="5470349"/>
                <a:ext cx="65096" cy="7420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88" name="Group 87"/>
          <p:cNvGrpSpPr/>
          <p:nvPr/>
        </p:nvGrpSpPr>
        <p:grpSpPr>
          <a:xfrm>
            <a:off x="6085778" y="4840203"/>
            <a:ext cx="320375" cy="516341"/>
            <a:chOff x="3781722" y="2594317"/>
            <a:chExt cx="700617" cy="991307"/>
          </a:xfrm>
        </p:grpSpPr>
        <p:sp>
          <p:nvSpPr>
            <p:cNvPr id="89" name="Freeform 5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91" name="Freeform 7"/>
            <p:cNvSpPr>
              <a:spLocks/>
            </p:cNvSpPr>
            <p:nvPr/>
          </p:nvSpPr>
          <p:spPr bwMode="auto">
            <a:xfrm>
              <a:off x="3801585" y="2634107"/>
              <a:ext cx="661492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92" name="Freeform 8"/>
            <p:cNvSpPr>
              <a:spLocks/>
            </p:cNvSpPr>
            <p:nvPr/>
          </p:nvSpPr>
          <p:spPr bwMode="auto">
            <a:xfrm>
              <a:off x="3801585" y="2634107"/>
              <a:ext cx="661493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93" name="Freeform 9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94" name="Freeform 10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95" name="Oval 11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96" name="Oval 12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97" name="Freeform 13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98" name="Freeform 14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99" name="Freeform 15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00" name="Freeform 16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01" name="Freeform 17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102" name="Freeform 18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</p:grpSp>
      <p:sp>
        <p:nvSpPr>
          <p:cNvPr id="103" name="모서리가 둥근 직사각형 135"/>
          <p:cNvSpPr/>
          <p:nvPr/>
        </p:nvSpPr>
        <p:spPr>
          <a:xfrm>
            <a:off x="5994562" y="4990292"/>
            <a:ext cx="512686" cy="23879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tIns="29250" rtlCol="0" anchor="ctr"/>
          <a:lstStyle/>
          <a:p>
            <a:pPr algn="ctr" defTabSz="742771" latinLnBrk="0">
              <a:defRPr/>
            </a:pPr>
            <a:r>
              <a:rPr lang="en-US" altLang="ko-KR" sz="10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cs typeface="Samsung Sharp Sans Bold" pitchFamily="2" charset="0"/>
              </a:rPr>
              <a:t>UE2</a:t>
            </a:r>
            <a:endParaRPr lang="en-US" altLang="ko-KR" sz="1000" b="1" kern="0" dirty="0">
              <a:ln w="0">
                <a:solidFill>
                  <a:srgbClr val="FFFFFF">
                    <a:lumMod val="50000"/>
                    <a:alpha val="0"/>
                  </a:srgbClr>
                </a:solidFill>
              </a:ln>
              <a:cs typeface="Samsung Sharp Sans Bold" pitchFamily="2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4500968" y="2996870"/>
            <a:ext cx="1022222" cy="200672"/>
          </a:xfrm>
          <a:prstGeom prst="roundRect">
            <a:avLst>
              <a:gd name="adj" fmla="val 4883"/>
            </a:avLst>
          </a:prstGeom>
          <a:noFill/>
          <a:ln w="12700"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000" b="1" dirty="0" smtClean="0">
                <a:solidFill>
                  <a:schemeClr val="accent6">
                    <a:lumMod val="50000"/>
                  </a:schemeClr>
                </a:solidFill>
              </a:rPr>
              <a:t>Edge app list</a:t>
            </a:r>
          </a:p>
        </p:txBody>
      </p:sp>
      <p:cxnSp>
        <p:nvCxnSpPr>
          <p:cNvPr id="105" name="Straight Connector 104"/>
          <p:cNvCxnSpPr>
            <a:stCxn id="143" idx="5"/>
          </p:cNvCxnSpPr>
          <p:nvPr/>
        </p:nvCxnSpPr>
        <p:spPr>
          <a:xfrm>
            <a:off x="4101766" y="3625642"/>
            <a:ext cx="595198" cy="1230895"/>
          </a:xfrm>
          <a:prstGeom prst="line">
            <a:avLst/>
          </a:prstGeom>
          <a:ln w="15875">
            <a:solidFill>
              <a:schemeClr val="accent6">
                <a:lumMod val="50000"/>
              </a:schemeClr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flipH="1">
            <a:off x="4742234" y="3698502"/>
            <a:ext cx="26422" cy="1108095"/>
          </a:xfrm>
          <a:prstGeom prst="line">
            <a:avLst/>
          </a:prstGeom>
          <a:noFill/>
          <a:ln>
            <a:solidFill>
              <a:schemeClr val="accent2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4555611" y="4097769"/>
            <a:ext cx="2547" cy="133285"/>
          </a:xfrm>
          <a:prstGeom prst="lin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8" name="Straight Connector 107"/>
          <p:cNvCxnSpPr/>
          <p:nvPr/>
        </p:nvCxnSpPr>
        <p:spPr>
          <a:xfrm flipV="1">
            <a:off x="3938925" y="4401309"/>
            <a:ext cx="619125" cy="188121"/>
          </a:xfrm>
          <a:prstGeom prst="lin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9" name="Straight Connector 108"/>
          <p:cNvCxnSpPr/>
          <p:nvPr/>
        </p:nvCxnSpPr>
        <p:spPr>
          <a:xfrm>
            <a:off x="4565194" y="4401309"/>
            <a:ext cx="559594" cy="169070"/>
          </a:xfrm>
          <a:prstGeom prst="lin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0" name="Rounded Rectangle 109"/>
          <p:cNvSpPr/>
          <p:nvPr/>
        </p:nvSpPr>
        <p:spPr>
          <a:xfrm>
            <a:off x="7187433" y="4215474"/>
            <a:ext cx="522010" cy="200672"/>
          </a:xfrm>
          <a:prstGeom prst="roundRect">
            <a:avLst>
              <a:gd name="adj" fmla="val 4883"/>
            </a:avLst>
          </a:prstGeom>
          <a:noFill/>
          <a:ln w="12700"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000" b="1" dirty="0" smtClean="0">
                <a:solidFill>
                  <a:schemeClr val="accent5">
                    <a:lumMod val="75000"/>
                  </a:schemeClr>
                </a:solidFill>
              </a:rPr>
              <a:t>UPF</a:t>
            </a:r>
          </a:p>
        </p:txBody>
      </p:sp>
      <p:grpSp>
        <p:nvGrpSpPr>
          <p:cNvPr id="111" name="Group 110"/>
          <p:cNvGrpSpPr/>
          <p:nvPr/>
        </p:nvGrpSpPr>
        <p:grpSpPr>
          <a:xfrm>
            <a:off x="7607777" y="4233349"/>
            <a:ext cx="522010" cy="165114"/>
            <a:chOff x="4869656" y="2796892"/>
            <a:chExt cx="445294" cy="136656"/>
          </a:xfrm>
        </p:grpSpPr>
        <p:sp>
          <p:nvSpPr>
            <p:cNvPr id="112" name="Rounded Rectangle 111"/>
            <p:cNvSpPr/>
            <p:nvPr/>
          </p:nvSpPr>
          <p:spPr>
            <a:xfrm>
              <a:off x="4869656" y="2796892"/>
              <a:ext cx="445294" cy="136656"/>
            </a:xfrm>
            <a:prstGeom prst="roundRect">
              <a:avLst>
                <a:gd name="adj" fmla="val 4883"/>
              </a:avLst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113" name="Flowchart: Terminator 112"/>
            <p:cNvSpPr/>
            <p:nvPr/>
          </p:nvSpPr>
          <p:spPr>
            <a:xfrm>
              <a:off x="4917380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114" name="Oval 113"/>
            <p:cNvSpPr/>
            <p:nvPr/>
          </p:nvSpPr>
          <p:spPr>
            <a:xfrm>
              <a:off x="5221892" y="2843783"/>
              <a:ext cx="45719" cy="4572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5" name="Flowchart: Terminator 114"/>
            <p:cNvSpPr/>
            <p:nvPr/>
          </p:nvSpPr>
          <p:spPr>
            <a:xfrm>
              <a:off x="5017392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7090990" y="4460133"/>
            <a:ext cx="1494191" cy="319651"/>
            <a:chOff x="1352532" y="5316354"/>
            <a:chExt cx="1494191" cy="319651"/>
          </a:xfrm>
        </p:grpSpPr>
        <p:grpSp>
          <p:nvGrpSpPr>
            <p:cNvPr id="117" name="그룹 187"/>
            <p:cNvGrpSpPr/>
            <p:nvPr/>
          </p:nvGrpSpPr>
          <p:grpSpPr>
            <a:xfrm>
              <a:off x="2610301" y="5316354"/>
              <a:ext cx="236422" cy="319651"/>
              <a:chOff x="3134362" y="3868078"/>
              <a:chExt cx="521897" cy="591878"/>
            </a:xfrm>
          </p:grpSpPr>
          <p:sp>
            <p:nvSpPr>
              <p:cNvPr id="129" name="타원 189"/>
              <p:cNvSpPr/>
              <p:nvPr/>
            </p:nvSpPr>
            <p:spPr>
              <a:xfrm>
                <a:off x="3306507" y="3868078"/>
                <a:ext cx="192584" cy="167059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30" name="사다리꼴 190"/>
              <p:cNvSpPr/>
              <p:nvPr/>
            </p:nvSpPr>
            <p:spPr>
              <a:xfrm>
                <a:off x="3274531" y="4093417"/>
                <a:ext cx="256536" cy="366539"/>
              </a:xfrm>
              <a:prstGeom prst="trapezoid">
                <a:avLst>
                  <a:gd name="adj" fmla="val 35148"/>
                </a:avLst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31" name="원호 191"/>
              <p:cNvSpPr/>
              <p:nvPr/>
            </p:nvSpPr>
            <p:spPr>
              <a:xfrm>
                <a:off x="348937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32" name="원호 192"/>
              <p:cNvSpPr/>
              <p:nvPr/>
            </p:nvSpPr>
            <p:spPr>
              <a:xfrm>
                <a:off x="356281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33" name="원호 193"/>
              <p:cNvSpPr/>
              <p:nvPr/>
            </p:nvSpPr>
            <p:spPr>
              <a:xfrm flipH="1">
                <a:off x="313436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34" name="원호 194"/>
              <p:cNvSpPr/>
              <p:nvPr/>
            </p:nvSpPr>
            <p:spPr>
              <a:xfrm flipH="1">
                <a:off x="320780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</p:grpSp>
        <p:grpSp>
          <p:nvGrpSpPr>
            <p:cNvPr id="118" name="그룹 187"/>
            <p:cNvGrpSpPr/>
            <p:nvPr/>
          </p:nvGrpSpPr>
          <p:grpSpPr>
            <a:xfrm>
              <a:off x="1352532" y="5316354"/>
              <a:ext cx="236422" cy="319651"/>
              <a:chOff x="3134362" y="3868078"/>
              <a:chExt cx="521897" cy="591878"/>
            </a:xfrm>
          </p:grpSpPr>
          <p:sp>
            <p:nvSpPr>
              <p:cNvPr id="123" name="타원 189"/>
              <p:cNvSpPr/>
              <p:nvPr/>
            </p:nvSpPr>
            <p:spPr>
              <a:xfrm>
                <a:off x="3306507" y="3868078"/>
                <a:ext cx="192584" cy="167059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24" name="사다리꼴 190"/>
              <p:cNvSpPr/>
              <p:nvPr/>
            </p:nvSpPr>
            <p:spPr>
              <a:xfrm>
                <a:off x="3274531" y="4093417"/>
                <a:ext cx="256536" cy="366539"/>
              </a:xfrm>
              <a:prstGeom prst="trapezoid">
                <a:avLst>
                  <a:gd name="adj" fmla="val 35148"/>
                </a:avLst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25" name="원호 191"/>
              <p:cNvSpPr/>
              <p:nvPr/>
            </p:nvSpPr>
            <p:spPr>
              <a:xfrm>
                <a:off x="348937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26" name="원호 192"/>
              <p:cNvSpPr/>
              <p:nvPr/>
            </p:nvSpPr>
            <p:spPr>
              <a:xfrm>
                <a:off x="356281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27" name="원호 193"/>
              <p:cNvSpPr/>
              <p:nvPr/>
            </p:nvSpPr>
            <p:spPr>
              <a:xfrm flipH="1">
                <a:off x="313436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28" name="원호 194"/>
              <p:cNvSpPr/>
              <p:nvPr/>
            </p:nvSpPr>
            <p:spPr>
              <a:xfrm flipH="1">
                <a:off x="320780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</p:grpSp>
        <p:grpSp>
          <p:nvGrpSpPr>
            <p:cNvPr id="119" name="Group 118"/>
            <p:cNvGrpSpPr/>
            <p:nvPr/>
          </p:nvGrpSpPr>
          <p:grpSpPr>
            <a:xfrm>
              <a:off x="1869484" y="5469783"/>
              <a:ext cx="427561" cy="74205"/>
              <a:chOff x="1804388" y="5470349"/>
              <a:chExt cx="427561" cy="74205"/>
            </a:xfrm>
          </p:grpSpPr>
          <p:sp>
            <p:nvSpPr>
              <p:cNvPr id="120" name="Oval 119"/>
              <p:cNvSpPr/>
              <p:nvPr/>
            </p:nvSpPr>
            <p:spPr>
              <a:xfrm>
                <a:off x="1804388" y="5470349"/>
                <a:ext cx="65096" cy="7420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1985620" y="5470349"/>
                <a:ext cx="65096" cy="7420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2166853" y="5470349"/>
                <a:ext cx="65096" cy="7420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cxnSp>
        <p:nvCxnSpPr>
          <p:cNvPr id="135" name="Straight Connector 134"/>
          <p:cNvCxnSpPr/>
          <p:nvPr/>
        </p:nvCxnSpPr>
        <p:spPr>
          <a:xfrm>
            <a:off x="7864729" y="4097769"/>
            <a:ext cx="2547" cy="133285"/>
          </a:xfrm>
          <a:prstGeom prst="lin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6" name="Straight Connector 135"/>
          <p:cNvCxnSpPr/>
          <p:nvPr/>
        </p:nvCxnSpPr>
        <p:spPr>
          <a:xfrm flipV="1">
            <a:off x="7248043" y="4401309"/>
            <a:ext cx="619125" cy="188121"/>
          </a:xfrm>
          <a:prstGeom prst="lin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7" name="Straight Connector 136"/>
          <p:cNvCxnSpPr/>
          <p:nvPr/>
        </p:nvCxnSpPr>
        <p:spPr>
          <a:xfrm>
            <a:off x="7874312" y="4401309"/>
            <a:ext cx="559594" cy="169070"/>
          </a:xfrm>
          <a:prstGeom prst="lin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38" name="Group 137"/>
          <p:cNvGrpSpPr/>
          <p:nvPr/>
        </p:nvGrpSpPr>
        <p:grpSpPr>
          <a:xfrm>
            <a:off x="3813975" y="3040722"/>
            <a:ext cx="524801" cy="717005"/>
            <a:chOff x="1255747" y="3683000"/>
            <a:chExt cx="524801" cy="717005"/>
          </a:xfrm>
        </p:grpSpPr>
        <p:sp>
          <p:nvSpPr>
            <p:cNvPr id="139" name="Rounded Rectangle 138"/>
            <p:cNvSpPr/>
            <p:nvPr/>
          </p:nvSpPr>
          <p:spPr>
            <a:xfrm>
              <a:off x="1255747" y="3683000"/>
              <a:ext cx="522010" cy="388799"/>
            </a:xfrm>
            <a:prstGeom prst="roundRect">
              <a:avLst>
                <a:gd name="adj" fmla="val 4883"/>
              </a:avLst>
            </a:prstGeom>
            <a:noFill/>
            <a:ln w="1270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000" b="1" dirty="0">
                  <a:solidFill>
                    <a:schemeClr val="accent6">
                      <a:lumMod val="50000"/>
                    </a:schemeClr>
                  </a:solidFill>
                </a:rPr>
                <a:t>Edge</a:t>
              </a:r>
            </a:p>
            <a:p>
              <a:pPr algn="ctr"/>
              <a:r>
                <a:rPr lang="en-US" altLang="ko-KR" sz="1000" b="1" dirty="0">
                  <a:solidFill>
                    <a:schemeClr val="accent6">
                      <a:lumMod val="50000"/>
                    </a:schemeClr>
                  </a:solidFill>
                </a:rPr>
                <a:t>Enabler</a:t>
              </a:r>
              <a:endParaRPr lang="ko-KR" altLang="en-US" sz="10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grpSp>
          <p:nvGrpSpPr>
            <p:cNvPr id="140" name="Group 139"/>
            <p:cNvGrpSpPr/>
            <p:nvPr/>
          </p:nvGrpSpPr>
          <p:grpSpPr>
            <a:xfrm>
              <a:off x="1258538" y="4077714"/>
              <a:ext cx="522010" cy="165114"/>
              <a:chOff x="4869656" y="2796892"/>
              <a:chExt cx="445294" cy="136656"/>
            </a:xfrm>
          </p:grpSpPr>
          <p:sp>
            <p:nvSpPr>
              <p:cNvPr id="144" name="Rounded Rectangle 143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45" name="Flowchart: Terminator 144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7" name="Flowchart: Terminator 146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141" name="Straight Connector 140"/>
            <p:cNvCxnSpPr/>
            <p:nvPr/>
          </p:nvCxnSpPr>
          <p:spPr>
            <a:xfrm flipH="1" flipV="1">
              <a:off x="1314484" y="4393454"/>
              <a:ext cx="451099" cy="5990"/>
            </a:xfrm>
            <a:prstGeom prst="line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>
              <a:off x="1527234" y="4236585"/>
              <a:ext cx="1054" cy="163420"/>
            </a:xfrm>
            <a:prstGeom prst="line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43" name="Oval 142"/>
            <p:cNvSpPr/>
            <p:nvPr/>
          </p:nvSpPr>
          <p:spPr>
            <a:xfrm>
              <a:off x="1497791" y="4220765"/>
              <a:ext cx="53596" cy="5524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148" name="Straight Connector 147"/>
          <p:cNvCxnSpPr>
            <a:stCxn id="144" idx="3"/>
          </p:cNvCxnSpPr>
          <p:nvPr/>
        </p:nvCxnSpPr>
        <p:spPr>
          <a:xfrm>
            <a:off x="4338776" y="3517993"/>
            <a:ext cx="308985" cy="191407"/>
          </a:xfrm>
          <a:prstGeom prst="line">
            <a:avLst/>
          </a:prstGeom>
          <a:noFill/>
          <a:ln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49" name="Group 148"/>
          <p:cNvGrpSpPr/>
          <p:nvPr/>
        </p:nvGrpSpPr>
        <p:grpSpPr>
          <a:xfrm>
            <a:off x="7306246" y="3057999"/>
            <a:ext cx="524801" cy="717005"/>
            <a:chOff x="1255747" y="3683000"/>
            <a:chExt cx="524801" cy="717005"/>
          </a:xfrm>
        </p:grpSpPr>
        <p:sp>
          <p:nvSpPr>
            <p:cNvPr id="150" name="Rounded Rectangle 149"/>
            <p:cNvSpPr/>
            <p:nvPr/>
          </p:nvSpPr>
          <p:spPr>
            <a:xfrm>
              <a:off x="1255747" y="3683000"/>
              <a:ext cx="522010" cy="388799"/>
            </a:xfrm>
            <a:prstGeom prst="roundRect">
              <a:avLst>
                <a:gd name="adj" fmla="val 4883"/>
              </a:avLst>
            </a:prstGeom>
            <a:noFill/>
            <a:ln w="1270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000" b="1" dirty="0">
                  <a:solidFill>
                    <a:schemeClr val="accent6">
                      <a:lumMod val="50000"/>
                    </a:schemeClr>
                  </a:solidFill>
                </a:rPr>
                <a:t>Edge</a:t>
              </a:r>
            </a:p>
            <a:p>
              <a:pPr algn="ctr"/>
              <a:r>
                <a:rPr lang="en-US" altLang="ko-KR" sz="1000" b="1" dirty="0">
                  <a:solidFill>
                    <a:schemeClr val="accent6">
                      <a:lumMod val="50000"/>
                    </a:schemeClr>
                  </a:solidFill>
                </a:rPr>
                <a:t>Enabler</a:t>
              </a:r>
              <a:endParaRPr lang="ko-KR" altLang="en-US" sz="10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1258538" y="4077714"/>
              <a:ext cx="522010" cy="165114"/>
              <a:chOff x="4869656" y="2796892"/>
              <a:chExt cx="445294" cy="136656"/>
            </a:xfrm>
          </p:grpSpPr>
          <p:sp>
            <p:nvSpPr>
              <p:cNvPr id="155" name="Rounded Rectangle 154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56" name="Flowchart: Terminator 155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8" name="Flowchart: Terminator 157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152" name="Straight Connector 151"/>
            <p:cNvCxnSpPr/>
            <p:nvPr/>
          </p:nvCxnSpPr>
          <p:spPr>
            <a:xfrm flipH="1" flipV="1">
              <a:off x="1314484" y="4393454"/>
              <a:ext cx="451099" cy="5990"/>
            </a:xfrm>
            <a:prstGeom prst="line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1527234" y="4236585"/>
              <a:ext cx="1054" cy="163420"/>
            </a:xfrm>
            <a:prstGeom prst="line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54" name="Oval 153"/>
            <p:cNvSpPr/>
            <p:nvPr/>
          </p:nvSpPr>
          <p:spPr>
            <a:xfrm>
              <a:off x="1497791" y="4220765"/>
              <a:ext cx="53596" cy="5524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9" name="Rectangle 158"/>
          <p:cNvSpPr/>
          <p:nvPr/>
        </p:nvSpPr>
        <p:spPr>
          <a:xfrm>
            <a:off x="2570568" y="2556442"/>
            <a:ext cx="2073971" cy="3089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Service Provider X</a:t>
            </a:r>
            <a:endParaRPr lang="ko-KR" altLang="en-US" sz="1000" b="1" dirty="0"/>
          </a:p>
        </p:txBody>
      </p:sp>
      <p:sp>
        <p:nvSpPr>
          <p:cNvPr id="160" name="Rectangle 159"/>
          <p:cNvSpPr/>
          <p:nvPr/>
        </p:nvSpPr>
        <p:spPr>
          <a:xfrm>
            <a:off x="7029886" y="2529040"/>
            <a:ext cx="1677960" cy="34583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 smtClean="0"/>
              <a:t>Edge Service Provider Y</a:t>
            </a:r>
            <a:endParaRPr lang="ko-KR" altLang="en-US" sz="1000" b="1" dirty="0"/>
          </a:p>
        </p:txBody>
      </p:sp>
      <p:sp>
        <p:nvSpPr>
          <p:cNvPr id="161" name="Oval 160"/>
          <p:cNvSpPr/>
          <p:nvPr/>
        </p:nvSpPr>
        <p:spPr>
          <a:xfrm>
            <a:off x="1873916" y="3231013"/>
            <a:ext cx="1471747" cy="832325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2" name="TextBox 161"/>
          <p:cNvSpPr txBox="1"/>
          <p:nvPr/>
        </p:nvSpPr>
        <p:spPr>
          <a:xfrm>
            <a:off x="1973075" y="3719839"/>
            <a:ext cx="14229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accent6">
                    <a:lumMod val="50000"/>
                  </a:schemeClr>
                </a:solidFill>
              </a:rPr>
              <a:t>Edge Network A</a:t>
            </a:r>
            <a:endParaRPr lang="ko-KR" altLang="en-US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63" name="Picture 1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488" y="3190496"/>
            <a:ext cx="691484" cy="570474"/>
          </a:xfrm>
          <a:prstGeom prst="rect">
            <a:avLst/>
          </a:prstGeom>
        </p:spPr>
      </p:pic>
      <p:sp>
        <p:nvSpPr>
          <p:cNvPr id="164" name="Rounded Rectangle 163"/>
          <p:cNvSpPr/>
          <p:nvPr/>
        </p:nvSpPr>
        <p:spPr>
          <a:xfrm>
            <a:off x="2570568" y="2965120"/>
            <a:ext cx="1022222" cy="200672"/>
          </a:xfrm>
          <a:prstGeom prst="roundRect">
            <a:avLst>
              <a:gd name="adj" fmla="val 4883"/>
            </a:avLst>
          </a:prstGeom>
          <a:noFill/>
          <a:ln w="12700"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000" b="1" dirty="0" smtClean="0">
                <a:solidFill>
                  <a:schemeClr val="accent6">
                    <a:lumMod val="50000"/>
                  </a:schemeClr>
                </a:solidFill>
              </a:rPr>
              <a:t>Edge app list</a:t>
            </a:r>
          </a:p>
        </p:txBody>
      </p:sp>
      <p:grpSp>
        <p:nvGrpSpPr>
          <p:cNvPr id="165" name="Group 164"/>
          <p:cNvGrpSpPr/>
          <p:nvPr/>
        </p:nvGrpSpPr>
        <p:grpSpPr>
          <a:xfrm>
            <a:off x="1883575" y="3008972"/>
            <a:ext cx="524801" cy="717005"/>
            <a:chOff x="1255747" y="3683000"/>
            <a:chExt cx="524801" cy="717005"/>
          </a:xfrm>
        </p:grpSpPr>
        <p:sp>
          <p:nvSpPr>
            <p:cNvPr id="166" name="Rounded Rectangle 165"/>
            <p:cNvSpPr/>
            <p:nvPr/>
          </p:nvSpPr>
          <p:spPr>
            <a:xfrm>
              <a:off x="1255747" y="3683000"/>
              <a:ext cx="522010" cy="388799"/>
            </a:xfrm>
            <a:prstGeom prst="roundRect">
              <a:avLst>
                <a:gd name="adj" fmla="val 4883"/>
              </a:avLst>
            </a:prstGeom>
            <a:noFill/>
            <a:ln w="1270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000" b="1" dirty="0">
                  <a:solidFill>
                    <a:schemeClr val="accent6">
                      <a:lumMod val="50000"/>
                    </a:schemeClr>
                  </a:solidFill>
                </a:rPr>
                <a:t>Edge</a:t>
              </a:r>
            </a:p>
            <a:p>
              <a:pPr algn="ctr"/>
              <a:r>
                <a:rPr lang="en-US" altLang="ko-KR" sz="1000" b="1" dirty="0">
                  <a:solidFill>
                    <a:schemeClr val="accent6">
                      <a:lumMod val="50000"/>
                    </a:schemeClr>
                  </a:solidFill>
                </a:rPr>
                <a:t>Enabler</a:t>
              </a:r>
              <a:endParaRPr lang="ko-KR" altLang="en-US" sz="10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grpSp>
          <p:nvGrpSpPr>
            <p:cNvPr id="167" name="Group 166"/>
            <p:cNvGrpSpPr/>
            <p:nvPr/>
          </p:nvGrpSpPr>
          <p:grpSpPr>
            <a:xfrm>
              <a:off x="1258538" y="4077714"/>
              <a:ext cx="522010" cy="165114"/>
              <a:chOff x="4869656" y="2796892"/>
              <a:chExt cx="445294" cy="136656"/>
            </a:xfrm>
          </p:grpSpPr>
          <p:sp>
            <p:nvSpPr>
              <p:cNvPr id="171" name="Rounded Rectangle 170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72" name="Flowchart: Terminator 171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73" name="Oval 172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Flowchart: Terminator 173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168" name="Straight Connector 167"/>
            <p:cNvCxnSpPr/>
            <p:nvPr/>
          </p:nvCxnSpPr>
          <p:spPr>
            <a:xfrm flipH="1" flipV="1">
              <a:off x="1314484" y="4393454"/>
              <a:ext cx="451099" cy="5990"/>
            </a:xfrm>
            <a:prstGeom prst="line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>
              <a:off x="1527234" y="4236585"/>
              <a:ext cx="1054" cy="163420"/>
            </a:xfrm>
            <a:prstGeom prst="line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70" name="Oval 169"/>
            <p:cNvSpPr/>
            <p:nvPr/>
          </p:nvSpPr>
          <p:spPr>
            <a:xfrm>
              <a:off x="1497791" y="4220765"/>
              <a:ext cx="53596" cy="5524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175" name="Straight Connector 174"/>
          <p:cNvCxnSpPr>
            <a:stCxn id="171" idx="3"/>
          </p:cNvCxnSpPr>
          <p:nvPr/>
        </p:nvCxnSpPr>
        <p:spPr>
          <a:xfrm>
            <a:off x="2408376" y="3486243"/>
            <a:ext cx="308985" cy="191407"/>
          </a:xfrm>
          <a:prstGeom prst="line">
            <a:avLst/>
          </a:prstGeom>
          <a:noFill/>
          <a:ln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6" name="Rounded Rectangle 175"/>
          <p:cNvSpPr/>
          <p:nvPr/>
        </p:nvSpPr>
        <p:spPr>
          <a:xfrm>
            <a:off x="1978078" y="4186899"/>
            <a:ext cx="522010" cy="200672"/>
          </a:xfrm>
          <a:prstGeom prst="roundRect">
            <a:avLst>
              <a:gd name="adj" fmla="val 4883"/>
            </a:avLst>
          </a:prstGeom>
          <a:noFill/>
          <a:ln w="12700"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000" b="1" dirty="0" smtClean="0">
                <a:solidFill>
                  <a:schemeClr val="accent5">
                    <a:lumMod val="75000"/>
                  </a:schemeClr>
                </a:solidFill>
              </a:rPr>
              <a:t>UPF</a:t>
            </a:r>
          </a:p>
        </p:txBody>
      </p:sp>
      <p:grpSp>
        <p:nvGrpSpPr>
          <p:cNvPr id="177" name="Group 176"/>
          <p:cNvGrpSpPr/>
          <p:nvPr/>
        </p:nvGrpSpPr>
        <p:grpSpPr>
          <a:xfrm>
            <a:off x="2398422" y="4204774"/>
            <a:ext cx="522010" cy="165114"/>
            <a:chOff x="4869656" y="2796892"/>
            <a:chExt cx="445294" cy="136656"/>
          </a:xfrm>
        </p:grpSpPr>
        <p:sp>
          <p:nvSpPr>
            <p:cNvPr id="178" name="Rounded Rectangle 177"/>
            <p:cNvSpPr/>
            <p:nvPr/>
          </p:nvSpPr>
          <p:spPr>
            <a:xfrm>
              <a:off x="4869656" y="2796892"/>
              <a:ext cx="445294" cy="136656"/>
            </a:xfrm>
            <a:prstGeom prst="roundRect">
              <a:avLst>
                <a:gd name="adj" fmla="val 4883"/>
              </a:avLst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179" name="Flowchart: Terminator 178"/>
            <p:cNvSpPr/>
            <p:nvPr/>
          </p:nvSpPr>
          <p:spPr>
            <a:xfrm>
              <a:off x="4917380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  <p:sp>
          <p:nvSpPr>
            <p:cNvPr id="180" name="Oval 179"/>
            <p:cNvSpPr/>
            <p:nvPr/>
          </p:nvSpPr>
          <p:spPr>
            <a:xfrm>
              <a:off x="5221892" y="2843783"/>
              <a:ext cx="45719" cy="45723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1" name="Flowchart: Terminator 180"/>
            <p:cNvSpPr/>
            <p:nvPr/>
          </p:nvSpPr>
          <p:spPr>
            <a:xfrm>
              <a:off x="5017392" y="2841597"/>
              <a:ext cx="71339" cy="45719"/>
            </a:xfrm>
            <a:prstGeom prst="flowChartTerminator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/>
            </a:p>
          </p:txBody>
        </p:sp>
      </p:grpSp>
      <p:cxnSp>
        <p:nvCxnSpPr>
          <p:cNvPr id="182" name="Straight Connector 181"/>
          <p:cNvCxnSpPr/>
          <p:nvPr/>
        </p:nvCxnSpPr>
        <p:spPr>
          <a:xfrm>
            <a:off x="2655374" y="4069194"/>
            <a:ext cx="2547" cy="133285"/>
          </a:xfrm>
          <a:prstGeom prst="lin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83" name="Group 182"/>
          <p:cNvGrpSpPr/>
          <p:nvPr/>
        </p:nvGrpSpPr>
        <p:grpSpPr>
          <a:xfrm>
            <a:off x="1862584" y="4445846"/>
            <a:ext cx="1494191" cy="319651"/>
            <a:chOff x="1352532" y="5316354"/>
            <a:chExt cx="1494191" cy="319651"/>
          </a:xfrm>
        </p:grpSpPr>
        <p:grpSp>
          <p:nvGrpSpPr>
            <p:cNvPr id="184" name="그룹 187"/>
            <p:cNvGrpSpPr/>
            <p:nvPr/>
          </p:nvGrpSpPr>
          <p:grpSpPr>
            <a:xfrm>
              <a:off x="2610301" y="5316354"/>
              <a:ext cx="236422" cy="319651"/>
              <a:chOff x="3134362" y="3868078"/>
              <a:chExt cx="521897" cy="591878"/>
            </a:xfrm>
          </p:grpSpPr>
          <p:sp>
            <p:nvSpPr>
              <p:cNvPr id="196" name="타원 189"/>
              <p:cNvSpPr/>
              <p:nvPr/>
            </p:nvSpPr>
            <p:spPr>
              <a:xfrm>
                <a:off x="3306507" y="3868078"/>
                <a:ext cx="192584" cy="167059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97" name="사다리꼴 190"/>
              <p:cNvSpPr/>
              <p:nvPr/>
            </p:nvSpPr>
            <p:spPr>
              <a:xfrm>
                <a:off x="3274531" y="4093417"/>
                <a:ext cx="256536" cy="366539"/>
              </a:xfrm>
              <a:prstGeom prst="trapezoid">
                <a:avLst>
                  <a:gd name="adj" fmla="val 35148"/>
                </a:avLst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98" name="원호 191"/>
              <p:cNvSpPr/>
              <p:nvPr/>
            </p:nvSpPr>
            <p:spPr>
              <a:xfrm>
                <a:off x="348937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99" name="원호 192"/>
              <p:cNvSpPr/>
              <p:nvPr/>
            </p:nvSpPr>
            <p:spPr>
              <a:xfrm>
                <a:off x="356281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200" name="원호 193"/>
              <p:cNvSpPr/>
              <p:nvPr/>
            </p:nvSpPr>
            <p:spPr>
              <a:xfrm flipH="1">
                <a:off x="313436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201" name="원호 194"/>
              <p:cNvSpPr/>
              <p:nvPr/>
            </p:nvSpPr>
            <p:spPr>
              <a:xfrm flipH="1">
                <a:off x="320780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</p:grpSp>
        <p:grpSp>
          <p:nvGrpSpPr>
            <p:cNvPr id="185" name="그룹 187"/>
            <p:cNvGrpSpPr/>
            <p:nvPr/>
          </p:nvGrpSpPr>
          <p:grpSpPr>
            <a:xfrm>
              <a:off x="1352532" y="5316354"/>
              <a:ext cx="236422" cy="319651"/>
              <a:chOff x="3134362" y="3868078"/>
              <a:chExt cx="521897" cy="591878"/>
            </a:xfrm>
          </p:grpSpPr>
          <p:sp>
            <p:nvSpPr>
              <p:cNvPr id="190" name="타원 189"/>
              <p:cNvSpPr/>
              <p:nvPr/>
            </p:nvSpPr>
            <p:spPr>
              <a:xfrm>
                <a:off x="3306507" y="3868078"/>
                <a:ext cx="192584" cy="167059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91" name="사다리꼴 190"/>
              <p:cNvSpPr/>
              <p:nvPr/>
            </p:nvSpPr>
            <p:spPr>
              <a:xfrm>
                <a:off x="3274531" y="4093417"/>
                <a:ext cx="256536" cy="366539"/>
              </a:xfrm>
              <a:prstGeom prst="trapezoid">
                <a:avLst>
                  <a:gd name="adj" fmla="val 35148"/>
                </a:avLst>
              </a:prstGeom>
              <a:noFill/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92" name="원호 191"/>
              <p:cNvSpPr/>
              <p:nvPr/>
            </p:nvSpPr>
            <p:spPr>
              <a:xfrm>
                <a:off x="348937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93" name="원호 192"/>
              <p:cNvSpPr/>
              <p:nvPr/>
            </p:nvSpPr>
            <p:spPr>
              <a:xfrm>
                <a:off x="3562813" y="3879599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94" name="원호 193"/>
              <p:cNvSpPr/>
              <p:nvPr/>
            </p:nvSpPr>
            <p:spPr>
              <a:xfrm flipH="1">
                <a:off x="313436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  <p:sp>
            <p:nvSpPr>
              <p:cNvPr id="195" name="원호 194"/>
              <p:cNvSpPr/>
              <p:nvPr/>
            </p:nvSpPr>
            <p:spPr>
              <a:xfrm flipH="1">
                <a:off x="3207802" y="3872478"/>
                <a:ext cx="93446" cy="144016"/>
              </a:xfrm>
              <a:prstGeom prst="arc">
                <a:avLst>
                  <a:gd name="adj1" fmla="val 16200000"/>
                  <a:gd name="adj2" fmla="val 5266600"/>
                </a:avLst>
              </a:prstGeom>
              <a:ln w="12700">
                <a:solidFill>
                  <a:schemeClr val="tx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000"/>
              </a:p>
            </p:txBody>
          </p:sp>
        </p:grpSp>
        <p:grpSp>
          <p:nvGrpSpPr>
            <p:cNvPr id="186" name="Group 185"/>
            <p:cNvGrpSpPr/>
            <p:nvPr/>
          </p:nvGrpSpPr>
          <p:grpSpPr>
            <a:xfrm>
              <a:off x="1869484" y="5469783"/>
              <a:ext cx="427561" cy="74205"/>
              <a:chOff x="1804388" y="5470349"/>
              <a:chExt cx="427561" cy="74205"/>
            </a:xfrm>
          </p:grpSpPr>
          <p:sp>
            <p:nvSpPr>
              <p:cNvPr id="187" name="Oval 186"/>
              <p:cNvSpPr/>
              <p:nvPr/>
            </p:nvSpPr>
            <p:spPr>
              <a:xfrm>
                <a:off x="1804388" y="5470349"/>
                <a:ext cx="65096" cy="7420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8" name="Oval 187"/>
              <p:cNvSpPr/>
              <p:nvPr/>
            </p:nvSpPr>
            <p:spPr>
              <a:xfrm>
                <a:off x="1985620" y="5470349"/>
                <a:ext cx="65096" cy="7420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9" name="Oval 188"/>
              <p:cNvSpPr/>
              <p:nvPr/>
            </p:nvSpPr>
            <p:spPr>
              <a:xfrm>
                <a:off x="2166853" y="5470349"/>
                <a:ext cx="65096" cy="74205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cxnSp>
        <p:nvCxnSpPr>
          <p:cNvPr id="202" name="Straight Connector 201"/>
          <p:cNvCxnSpPr/>
          <p:nvPr/>
        </p:nvCxnSpPr>
        <p:spPr>
          <a:xfrm flipV="1">
            <a:off x="2019637" y="4387022"/>
            <a:ext cx="619125" cy="188121"/>
          </a:xfrm>
          <a:prstGeom prst="lin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3" name="Straight Connector 202"/>
          <p:cNvCxnSpPr/>
          <p:nvPr/>
        </p:nvCxnSpPr>
        <p:spPr>
          <a:xfrm>
            <a:off x="2645906" y="4387022"/>
            <a:ext cx="559594" cy="169070"/>
          </a:xfrm>
          <a:prstGeom prst="lin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4" name="Content Placeholder 2"/>
          <p:cNvSpPr txBox="1">
            <a:spLocks/>
          </p:cNvSpPr>
          <p:nvPr/>
        </p:nvSpPr>
        <p:spPr>
          <a:xfrm>
            <a:off x="320509" y="5232848"/>
            <a:ext cx="11668291" cy="1625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-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 smtClean="0"/>
              <a:t>Requirements</a:t>
            </a:r>
          </a:p>
          <a:p>
            <a:pPr lvl="1"/>
            <a:r>
              <a:rPr lang="en-GB" altLang="ko-KR" sz="1600" dirty="0" smtClean="0"/>
              <a:t>The </a:t>
            </a:r>
            <a:r>
              <a:rPr lang="en-GB" altLang="ko-KR" sz="1600" dirty="0"/>
              <a:t>application architecture shall </a:t>
            </a:r>
            <a:r>
              <a:rPr lang="en-GB" altLang="ko-KR" sz="1600" dirty="0" smtClean="0"/>
              <a:t>support the multiple edge service providers per PLMN operator network. </a:t>
            </a:r>
          </a:p>
          <a:p>
            <a:pPr lvl="1"/>
            <a:r>
              <a:rPr lang="en-US" altLang="ko-KR" sz="1600" dirty="0"/>
              <a:t>The </a:t>
            </a:r>
            <a:r>
              <a:rPr lang="en-US" altLang="ko-KR" sz="1600" dirty="0" smtClean="0"/>
              <a:t>application architecture </a:t>
            </a:r>
            <a:r>
              <a:rPr lang="en-US" altLang="ko-KR" sz="1600" dirty="0"/>
              <a:t>shall be able to configure the UE for selected or available edge service provider(s) within the PLMN operator network.</a:t>
            </a:r>
          </a:p>
        </p:txBody>
      </p:sp>
    </p:spTree>
    <p:extLst>
      <p:ext uri="{BB962C8B-B14F-4D97-AF65-F5344CB8AC3E}">
        <p14:creationId xmlns:p14="http://schemas.microsoft.com/office/powerpoint/2010/main" val="210480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5. Regional edge network deployment</a:t>
            </a:r>
            <a:endParaRPr lang="ko-KR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510" y="1404594"/>
            <a:ext cx="11547837" cy="1874065"/>
          </a:xfrm>
        </p:spPr>
        <p:txBody>
          <a:bodyPr>
            <a:normAutofit/>
          </a:bodyPr>
          <a:lstStyle/>
          <a:p>
            <a:r>
              <a:rPr lang="en-US" altLang="ko-KR" sz="1800" dirty="0" smtClean="0"/>
              <a:t>Principle</a:t>
            </a:r>
          </a:p>
          <a:p>
            <a:pPr lvl="1"/>
            <a:r>
              <a:rPr lang="en-US" altLang="ko-KR" sz="1600" dirty="0" smtClean="0"/>
              <a:t>To support various edge computing deployment scenarios (e.g. gradual service deployment, differential regional service, localized service, or multi-vendor edge computing solutions/providers), the edge network, where the edge computing service is supported, can be partially deployed in a PLMN.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73611" y="3593528"/>
            <a:ext cx="4335937" cy="2623258"/>
            <a:chOff x="634612" y="4004378"/>
            <a:chExt cx="4335937" cy="2623258"/>
          </a:xfrm>
        </p:grpSpPr>
        <p:sp>
          <p:nvSpPr>
            <p:cNvPr id="5" name="Oval 4"/>
            <p:cNvSpPr/>
            <p:nvPr/>
          </p:nvSpPr>
          <p:spPr>
            <a:xfrm>
              <a:off x="756530" y="4576113"/>
              <a:ext cx="1471747" cy="8323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3451832" y="4828659"/>
              <a:ext cx="1397725" cy="8323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634612" y="4004378"/>
              <a:ext cx="4284616" cy="262325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939409" y="5396011"/>
              <a:ext cx="1802673" cy="832325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28277" y="4186620"/>
              <a:ext cx="15644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PLMN Area</a:t>
              </a:r>
              <a:endParaRPr lang="ko-KR" altLang="en-US" sz="12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36759" y="4771315"/>
              <a:ext cx="15644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Edge Network Service Area A</a:t>
              </a:r>
              <a:endParaRPr lang="ko-KR" altLang="en-US" sz="12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97088" y="5603640"/>
              <a:ext cx="14873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Edge Network Service Area B</a:t>
              </a:r>
              <a:endParaRPr lang="ko-KR" altLang="en-US" sz="12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483236" y="5011457"/>
              <a:ext cx="14873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/>
                <a:t>Edge Network Service Area C</a:t>
              </a:r>
              <a:endParaRPr lang="ko-KR" altLang="en-US" sz="1200" dirty="0"/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937" y="3816460"/>
            <a:ext cx="691484" cy="57047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634" y="5122746"/>
            <a:ext cx="691484" cy="5704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4565" y="4121260"/>
            <a:ext cx="691484" cy="570474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3209201" y="3283612"/>
            <a:ext cx="524801" cy="717005"/>
            <a:chOff x="1255747" y="3683000"/>
            <a:chExt cx="524801" cy="717005"/>
          </a:xfrm>
        </p:grpSpPr>
        <p:sp>
          <p:nvSpPr>
            <p:cNvPr id="17" name="Rounded Rectangle 16"/>
            <p:cNvSpPr/>
            <p:nvPr/>
          </p:nvSpPr>
          <p:spPr>
            <a:xfrm>
              <a:off x="1255747" y="3683000"/>
              <a:ext cx="522010" cy="388799"/>
            </a:xfrm>
            <a:prstGeom prst="roundRect">
              <a:avLst>
                <a:gd name="adj" fmla="val 4883"/>
              </a:avLst>
            </a:prstGeom>
            <a:noFill/>
            <a:ln w="1270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000" b="1" dirty="0">
                  <a:solidFill>
                    <a:schemeClr val="accent5">
                      <a:lumMod val="75000"/>
                    </a:schemeClr>
                  </a:solidFill>
                </a:rPr>
                <a:t>Edge</a:t>
              </a:r>
            </a:p>
            <a:p>
              <a:pPr algn="ctr"/>
              <a:r>
                <a:rPr lang="en-US" altLang="ko-KR" sz="1000" b="1" dirty="0" err="1" smtClean="0">
                  <a:solidFill>
                    <a:schemeClr val="accent5">
                      <a:lumMod val="75000"/>
                    </a:schemeClr>
                  </a:solidFill>
                </a:rPr>
                <a:t>Config</a:t>
              </a:r>
              <a:endParaRPr lang="ko-KR" altLang="en-US" sz="10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1258538" y="4077714"/>
              <a:ext cx="522010" cy="165114"/>
              <a:chOff x="4869656" y="2796892"/>
              <a:chExt cx="445294" cy="136656"/>
            </a:xfrm>
          </p:grpSpPr>
          <p:sp>
            <p:nvSpPr>
              <p:cNvPr id="22" name="Rounded Rectangle 21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23" name="Flowchart: Terminator 22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" name="Flowchart: Terminator 24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19" name="Straight Connector 18"/>
            <p:cNvCxnSpPr/>
            <p:nvPr/>
          </p:nvCxnSpPr>
          <p:spPr>
            <a:xfrm flipH="1" flipV="1">
              <a:off x="1314484" y="4393454"/>
              <a:ext cx="451099" cy="599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1527234" y="4236585"/>
              <a:ext cx="1054" cy="16342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21" name="Oval 20"/>
            <p:cNvSpPr/>
            <p:nvPr/>
          </p:nvSpPr>
          <p:spPr>
            <a:xfrm>
              <a:off x="1497791" y="4220765"/>
              <a:ext cx="53596" cy="5524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064805" y="6140307"/>
            <a:ext cx="320375" cy="516341"/>
            <a:chOff x="3781722" y="2594317"/>
            <a:chExt cx="700617" cy="991307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3791955" y="2594317"/>
              <a:ext cx="680754" cy="991307"/>
            </a:xfrm>
            <a:custGeom>
              <a:avLst/>
              <a:gdLst>
                <a:gd name="T0" fmla="*/ 423 w 4233"/>
                <a:gd name="T1" fmla="*/ 7559 h 7559"/>
                <a:gd name="T2" fmla="*/ 3810 w 4233"/>
                <a:gd name="T3" fmla="*/ 7559 h 7559"/>
                <a:gd name="T4" fmla="*/ 4233 w 4233"/>
                <a:gd name="T5" fmla="*/ 7136 h 7559"/>
                <a:gd name="T6" fmla="*/ 4233 w 4233"/>
                <a:gd name="T7" fmla="*/ 423 h 7559"/>
                <a:gd name="T8" fmla="*/ 3810 w 4233"/>
                <a:gd name="T9" fmla="*/ 0 h 7559"/>
                <a:gd name="T10" fmla="*/ 423 w 4233"/>
                <a:gd name="T11" fmla="*/ 0 h 7559"/>
                <a:gd name="T12" fmla="*/ 0 w 4233"/>
                <a:gd name="T13" fmla="*/ 423 h 7559"/>
                <a:gd name="T14" fmla="*/ 0 w 4233"/>
                <a:gd name="T15" fmla="*/ 7136 h 7559"/>
                <a:gd name="T16" fmla="*/ 423 w 4233"/>
                <a:gd name="T17" fmla="*/ 7559 h 7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3" h="7559">
                  <a:moveTo>
                    <a:pt x="423" y="7559"/>
                  </a:moveTo>
                  <a:lnTo>
                    <a:pt x="3810" y="7559"/>
                  </a:lnTo>
                  <a:cubicBezTo>
                    <a:pt x="4043" y="7559"/>
                    <a:pt x="4233" y="7370"/>
                    <a:pt x="4233" y="7136"/>
                  </a:cubicBezTo>
                  <a:lnTo>
                    <a:pt x="4233" y="423"/>
                  </a:lnTo>
                  <a:cubicBezTo>
                    <a:pt x="4233" y="190"/>
                    <a:pt x="4043" y="0"/>
                    <a:pt x="3810" y="0"/>
                  </a:cubicBezTo>
                  <a:lnTo>
                    <a:pt x="423" y="0"/>
                  </a:lnTo>
                  <a:cubicBezTo>
                    <a:pt x="189" y="0"/>
                    <a:pt x="0" y="190"/>
                    <a:pt x="0" y="423"/>
                  </a:cubicBezTo>
                  <a:lnTo>
                    <a:pt x="0" y="7136"/>
                  </a:lnTo>
                  <a:cubicBezTo>
                    <a:pt x="0" y="7370"/>
                    <a:pt x="189" y="7559"/>
                    <a:pt x="423" y="7559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3801585" y="2634107"/>
              <a:ext cx="661492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3801585" y="2634107"/>
              <a:ext cx="661493" cy="920570"/>
            </a:xfrm>
            <a:custGeom>
              <a:avLst/>
              <a:gdLst>
                <a:gd name="T0" fmla="*/ 412 w 4113"/>
                <a:gd name="T1" fmla="*/ 7023 h 7023"/>
                <a:gd name="T2" fmla="*/ 3701 w 4113"/>
                <a:gd name="T3" fmla="*/ 7023 h 7023"/>
                <a:gd name="T4" fmla="*/ 4113 w 4113"/>
                <a:gd name="T5" fmla="*/ 6612 h 7023"/>
                <a:gd name="T6" fmla="*/ 4113 w 4113"/>
                <a:gd name="T7" fmla="*/ 412 h 7023"/>
                <a:gd name="T8" fmla="*/ 3701 w 4113"/>
                <a:gd name="T9" fmla="*/ 0 h 7023"/>
                <a:gd name="T10" fmla="*/ 412 w 4113"/>
                <a:gd name="T11" fmla="*/ 0 h 7023"/>
                <a:gd name="T12" fmla="*/ 0 w 4113"/>
                <a:gd name="T13" fmla="*/ 412 h 7023"/>
                <a:gd name="T14" fmla="*/ 0 w 4113"/>
                <a:gd name="T15" fmla="*/ 6612 h 7023"/>
                <a:gd name="T16" fmla="*/ 412 w 4113"/>
                <a:gd name="T17" fmla="*/ 7023 h 7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3" h="7023">
                  <a:moveTo>
                    <a:pt x="412" y="7023"/>
                  </a:moveTo>
                  <a:lnTo>
                    <a:pt x="3701" y="7023"/>
                  </a:lnTo>
                  <a:cubicBezTo>
                    <a:pt x="3928" y="7023"/>
                    <a:pt x="4113" y="6839"/>
                    <a:pt x="4113" y="6612"/>
                  </a:cubicBezTo>
                  <a:lnTo>
                    <a:pt x="4113" y="412"/>
                  </a:lnTo>
                  <a:cubicBezTo>
                    <a:pt x="4113" y="185"/>
                    <a:pt x="3928" y="0"/>
                    <a:pt x="3701" y="0"/>
                  </a:cubicBezTo>
                  <a:lnTo>
                    <a:pt x="412" y="0"/>
                  </a:lnTo>
                  <a:cubicBezTo>
                    <a:pt x="185" y="0"/>
                    <a:pt x="0" y="185"/>
                    <a:pt x="0" y="412"/>
                  </a:cubicBezTo>
                  <a:lnTo>
                    <a:pt x="0" y="6612"/>
                  </a:lnTo>
                  <a:cubicBezTo>
                    <a:pt x="0" y="6839"/>
                    <a:pt x="185" y="7023"/>
                    <a:pt x="412" y="7023"/>
                  </a:cubicBezTo>
                  <a:close/>
                </a:path>
              </a:pathLst>
            </a:custGeom>
            <a:noFill/>
            <a:ln w="9525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4039939" y="2606598"/>
              <a:ext cx="175154" cy="16211"/>
            </a:xfrm>
            <a:custGeom>
              <a:avLst/>
              <a:gdLst>
                <a:gd name="T0" fmla="*/ 60 w 1089"/>
                <a:gd name="T1" fmla="*/ 121 h 121"/>
                <a:gd name="T2" fmla="*/ 1028 w 1089"/>
                <a:gd name="T3" fmla="*/ 121 h 121"/>
                <a:gd name="T4" fmla="*/ 1089 w 1089"/>
                <a:gd name="T5" fmla="*/ 60 h 121"/>
                <a:gd name="T6" fmla="*/ 1089 w 1089"/>
                <a:gd name="T7" fmla="*/ 60 h 121"/>
                <a:gd name="T8" fmla="*/ 1028 w 1089"/>
                <a:gd name="T9" fmla="*/ 0 h 121"/>
                <a:gd name="T10" fmla="*/ 1028 w 1089"/>
                <a:gd name="T11" fmla="*/ 0 h 121"/>
                <a:gd name="T12" fmla="*/ 60 w 1089"/>
                <a:gd name="T13" fmla="*/ 0 h 121"/>
                <a:gd name="T14" fmla="*/ 0 w 1089"/>
                <a:gd name="T15" fmla="*/ 60 h 121"/>
                <a:gd name="T16" fmla="*/ 0 w 1089"/>
                <a:gd name="T17" fmla="*/ 60 h 121"/>
                <a:gd name="T18" fmla="*/ 60 w 1089"/>
                <a:gd name="T19" fmla="*/ 121 h 121"/>
                <a:gd name="T20" fmla="*/ 60 w 1089"/>
                <a:gd name="T21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9" h="121">
                  <a:moveTo>
                    <a:pt x="60" y="121"/>
                  </a:moveTo>
                  <a:lnTo>
                    <a:pt x="1028" y="121"/>
                  </a:lnTo>
                  <a:cubicBezTo>
                    <a:pt x="1061" y="121"/>
                    <a:pt x="1089" y="94"/>
                    <a:pt x="1089" y="60"/>
                  </a:cubicBezTo>
                  <a:cubicBezTo>
                    <a:pt x="1089" y="60"/>
                    <a:pt x="1089" y="60"/>
                    <a:pt x="1089" y="60"/>
                  </a:cubicBezTo>
                  <a:cubicBezTo>
                    <a:pt x="1089" y="27"/>
                    <a:pt x="1061" y="0"/>
                    <a:pt x="1028" y="0"/>
                  </a:cubicBezTo>
                  <a:cubicBezTo>
                    <a:pt x="1028" y="0"/>
                    <a:pt x="1028" y="0"/>
                    <a:pt x="1028" y="0"/>
                  </a:cubicBezTo>
                  <a:lnTo>
                    <a:pt x="60" y="0"/>
                  </a:lnTo>
                  <a:cubicBezTo>
                    <a:pt x="27" y="0"/>
                    <a:pt x="0" y="2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60" y="121"/>
                    <a:pt x="60" y="121"/>
                    <a:pt x="60" y="121"/>
                  </a:cubicBez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3" name="Oval 11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4" name="Oval 12"/>
            <p:cNvSpPr>
              <a:spLocks noChangeArrowheads="1"/>
            </p:cNvSpPr>
            <p:nvPr/>
          </p:nvSpPr>
          <p:spPr bwMode="auto">
            <a:xfrm>
              <a:off x="4365570" y="2607089"/>
              <a:ext cx="19863" cy="17193"/>
            </a:xfrm>
            <a:prstGeom prst="ellipse">
              <a:avLst/>
            </a:pr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3781722" y="2781476"/>
              <a:ext cx="10233" cy="111019"/>
            </a:xfrm>
            <a:custGeom>
              <a:avLst/>
              <a:gdLst>
                <a:gd name="T0" fmla="*/ 17 w 17"/>
                <a:gd name="T1" fmla="*/ 226 h 226"/>
                <a:gd name="T2" fmla="*/ 17 w 17"/>
                <a:gd name="T3" fmla="*/ 0 h 226"/>
                <a:gd name="T4" fmla="*/ 9 w 17"/>
                <a:gd name="T5" fmla="*/ 0 h 226"/>
                <a:gd name="T6" fmla="*/ 0 w 17"/>
                <a:gd name="T7" fmla="*/ 8 h 226"/>
                <a:gd name="T8" fmla="*/ 0 w 17"/>
                <a:gd name="T9" fmla="*/ 218 h 226"/>
                <a:gd name="T10" fmla="*/ 9 w 17"/>
                <a:gd name="T11" fmla="*/ 226 h 226"/>
                <a:gd name="T12" fmla="*/ 17 w 17"/>
                <a:gd name="T13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26">
                  <a:moveTo>
                    <a:pt x="17" y="226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218"/>
                  </a:lnTo>
                  <a:lnTo>
                    <a:pt x="9" y="226"/>
                  </a:lnTo>
                  <a:lnTo>
                    <a:pt x="17" y="226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3781722" y="2957829"/>
              <a:ext cx="10233" cy="67299"/>
            </a:xfrm>
            <a:custGeom>
              <a:avLst/>
              <a:gdLst>
                <a:gd name="T0" fmla="*/ 17 w 17"/>
                <a:gd name="T1" fmla="*/ 137 h 137"/>
                <a:gd name="T2" fmla="*/ 17 w 17"/>
                <a:gd name="T3" fmla="*/ 0 h 137"/>
                <a:gd name="T4" fmla="*/ 9 w 17"/>
                <a:gd name="T5" fmla="*/ 0 h 137"/>
                <a:gd name="T6" fmla="*/ 0 w 17"/>
                <a:gd name="T7" fmla="*/ 8 h 137"/>
                <a:gd name="T8" fmla="*/ 0 w 17"/>
                <a:gd name="T9" fmla="*/ 129 h 137"/>
                <a:gd name="T10" fmla="*/ 9 w 17"/>
                <a:gd name="T11" fmla="*/ 137 h 137"/>
                <a:gd name="T12" fmla="*/ 17 w 17"/>
                <a:gd name="T1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7">
                  <a:moveTo>
                    <a:pt x="17" y="137"/>
                  </a:moveTo>
                  <a:lnTo>
                    <a:pt x="17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129"/>
                  </a:lnTo>
                  <a:lnTo>
                    <a:pt x="9" y="137"/>
                  </a:lnTo>
                  <a:lnTo>
                    <a:pt x="17" y="137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  <p:sp>
          <p:nvSpPr>
            <p:cNvPr id="40" name="Freeform 18"/>
            <p:cNvSpPr>
              <a:spLocks/>
            </p:cNvSpPr>
            <p:nvPr/>
          </p:nvSpPr>
          <p:spPr bwMode="auto">
            <a:xfrm>
              <a:off x="4472709" y="2859583"/>
              <a:ext cx="9630" cy="67299"/>
            </a:xfrm>
            <a:custGeom>
              <a:avLst/>
              <a:gdLst>
                <a:gd name="T0" fmla="*/ 0 w 16"/>
                <a:gd name="T1" fmla="*/ 0 h 137"/>
                <a:gd name="T2" fmla="*/ 0 w 16"/>
                <a:gd name="T3" fmla="*/ 137 h 137"/>
                <a:gd name="T4" fmla="*/ 8 w 16"/>
                <a:gd name="T5" fmla="*/ 137 h 137"/>
                <a:gd name="T6" fmla="*/ 16 w 16"/>
                <a:gd name="T7" fmla="*/ 129 h 137"/>
                <a:gd name="T8" fmla="*/ 16 w 16"/>
                <a:gd name="T9" fmla="*/ 8 h 137"/>
                <a:gd name="T10" fmla="*/ 8 w 16"/>
                <a:gd name="T11" fmla="*/ 0 h 137"/>
                <a:gd name="T12" fmla="*/ 0 w 1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7">
                  <a:moveTo>
                    <a:pt x="0" y="0"/>
                  </a:moveTo>
                  <a:lnTo>
                    <a:pt x="0" y="137"/>
                  </a:lnTo>
                  <a:lnTo>
                    <a:pt x="8" y="137"/>
                  </a:lnTo>
                  <a:lnTo>
                    <a:pt x="16" y="129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 cap="rnd">
              <a:solidFill>
                <a:schemeClr val="tx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600"/>
            </a:p>
          </p:txBody>
        </p:sp>
      </p:grpSp>
      <p:sp>
        <p:nvSpPr>
          <p:cNvPr id="41" name="모서리가 둥근 직사각형 135"/>
          <p:cNvSpPr/>
          <p:nvPr/>
        </p:nvSpPr>
        <p:spPr>
          <a:xfrm>
            <a:off x="2966585" y="6271252"/>
            <a:ext cx="512686" cy="23879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tIns="29250" rtlCol="0" anchor="ctr"/>
          <a:lstStyle/>
          <a:p>
            <a:pPr algn="ctr" defTabSz="742771" latinLnBrk="0">
              <a:defRPr/>
            </a:pPr>
            <a:r>
              <a:rPr lang="en-US" altLang="ko-KR" sz="1000" b="1" kern="0" dirty="0" smtClean="0">
                <a:ln w="0">
                  <a:solidFill>
                    <a:srgbClr val="FFFFFF">
                      <a:lumMod val="50000"/>
                      <a:alpha val="0"/>
                    </a:srgbClr>
                  </a:solidFill>
                </a:ln>
                <a:cs typeface="Samsung Sharp Sans Bold" pitchFamily="2" charset="0"/>
              </a:rPr>
              <a:t>UE</a:t>
            </a:r>
            <a:endParaRPr lang="en-US" altLang="ko-KR" sz="1000" b="1" kern="0" dirty="0">
              <a:ln w="0">
                <a:solidFill>
                  <a:srgbClr val="FFFFFF">
                    <a:lumMod val="50000"/>
                    <a:alpha val="0"/>
                  </a:srgbClr>
                </a:solidFill>
              </a:ln>
              <a:cs typeface="Samsung Sharp Sans Bold" pitchFamily="2" charset="0"/>
            </a:endParaRPr>
          </a:p>
        </p:txBody>
      </p:sp>
      <p:cxnSp>
        <p:nvCxnSpPr>
          <p:cNvPr id="42" name="Straight Arrow Connector 41"/>
          <p:cNvCxnSpPr>
            <a:endCxn id="32" idx="4"/>
          </p:cNvCxnSpPr>
          <p:nvPr/>
        </p:nvCxnSpPr>
        <p:spPr>
          <a:xfrm flipH="1">
            <a:off x="3258489" y="3900172"/>
            <a:ext cx="51263" cy="2246532"/>
          </a:xfrm>
          <a:prstGeom prst="straightConnector1">
            <a:avLst/>
          </a:prstGeom>
          <a:ln w="12700">
            <a:solidFill>
              <a:schemeClr val="accent6">
                <a:lumMod val="50000"/>
              </a:schemeClr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085415" y="5356456"/>
            <a:ext cx="1317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solidFill>
                  <a:schemeClr val="accent6">
                    <a:lumMod val="50000"/>
                  </a:schemeClr>
                </a:solidFill>
              </a:rPr>
              <a:t>Edge Network Configuration</a:t>
            </a:r>
            <a:endParaRPr lang="ko-KR" altLang="en-US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5365958" y="2801539"/>
            <a:ext cx="6605287" cy="38551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-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 smtClean="0"/>
              <a:t>Requirements</a:t>
            </a:r>
          </a:p>
          <a:p>
            <a:pPr lvl="1"/>
            <a:r>
              <a:rPr lang="en-US" altLang="ko-KR" sz="1600" dirty="0" smtClean="0"/>
              <a:t>The </a:t>
            </a:r>
            <a:r>
              <a:rPr lang="en-US" altLang="ko-KR" sz="1600" dirty="0"/>
              <a:t>application architecture </a:t>
            </a:r>
            <a:r>
              <a:rPr lang="en-US" altLang="ko-KR" sz="1600" dirty="0" smtClean="0"/>
              <a:t>shall allow </a:t>
            </a:r>
            <a:r>
              <a:rPr lang="en-US" altLang="ko-KR" sz="1600" dirty="0"/>
              <a:t>the </a:t>
            </a:r>
            <a:r>
              <a:rPr lang="en-US" altLang="ko-KR" sz="1600" dirty="0" smtClean="0"/>
              <a:t>PLMN </a:t>
            </a:r>
            <a:r>
              <a:rPr lang="en-US" altLang="ko-KR" sz="1600" dirty="0"/>
              <a:t>network operator to deploy edge computing service platform per regional basis. The application architecture shall allow </a:t>
            </a:r>
            <a:r>
              <a:rPr lang="en-US" altLang="ko-KR" sz="1600" dirty="0" smtClean="0"/>
              <a:t>multiple </a:t>
            </a:r>
            <a:r>
              <a:rPr lang="en-US" altLang="ko-KR" sz="1600" dirty="0"/>
              <a:t>edge networks </a:t>
            </a:r>
            <a:r>
              <a:rPr lang="en-US" altLang="ko-KR" sz="1600" dirty="0" smtClean="0"/>
              <a:t>within a single PLMN where one </a:t>
            </a:r>
            <a:r>
              <a:rPr lang="en-US" altLang="ko-KR" sz="1600" dirty="0"/>
              <a:t>edge network is defined as a subarea (e.g. list of TAs or cells) </a:t>
            </a:r>
            <a:r>
              <a:rPr lang="en-US" altLang="ko-KR" sz="1600" dirty="0" smtClean="0"/>
              <a:t>in the PLMN </a:t>
            </a:r>
            <a:r>
              <a:rPr lang="en-US" altLang="ko-KR" sz="1600" dirty="0"/>
              <a:t>coverage. </a:t>
            </a:r>
            <a:endParaRPr lang="en-US" altLang="ko-KR" sz="1600" dirty="0" smtClean="0"/>
          </a:p>
          <a:p>
            <a:pPr lvl="1"/>
            <a:r>
              <a:rPr lang="en-US" altLang="ko-KR" sz="1600" dirty="0"/>
              <a:t>The application architecture shall be able to configure the UE </a:t>
            </a:r>
            <a:r>
              <a:rPr lang="en-US" altLang="ko-KR" sz="1600" dirty="0" smtClean="0"/>
              <a:t>with the relevant edge </a:t>
            </a:r>
            <a:r>
              <a:rPr lang="en-US" altLang="ko-KR" sz="1600" dirty="0"/>
              <a:t>network </a:t>
            </a:r>
            <a:r>
              <a:rPr lang="en-US" altLang="ko-KR" sz="1600" dirty="0" smtClean="0"/>
              <a:t>service areas.</a:t>
            </a:r>
          </a:p>
          <a:p>
            <a:pPr lvl="1"/>
            <a:r>
              <a:rPr lang="en-US" altLang="ko-KR" sz="1600" dirty="0" smtClean="0"/>
              <a:t>The application architecture shall allow the </a:t>
            </a:r>
            <a:r>
              <a:rPr lang="en-US" altLang="ko-KR" sz="1600" dirty="0"/>
              <a:t>UE </a:t>
            </a:r>
            <a:r>
              <a:rPr lang="en-US" altLang="ko-KR" sz="1600" dirty="0" smtClean="0"/>
              <a:t>to identify its </a:t>
            </a:r>
            <a:r>
              <a:rPr lang="en-US" altLang="ko-KR" sz="1600" dirty="0"/>
              <a:t>location in </a:t>
            </a:r>
            <a:r>
              <a:rPr lang="en-US" altLang="ko-KR" sz="1600" dirty="0" smtClean="0"/>
              <a:t>relation to the edge network service area.</a:t>
            </a:r>
          </a:p>
        </p:txBody>
      </p:sp>
    </p:spTree>
    <p:extLst>
      <p:ext uri="{BB962C8B-B14F-4D97-AF65-F5344CB8AC3E}">
        <p14:creationId xmlns:p14="http://schemas.microsoft.com/office/powerpoint/2010/main" val="240718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/>
              <a:t>6. Integration with 3GPP network</a:t>
            </a:r>
            <a:endParaRPr lang="ko-KR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510" y="1404595"/>
            <a:ext cx="11547837" cy="1313206"/>
          </a:xfrm>
        </p:spPr>
        <p:txBody>
          <a:bodyPr>
            <a:normAutofit/>
          </a:bodyPr>
          <a:lstStyle/>
          <a:p>
            <a:r>
              <a:rPr lang="en-US" altLang="ko-KR" sz="1800" dirty="0" smtClean="0"/>
              <a:t>Principle</a:t>
            </a:r>
          </a:p>
          <a:p>
            <a:pPr lvl="1"/>
            <a:r>
              <a:rPr lang="en-US" altLang="ko-KR" sz="1600" dirty="0" smtClean="0"/>
              <a:t>To integrate value-added features developed or to be developed in 3GPP network (such as location service, </a:t>
            </a:r>
            <a:r>
              <a:rPr lang="en-US" altLang="ko-KR" sz="1600" dirty="0" err="1" smtClean="0"/>
              <a:t>QoS</a:t>
            </a:r>
            <a:r>
              <a:rPr lang="en-US" altLang="ko-KR" sz="1600" dirty="0" smtClean="0"/>
              <a:t>, AF traffic influence) with edge applications, the application architecture shall support the interworking with 3GPP network with existing capability exposure functions such as NEF and PCF.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20510" y="5139694"/>
            <a:ext cx="11547837" cy="14135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00000"/>
              </a:lnSpc>
              <a:spcBef>
                <a:spcPts val="500"/>
              </a:spcBef>
              <a:buFont typeface="맑은 고딕" panose="020B0503020000020004" pitchFamily="50" charset="-127"/>
              <a:buChar char="-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dirty="0" smtClean="0"/>
              <a:t>Requirement</a:t>
            </a:r>
          </a:p>
          <a:p>
            <a:pPr lvl="1"/>
            <a:r>
              <a:rPr lang="en-US" altLang="ko-KR" sz="1600" dirty="0"/>
              <a:t>The application architecture supports various </a:t>
            </a:r>
            <a:r>
              <a:rPr lang="en-US" altLang="ko-KR" sz="1600" dirty="0" smtClean="0"/>
              <a:t>sets of application programming interfaces </a:t>
            </a:r>
            <a:r>
              <a:rPr lang="en-US" altLang="ko-KR" sz="1600" dirty="0"/>
              <a:t>(including APIs defined by external fora)</a:t>
            </a:r>
            <a:r>
              <a:rPr lang="en-US" altLang="ko-KR" sz="1600" dirty="0" smtClean="0"/>
              <a:t> for </a:t>
            </a:r>
            <a:r>
              <a:rPr lang="en-US" altLang="ko-KR" sz="1600" dirty="0"/>
              <a:t>edge </a:t>
            </a:r>
            <a:r>
              <a:rPr lang="en-US" altLang="ko-KR" sz="1600" dirty="0" smtClean="0"/>
              <a:t>applications using </a:t>
            </a:r>
            <a:r>
              <a:rPr lang="en-US" altLang="ko-KR" sz="1600" dirty="0"/>
              <a:t>existing or enhanced 3GPP core network capability exposure</a:t>
            </a:r>
            <a:r>
              <a:rPr lang="en-US" altLang="ko-KR" sz="1600" dirty="0" smtClean="0"/>
              <a:t>.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6135210" y="3436435"/>
            <a:ext cx="524801" cy="717005"/>
            <a:chOff x="1255747" y="3683000"/>
            <a:chExt cx="524801" cy="717005"/>
          </a:xfrm>
        </p:grpSpPr>
        <p:sp>
          <p:nvSpPr>
            <p:cNvPr id="43" name="Rounded Rectangle 42"/>
            <p:cNvSpPr/>
            <p:nvPr/>
          </p:nvSpPr>
          <p:spPr>
            <a:xfrm>
              <a:off x="1255747" y="3683000"/>
              <a:ext cx="522010" cy="388799"/>
            </a:xfrm>
            <a:prstGeom prst="roundRect">
              <a:avLst>
                <a:gd name="adj" fmla="val 4883"/>
              </a:avLst>
            </a:prstGeom>
            <a:noFill/>
            <a:ln w="1270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000" b="1" dirty="0">
                  <a:solidFill>
                    <a:schemeClr val="accent5">
                      <a:lumMod val="75000"/>
                    </a:schemeClr>
                  </a:solidFill>
                </a:rPr>
                <a:t>Edge</a:t>
              </a:r>
            </a:p>
            <a:p>
              <a:pPr algn="ctr"/>
              <a:r>
                <a:rPr lang="en-US" altLang="ko-KR" sz="1000" b="1" dirty="0">
                  <a:solidFill>
                    <a:schemeClr val="accent5">
                      <a:lumMod val="75000"/>
                    </a:schemeClr>
                  </a:solidFill>
                </a:rPr>
                <a:t>Enabler</a:t>
              </a:r>
              <a:endParaRPr lang="ko-KR" altLang="en-US" sz="10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1258538" y="4077714"/>
              <a:ext cx="522010" cy="165114"/>
              <a:chOff x="4869656" y="2796892"/>
              <a:chExt cx="445294" cy="136656"/>
            </a:xfrm>
          </p:grpSpPr>
          <p:sp>
            <p:nvSpPr>
              <p:cNvPr id="48" name="Rounded Rectangle 47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49" name="Flowchart: Terminator 48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1" name="Flowchart: Terminator 50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45" name="Straight Connector 44"/>
            <p:cNvCxnSpPr/>
            <p:nvPr/>
          </p:nvCxnSpPr>
          <p:spPr>
            <a:xfrm flipH="1" flipV="1">
              <a:off x="1314484" y="4393454"/>
              <a:ext cx="451099" cy="599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1527234" y="4236585"/>
              <a:ext cx="1054" cy="16342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47" name="Oval 46"/>
            <p:cNvSpPr/>
            <p:nvPr/>
          </p:nvSpPr>
          <p:spPr>
            <a:xfrm>
              <a:off x="1497791" y="4220765"/>
              <a:ext cx="53596" cy="5524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8" name="Oval 67"/>
          <p:cNvSpPr/>
          <p:nvPr/>
        </p:nvSpPr>
        <p:spPr>
          <a:xfrm>
            <a:off x="6076566" y="3571964"/>
            <a:ext cx="2310399" cy="868601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1" name="Picture 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4980" y="3375819"/>
            <a:ext cx="973876" cy="803447"/>
          </a:xfrm>
          <a:prstGeom prst="rect">
            <a:avLst/>
          </a:prstGeom>
        </p:spPr>
      </p:pic>
      <p:sp>
        <p:nvSpPr>
          <p:cNvPr id="95" name="Rounded Rectangle 94"/>
          <p:cNvSpPr/>
          <p:nvPr/>
        </p:nvSpPr>
        <p:spPr>
          <a:xfrm>
            <a:off x="6800363" y="4190301"/>
            <a:ext cx="1206355" cy="236999"/>
          </a:xfrm>
          <a:prstGeom prst="roundRect">
            <a:avLst>
              <a:gd name="adj" fmla="val 4883"/>
            </a:avLst>
          </a:prstGeom>
          <a:noFill/>
          <a:ln w="12700"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000" b="1" dirty="0" smtClean="0">
                <a:solidFill>
                  <a:schemeClr val="accent5">
                    <a:lumMod val="75000"/>
                  </a:schemeClr>
                </a:solidFill>
              </a:rPr>
              <a:t>Edge Network</a:t>
            </a:r>
            <a:endParaRPr lang="ko-KR" altLang="en-US" sz="1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127" name="Straight Arrow Connector 126"/>
          <p:cNvCxnSpPr>
            <a:endCxn id="48" idx="3"/>
          </p:cNvCxnSpPr>
          <p:nvPr/>
        </p:nvCxnSpPr>
        <p:spPr>
          <a:xfrm flipH="1" flipV="1">
            <a:off x="6660011" y="3913706"/>
            <a:ext cx="524969" cy="1721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/>
          <p:cNvCxnSpPr>
            <a:stCxn id="48" idx="1"/>
          </p:cNvCxnSpPr>
          <p:nvPr/>
        </p:nvCxnSpPr>
        <p:spPr>
          <a:xfrm flipH="1">
            <a:off x="5523982" y="3913706"/>
            <a:ext cx="614019" cy="0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Rounded Rectangle 132"/>
          <p:cNvSpPr/>
          <p:nvPr/>
        </p:nvSpPr>
        <p:spPr>
          <a:xfrm>
            <a:off x="6687660" y="3704231"/>
            <a:ext cx="522010" cy="388799"/>
          </a:xfrm>
          <a:prstGeom prst="roundRect">
            <a:avLst>
              <a:gd name="adj" fmla="val 4883"/>
            </a:avLst>
          </a:prstGeom>
          <a:noFill/>
          <a:ln w="12700"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000" b="1" dirty="0">
                <a:solidFill>
                  <a:schemeClr val="accent6">
                    <a:lumMod val="50000"/>
                  </a:schemeClr>
                </a:solidFill>
              </a:rPr>
              <a:t>Edge</a:t>
            </a:r>
          </a:p>
          <a:p>
            <a:pPr algn="ctr"/>
            <a:r>
              <a:rPr lang="en-US" altLang="ko-KR" sz="1000" b="1" dirty="0" smtClean="0">
                <a:solidFill>
                  <a:schemeClr val="accent6">
                    <a:lumMod val="50000"/>
                  </a:schemeClr>
                </a:solidFill>
              </a:rPr>
              <a:t>API</a:t>
            </a:r>
            <a:endParaRPr lang="ko-KR" altLang="en-US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134" name="Straight Arrow Connector 133"/>
          <p:cNvCxnSpPr/>
          <p:nvPr/>
        </p:nvCxnSpPr>
        <p:spPr>
          <a:xfrm flipH="1" flipV="1">
            <a:off x="5386388" y="3449878"/>
            <a:ext cx="1789070" cy="4654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Rounded Rectangle 136"/>
          <p:cNvSpPr/>
          <p:nvPr/>
        </p:nvSpPr>
        <p:spPr>
          <a:xfrm>
            <a:off x="5265009" y="3221254"/>
            <a:ext cx="2226485" cy="212804"/>
          </a:xfrm>
          <a:prstGeom prst="roundRect">
            <a:avLst>
              <a:gd name="adj" fmla="val 4883"/>
            </a:avLst>
          </a:prstGeom>
          <a:noFill/>
          <a:ln w="12700"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000" b="1" dirty="0" smtClean="0">
                <a:solidFill>
                  <a:schemeClr val="accent5">
                    <a:lumMod val="75000"/>
                  </a:schemeClr>
                </a:solidFill>
              </a:rPr>
              <a:t>Direct use of exposure functions</a:t>
            </a:r>
            <a:endParaRPr lang="ko-KR" altLang="en-US" sz="1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170" name="Group 169"/>
          <p:cNvGrpSpPr/>
          <p:nvPr/>
        </p:nvGrpSpPr>
        <p:grpSpPr>
          <a:xfrm>
            <a:off x="2126244" y="3543599"/>
            <a:ext cx="3307171" cy="619452"/>
            <a:chOff x="545094" y="3552498"/>
            <a:chExt cx="3307171" cy="619452"/>
          </a:xfrm>
        </p:grpSpPr>
        <p:sp>
          <p:nvSpPr>
            <p:cNvPr id="103" name="Rounded Rectangle 102"/>
            <p:cNvSpPr/>
            <p:nvPr/>
          </p:nvSpPr>
          <p:spPr>
            <a:xfrm>
              <a:off x="3330255" y="3552498"/>
              <a:ext cx="522010" cy="363265"/>
            </a:xfrm>
            <a:prstGeom prst="roundRect">
              <a:avLst>
                <a:gd name="adj" fmla="val 4883"/>
              </a:avLst>
            </a:prstGeom>
            <a:noFill/>
            <a:ln w="1270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000" b="1" dirty="0" smtClean="0">
                  <a:solidFill>
                    <a:schemeClr val="accent5">
                      <a:lumMod val="75000"/>
                    </a:schemeClr>
                  </a:solidFill>
                </a:rPr>
                <a:t>NEF</a:t>
              </a:r>
              <a:endParaRPr lang="ko-KR" altLang="en-US" sz="10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grpSp>
          <p:nvGrpSpPr>
            <p:cNvPr id="104" name="Group 103"/>
            <p:cNvGrpSpPr/>
            <p:nvPr/>
          </p:nvGrpSpPr>
          <p:grpSpPr>
            <a:xfrm>
              <a:off x="3325209" y="3867276"/>
              <a:ext cx="522010" cy="154270"/>
              <a:chOff x="4869656" y="2796892"/>
              <a:chExt cx="445294" cy="136656"/>
            </a:xfrm>
          </p:grpSpPr>
          <p:sp>
            <p:nvSpPr>
              <p:cNvPr id="108" name="Rounded Rectangle 107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09" name="Flowchart: Terminator 108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1" name="Flowchart: Terminator 110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106" name="Straight Connector 105"/>
            <p:cNvCxnSpPr/>
            <p:nvPr/>
          </p:nvCxnSpPr>
          <p:spPr>
            <a:xfrm>
              <a:off x="3593905" y="4015713"/>
              <a:ext cx="1054" cy="152688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07" name="Oval 106"/>
            <p:cNvSpPr/>
            <p:nvPr/>
          </p:nvSpPr>
          <p:spPr>
            <a:xfrm>
              <a:off x="3564462" y="4000932"/>
              <a:ext cx="53596" cy="5161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7" name="Rounded Rectangle 116"/>
            <p:cNvSpPr/>
            <p:nvPr/>
          </p:nvSpPr>
          <p:spPr>
            <a:xfrm>
              <a:off x="2635227" y="3552498"/>
              <a:ext cx="522010" cy="363265"/>
            </a:xfrm>
            <a:prstGeom prst="roundRect">
              <a:avLst>
                <a:gd name="adj" fmla="val 4883"/>
              </a:avLst>
            </a:prstGeom>
            <a:noFill/>
            <a:ln w="1270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000" b="1" dirty="0" smtClean="0">
                  <a:solidFill>
                    <a:schemeClr val="accent5">
                      <a:lumMod val="75000"/>
                    </a:schemeClr>
                  </a:solidFill>
                </a:rPr>
                <a:t>PCF</a:t>
              </a:r>
              <a:endParaRPr lang="ko-KR" altLang="en-US" sz="10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grpSp>
          <p:nvGrpSpPr>
            <p:cNvPr id="118" name="Group 117"/>
            <p:cNvGrpSpPr/>
            <p:nvPr/>
          </p:nvGrpSpPr>
          <p:grpSpPr>
            <a:xfrm>
              <a:off x="2630181" y="3867276"/>
              <a:ext cx="522010" cy="154270"/>
              <a:chOff x="4869656" y="2796892"/>
              <a:chExt cx="445294" cy="136656"/>
            </a:xfrm>
          </p:grpSpPr>
          <p:sp>
            <p:nvSpPr>
              <p:cNvPr id="122" name="Rounded Rectangle 121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23" name="Flowchart: Terminator 122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5" name="Flowchart: Terminator 124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119" name="Straight Connector 118"/>
            <p:cNvCxnSpPr/>
            <p:nvPr/>
          </p:nvCxnSpPr>
          <p:spPr>
            <a:xfrm flipH="1" flipV="1">
              <a:off x="585681" y="4162280"/>
              <a:ext cx="3262419" cy="9670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>
              <a:off x="2898877" y="4015713"/>
              <a:ext cx="1054" cy="152688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21" name="Oval 120"/>
            <p:cNvSpPr/>
            <p:nvPr/>
          </p:nvSpPr>
          <p:spPr>
            <a:xfrm>
              <a:off x="2869434" y="4000932"/>
              <a:ext cx="53596" cy="5161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9" name="Rounded Rectangle 138"/>
            <p:cNvSpPr/>
            <p:nvPr/>
          </p:nvSpPr>
          <p:spPr>
            <a:xfrm>
              <a:off x="1245169" y="3552498"/>
              <a:ext cx="522010" cy="363265"/>
            </a:xfrm>
            <a:prstGeom prst="roundRect">
              <a:avLst>
                <a:gd name="adj" fmla="val 4883"/>
              </a:avLst>
            </a:prstGeom>
            <a:noFill/>
            <a:ln w="1270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000" b="1" dirty="0" smtClean="0">
                  <a:solidFill>
                    <a:schemeClr val="accent5">
                      <a:lumMod val="75000"/>
                    </a:schemeClr>
                  </a:solidFill>
                </a:rPr>
                <a:t>SMF</a:t>
              </a:r>
              <a:endParaRPr lang="ko-KR" altLang="en-US" sz="10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grpSp>
          <p:nvGrpSpPr>
            <p:cNvPr id="140" name="Group 139"/>
            <p:cNvGrpSpPr/>
            <p:nvPr/>
          </p:nvGrpSpPr>
          <p:grpSpPr>
            <a:xfrm>
              <a:off x="1240123" y="3867276"/>
              <a:ext cx="522010" cy="154270"/>
              <a:chOff x="4869656" y="2796892"/>
              <a:chExt cx="445294" cy="136656"/>
            </a:xfrm>
          </p:grpSpPr>
          <p:sp>
            <p:nvSpPr>
              <p:cNvPr id="144" name="Rounded Rectangle 143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45" name="Flowchart: Terminator 144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46" name="Oval 145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7" name="Flowchart: Terminator 146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142" name="Straight Connector 141"/>
            <p:cNvCxnSpPr/>
            <p:nvPr/>
          </p:nvCxnSpPr>
          <p:spPr>
            <a:xfrm>
              <a:off x="1508819" y="4015713"/>
              <a:ext cx="1054" cy="152688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43" name="Oval 142"/>
            <p:cNvSpPr/>
            <p:nvPr/>
          </p:nvSpPr>
          <p:spPr>
            <a:xfrm>
              <a:off x="1479376" y="4000932"/>
              <a:ext cx="53596" cy="5161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9" name="Rounded Rectangle 148"/>
            <p:cNvSpPr/>
            <p:nvPr/>
          </p:nvSpPr>
          <p:spPr>
            <a:xfrm>
              <a:off x="1940198" y="3552498"/>
              <a:ext cx="522010" cy="363265"/>
            </a:xfrm>
            <a:prstGeom prst="roundRect">
              <a:avLst>
                <a:gd name="adj" fmla="val 4883"/>
              </a:avLst>
            </a:prstGeom>
            <a:noFill/>
            <a:ln w="1270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000" b="1" dirty="0" smtClean="0">
                  <a:solidFill>
                    <a:schemeClr val="accent5">
                      <a:lumMod val="75000"/>
                    </a:schemeClr>
                  </a:solidFill>
                </a:rPr>
                <a:t>UDM</a:t>
              </a:r>
              <a:endParaRPr lang="ko-KR" altLang="en-US" sz="10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grpSp>
          <p:nvGrpSpPr>
            <p:cNvPr id="150" name="Group 149"/>
            <p:cNvGrpSpPr/>
            <p:nvPr/>
          </p:nvGrpSpPr>
          <p:grpSpPr>
            <a:xfrm>
              <a:off x="1935152" y="3867276"/>
              <a:ext cx="522010" cy="154270"/>
              <a:chOff x="4869656" y="2796892"/>
              <a:chExt cx="445294" cy="136656"/>
            </a:xfrm>
          </p:grpSpPr>
          <p:sp>
            <p:nvSpPr>
              <p:cNvPr id="154" name="Rounded Rectangle 153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55" name="Flowchart: Terminator 154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7" name="Flowchart: Terminator 156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152" name="Straight Connector 151"/>
            <p:cNvCxnSpPr/>
            <p:nvPr/>
          </p:nvCxnSpPr>
          <p:spPr>
            <a:xfrm>
              <a:off x="2203848" y="4015713"/>
              <a:ext cx="1054" cy="152688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53" name="Oval 152"/>
            <p:cNvSpPr/>
            <p:nvPr/>
          </p:nvSpPr>
          <p:spPr>
            <a:xfrm>
              <a:off x="2174405" y="4000932"/>
              <a:ext cx="53596" cy="5161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9" name="Rounded Rectangle 158"/>
            <p:cNvSpPr/>
            <p:nvPr/>
          </p:nvSpPr>
          <p:spPr>
            <a:xfrm>
              <a:off x="550140" y="3552498"/>
              <a:ext cx="522010" cy="363265"/>
            </a:xfrm>
            <a:prstGeom prst="roundRect">
              <a:avLst>
                <a:gd name="adj" fmla="val 4883"/>
              </a:avLst>
            </a:prstGeom>
            <a:noFill/>
            <a:ln w="12700"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000" b="1" dirty="0" smtClean="0">
                  <a:solidFill>
                    <a:schemeClr val="accent5">
                      <a:lumMod val="75000"/>
                    </a:schemeClr>
                  </a:solidFill>
                </a:rPr>
                <a:t>AMF</a:t>
              </a:r>
              <a:endParaRPr lang="ko-KR" altLang="en-US" sz="10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grpSp>
          <p:nvGrpSpPr>
            <p:cNvPr id="160" name="Group 159"/>
            <p:cNvGrpSpPr/>
            <p:nvPr/>
          </p:nvGrpSpPr>
          <p:grpSpPr>
            <a:xfrm>
              <a:off x="545094" y="3867276"/>
              <a:ext cx="522010" cy="154270"/>
              <a:chOff x="4869656" y="2796892"/>
              <a:chExt cx="445294" cy="136656"/>
            </a:xfrm>
          </p:grpSpPr>
          <p:sp>
            <p:nvSpPr>
              <p:cNvPr id="164" name="Rounded Rectangle 163"/>
              <p:cNvSpPr/>
              <p:nvPr/>
            </p:nvSpPr>
            <p:spPr>
              <a:xfrm>
                <a:off x="4869656" y="2796892"/>
                <a:ext cx="445294" cy="136656"/>
              </a:xfrm>
              <a:prstGeom prst="roundRect">
                <a:avLst>
                  <a:gd name="adj" fmla="val 4883"/>
                </a:avLst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65" name="Flowchart: Terminator 164"/>
              <p:cNvSpPr/>
              <p:nvPr/>
            </p:nvSpPr>
            <p:spPr>
              <a:xfrm>
                <a:off x="4917380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  <p:sp>
            <p:nvSpPr>
              <p:cNvPr id="166" name="Oval 165"/>
              <p:cNvSpPr/>
              <p:nvPr/>
            </p:nvSpPr>
            <p:spPr>
              <a:xfrm>
                <a:off x="5221892" y="2843783"/>
                <a:ext cx="45719" cy="4572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7" name="Flowchart: Terminator 166"/>
              <p:cNvSpPr/>
              <p:nvPr/>
            </p:nvSpPr>
            <p:spPr>
              <a:xfrm>
                <a:off x="5017392" y="2841597"/>
                <a:ext cx="71339" cy="45719"/>
              </a:xfrm>
              <a:prstGeom prst="flowChartTerminator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2400"/>
              </a:p>
            </p:txBody>
          </p:sp>
        </p:grpSp>
        <p:cxnSp>
          <p:nvCxnSpPr>
            <p:cNvPr id="162" name="Straight Connector 161"/>
            <p:cNvCxnSpPr/>
            <p:nvPr/>
          </p:nvCxnSpPr>
          <p:spPr>
            <a:xfrm>
              <a:off x="813790" y="4015713"/>
              <a:ext cx="1054" cy="152688"/>
            </a:xfrm>
            <a:prstGeom prst="line">
              <a:avLst/>
            </a:prstGeom>
            <a:noFill/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63" name="Oval 162"/>
            <p:cNvSpPr/>
            <p:nvPr/>
          </p:nvSpPr>
          <p:spPr>
            <a:xfrm>
              <a:off x="784347" y="4000932"/>
              <a:ext cx="53596" cy="5161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1" name="Rounded Rectangle 170"/>
          <p:cNvSpPr/>
          <p:nvPr/>
        </p:nvSpPr>
        <p:spPr>
          <a:xfrm>
            <a:off x="3117826" y="4146849"/>
            <a:ext cx="1386353" cy="363265"/>
          </a:xfrm>
          <a:prstGeom prst="roundRect">
            <a:avLst>
              <a:gd name="adj" fmla="val 4883"/>
            </a:avLst>
          </a:prstGeom>
          <a:noFill/>
          <a:ln w="12700"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000" b="1" dirty="0" smtClean="0">
                <a:solidFill>
                  <a:schemeClr val="accent5">
                    <a:lumMod val="75000"/>
                  </a:schemeClr>
                </a:solidFill>
              </a:rPr>
              <a:t>3GPP Core Network</a:t>
            </a:r>
            <a:endParaRPr lang="ko-KR" altLang="en-US" sz="10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6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Architecture requirements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512" y="1404594"/>
            <a:ext cx="11547836" cy="5161306"/>
          </a:xfrm>
        </p:spPr>
        <p:txBody>
          <a:bodyPr>
            <a:noAutofit/>
          </a:bodyPr>
          <a:lstStyle/>
          <a:p>
            <a:r>
              <a:rPr lang="en-US" altLang="ko-KR" sz="1600" b="0" dirty="0"/>
              <a:t>The application architecture shall allow Edge enabler client to provides a set of enabling functionalities (such as discovery/initiation/configuration of available edge applications including address discovery of edge applications) without any modification of UE </a:t>
            </a:r>
            <a:r>
              <a:rPr lang="en-US" altLang="ko-KR" sz="1600" b="0" dirty="0" smtClean="0"/>
              <a:t>application (for UE application portability)</a:t>
            </a:r>
          </a:p>
          <a:p>
            <a:r>
              <a:rPr lang="en-US" altLang="ko-KR" sz="1600" b="0" dirty="0" smtClean="0"/>
              <a:t>The application architecture shall allow the </a:t>
            </a:r>
            <a:r>
              <a:rPr lang="en-US" altLang="ko-KR" sz="1600" b="0" dirty="0"/>
              <a:t>edge application </a:t>
            </a:r>
            <a:r>
              <a:rPr lang="en-US" altLang="ko-KR" sz="1600" b="0" dirty="0" smtClean="0"/>
              <a:t>to </a:t>
            </a:r>
            <a:r>
              <a:rPr lang="en-US" altLang="ko-KR" sz="1600" b="0" dirty="0"/>
              <a:t>run on edge computing environment without any modification. </a:t>
            </a:r>
            <a:r>
              <a:rPr lang="en-US" altLang="ko-KR" sz="1600" b="0" dirty="0" smtClean="0"/>
              <a:t>(for edge application portability)</a:t>
            </a:r>
          </a:p>
          <a:p>
            <a:r>
              <a:rPr lang="en-GB" altLang="ko-KR" sz="1600" b="0" dirty="0" smtClean="0"/>
              <a:t>The </a:t>
            </a:r>
            <a:r>
              <a:rPr lang="en-GB" altLang="ko-KR" sz="1600" b="0" dirty="0"/>
              <a:t>application architecture shall allow the mobile network operator to authenticate the UE and to authorize the use of edge service or edge applications based on subscription</a:t>
            </a:r>
            <a:r>
              <a:rPr lang="en-GB" altLang="ko-KR" sz="1600" b="0" dirty="0" smtClean="0"/>
              <a:t>. </a:t>
            </a:r>
            <a:r>
              <a:rPr lang="en-US" altLang="ko-KR" sz="1600" b="0" dirty="0" smtClean="0"/>
              <a:t>(for edge service differentiation by mobile operator’s subscription)</a:t>
            </a:r>
          </a:p>
          <a:p>
            <a:r>
              <a:rPr lang="en-US" altLang="ko-KR" sz="1600" b="0" dirty="0" smtClean="0"/>
              <a:t>The </a:t>
            </a:r>
            <a:r>
              <a:rPr lang="en-US" altLang="ko-KR" sz="1600" b="0" dirty="0"/>
              <a:t>application architecture shall support the multiple edge service providers per PLMN operator </a:t>
            </a:r>
            <a:r>
              <a:rPr lang="en-US" altLang="ko-KR" sz="1600" b="0" dirty="0" smtClean="0"/>
              <a:t>network. The </a:t>
            </a:r>
            <a:r>
              <a:rPr lang="en-US" altLang="ko-KR" sz="1600" b="0" dirty="0"/>
              <a:t>application architecture shall be able to configure the UE for selected or available edge service provider(s) within the PLMN operator network</a:t>
            </a:r>
            <a:r>
              <a:rPr lang="en-US" altLang="ko-KR" sz="1600" b="0" dirty="0" smtClean="0"/>
              <a:t>. (for independent of edge computing platform)</a:t>
            </a:r>
          </a:p>
          <a:p>
            <a:r>
              <a:rPr lang="en-US" altLang="ko-KR" sz="1600" b="0" dirty="0"/>
              <a:t>The application architecture shall allow the PLMN network operator to deploy edge computing service platform per regional basis. The application architecture shall allow multiple edge networks within a single PLMN where one edge network is defined as a subarea (e.g. list of TAs or cells) in the PLMN </a:t>
            </a:r>
            <a:r>
              <a:rPr lang="en-US" altLang="ko-KR" sz="1600" b="0" dirty="0" smtClean="0"/>
              <a:t>coverage. The </a:t>
            </a:r>
            <a:r>
              <a:rPr lang="en-US" altLang="ko-KR" sz="1600" b="0" dirty="0"/>
              <a:t>application architecture shall be able to configure the UE with </a:t>
            </a:r>
            <a:r>
              <a:rPr lang="en-US" altLang="ko-KR" sz="1600" b="0" dirty="0" smtClean="0"/>
              <a:t>the relevant </a:t>
            </a:r>
            <a:r>
              <a:rPr lang="en-US" altLang="ko-KR" sz="1600" b="0" dirty="0"/>
              <a:t>edge network service </a:t>
            </a:r>
            <a:r>
              <a:rPr lang="en-US" altLang="ko-KR" sz="1600" b="0" dirty="0" smtClean="0"/>
              <a:t>areas. The </a:t>
            </a:r>
            <a:r>
              <a:rPr lang="en-US" altLang="ko-KR" sz="1600" b="0" dirty="0"/>
              <a:t>application architecture shall allow the UE to identify its location in relation to the edge network service area</a:t>
            </a:r>
            <a:r>
              <a:rPr lang="en-US" altLang="ko-KR" sz="1600" b="0" dirty="0" smtClean="0"/>
              <a:t>. (for Regional edge network)</a:t>
            </a:r>
          </a:p>
          <a:p>
            <a:r>
              <a:rPr lang="en-US" altLang="ko-KR" sz="1600" b="0" dirty="0" smtClean="0"/>
              <a:t>The </a:t>
            </a:r>
            <a:r>
              <a:rPr lang="en-US" altLang="ko-KR" sz="1600" b="0" dirty="0"/>
              <a:t>application architecture supports various application programming </a:t>
            </a:r>
            <a:r>
              <a:rPr lang="en-US" altLang="ko-KR" sz="1600" b="0" dirty="0" smtClean="0"/>
              <a:t>interfaces (including APIs defined by external fora) </a:t>
            </a:r>
            <a:r>
              <a:rPr lang="en-US" altLang="ko-KR" sz="1600" b="0" dirty="0"/>
              <a:t>for edge applications </a:t>
            </a:r>
            <a:r>
              <a:rPr lang="en-US" altLang="ko-KR" sz="1600" b="0" dirty="0" smtClean="0"/>
              <a:t>using </a:t>
            </a:r>
            <a:r>
              <a:rPr lang="en-US" altLang="ko-KR" sz="1600" b="0" dirty="0"/>
              <a:t>existing or enhanced 3GPP core network capability exposure</a:t>
            </a:r>
            <a:r>
              <a:rPr lang="en-US" altLang="ko-KR" sz="1600" b="0" dirty="0" smtClean="0"/>
              <a:t>. </a:t>
            </a:r>
            <a:r>
              <a:rPr lang="en-US" altLang="ko-KR" sz="1600" b="0" dirty="0"/>
              <a:t>(for Integration with 3GPP network)</a:t>
            </a:r>
          </a:p>
          <a:p>
            <a:endParaRPr lang="en-US" altLang="ko-KR" sz="1800" b="0" dirty="0"/>
          </a:p>
          <a:p>
            <a:endParaRPr lang="ko-KR" alt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256460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8260</TotalTime>
  <Words>1385</Words>
  <Application>Microsoft Office PowerPoint</Application>
  <PresentationFormat>Widescreen</PresentationFormat>
  <Paragraphs>222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맑은 고딕</vt:lpstr>
      <vt:lpstr>Arial</vt:lpstr>
      <vt:lpstr>Calibri</vt:lpstr>
      <vt:lpstr>Samsung Sharp Sans Bold</vt:lpstr>
      <vt:lpstr>Wingdings</vt:lpstr>
      <vt:lpstr>Office 테마</vt:lpstr>
      <vt:lpstr>PowerPoint Presentation</vt:lpstr>
      <vt:lpstr>General principles for 3GPP edge computing</vt:lpstr>
      <vt:lpstr>1. UE Application portability</vt:lpstr>
      <vt:lpstr>2. Edge application portability</vt:lpstr>
      <vt:lpstr>3. Service differentiation by mobile subscription</vt:lpstr>
      <vt:lpstr>4. Independent operation of edge computing</vt:lpstr>
      <vt:lpstr>5. Regional edge network deployment</vt:lpstr>
      <vt:lpstr>6. Integration with 3GPP network</vt:lpstr>
      <vt:lpstr>Architecture requirements</vt:lpstr>
      <vt:lpstr>Discussion for the application architecture</vt:lpstr>
      <vt:lpstr>Proposed architecture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이지철/선행Protocol Lab.(IM)/E6(수석)/삼성전자</dc:creator>
  <cp:lastModifiedBy>Jicheol Lee (Samsung)</cp:lastModifiedBy>
  <cp:revision>700</cp:revision>
  <cp:lastPrinted>2019-04-01T01:13:34Z</cp:lastPrinted>
  <dcterms:created xsi:type="dcterms:W3CDTF">2016-10-31T05:44:52Z</dcterms:created>
  <dcterms:modified xsi:type="dcterms:W3CDTF">2019-04-01T11:34:27Z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1D64B9D1A7686908A4413F926BCED79C9612FEAD475ACD5CD08D4D19C3AAC13B</vt:lpwstr>
  </property>
  <property fmtid="{D5CDD505-2E9C-101B-9397-08002B2CF9AE}" pid="2" name="NSCPROP">
    <vt:lpwstr>NSCCustomProperty</vt:lpwstr>
  </property>
  <property fmtid="{D5CDD505-2E9C-101B-9397-08002B2CF9AE}" pid="3" name="NSCPROP_SA">
    <vt:lpwstr>D:\Documents\My Work\21. Project - 5G Network Design (2016.05 ~ )\5G System Architecture.pptx</vt:lpwstr>
  </property>
</Properties>
</file>