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74" r:id="rId2"/>
    <p:sldId id="275" r:id="rId3"/>
    <p:sldId id="276" r:id="rId4"/>
    <p:sldId id="277" r:id="rId5"/>
    <p:sldId id="283" r:id="rId6"/>
    <p:sldId id="282" r:id="rId7"/>
    <p:sldId id="278" r:id="rId8"/>
    <p:sldId id="280" r:id="rId9"/>
    <p:sldId id="281" r:id="rId10"/>
    <p:sldId id="284" r:id="rId11"/>
    <p:sldId id="285" r:id="rId12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252" autoAdjust="0"/>
    <p:restoredTop sz="94660"/>
  </p:normalViewPr>
  <p:slideViewPr>
    <p:cSldViewPr>
      <p:cViewPr varScale="1">
        <p:scale>
          <a:sx n="74" d="100"/>
          <a:sy n="74" d="100"/>
        </p:scale>
        <p:origin x="-118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96E460-8627-4128-BA56-85B252E0BBC4}" type="datetimeFigureOut">
              <a:rPr lang="en-GB" smtClean="0"/>
              <a:pPr/>
              <a:t>26/05/2015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4CEB2-5176-4631-AB63-07AF96BD485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86490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60B096-C45F-4D1D-9407-E29DF9475C95}" type="slidenum">
              <a:rPr lang="en-GB">
                <a:solidFill>
                  <a:prstClr val="black"/>
                </a:solidFill>
              </a:rPr>
              <a:pPr/>
              <a:t>1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95325"/>
            <a:ext cx="4652962" cy="3489325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193" y="4417797"/>
            <a:ext cx="5144016" cy="4182934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181601" y="177800"/>
            <a:ext cx="2103438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GB" sz="1200" b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S6-150412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323850" y="73025"/>
            <a:ext cx="3581400" cy="4619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defRPr/>
            </a:pPr>
            <a:r>
              <a:rPr lang="sv-SE" sz="1200" b="1" dirty="0">
                <a:latin typeface="Arial "/>
                <a:cs typeface="Arial" charset="0"/>
              </a:rPr>
              <a:t>3GPP TSG-SA WG6 Meeting #4</a:t>
            </a:r>
          </a:p>
          <a:p>
            <a:pPr>
              <a:defRPr/>
            </a:pPr>
            <a:r>
              <a:rPr lang="es-ES" sz="1200" b="1" dirty="0">
                <a:latin typeface="Arial "/>
                <a:cs typeface="Arial" charset="0"/>
              </a:rPr>
              <a:t>Fukuoka, </a:t>
            </a:r>
            <a:r>
              <a:rPr lang="es-ES" sz="1200" b="1" dirty="0" err="1">
                <a:latin typeface="Arial "/>
                <a:cs typeface="Arial" charset="0"/>
              </a:rPr>
              <a:t>Japan</a:t>
            </a:r>
            <a:r>
              <a:rPr lang="es-ES" sz="1200" b="1" dirty="0">
                <a:latin typeface="Arial "/>
                <a:cs typeface="Arial" charset="0"/>
              </a:rPr>
              <a:t>, 25-29 </a:t>
            </a:r>
            <a:r>
              <a:rPr lang="es-ES" sz="1200" b="1" dirty="0" err="1">
                <a:latin typeface="Arial "/>
                <a:cs typeface="Arial" charset="0"/>
              </a:rPr>
              <a:t>May</a:t>
            </a:r>
            <a:r>
              <a:rPr lang="es-ES" sz="1200" b="1" dirty="0">
                <a:latin typeface="Arial "/>
                <a:cs typeface="Arial" charset="0"/>
              </a:rPr>
              <a:t> 2015</a:t>
            </a:r>
            <a:endParaRPr lang="sv-SE" sz="1200" b="1" dirty="0">
              <a:latin typeface="Arial "/>
              <a:cs typeface="Arial" charset="0"/>
            </a:endParaRP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3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000" dirty="0">
              <a:solidFill>
                <a:prstClr val="black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 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E6993BC9-CFA7-4844-A00B-819E28452034}" type="slidenum">
              <a:rPr lang="en-GB" sz="1050" b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sz="10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000" dirty="0">
              <a:solidFill>
                <a:prstClr val="black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4086225" y="3303588"/>
            <a:ext cx="971550" cy="2460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© 3GPP 2012</a:t>
            </a:r>
            <a:endParaRPr lang="en-GB" sz="10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7439025" y="6462713"/>
            <a:ext cx="823913" cy="2159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© 3GPP 2015</a:t>
            </a:r>
          </a:p>
        </p:txBody>
      </p:sp>
      <p:pic>
        <p:nvPicPr>
          <p:cNvPr id="1032" name="Picture 10" descr="3GPP_TM_RD.jpg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58813" y="1958975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US" dirty="0" smtClean="0"/>
              <a:t>Affiliation – Drafting Session</a:t>
            </a:r>
            <a: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75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000" dirty="0" smtClean="0"/>
              <a:t>Suresh Chitturi (vice-chair)</a:t>
            </a:r>
            <a:br>
              <a:rPr lang="en-US" sz="2000" dirty="0" smtClean="0"/>
            </a:br>
            <a:r>
              <a:rPr lang="en-US" sz="2000" dirty="0" smtClean="0"/>
              <a:t>David Chater-Lea  (vice-chair)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Questions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 smtClean="0"/>
              <a:t>Considering three entities: MCPTT UE, Group Management Server, MCPTT Server:</a:t>
            </a:r>
          </a:p>
          <a:p>
            <a:r>
              <a:rPr lang="en-GB" dirty="0" smtClean="0"/>
              <a:t>Is the group management server the location of (static) configuration information relating to the group?- </a:t>
            </a:r>
            <a:r>
              <a:rPr lang="en-GB" dirty="0" smtClean="0">
                <a:solidFill>
                  <a:srgbClr val="FF0000"/>
                </a:solidFill>
              </a:rPr>
              <a:t>YES</a:t>
            </a:r>
          </a:p>
          <a:p>
            <a:r>
              <a:rPr lang="en-GB" dirty="0" smtClean="0"/>
              <a:t>Does the group management server contain information which determines whether a UE can affiliate to a group - </a:t>
            </a:r>
            <a:r>
              <a:rPr lang="en-GB" dirty="0" smtClean="0">
                <a:solidFill>
                  <a:srgbClr val="FF0000"/>
                </a:solidFill>
              </a:rPr>
              <a:t>YES</a:t>
            </a:r>
          </a:p>
          <a:p>
            <a:r>
              <a:rPr lang="en-GB" dirty="0" smtClean="0"/>
              <a:t>Is the MCPTT server aware of the affiliation state of UEs – or does the MCPTT server have to carry out an explicit query before any group affiliation related action? – </a:t>
            </a:r>
            <a:r>
              <a:rPr lang="en-GB" dirty="0" smtClean="0">
                <a:solidFill>
                  <a:srgbClr val="FF0000"/>
                </a:solidFill>
              </a:rPr>
              <a:t>MCPTT server is aware/holds a cache</a:t>
            </a:r>
          </a:p>
          <a:p>
            <a:r>
              <a:rPr lang="en-GB" dirty="0" smtClean="0"/>
              <a:t>To which entity does the UE send a request to affiliate:</a:t>
            </a:r>
          </a:p>
          <a:p>
            <a:pPr lvl="1"/>
            <a:r>
              <a:rPr lang="en-GB" dirty="0" smtClean="0"/>
              <a:t>Group management server?</a:t>
            </a:r>
            <a:r>
              <a:rPr lang="en-GB" dirty="0" smtClean="0">
                <a:solidFill>
                  <a:srgbClr val="FF0000"/>
                </a:solidFill>
              </a:rPr>
              <a:t> </a:t>
            </a:r>
            <a:r>
              <a:rPr lang="en-GB" dirty="0" smtClean="0"/>
              <a:t>MCPTT </a:t>
            </a:r>
            <a:r>
              <a:rPr lang="en-GB" dirty="0" smtClean="0"/>
              <a:t>server? </a:t>
            </a:r>
            <a:r>
              <a:rPr lang="en-GB" dirty="0" smtClean="0">
                <a:solidFill>
                  <a:srgbClr val="FF0000"/>
                </a:solidFill>
              </a:rPr>
              <a:t>(Yes – majority view)</a:t>
            </a:r>
            <a:endParaRPr lang="en-GB" dirty="0" smtClean="0">
              <a:solidFill>
                <a:srgbClr val="FF0000"/>
              </a:solidFill>
            </a:endParaRPr>
          </a:p>
          <a:p>
            <a:pPr lvl="1"/>
            <a:r>
              <a:rPr lang="en-GB" dirty="0" smtClean="0"/>
              <a:t>Could live with either? (Minority can accept the majority view)</a:t>
            </a:r>
          </a:p>
          <a:p>
            <a:pPr lvl="1"/>
            <a:r>
              <a:rPr lang="en-GB" dirty="0" smtClean="0">
                <a:solidFill>
                  <a:srgbClr val="FF0000"/>
                </a:solidFill>
              </a:rPr>
              <a:t>-&gt;Flow should show UE making request to MCPTT server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Summary/Conclusion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 smtClean="0"/>
              <a:t> Affiliation</a:t>
            </a:r>
          </a:p>
          <a:p>
            <a:pPr lvl="1"/>
            <a:r>
              <a:rPr lang="en-GB" sz="2000" dirty="0" smtClean="0"/>
              <a:t>An </a:t>
            </a:r>
            <a:r>
              <a:rPr lang="en-GB" sz="2000" dirty="0"/>
              <a:t>interest in taking part in any calls in that group</a:t>
            </a:r>
          </a:p>
          <a:p>
            <a:pPr lvl="2"/>
            <a:r>
              <a:rPr lang="en-GB" sz="1800" dirty="0"/>
              <a:t>NB must include an authorisation step</a:t>
            </a:r>
          </a:p>
          <a:p>
            <a:pPr lvl="1"/>
            <a:r>
              <a:rPr lang="en-GB" sz="2000" dirty="0"/>
              <a:t>Affiliation also implies a desire to receive metadata relating to the </a:t>
            </a:r>
            <a:r>
              <a:rPr lang="en-GB" sz="2000" dirty="0" smtClean="0"/>
              <a:t>group</a:t>
            </a:r>
          </a:p>
          <a:p>
            <a:r>
              <a:rPr lang="en-GB" sz="2400" dirty="0" smtClean="0"/>
              <a:t> Affiliation </a:t>
            </a:r>
            <a:r>
              <a:rPr lang="en-GB" sz="2400" dirty="0"/>
              <a:t>as a separate step to group call </a:t>
            </a:r>
            <a:r>
              <a:rPr lang="en-GB" sz="2400" dirty="0" smtClean="0"/>
              <a:t>participation</a:t>
            </a:r>
          </a:p>
          <a:p>
            <a:r>
              <a:rPr lang="en-GB" sz="2400" dirty="0" smtClean="0"/>
              <a:t>Group </a:t>
            </a:r>
            <a:r>
              <a:rPr lang="en-GB" sz="2400" dirty="0"/>
              <a:t>management server contain information which determines whether a UE can affiliate to a </a:t>
            </a:r>
            <a:r>
              <a:rPr lang="en-GB" sz="2400" dirty="0" smtClean="0"/>
              <a:t>group</a:t>
            </a:r>
          </a:p>
          <a:p>
            <a:r>
              <a:rPr lang="en-GB" sz="2400" dirty="0"/>
              <a:t>MCPTT server aware of the affiliation state of </a:t>
            </a:r>
            <a:r>
              <a:rPr lang="en-GB" sz="2400" dirty="0" err="1" smtClean="0"/>
              <a:t>Ues</a:t>
            </a:r>
            <a:endParaRPr lang="en-GB" sz="2400" dirty="0" smtClean="0"/>
          </a:p>
          <a:p>
            <a:pPr marL="342900" lvl="1" indent="-342900">
              <a:buClrTx/>
              <a:buBlip>
                <a:blip r:embed="rId2"/>
              </a:buBlip>
            </a:pPr>
            <a:r>
              <a:rPr lang="en-GB" sz="2000" dirty="0"/>
              <a:t> </a:t>
            </a:r>
            <a:r>
              <a:rPr lang="en-GB" dirty="0">
                <a:ea typeface="+mn-ea"/>
                <a:cs typeface="+mn-cs"/>
              </a:rPr>
              <a:t>Majority view - </a:t>
            </a:r>
            <a:r>
              <a:rPr lang="en-GB" dirty="0">
                <a:ea typeface="+mn-ea"/>
                <a:cs typeface="+mn-cs"/>
              </a:rPr>
              <a:t>UE </a:t>
            </a:r>
            <a:r>
              <a:rPr lang="en-GB" dirty="0">
                <a:ea typeface="+mn-ea"/>
                <a:cs typeface="+mn-cs"/>
              </a:rPr>
              <a:t>sends </a:t>
            </a:r>
            <a:r>
              <a:rPr lang="en-GB" dirty="0">
                <a:ea typeface="+mn-ea"/>
                <a:cs typeface="+mn-cs"/>
              </a:rPr>
              <a:t>a request to </a:t>
            </a:r>
            <a:r>
              <a:rPr lang="en-GB" dirty="0">
                <a:ea typeface="+mn-ea"/>
                <a:cs typeface="+mn-cs"/>
              </a:rPr>
              <a:t>affiliate to MCPTT server -&gt; Information </a:t>
            </a:r>
            <a:r>
              <a:rPr lang="en-GB" dirty="0" smtClean="0">
                <a:ea typeface="+mn-ea"/>
                <a:cs typeface="+mn-cs"/>
              </a:rPr>
              <a:t>flows </a:t>
            </a:r>
            <a:r>
              <a:rPr lang="en-GB" dirty="0">
                <a:ea typeface="+mn-ea"/>
                <a:cs typeface="+mn-cs"/>
              </a:rPr>
              <a:t>should show UE making request to MCPTT server</a:t>
            </a:r>
          </a:p>
          <a:p>
            <a:endParaRPr lang="en-GB" sz="2400" dirty="0" smtClean="0"/>
          </a:p>
          <a:p>
            <a:endParaRPr lang="en-GB" sz="2400" dirty="0"/>
          </a:p>
          <a:p>
            <a:pPr lvl="1"/>
            <a:endParaRPr lang="en-GB" sz="20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41464767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Purpose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To conclude on basic understanding of Affiliation, assumptions/dependencies/requirements, and information flow(s).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Introduction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Submitted Contributions (SA6#4)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GB" b="1" dirty="0"/>
              <a:t>Solution 1 – Airbus (327)</a:t>
            </a:r>
            <a:endParaRPr lang="en-US" dirty="0"/>
          </a:p>
          <a:p>
            <a:r>
              <a:rPr lang="en-GB" b="1" dirty="0"/>
              <a:t>Solution 2 – Huawei (331-&gt;397, </a:t>
            </a:r>
            <a:r>
              <a:rPr lang="en-GB" b="1" dirty="0" smtClean="0"/>
              <a:t>330), TD-Tech(345)</a:t>
            </a:r>
            <a:endParaRPr lang="en-US" dirty="0"/>
          </a:p>
          <a:p>
            <a:r>
              <a:rPr lang="en-GB" b="1" dirty="0"/>
              <a:t>Solution 3 – Kodiak (317, 318)</a:t>
            </a:r>
            <a:endParaRPr lang="en-US" dirty="0"/>
          </a:p>
          <a:p>
            <a:r>
              <a:rPr lang="en-GB" b="1" dirty="0"/>
              <a:t>Solution 4 – BlackBerry (377 (I), </a:t>
            </a:r>
            <a:r>
              <a:rPr lang="en-GB" b="1" dirty="0" smtClean="0"/>
              <a:t>378 </a:t>
            </a:r>
            <a:r>
              <a:rPr lang="en-GB" b="1" dirty="0"/>
              <a:t>(I</a:t>
            </a:r>
            <a:r>
              <a:rPr lang="en-GB" b="1" dirty="0" smtClean="0"/>
              <a:t>)) -&gt; 410 (I)</a:t>
            </a:r>
          </a:p>
          <a:p>
            <a:r>
              <a:rPr lang="en-GB" b="1" dirty="0" smtClean="0"/>
              <a:t>Solution 5 – Motorola Solutions 379 (I), 385 (I)</a:t>
            </a:r>
            <a:endParaRPr lang="en-US" dirty="0"/>
          </a:p>
          <a:p>
            <a:endParaRPr lang="en-US" dirty="0" smtClean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0668490"/>
              </p:ext>
            </p:extLst>
          </p:nvPr>
        </p:nvGraphicFramePr>
        <p:xfrm>
          <a:off x="990600" y="2057400"/>
          <a:ext cx="7162800" cy="6919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78631"/>
                <a:gridCol w="6584169"/>
              </a:tblGrid>
              <a:tr h="345996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6.4</a:t>
                      </a:r>
                      <a:endParaRPr lang="en-US" sz="2000" b="1" dirty="0">
                        <a:effectLst/>
                        <a:latin typeface="Arial"/>
                        <a:ea typeface="Batang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Information flow aspects (</a:t>
                      </a:r>
                      <a:r>
                        <a:rPr lang="en-GB" sz="1600" b="1" dirty="0" err="1">
                          <a:effectLst/>
                        </a:rPr>
                        <a:t>subclause</a:t>
                      </a:r>
                      <a:r>
                        <a:rPr lang="en-GB" sz="1600" b="1" dirty="0">
                          <a:effectLst/>
                        </a:rPr>
                        <a:t> 7 of TR 23.779)</a:t>
                      </a:r>
                      <a:endParaRPr lang="en-US" sz="2000" b="1" dirty="0">
                        <a:effectLst/>
                        <a:latin typeface="Arial"/>
                        <a:ea typeface="Batang"/>
                      </a:endParaRPr>
                    </a:p>
                  </a:txBody>
                  <a:tcPr marL="68580" marR="68580" marT="0" marB="0"/>
                </a:tc>
              </a:tr>
              <a:tr h="345996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>
                          <a:effectLst/>
                        </a:rPr>
                        <a:t> </a:t>
                      </a:r>
                      <a:endParaRPr lang="en-US" sz="2000" b="0">
                        <a:effectLst/>
                        <a:latin typeface="Arial"/>
                        <a:ea typeface="Batang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Affiliation</a:t>
                      </a:r>
                      <a:r>
                        <a:rPr lang="en-GB" sz="1600" b="0" dirty="0">
                          <a:effectLst/>
                        </a:rPr>
                        <a:t>		0327 (Airbus), 0331 -&gt; 0397 (Huawei)</a:t>
                      </a:r>
                      <a:endParaRPr lang="en-US" sz="2000" b="0" dirty="0">
                        <a:effectLst/>
                        <a:latin typeface="Arial"/>
                        <a:ea typeface="Batang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5588696"/>
              </p:ext>
            </p:extLst>
          </p:nvPr>
        </p:nvGraphicFramePr>
        <p:xfrm>
          <a:off x="990600" y="3124200"/>
          <a:ext cx="7162800" cy="7360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78631"/>
                <a:gridCol w="6584169"/>
              </a:tblGrid>
              <a:tr h="0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6.5</a:t>
                      </a:r>
                      <a:endParaRPr lang="en-US" sz="1800" b="1" dirty="0">
                        <a:effectLst/>
                        <a:latin typeface="Arial"/>
                        <a:ea typeface="Batang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Candidate solution considerations (</a:t>
                      </a:r>
                      <a:r>
                        <a:rPr lang="en-GB" sz="1400" b="1" dirty="0" err="1">
                          <a:effectLst/>
                        </a:rPr>
                        <a:t>subclause</a:t>
                      </a:r>
                      <a:r>
                        <a:rPr lang="en-GB" sz="1400" b="1" dirty="0">
                          <a:effectLst/>
                        </a:rPr>
                        <a:t> 5 of TR 23.779)</a:t>
                      </a:r>
                      <a:endParaRPr lang="en-US" sz="1800" b="1" dirty="0">
                        <a:effectLst/>
                        <a:latin typeface="Arial"/>
                        <a:ea typeface="Batang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>
                          <a:effectLst/>
                        </a:rPr>
                        <a:t> </a:t>
                      </a:r>
                      <a:endParaRPr lang="en-US" sz="1800" b="0">
                        <a:effectLst/>
                        <a:latin typeface="Arial"/>
                        <a:ea typeface="Batang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Affiliation</a:t>
                      </a:r>
                      <a:r>
                        <a:rPr lang="en-GB" sz="1400" b="0" dirty="0">
                          <a:effectLst/>
                        </a:rPr>
                        <a:t>		0317 (Kodiak), 0318 (Kodiak), </a:t>
                      </a:r>
                      <a:r>
                        <a:rPr lang="en-GB" sz="1400" b="0" dirty="0" smtClean="0">
                          <a:effectLst/>
                        </a:rPr>
                        <a:t>0330</a:t>
                      </a:r>
                      <a:r>
                        <a:rPr lang="en-GB" sz="1400" b="0" baseline="0" dirty="0" smtClean="0">
                          <a:effectLst/>
                        </a:rPr>
                        <a:t> </a:t>
                      </a:r>
                      <a:r>
                        <a:rPr lang="en-GB" sz="1400" b="0" dirty="0" smtClean="0">
                          <a:effectLst/>
                        </a:rPr>
                        <a:t>(Huawei</a:t>
                      </a:r>
                      <a:r>
                        <a:rPr lang="en-GB" sz="1400" b="0" dirty="0">
                          <a:effectLst/>
                        </a:rPr>
                        <a:t>), 0345 </a:t>
                      </a:r>
                      <a:r>
                        <a:rPr lang="en-GB" sz="1400" b="0" dirty="0" smtClean="0">
                          <a:effectLst/>
                        </a:rPr>
                        <a:t>(TD-Tech), </a:t>
                      </a:r>
                      <a:r>
                        <a:rPr lang="en-GB" sz="1400" b="0" dirty="0">
                          <a:effectLst/>
                        </a:rPr>
                        <a:t>0377(l) (BlackBerry), 0378(l</a:t>
                      </a:r>
                      <a:r>
                        <a:rPr lang="en-GB" sz="1400" b="0" dirty="0" smtClean="0">
                          <a:effectLst/>
                        </a:rPr>
                        <a:t>)</a:t>
                      </a:r>
                      <a:r>
                        <a:rPr lang="en-GB" sz="1400" b="0" dirty="0">
                          <a:effectLst/>
                        </a:rPr>
                        <a:t> </a:t>
                      </a:r>
                      <a:r>
                        <a:rPr lang="en-GB" sz="1400" b="0" dirty="0" smtClean="0">
                          <a:effectLst/>
                        </a:rPr>
                        <a:t> (BlackBerry)</a:t>
                      </a:r>
                      <a:endParaRPr lang="en-US" sz="1800" b="0" dirty="0">
                        <a:effectLst/>
                        <a:latin typeface="Arial"/>
                        <a:ea typeface="Batang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6759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Goal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b="1" dirty="0" smtClean="0"/>
              <a:t> Arrive </a:t>
            </a:r>
            <a:r>
              <a:rPr lang="en-GB" b="1" dirty="0"/>
              <a:t>at common understanding </a:t>
            </a:r>
            <a:r>
              <a:rPr lang="en-GB" b="1" dirty="0" smtClean="0"/>
              <a:t>on Affiliation</a:t>
            </a:r>
          </a:p>
          <a:p>
            <a:r>
              <a:rPr lang="en-GB" b="1" dirty="0" smtClean="0"/>
              <a:t> Assumptions/Definitions/Requirements</a:t>
            </a:r>
          </a:p>
          <a:p>
            <a:r>
              <a:rPr lang="en-GB" b="1" dirty="0" smtClean="0"/>
              <a:t> Information Flow(s)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45604615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is </a:t>
            </a:r>
            <a:r>
              <a:rPr lang="en-GB" dirty="0" smtClean="0"/>
              <a:t>Affiliation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An interest in taking part in any calls in that group</a:t>
            </a:r>
          </a:p>
          <a:p>
            <a:pPr lvl="1"/>
            <a:r>
              <a:rPr lang="en-GB" dirty="0" smtClean="0"/>
              <a:t>NB must include an authorisation step</a:t>
            </a:r>
          </a:p>
          <a:p>
            <a:r>
              <a:rPr lang="en-GB" dirty="0" smtClean="0"/>
              <a:t>Affiliation also implies a desire to receive metadata relating to the group</a:t>
            </a:r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Issues/comments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Receiving notifications</a:t>
            </a:r>
          </a:p>
          <a:p>
            <a:r>
              <a:rPr lang="en-GB" dirty="0" smtClean="0"/>
              <a:t>Performance</a:t>
            </a:r>
          </a:p>
          <a:p>
            <a:r>
              <a:rPr lang="en-GB" dirty="0" smtClean="0"/>
              <a:t>Implicit </a:t>
            </a:r>
            <a:r>
              <a:rPr lang="en-GB" dirty="0" err="1" smtClean="0"/>
              <a:t>vs</a:t>
            </a:r>
            <a:r>
              <a:rPr lang="en-GB" dirty="0" smtClean="0"/>
              <a:t> explicit affiliation</a:t>
            </a:r>
          </a:p>
          <a:p>
            <a:r>
              <a:rPr lang="en-GB" dirty="0" smtClean="0"/>
              <a:t>Affiliation </a:t>
            </a:r>
            <a:r>
              <a:rPr lang="en-GB" dirty="0" err="1" smtClean="0"/>
              <a:t>vs</a:t>
            </a:r>
            <a:r>
              <a:rPr lang="en-GB" dirty="0" smtClean="0"/>
              <a:t> group membership</a:t>
            </a:r>
          </a:p>
          <a:p>
            <a:r>
              <a:rPr lang="en-GB" dirty="0" smtClean="0"/>
              <a:t>Affiliation </a:t>
            </a:r>
            <a:r>
              <a:rPr lang="en-GB" dirty="0" err="1" smtClean="0"/>
              <a:t>vs</a:t>
            </a:r>
            <a:r>
              <a:rPr lang="en-GB" dirty="0" smtClean="0"/>
              <a:t> call </a:t>
            </a:r>
            <a:r>
              <a:rPr lang="en-GB" dirty="0" err="1" smtClean="0"/>
              <a:t>vs</a:t>
            </a:r>
            <a:r>
              <a:rPr lang="en-GB" dirty="0" smtClean="0"/>
              <a:t> SIP session?</a:t>
            </a:r>
          </a:p>
          <a:p>
            <a:r>
              <a:rPr lang="en-GB" dirty="0" smtClean="0"/>
              <a:t>Affiliation as a separate step to group call participation</a:t>
            </a:r>
          </a:p>
          <a:p>
            <a:r>
              <a:rPr lang="en-GB" dirty="0" smtClean="0"/>
              <a:t>(Group types)</a:t>
            </a:r>
          </a:p>
          <a:p>
            <a:pPr lvl="1"/>
            <a:r>
              <a:rPr lang="en-GB" dirty="0" smtClean="0"/>
              <a:t>Different types (chat etc) may have different behaviour?</a:t>
            </a: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Common Understanding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 smtClean="0"/>
              <a:t> Affiliation </a:t>
            </a:r>
            <a:r>
              <a:rPr lang="en-GB" dirty="0"/>
              <a:t>request – How does a user request affiliation to a group? </a:t>
            </a:r>
            <a:endParaRPr lang="en-US" dirty="0"/>
          </a:p>
          <a:p>
            <a:r>
              <a:rPr lang="en-GB" dirty="0" smtClean="0"/>
              <a:t> How /where do you store/manage Affiliation status?</a:t>
            </a:r>
          </a:p>
          <a:p>
            <a:pPr lvl="1"/>
            <a:r>
              <a:rPr lang="en-GB" dirty="0" smtClean="0">
                <a:solidFill>
                  <a:srgbClr val="FF0000"/>
                </a:solidFill>
              </a:rPr>
              <a:t>The MCPTT server is aware of the affiliation status?</a:t>
            </a:r>
          </a:p>
          <a:p>
            <a:pPr lvl="1"/>
            <a:r>
              <a:rPr lang="en-GB" dirty="0" smtClean="0">
                <a:solidFill>
                  <a:srgbClr val="FF0000"/>
                </a:solidFill>
              </a:rPr>
              <a:t>The MCPTT server is the central point of interrogation for change in affiliation state?</a:t>
            </a:r>
          </a:p>
          <a:p>
            <a:pPr lvl="1"/>
            <a:r>
              <a:rPr lang="en-GB" dirty="0" smtClean="0">
                <a:solidFill>
                  <a:srgbClr val="FF0000"/>
                </a:solidFill>
              </a:rPr>
              <a:t>Group management server?</a:t>
            </a:r>
            <a:endParaRPr lang="en-US" dirty="0" smtClean="0">
              <a:solidFill>
                <a:srgbClr val="FF0000"/>
              </a:solidFill>
            </a:endParaRPr>
          </a:p>
          <a:p>
            <a:r>
              <a:rPr lang="en-GB" dirty="0" smtClean="0"/>
              <a:t> Which entities are involved and what are those functions?</a:t>
            </a:r>
          </a:p>
          <a:p>
            <a:pPr lvl="1"/>
            <a:r>
              <a:rPr lang="en-GB" dirty="0" smtClean="0"/>
              <a:t>MCPTT server</a:t>
            </a:r>
          </a:p>
          <a:p>
            <a:pPr lvl="1"/>
            <a:r>
              <a:rPr lang="en-GB" dirty="0" smtClean="0"/>
              <a:t>Group management server</a:t>
            </a:r>
            <a:endParaRPr lang="en-US" dirty="0" smtClean="0"/>
          </a:p>
          <a:p>
            <a:r>
              <a:rPr lang="en-GB" dirty="0" smtClean="0"/>
              <a:t>Is de-affiliation important?</a:t>
            </a:r>
            <a:endParaRPr lang="en-US" dirty="0"/>
          </a:p>
          <a:p>
            <a:r>
              <a:rPr lang="en-GB" dirty="0" smtClean="0"/>
              <a:t>(Role of Affiliation during Call Setup, Ongoing Call?)</a:t>
            </a:r>
            <a:endParaRPr lang="en-GB" dirty="0"/>
          </a:p>
          <a:p>
            <a:pPr marL="0" indent="0">
              <a:buNone/>
            </a:pPr>
            <a:endParaRPr lang="en-GB" b="1" dirty="0" smtClean="0"/>
          </a:p>
        </p:txBody>
      </p:sp>
    </p:spTree>
    <p:extLst>
      <p:ext uri="{BB962C8B-B14F-4D97-AF65-F5344CB8AC3E}">
        <p14:creationId xmlns:p14="http://schemas.microsoft.com/office/powerpoint/2010/main" val="305599371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Information Flows (Basic)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 </a:t>
            </a:r>
            <a:r>
              <a:rPr lang="en-US" dirty="0" smtClean="0"/>
              <a:t>Affiliation Request</a:t>
            </a:r>
          </a:p>
          <a:p>
            <a:r>
              <a:rPr lang="en-US" dirty="0" smtClean="0"/>
              <a:t>Affiliation status/information</a:t>
            </a:r>
          </a:p>
          <a:p>
            <a:r>
              <a:rPr lang="en-US" dirty="0" smtClean="0"/>
              <a:t> Implicit and Explicit Affiliation</a:t>
            </a:r>
          </a:p>
          <a:p>
            <a:r>
              <a:rPr lang="en-GB" strike="sngStrike" dirty="0" smtClean="0"/>
              <a:t> Establish a Group Call with Affiliation</a:t>
            </a:r>
          </a:p>
        </p:txBody>
      </p:sp>
    </p:spTree>
    <p:extLst>
      <p:ext uri="{BB962C8B-B14F-4D97-AF65-F5344CB8AC3E}">
        <p14:creationId xmlns:p14="http://schemas.microsoft.com/office/powerpoint/2010/main" val="31742884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Information Flows (Basic) (TBC)</a:t>
            </a:r>
          </a:p>
        </p:txBody>
      </p:sp>
      <p:sp>
        <p:nvSpPr>
          <p:cNvPr id="2" name="Rectangle 1"/>
          <p:cNvSpPr/>
          <p:nvPr/>
        </p:nvSpPr>
        <p:spPr bwMode="auto">
          <a:xfrm>
            <a:off x="1143000" y="1676400"/>
            <a:ext cx="1371600" cy="5334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MCPTT</a:t>
            </a:r>
            <a:r>
              <a:rPr kumimoji="0" lang="en-US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client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3581400" y="1676400"/>
            <a:ext cx="1371600" cy="5334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MCPTT server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6241961" y="1524000"/>
            <a:ext cx="1371600" cy="70297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Group management server</a:t>
            </a:r>
          </a:p>
        </p:txBody>
      </p:sp>
      <p:cxnSp>
        <p:nvCxnSpPr>
          <p:cNvPr id="4" name="Straight Connector 3"/>
          <p:cNvCxnSpPr>
            <a:stCxn id="2" idx="2"/>
          </p:cNvCxnSpPr>
          <p:nvPr/>
        </p:nvCxnSpPr>
        <p:spPr bwMode="auto">
          <a:xfrm>
            <a:off x="1828800" y="2209800"/>
            <a:ext cx="0" cy="33528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/>
          <p:cNvCxnSpPr/>
          <p:nvPr/>
        </p:nvCxnSpPr>
        <p:spPr bwMode="auto">
          <a:xfrm>
            <a:off x="4267200" y="2209800"/>
            <a:ext cx="0" cy="33528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/>
          <p:cNvCxnSpPr/>
          <p:nvPr/>
        </p:nvCxnSpPr>
        <p:spPr bwMode="auto">
          <a:xfrm>
            <a:off x="6938493" y="2226972"/>
            <a:ext cx="0" cy="33528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9558892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1960</TotalTime>
  <Words>553</Words>
  <Application>Microsoft Office PowerPoint</Application>
  <PresentationFormat>On-screen Show (4:3)</PresentationFormat>
  <Paragraphs>82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1_Office Theme</vt:lpstr>
      <vt:lpstr>   Affiliation – Drafting Session </vt:lpstr>
      <vt:lpstr>Purpose</vt:lpstr>
      <vt:lpstr>Introduction</vt:lpstr>
      <vt:lpstr>Goal</vt:lpstr>
      <vt:lpstr>What is Affiliation</vt:lpstr>
      <vt:lpstr>Issues/comments</vt:lpstr>
      <vt:lpstr>Common Understanding</vt:lpstr>
      <vt:lpstr>Information Flows (Basic)</vt:lpstr>
      <vt:lpstr>Information Flows (Basic) (TBC)</vt:lpstr>
      <vt:lpstr>Questions</vt:lpstr>
      <vt:lpstr>Summary/Conclusion</vt:lpstr>
    </vt:vector>
  </TitlesOfParts>
  <Company>NIST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Mobile UEs</dc:title>
  <dc:creator>Cypher, David E.</dc:creator>
  <cp:lastModifiedBy>Suresh Chitturi</cp:lastModifiedBy>
  <cp:revision>165</cp:revision>
  <cp:lastPrinted>2015-03-30T16:21:14Z</cp:lastPrinted>
  <dcterms:created xsi:type="dcterms:W3CDTF">2015-02-26T21:44:58Z</dcterms:created>
  <dcterms:modified xsi:type="dcterms:W3CDTF">2015-05-26T08:51:26Z</dcterms:modified>
</cp:coreProperties>
</file>