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4"/>
  </p:notesMasterIdLst>
  <p:handoutMasterIdLst>
    <p:handoutMasterId r:id="rId15"/>
  </p:handoutMasterIdLst>
  <p:sldIdLst>
    <p:sldId id="354" r:id="rId2"/>
    <p:sldId id="355" r:id="rId3"/>
    <p:sldId id="349" r:id="rId4"/>
    <p:sldId id="357" r:id="rId5"/>
    <p:sldId id="356" r:id="rId6"/>
    <p:sldId id="358" r:id="rId7"/>
    <p:sldId id="359" r:id="rId8"/>
    <p:sldId id="360" r:id="rId9"/>
    <p:sldId id="361" r:id="rId10"/>
    <p:sldId id="352" r:id="rId11"/>
    <p:sldId id="353" r:id="rId12"/>
    <p:sldId id="362" r:id="rId13"/>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2AF2F"/>
    <a:srgbClr val="CCFF99"/>
    <a:srgbClr val="2A6EA8"/>
    <a:srgbClr val="72732F"/>
    <a:srgbClr val="B1D254"/>
    <a:srgbClr val="C6D254"/>
    <a:srgbClr val="FF3300"/>
    <a:srgbClr val="FFCC00"/>
    <a:srgbClr val="FEFED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608" autoAdjust="0"/>
    <p:restoredTop sz="94660"/>
  </p:normalViewPr>
  <p:slideViewPr>
    <p:cSldViewPr snapToGrid="0">
      <p:cViewPr varScale="1">
        <p:scale>
          <a:sx n="75" d="100"/>
          <a:sy n="75" d="100"/>
        </p:scale>
        <p:origin x="-390" y="-8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B0B4CA0-3BDE-49A9-B285-2EDF8D7C5848}" type="slidenum">
              <a:rPr lang="en-GB"/>
              <a:pPr>
                <a:defRPr/>
              </a:pPr>
              <a:t>‹#›</a:t>
            </a:fld>
            <a:endParaRPr lang="en-GB"/>
          </a:p>
        </p:txBody>
      </p:sp>
    </p:spTree>
    <p:extLst>
      <p:ext uri="{BB962C8B-B14F-4D97-AF65-F5344CB8AC3E}">
        <p14:creationId xmlns="" xmlns:p14="http://schemas.microsoft.com/office/powerpoint/2010/main" val="20281648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78F2AC47-E536-4C63-8182-6288ADABE80F}" type="slidenum">
              <a:rPr lang="en-GB"/>
              <a:pPr>
                <a:defRPr/>
              </a:pPr>
              <a:t>‹#›</a:t>
            </a:fld>
            <a:endParaRPr lang="en-GB"/>
          </a:p>
        </p:txBody>
      </p:sp>
    </p:spTree>
    <p:extLst>
      <p:ext uri="{BB962C8B-B14F-4D97-AF65-F5344CB8AC3E}">
        <p14:creationId xmlns="" xmlns:p14="http://schemas.microsoft.com/office/powerpoint/2010/main" val="4992743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E03B69AC-4BA3-4A33-B551-DA345CC09C51}" type="slidenum">
              <a:rPr lang="en-GB"/>
              <a:pPr>
                <a:defRPr/>
              </a:pPr>
              <a:t>‹#›</a:t>
            </a:fld>
            <a:endParaRPr lang="en-GB" dirty="0"/>
          </a:p>
        </p:txBody>
      </p:sp>
    </p:spTree>
    <p:extLst>
      <p:ext uri="{BB962C8B-B14F-4D97-AF65-F5344CB8AC3E}">
        <p14:creationId xmlns="" xmlns:p14="http://schemas.microsoft.com/office/powerpoint/2010/main" val="3807266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957E906C-5510-4036-8D7D-6C2D51446096}" type="slidenum">
              <a:rPr lang="en-GB"/>
              <a:pPr>
                <a:defRPr/>
              </a:pPr>
              <a:t>‹#›</a:t>
            </a:fld>
            <a:endParaRPr lang="en-GB" dirty="0"/>
          </a:p>
        </p:txBody>
      </p:sp>
    </p:spTree>
    <p:extLst>
      <p:ext uri="{BB962C8B-B14F-4D97-AF65-F5344CB8AC3E}">
        <p14:creationId xmlns="" xmlns:p14="http://schemas.microsoft.com/office/powerpoint/2010/main" val="4209002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263BB578-45C7-4488-A972-09ADF17372FD}" type="slidenum">
              <a:rPr lang="en-GB"/>
              <a:pPr>
                <a:defRPr/>
              </a:pPr>
              <a:t>‹#›</a:t>
            </a:fld>
            <a:endParaRPr lang="en-GB" dirty="0"/>
          </a:p>
        </p:txBody>
      </p:sp>
    </p:spTree>
    <p:extLst>
      <p:ext uri="{BB962C8B-B14F-4D97-AF65-F5344CB8AC3E}">
        <p14:creationId xmlns="" xmlns:p14="http://schemas.microsoft.com/office/powerpoint/2010/main" val="3765098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74562"/>
            <a:ext cx="6834188" cy="943076"/>
          </a:xfrm>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04875183-556C-47DA-BC6A-A641B0CBF0CE}" type="slidenum">
              <a:rPr lang="en-GB"/>
              <a:pPr>
                <a:defRPr/>
              </a:pPr>
              <a:t>‹#›</a:t>
            </a:fld>
            <a:endParaRPr lang="en-GB" dirty="0"/>
          </a:p>
        </p:txBody>
      </p:sp>
    </p:spTree>
    <p:extLst>
      <p:ext uri="{BB962C8B-B14F-4D97-AF65-F5344CB8AC3E}">
        <p14:creationId xmlns="" xmlns:p14="http://schemas.microsoft.com/office/powerpoint/2010/main" val="38866124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a:xfrm>
            <a:off x="8486775" y="6472238"/>
            <a:ext cx="361950" cy="190500"/>
          </a:xfrm>
          <a:prstGeom prst="rect">
            <a:avLst/>
          </a:prstGeom>
        </p:spPr>
        <p:txBody>
          <a:bodyPr/>
          <a:lstStyle>
            <a:lvl1pPr algn="ctr">
              <a:defRPr sz="1200" smtClean="0"/>
            </a:lvl1pPr>
          </a:lstStyle>
          <a:p>
            <a:pPr>
              <a:defRPr/>
            </a:pPr>
            <a:fld id="{CB50EFBB-4B28-437B-9DF4-29F67F8E9B19}" type="slidenum">
              <a:rPr lang="en-GB"/>
              <a:pPr>
                <a:defRPr/>
              </a:pPr>
              <a:t>‹#›</a:t>
            </a:fld>
            <a:endParaRPr lang="en-GB" dirty="0"/>
          </a:p>
        </p:txBody>
      </p:sp>
    </p:spTree>
    <p:extLst>
      <p:ext uri="{BB962C8B-B14F-4D97-AF65-F5344CB8AC3E}">
        <p14:creationId xmlns="" xmlns:p14="http://schemas.microsoft.com/office/powerpoint/2010/main" val="3164604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7CCCD563-E602-48D9-B012-0E51B35CAD99}" type="slidenum">
              <a:rPr lang="en-GB"/>
              <a:pPr>
                <a:defRPr/>
              </a:pPr>
              <a:t>‹#›</a:t>
            </a:fld>
            <a:endParaRPr lang="en-GB" dirty="0"/>
          </a:p>
        </p:txBody>
      </p:sp>
    </p:spTree>
    <p:extLst>
      <p:ext uri="{BB962C8B-B14F-4D97-AF65-F5344CB8AC3E}">
        <p14:creationId xmlns="" xmlns:p14="http://schemas.microsoft.com/office/powerpoint/2010/main" val="39338074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BEB932F7-C0AE-4715-86FA-0270CF9969FA}" type="slidenum">
              <a:rPr lang="en-GB"/>
              <a:pPr>
                <a:defRPr/>
              </a:pPr>
              <a:t>‹#›</a:t>
            </a:fld>
            <a:endParaRPr lang="en-GB" dirty="0"/>
          </a:p>
        </p:txBody>
      </p:sp>
    </p:spTree>
    <p:extLst>
      <p:ext uri="{BB962C8B-B14F-4D97-AF65-F5344CB8AC3E}">
        <p14:creationId xmlns="" xmlns:p14="http://schemas.microsoft.com/office/powerpoint/2010/main" val="3615858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8D214332-173A-4C71-B265-8FEFED2FEFCB}" type="slidenum">
              <a:rPr lang="en-GB"/>
              <a:pPr>
                <a:defRPr/>
              </a:pPr>
              <a:t>‹#›</a:t>
            </a:fld>
            <a:endParaRPr lang="en-GB" dirty="0"/>
          </a:p>
        </p:txBody>
      </p:sp>
    </p:spTree>
    <p:extLst>
      <p:ext uri="{BB962C8B-B14F-4D97-AF65-F5344CB8AC3E}">
        <p14:creationId xmlns="" xmlns:p14="http://schemas.microsoft.com/office/powerpoint/2010/main" val="1229813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904C1AE9-6567-4810-8B87-21CFCB000A8B}" type="slidenum">
              <a:rPr lang="en-GB"/>
              <a:pPr>
                <a:defRPr/>
              </a:pPr>
              <a:t>‹#›</a:t>
            </a:fld>
            <a:endParaRPr lang="en-GB" dirty="0"/>
          </a:p>
        </p:txBody>
      </p:sp>
    </p:spTree>
    <p:extLst>
      <p:ext uri="{BB962C8B-B14F-4D97-AF65-F5344CB8AC3E}">
        <p14:creationId xmlns="" xmlns:p14="http://schemas.microsoft.com/office/powerpoint/2010/main" val="2315869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CCD5434E-7AFE-48EE-820C-0A8C59138BA9}" type="slidenum">
              <a:rPr lang="en-GB"/>
              <a:pPr>
                <a:defRPr/>
              </a:pPr>
              <a:t>‹#›</a:t>
            </a:fld>
            <a:endParaRPr lang="en-GB" dirty="0"/>
          </a:p>
        </p:txBody>
      </p:sp>
    </p:spTree>
    <p:extLst>
      <p:ext uri="{BB962C8B-B14F-4D97-AF65-F5344CB8AC3E}">
        <p14:creationId xmlns="" xmlns:p14="http://schemas.microsoft.com/office/powerpoint/2010/main" val="227485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13D5E105-04A3-478A-9FF8-D17552055027}" type="slidenum">
              <a:rPr lang="en-GB"/>
              <a:pPr>
                <a:defRPr/>
              </a:pPr>
              <a:t>‹#›</a:t>
            </a:fld>
            <a:endParaRPr lang="en-GB" dirty="0"/>
          </a:p>
        </p:txBody>
      </p:sp>
    </p:spTree>
    <p:extLst>
      <p:ext uri="{BB962C8B-B14F-4D97-AF65-F5344CB8AC3E}">
        <p14:creationId xmlns="" xmlns:p14="http://schemas.microsoft.com/office/powerpoint/2010/main" val="4245567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green.jpg"/>
          <p:cNvPicPr>
            <a:picLocks noChangeAspect="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497710"/>
            <a:ext cx="6834188" cy="91992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457200" y="1600200"/>
            <a:ext cx="8229600" cy="45441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p>
        </p:txBody>
      </p:sp>
      <p:pic>
        <p:nvPicPr>
          <p:cNvPr id="1029" name="Picture 6" descr="3GPP_TM_RD.jpg"/>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Rectangle 6"/>
          <p:cNvSpPr>
            <a:spLocks noChangeArrowheads="1"/>
          </p:cNvSpPr>
          <p:nvPr/>
        </p:nvSpPr>
        <p:spPr bwMode="auto">
          <a:xfrm>
            <a:off x="427038" y="6437313"/>
            <a:ext cx="4576762" cy="244475"/>
          </a:xfrm>
          <a:prstGeom prst="rect">
            <a:avLst/>
          </a:prstGeom>
          <a:noFill/>
          <a:ln w="9525">
            <a:noFill/>
            <a:miter lim="800000"/>
            <a:headEnd/>
            <a:tailEnd/>
          </a:ln>
        </p:spPr>
        <p:txBody>
          <a:bodyPr>
            <a:spAutoFit/>
          </a:bodyPr>
          <a:lstStyle/>
          <a:p>
            <a:pPr eaLnBrk="1" hangingPunct="1">
              <a:defRPr/>
            </a:pPr>
            <a:r>
              <a:rPr lang="en-GB">
                <a:solidFill>
                  <a:schemeClr val="bg1"/>
                </a:solidFill>
              </a:rPr>
              <a:t>© 3GPP 2009     Mobile World Congress, Barcelona, 19</a:t>
            </a:r>
            <a:r>
              <a:rPr lang="en-GB" baseline="30000">
                <a:solidFill>
                  <a:schemeClr val="bg1"/>
                </a:solidFill>
              </a:rPr>
              <a:t>th</a:t>
            </a:r>
            <a:r>
              <a:rPr lang="en-GB">
                <a:solidFill>
                  <a:schemeClr val="bg1"/>
                </a:solidFill>
              </a:rPr>
              <a:t> February 2009</a:t>
            </a:r>
          </a:p>
        </p:txBody>
      </p:sp>
      <p:pic>
        <p:nvPicPr>
          <p:cNvPr id="1031" name="Picture 8" descr="green.jpg"/>
          <p:cNvPicPr>
            <a:picLocks noChangeAspect="1"/>
          </p:cNvPicPr>
          <p:nvPr/>
        </p:nvPicPr>
        <p:blipFill>
          <a:blip r:embed="rId13" cstate="print">
            <a:extLst>
              <a:ext uri="{28A0092B-C50C-407E-A947-70E740481C1C}">
                <a14:useLocalDpi xmlns=""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2" name="Picture 6" descr="3GPP_TM_RD.jpg"/>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Rectangle 6"/>
          <p:cNvSpPr>
            <a:spLocks noChangeArrowheads="1"/>
          </p:cNvSpPr>
          <p:nvPr/>
        </p:nvSpPr>
        <p:spPr bwMode="auto">
          <a:xfrm>
            <a:off x="427038" y="6437313"/>
            <a:ext cx="4576762" cy="244475"/>
          </a:xfrm>
          <a:prstGeom prst="rect">
            <a:avLst/>
          </a:prstGeom>
          <a:noFill/>
          <a:ln w="9525">
            <a:noFill/>
            <a:miter lim="800000"/>
            <a:headEnd/>
            <a:tailEnd/>
          </a:ln>
        </p:spPr>
        <p:txBody>
          <a:bodyPr>
            <a:spAutoFit/>
          </a:bodyPr>
          <a:lstStyle/>
          <a:p>
            <a:pPr eaLnBrk="1" hangingPunct="1">
              <a:defRPr/>
            </a:pPr>
            <a:r>
              <a:rPr lang="en-GB" dirty="0">
                <a:solidFill>
                  <a:schemeClr val="bg1"/>
                </a:solidFill>
              </a:rPr>
              <a:t>© 3GPP </a:t>
            </a:r>
            <a:r>
              <a:rPr lang="en-GB" dirty="0" smtClean="0">
                <a:solidFill>
                  <a:schemeClr val="bg1"/>
                </a:solidFill>
              </a:rPr>
              <a:t>2015</a:t>
            </a:r>
            <a:endParaRPr lang="en-GB" dirty="0">
              <a:solidFill>
                <a:schemeClr val="bg1"/>
              </a:solidFill>
            </a:endParaRPr>
          </a:p>
        </p:txBody>
      </p:sp>
      <p:sp>
        <p:nvSpPr>
          <p:cNvPr id="56334" name="Slide Number Placeholder 4"/>
          <p:cNvSpPr txBox="1">
            <a:spLocks noGrp="1"/>
          </p:cNvSpPr>
          <p:nvPr/>
        </p:nvSpPr>
        <p:spPr bwMode="auto">
          <a:xfrm>
            <a:off x="8439150" y="6461125"/>
            <a:ext cx="454025" cy="222250"/>
          </a:xfrm>
          <a:prstGeom prst="rect">
            <a:avLst/>
          </a:prstGeom>
          <a:ln>
            <a:headEnd/>
            <a:tailEnd/>
          </a:ln>
        </p:spPr>
        <p:style>
          <a:lnRef idx="2">
            <a:schemeClr val="accent4"/>
          </a:lnRef>
          <a:fillRef idx="1">
            <a:schemeClr val="lt1"/>
          </a:fillRef>
          <a:effectRef idx="0">
            <a:schemeClr val="accent4"/>
          </a:effectRef>
          <a:fontRef idx="minor">
            <a:schemeClr val="dk1"/>
          </a:fontRef>
        </p:style>
        <p:txBody>
          <a:bodyPr/>
          <a:lstStyle/>
          <a:p>
            <a:pPr algn="ctr" eaLnBrk="1" hangingPunct="1">
              <a:defRPr/>
            </a:pPr>
            <a:fld id="{B1BBDAFA-5DC6-40EA-A5EC-37ACFCC2D930}" type="slidenum">
              <a:rPr lang="en-GB" sz="1200" b="1"/>
              <a:pPr algn="ctr" eaLnBrk="1" hangingPunct="1">
                <a:defRPr/>
              </a:pPr>
              <a:t>‹#›</a:t>
            </a:fld>
            <a:endParaRPr lang="en-GB" sz="1200" b="1" dirty="0">
              <a:solidFill>
                <a:schemeClr val="bg1"/>
              </a:solidFill>
            </a:endParaRPr>
          </a:p>
        </p:txBody>
      </p:sp>
      <p:sp>
        <p:nvSpPr>
          <p:cNvPr id="11" name="Text Box 14"/>
          <p:cNvSpPr txBox="1">
            <a:spLocks noChangeArrowheads="1"/>
          </p:cNvSpPr>
          <p:nvPr userDrawn="1"/>
        </p:nvSpPr>
        <p:spPr bwMode="auto">
          <a:xfrm>
            <a:off x="323850" y="73025"/>
            <a:ext cx="3581400" cy="461963"/>
          </a:xfrm>
          <a:prstGeom prst="rect">
            <a:avLst/>
          </a:prstGeom>
          <a:noFill/>
          <a:ln>
            <a:noFill/>
          </a:ln>
          <a:effectLst/>
          <a:extLst>
            <a:ext uri="{909E8E84-426E-40DD-AFC4-6F175D3DCCD1}"/>
            <a:ext uri="{91240B29-F687-4F45-9708-019B960494DF}"/>
            <a:ext uri="{AF507438-7753-43E0-B8FC-AC1667EBCBE1}"/>
          </a:extLst>
        </p:spPr>
        <p:txBody>
          <a:bodyPr>
            <a:spAutoFit/>
          </a:bodyPr>
          <a:lstStyle/>
          <a:p>
            <a:pPr>
              <a:defRPr/>
            </a:pPr>
            <a:r>
              <a:rPr lang="sv-SE" sz="1200" b="1" dirty="0">
                <a:latin typeface="Arial "/>
                <a:cs typeface="Arial" charset="0"/>
              </a:rPr>
              <a:t>3GPP TSG-SA WG6 Meeting #2</a:t>
            </a:r>
          </a:p>
          <a:p>
            <a:pPr>
              <a:defRPr/>
            </a:pPr>
            <a:r>
              <a:rPr lang="sv-SE" sz="1200" b="1" dirty="0">
                <a:latin typeface="Arial "/>
                <a:cs typeface="Arial" charset="0"/>
              </a:rPr>
              <a:t>Sophia Antipolis France, 25-27 February 2015</a:t>
            </a:r>
          </a:p>
        </p:txBody>
      </p:sp>
      <p:sp>
        <p:nvSpPr>
          <p:cNvPr id="12" name="Text Box 13"/>
          <p:cNvSpPr txBox="1">
            <a:spLocks noChangeArrowheads="1"/>
          </p:cNvSpPr>
          <p:nvPr userDrawn="1"/>
        </p:nvSpPr>
        <p:spPr bwMode="auto">
          <a:xfrm>
            <a:off x="5821363" y="177800"/>
            <a:ext cx="1463675" cy="276225"/>
          </a:xfrm>
          <a:prstGeom prst="rect">
            <a:avLst/>
          </a:prstGeom>
          <a:noFill/>
          <a:ln>
            <a:noFill/>
          </a:ln>
          <a:effectLst/>
          <a:extLst>
            <a:ext uri="{909E8E84-426E-40DD-AFC4-6F175D3DCCD1}"/>
            <a:ext uri="{91240B29-F687-4F45-9708-019B960494DF}"/>
            <a:ext uri="{AF507438-7753-43E0-B8FC-AC1667EBCBE1}"/>
          </a:extLst>
        </p:spPr>
        <p:txBody>
          <a:bodyPr>
            <a:spAutoFit/>
          </a:bodyPr>
          <a:lstStyle/>
          <a:p>
            <a:pPr algn="r">
              <a:spcBef>
                <a:spcPct val="50000"/>
              </a:spcBef>
              <a:defRPr/>
            </a:pPr>
            <a:r>
              <a:rPr lang="en-GB" sz="1200" b="1" dirty="0" smtClean="0">
                <a:latin typeface="Arial" charset="0"/>
                <a:cs typeface="Arial" charset="0"/>
              </a:rPr>
              <a:t>S6-150118</a:t>
            </a:r>
            <a:r>
              <a:rPr lang="en-GB" sz="1200" dirty="0" smtClean="0">
                <a:latin typeface="Arial" charset="0"/>
                <a:cs typeface="Arial" charset="0"/>
              </a:rPr>
              <a:t> </a:t>
            </a:r>
            <a:endParaRPr lang="en-GB" sz="1200" dirty="0">
              <a:solidFill>
                <a:schemeClr val="bg2"/>
              </a:solidFill>
              <a:latin typeface="Arial" charset="0"/>
              <a:cs typeface="Arial" charset="0"/>
            </a:endParaRPr>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hf hdr="0" ftr="0" dt="0"/>
  <p:txStyles>
    <p:titleStyle>
      <a:lvl1pPr algn="ctr" rtl="0" eaLnBrk="1" fontAlgn="base" hangingPunct="1">
        <a:spcBef>
          <a:spcPct val="0"/>
        </a:spcBef>
        <a:spcAft>
          <a:spcPct val="0"/>
        </a:spcAft>
        <a:defRPr sz="3200">
          <a:solidFill>
            <a:srgbClr val="FF0000"/>
          </a:solidFill>
          <a:latin typeface="+mj-lt"/>
          <a:ea typeface="+mj-ea"/>
          <a:cs typeface="+mj-cs"/>
        </a:defRPr>
      </a:lvl1pPr>
      <a:lvl2pPr algn="ctr" rtl="0" eaLnBrk="1" fontAlgn="base" hangingPunct="1">
        <a:spcBef>
          <a:spcPct val="0"/>
        </a:spcBef>
        <a:spcAft>
          <a:spcPct val="0"/>
        </a:spcAft>
        <a:defRPr sz="3200">
          <a:solidFill>
            <a:srgbClr val="FF0000"/>
          </a:solidFill>
          <a:latin typeface="Calibri" pitchFamily="34" charset="0"/>
        </a:defRPr>
      </a:lvl2pPr>
      <a:lvl3pPr algn="ctr" rtl="0" eaLnBrk="1" fontAlgn="base" hangingPunct="1">
        <a:spcBef>
          <a:spcPct val="0"/>
        </a:spcBef>
        <a:spcAft>
          <a:spcPct val="0"/>
        </a:spcAft>
        <a:defRPr sz="3200">
          <a:solidFill>
            <a:srgbClr val="FF0000"/>
          </a:solidFill>
          <a:latin typeface="Calibri" pitchFamily="34" charset="0"/>
        </a:defRPr>
      </a:lvl3pPr>
      <a:lvl4pPr algn="ctr" rtl="0" eaLnBrk="1" fontAlgn="base" hangingPunct="1">
        <a:spcBef>
          <a:spcPct val="0"/>
        </a:spcBef>
        <a:spcAft>
          <a:spcPct val="0"/>
        </a:spcAft>
        <a:defRPr sz="3200">
          <a:solidFill>
            <a:srgbClr val="FF0000"/>
          </a:solidFill>
          <a:latin typeface="Calibri" pitchFamily="34" charset="0"/>
        </a:defRPr>
      </a:lvl4pPr>
      <a:lvl5pPr algn="ctr" rtl="0" eaLnBrk="1" fontAlgn="base" hangingPunct="1">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342900" indent="-342900" algn="l" rtl="0" eaLnBrk="1" fontAlgn="base" hangingPunct="1">
        <a:spcBef>
          <a:spcPct val="20000"/>
        </a:spcBef>
        <a:spcAft>
          <a:spcPct val="0"/>
        </a:spcAft>
        <a:buBlip>
          <a:blip r:embed="rId15"/>
        </a:buBlip>
        <a:defRPr sz="2800">
          <a:solidFill>
            <a:schemeClr val="tx1"/>
          </a:solidFill>
          <a:latin typeface="+mn-lt"/>
          <a:ea typeface="+mn-ea"/>
          <a:cs typeface="+mn-cs"/>
        </a:defRPr>
      </a:lvl1pPr>
      <a:lvl2pPr marL="742950" indent="-285750" algn="l" rtl="0" eaLnBrk="1" fontAlgn="base" hangingPunct="1">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1" fontAlgn="base" hangingPunct="1">
        <a:spcBef>
          <a:spcPct val="20000"/>
        </a:spcBef>
        <a:spcAft>
          <a:spcPct val="0"/>
        </a:spcAft>
        <a:buFont typeface="Arial" charset="0"/>
        <a:buChar char="•"/>
        <a:defRPr sz="2000">
          <a:solidFill>
            <a:schemeClr val="tx1"/>
          </a:solidFill>
          <a:latin typeface="+mn-lt"/>
        </a:defRPr>
      </a:lvl3pPr>
      <a:lvl4pPr marL="1600200" indent="-228600" algn="l" rtl="0" eaLnBrk="1" fontAlgn="base" hangingPunct="1">
        <a:spcBef>
          <a:spcPct val="20000"/>
        </a:spcBef>
        <a:spcAft>
          <a:spcPct val="0"/>
        </a:spcAft>
        <a:buFont typeface="Arial" charset="0"/>
        <a:buChar char="–"/>
        <a:defRPr>
          <a:solidFill>
            <a:schemeClr val="tx1"/>
          </a:solidFill>
          <a:latin typeface="+mn-lt"/>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david.chater-lea@motorolasolutions.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mailto:PTT-Client321-Dev1@PTTClient321Dev1.networkA.UK" TargetMode="External"/><Relationship Id="rId2" Type="http://schemas.openxmlformats.org/officeDocument/2006/relationships/hyperlink" Target="mailto:Officer_321_Smith@Thames_Valley.Police.UK" TargetMode="External"/><Relationship Id="rId1" Type="http://schemas.openxmlformats.org/officeDocument/2006/relationships/slideLayout" Target="../slideLayouts/slideLayout2.xml"/><Relationship Id="rId4" Type="http://schemas.openxmlformats.org/officeDocument/2006/relationships/hyperlink" Target="mailto:PTT-Client321-Dev2@PTTClient321Dev2.networkA.UK"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29009"/>
            <a:ext cx="7772400" cy="1671442"/>
          </a:xfrm>
          <a:no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p>
            <a:pPr eaLnBrk="0" hangingPunct="0">
              <a:defRPr/>
            </a:pPr>
            <a:r>
              <a:rPr lang="en-GB" sz="2900" dirty="0" smtClean="0">
                <a:effectLst>
                  <a:outerShdw blurRad="38100" dist="38100" dir="2700000" algn="tl">
                    <a:srgbClr val="C0C0C0"/>
                  </a:outerShdw>
                </a:effectLst>
              </a:rPr>
              <a:t>Registration, calling and roaming topics</a:t>
            </a:r>
            <a:br>
              <a:rPr lang="en-GB" sz="2900" dirty="0" smtClean="0">
                <a:effectLst>
                  <a:outerShdw blurRad="38100" dist="38100" dir="2700000" algn="tl">
                    <a:srgbClr val="C0C0C0"/>
                  </a:outerShdw>
                </a:effectLst>
              </a:rPr>
            </a:br>
            <a:r>
              <a:rPr lang="en-GB" sz="2900" dirty="0" smtClean="0">
                <a:effectLst>
                  <a:outerShdw blurRad="38100" dist="38100" dir="2700000" algn="tl">
                    <a:srgbClr val="C0C0C0"/>
                  </a:outerShdw>
                </a:effectLst>
              </a:rPr>
              <a:t>For discussion</a:t>
            </a:r>
            <a:br>
              <a:rPr lang="en-GB" sz="2900" dirty="0" smtClean="0">
                <a:effectLst>
                  <a:outerShdw blurRad="38100" dist="38100" dir="2700000" algn="tl">
                    <a:srgbClr val="C0C0C0"/>
                  </a:outerShdw>
                </a:effectLst>
              </a:rPr>
            </a:br>
            <a:r>
              <a:rPr lang="en-GB" sz="2900" dirty="0" smtClean="0">
                <a:effectLst>
                  <a:outerShdw blurRad="38100" dist="38100" dir="2700000" algn="tl">
                    <a:srgbClr val="C0C0C0"/>
                  </a:outerShdw>
                </a:effectLst>
              </a:rPr>
              <a:t/>
            </a:r>
            <a:br>
              <a:rPr lang="en-GB" sz="2900" dirty="0" smtClean="0">
                <a:effectLst>
                  <a:outerShdw blurRad="38100" dist="38100" dir="2700000" algn="tl">
                    <a:srgbClr val="C0C0C0"/>
                  </a:outerShdw>
                </a:effectLst>
              </a:rPr>
            </a:br>
            <a:r>
              <a:rPr lang="en-GB" sz="2000" dirty="0" smtClean="0">
                <a:effectLst>
                  <a:outerShdw blurRad="38100" dist="38100" dir="2700000" algn="tl">
                    <a:srgbClr val="C0C0C0"/>
                  </a:outerShdw>
                </a:effectLst>
              </a:rPr>
              <a:t>Agenda item 8.1</a:t>
            </a:r>
            <a:endParaRPr lang="en-GB" sz="2900" dirty="0">
              <a:effectLst>
                <a:outerShdw blurRad="38100" dist="38100" dir="2700000" algn="tl">
                  <a:srgbClr val="C0C0C0"/>
                </a:outerShdw>
              </a:effectLst>
            </a:endParaRPr>
          </a:p>
        </p:txBody>
      </p:sp>
      <p:sp>
        <p:nvSpPr>
          <p:cNvPr id="3" name="Subtitle 2"/>
          <p:cNvSpPr>
            <a:spLocks noGrp="1"/>
          </p:cNvSpPr>
          <p:nvPr>
            <p:ph type="subTitle" idx="1"/>
          </p:nvPr>
        </p:nvSpPr>
        <p:spPr>
          <a:xfrm>
            <a:off x="1384126" y="4199350"/>
            <a:ext cx="6400800" cy="1752600"/>
          </a:xfrm>
        </p:spPr>
        <p:txBody>
          <a:bodyPr>
            <a:normAutofit/>
          </a:bodyPr>
          <a:lstStyle/>
          <a:p>
            <a:r>
              <a:rPr lang="en-GB" dirty="0" smtClean="0"/>
              <a:t>Dave Chater-Lea</a:t>
            </a:r>
          </a:p>
          <a:p>
            <a:r>
              <a:rPr lang="en-GB" sz="2000" dirty="0" smtClean="0"/>
              <a:t>(</a:t>
            </a:r>
            <a:r>
              <a:rPr lang="en-GB" sz="2000" dirty="0" smtClean="0">
                <a:hlinkClick r:id="rId2"/>
              </a:rPr>
              <a:t>david.chater-lea@motorolasolutions.com</a:t>
            </a:r>
            <a:r>
              <a:rPr lang="en-GB" sz="2000" dirty="0" smtClean="0"/>
              <a:t>)</a:t>
            </a:r>
          </a:p>
          <a:p>
            <a:r>
              <a:rPr lang="en-GB" sz="2000" dirty="0" smtClean="0"/>
              <a:t>Motorola solutions UK Ltd</a:t>
            </a:r>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429" y="388307"/>
            <a:ext cx="7171090" cy="637838"/>
          </a:xfrm>
          <a:prstGeom prst="rect">
            <a:avLst/>
          </a:prstGeom>
          <a:noFill/>
          <a:ln>
            <a:noFill/>
          </a:ln>
        </p:spPr>
        <p:txBody>
          <a:bodyPr vert="horz" wrap="square" lIns="91440" tIns="45720" rIns="91440" bIns="45720" numCol="1" anchor="ctr" anchorCtr="0" compatLnSpc="1">
            <a:prstTxWarp prst="textNoShape">
              <a:avLst/>
            </a:prstTxWarp>
          </a:bodyPr>
          <a:lstStyle/>
          <a:p>
            <a:pPr algn="ctr" eaLnBrk="1" hangingPunct="1"/>
            <a:r>
              <a:rPr lang="en-GB" sz="3200" dirty="0" smtClean="0">
                <a:solidFill>
                  <a:srgbClr val="FF0000"/>
                </a:solidFill>
                <a:latin typeface="+mj-lt"/>
                <a:ea typeface="+mj-ea"/>
                <a:cs typeface="+mj-cs"/>
              </a:rPr>
              <a:t>Roaming with Home Routing</a:t>
            </a:r>
          </a:p>
        </p:txBody>
      </p:sp>
      <p:sp>
        <p:nvSpPr>
          <p:cNvPr id="305" name="Rectangle 304"/>
          <p:cNvSpPr/>
          <p:nvPr/>
        </p:nvSpPr>
        <p:spPr>
          <a:xfrm>
            <a:off x="4894118" y="4721323"/>
            <a:ext cx="4208318" cy="699026"/>
          </a:xfrm>
          <a:prstGeom prst="rect">
            <a:avLst/>
          </a:pr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306" name="Rectangle 305"/>
          <p:cNvSpPr/>
          <p:nvPr/>
        </p:nvSpPr>
        <p:spPr>
          <a:xfrm>
            <a:off x="7818393" y="4882249"/>
            <a:ext cx="295284" cy="3857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PCRF</a:t>
            </a:r>
          </a:p>
        </p:txBody>
      </p:sp>
      <p:sp>
        <p:nvSpPr>
          <p:cNvPr id="307" name="Rectangle 306"/>
          <p:cNvSpPr/>
          <p:nvPr/>
        </p:nvSpPr>
        <p:spPr>
          <a:xfrm>
            <a:off x="8202186" y="4876829"/>
            <a:ext cx="543372" cy="3857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BMSC</a:t>
            </a:r>
          </a:p>
        </p:txBody>
      </p:sp>
      <p:cxnSp>
        <p:nvCxnSpPr>
          <p:cNvPr id="309" name="Straight Connector 308"/>
          <p:cNvCxnSpPr/>
          <p:nvPr/>
        </p:nvCxnSpPr>
        <p:spPr>
          <a:xfrm>
            <a:off x="7556263" y="5309755"/>
            <a:ext cx="0" cy="6924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6" name="Rectangle 325"/>
          <p:cNvSpPr/>
          <p:nvPr/>
        </p:nvSpPr>
        <p:spPr>
          <a:xfrm>
            <a:off x="4904509" y="6009915"/>
            <a:ext cx="4197926" cy="31062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cxnSp>
        <p:nvCxnSpPr>
          <p:cNvPr id="351" name="Straight Connector 350"/>
          <p:cNvCxnSpPr/>
          <p:nvPr/>
        </p:nvCxnSpPr>
        <p:spPr>
          <a:xfrm>
            <a:off x="6415015" y="5309755"/>
            <a:ext cx="0" cy="702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3" name="Straight Connector 352"/>
          <p:cNvCxnSpPr/>
          <p:nvPr/>
        </p:nvCxnSpPr>
        <p:spPr>
          <a:xfrm>
            <a:off x="5775701" y="5299364"/>
            <a:ext cx="0" cy="7028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56" name="Rectangle 355"/>
          <p:cNvSpPr/>
          <p:nvPr/>
        </p:nvSpPr>
        <p:spPr>
          <a:xfrm>
            <a:off x="8780476" y="5169259"/>
            <a:ext cx="295284" cy="19742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HSS</a:t>
            </a:r>
          </a:p>
        </p:txBody>
      </p:sp>
      <p:sp>
        <p:nvSpPr>
          <p:cNvPr id="357" name="Rectangle 356"/>
          <p:cNvSpPr/>
          <p:nvPr/>
        </p:nvSpPr>
        <p:spPr>
          <a:xfrm>
            <a:off x="4894118" y="5507688"/>
            <a:ext cx="4208317" cy="31062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369" name="Rectangle 368"/>
          <p:cNvSpPr/>
          <p:nvPr/>
        </p:nvSpPr>
        <p:spPr>
          <a:xfrm>
            <a:off x="5035665" y="5122718"/>
            <a:ext cx="2663613" cy="23182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SGW</a:t>
            </a:r>
          </a:p>
        </p:txBody>
      </p:sp>
      <p:sp>
        <p:nvSpPr>
          <p:cNvPr id="370" name="Rectangle 369"/>
          <p:cNvSpPr/>
          <p:nvPr/>
        </p:nvSpPr>
        <p:spPr>
          <a:xfrm>
            <a:off x="8780476" y="4766841"/>
            <a:ext cx="295284" cy="19977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MME</a:t>
            </a:r>
          </a:p>
        </p:txBody>
      </p:sp>
      <p:cxnSp>
        <p:nvCxnSpPr>
          <p:cNvPr id="376" name="Straight Connector 375"/>
          <p:cNvCxnSpPr/>
          <p:nvPr/>
        </p:nvCxnSpPr>
        <p:spPr>
          <a:xfrm>
            <a:off x="1097280" y="5309755"/>
            <a:ext cx="652784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92" name="Oval 391"/>
          <p:cNvSpPr/>
          <p:nvPr/>
        </p:nvSpPr>
        <p:spPr>
          <a:xfrm>
            <a:off x="4808803" y="5267948"/>
            <a:ext cx="171623" cy="82368"/>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20" name="Rectangle 19"/>
          <p:cNvSpPr/>
          <p:nvPr/>
        </p:nvSpPr>
        <p:spPr>
          <a:xfrm>
            <a:off x="93518" y="4714396"/>
            <a:ext cx="4414460" cy="699026"/>
          </a:xfrm>
          <a:prstGeom prst="rect">
            <a:avLst/>
          </a:pr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22" name="Rectangle 21"/>
          <p:cNvSpPr/>
          <p:nvPr/>
        </p:nvSpPr>
        <p:spPr>
          <a:xfrm>
            <a:off x="3255108" y="4820730"/>
            <a:ext cx="295284" cy="3857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PCRF</a:t>
            </a:r>
          </a:p>
        </p:txBody>
      </p:sp>
      <p:sp>
        <p:nvSpPr>
          <p:cNvPr id="23" name="Rectangle 22"/>
          <p:cNvSpPr/>
          <p:nvPr/>
        </p:nvSpPr>
        <p:spPr>
          <a:xfrm>
            <a:off x="3638901" y="4869902"/>
            <a:ext cx="543372" cy="21125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BMSC</a:t>
            </a:r>
          </a:p>
        </p:txBody>
      </p:sp>
      <p:sp>
        <p:nvSpPr>
          <p:cNvPr id="73" name="Rectangle 72"/>
          <p:cNvSpPr/>
          <p:nvPr/>
        </p:nvSpPr>
        <p:spPr>
          <a:xfrm>
            <a:off x="467613" y="4861190"/>
            <a:ext cx="2663613" cy="19894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PGW</a:t>
            </a:r>
          </a:p>
        </p:txBody>
      </p:sp>
      <p:sp>
        <p:nvSpPr>
          <p:cNvPr id="94" name="Rectangle 93"/>
          <p:cNvSpPr/>
          <p:nvPr/>
        </p:nvSpPr>
        <p:spPr>
          <a:xfrm>
            <a:off x="134606" y="5185233"/>
            <a:ext cx="295284" cy="19742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HSS</a:t>
            </a:r>
          </a:p>
        </p:txBody>
      </p:sp>
      <p:sp>
        <p:nvSpPr>
          <p:cNvPr id="83" name="TextBox 82"/>
          <p:cNvSpPr txBox="1"/>
          <p:nvPr/>
        </p:nvSpPr>
        <p:spPr>
          <a:xfrm>
            <a:off x="3117274" y="4509414"/>
            <a:ext cx="299662" cy="200055"/>
          </a:xfrm>
          <a:prstGeom prst="rect">
            <a:avLst/>
          </a:prstGeom>
          <a:noFill/>
        </p:spPr>
        <p:txBody>
          <a:bodyPr wrap="square" rtlCol="0">
            <a:spAutoFit/>
          </a:bodyPr>
          <a:lstStyle/>
          <a:p>
            <a:r>
              <a:rPr lang="en-GB" sz="700" dirty="0" smtClean="0">
                <a:solidFill>
                  <a:srgbClr val="002060"/>
                </a:solidFill>
              </a:rPr>
              <a:t>Rx</a:t>
            </a:r>
          </a:p>
        </p:txBody>
      </p:sp>
      <p:sp>
        <p:nvSpPr>
          <p:cNvPr id="86" name="TextBox 85"/>
          <p:cNvSpPr txBox="1"/>
          <p:nvPr/>
        </p:nvSpPr>
        <p:spPr>
          <a:xfrm>
            <a:off x="3368981" y="4411384"/>
            <a:ext cx="371110" cy="307777"/>
          </a:xfrm>
          <a:prstGeom prst="rect">
            <a:avLst/>
          </a:prstGeom>
          <a:noFill/>
        </p:spPr>
        <p:txBody>
          <a:bodyPr wrap="square" rtlCol="0">
            <a:spAutoFit/>
          </a:bodyPr>
          <a:lstStyle/>
          <a:p>
            <a:pPr algn="r"/>
            <a:r>
              <a:rPr lang="en-GB" sz="700" dirty="0" smtClean="0">
                <a:solidFill>
                  <a:srgbClr val="002060"/>
                </a:solidFill>
              </a:rPr>
              <a:t>MB2-c</a:t>
            </a:r>
          </a:p>
        </p:txBody>
      </p:sp>
      <p:sp>
        <p:nvSpPr>
          <p:cNvPr id="87" name="TextBox 86"/>
          <p:cNvSpPr txBox="1"/>
          <p:nvPr/>
        </p:nvSpPr>
        <p:spPr>
          <a:xfrm>
            <a:off x="3707733" y="4405542"/>
            <a:ext cx="373159" cy="307777"/>
          </a:xfrm>
          <a:prstGeom prst="rect">
            <a:avLst/>
          </a:prstGeom>
          <a:noFill/>
        </p:spPr>
        <p:txBody>
          <a:bodyPr wrap="square" rtlCol="0">
            <a:spAutoFit/>
          </a:bodyPr>
          <a:lstStyle/>
          <a:p>
            <a:pPr algn="ctr"/>
            <a:r>
              <a:rPr lang="en-GB" sz="700" dirty="0" smtClean="0">
                <a:solidFill>
                  <a:srgbClr val="002060"/>
                </a:solidFill>
              </a:rPr>
              <a:t>MB2-u</a:t>
            </a:r>
          </a:p>
        </p:txBody>
      </p:sp>
      <p:sp>
        <p:nvSpPr>
          <p:cNvPr id="93" name="Oval 92"/>
          <p:cNvSpPr/>
          <p:nvPr/>
        </p:nvSpPr>
        <p:spPr>
          <a:xfrm>
            <a:off x="3294888" y="4675667"/>
            <a:ext cx="171623" cy="82368"/>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95" name="Oval 94"/>
          <p:cNvSpPr/>
          <p:nvPr/>
        </p:nvSpPr>
        <p:spPr>
          <a:xfrm>
            <a:off x="3783530" y="4672013"/>
            <a:ext cx="288422" cy="87647"/>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96" name="Oval 95"/>
          <p:cNvSpPr/>
          <p:nvPr/>
        </p:nvSpPr>
        <p:spPr>
          <a:xfrm>
            <a:off x="3599994" y="4672203"/>
            <a:ext cx="171623" cy="82368"/>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99" name="Oval 98"/>
          <p:cNvSpPr/>
          <p:nvPr/>
        </p:nvSpPr>
        <p:spPr>
          <a:xfrm>
            <a:off x="546545" y="4651420"/>
            <a:ext cx="2569571" cy="107373"/>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100" name="TextBox 99"/>
          <p:cNvSpPr txBox="1"/>
          <p:nvPr/>
        </p:nvSpPr>
        <p:spPr>
          <a:xfrm>
            <a:off x="1660696" y="4493858"/>
            <a:ext cx="229681" cy="200055"/>
          </a:xfrm>
          <a:prstGeom prst="rect">
            <a:avLst/>
          </a:prstGeom>
          <a:noFill/>
        </p:spPr>
        <p:txBody>
          <a:bodyPr wrap="none" rtlCol="0">
            <a:spAutoFit/>
          </a:bodyPr>
          <a:lstStyle/>
          <a:p>
            <a:r>
              <a:rPr lang="en-GB" sz="700" dirty="0" err="1" smtClean="0">
                <a:solidFill>
                  <a:srgbClr val="002060"/>
                </a:solidFill>
              </a:rPr>
              <a:t>SGi</a:t>
            </a:r>
            <a:endParaRPr lang="en-GB" sz="700" dirty="0" smtClean="0">
              <a:solidFill>
                <a:srgbClr val="002060"/>
              </a:solidFill>
            </a:endParaRPr>
          </a:p>
        </p:txBody>
      </p:sp>
      <p:sp>
        <p:nvSpPr>
          <p:cNvPr id="395" name="Oval 394"/>
          <p:cNvSpPr/>
          <p:nvPr/>
        </p:nvSpPr>
        <p:spPr>
          <a:xfrm>
            <a:off x="4424339" y="5267948"/>
            <a:ext cx="171623" cy="82368"/>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396" name="TextBox 395"/>
          <p:cNvSpPr txBox="1"/>
          <p:nvPr/>
        </p:nvSpPr>
        <p:spPr>
          <a:xfrm>
            <a:off x="4570060" y="5130099"/>
            <a:ext cx="514895" cy="215444"/>
          </a:xfrm>
          <a:prstGeom prst="rect">
            <a:avLst/>
          </a:prstGeom>
          <a:noFill/>
        </p:spPr>
        <p:txBody>
          <a:bodyPr wrap="square" rtlCol="0">
            <a:spAutoFit/>
          </a:bodyPr>
          <a:lstStyle/>
          <a:p>
            <a:r>
              <a:rPr lang="en-GB" sz="800" dirty="0" smtClean="0">
                <a:solidFill>
                  <a:srgbClr val="002060"/>
                </a:solidFill>
              </a:rPr>
              <a:t>S8</a:t>
            </a:r>
          </a:p>
        </p:txBody>
      </p:sp>
      <p:sp>
        <p:nvSpPr>
          <p:cNvPr id="221" name="Freeform 220"/>
          <p:cNvSpPr/>
          <p:nvPr/>
        </p:nvSpPr>
        <p:spPr>
          <a:xfrm>
            <a:off x="1807438" y="2106629"/>
            <a:ext cx="1850162" cy="2599382"/>
          </a:xfrm>
          <a:custGeom>
            <a:avLst/>
            <a:gdLst>
              <a:gd name="connsiteX0" fmla="*/ 2600325 w 2628900"/>
              <a:gd name="connsiteY0" fmla="*/ 2743200 h 2743200"/>
              <a:gd name="connsiteX1" fmla="*/ 2628900 w 2628900"/>
              <a:gd name="connsiteY1" fmla="*/ 1752600 h 2743200"/>
              <a:gd name="connsiteX2" fmla="*/ 1085850 w 2628900"/>
              <a:gd name="connsiteY2" fmla="*/ 1752600 h 2743200"/>
              <a:gd name="connsiteX3" fmla="*/ 1076325 w 2628900"/>
              <a:gd name="connsiteY3" fmla="*/ 0 h 2743200"/>
              <a:gd name="connsiteX4" fmla="*/ 0 w 2628900"/>
              <a:gd name="connsiteY4" fmla="*/ 0 h 2743200"/>
              <a:gd name="connsiteX0" fmla="*/ 2638425 w 2638425"/>
              <a:gd name="connsiteY0" fmla="*/ 2743200 h 2743200"/>
              <a:gd name="connsiteX1" fmla="*/ 2628900 w 2638425"/>
              <a:gd name="connsiteY1" fmla="*/ 1752600 h 2743200"/>
              <a:gd name="connsiteX2" fmla="*/ 1085850 w 2638425"/>
              <a:gd name="connsiteY2" fmla="*/ 1752600 h 2743200"/>
              <a:gd name="connsiteX3" fmla="*/ 1076325 w 2638425"/>
              <a:gd name="connsiteY3" fmla="*/ 0 h 2743200"/>
              <a:gd name="connsiteX4" fmla="*/ 0 w 2638425"/>
              <a:gd name="connsiteY4" fmla="*/ 0 h 2743200"/>
              <a:gd name="connsiteX0" fmla="*/ 2628900 w 2628900"/>
              <a:gd name="connsiteY0" fmla="*/ 2743200 h 2743200"/>
              <a:gd name="connsiteX1" fmla="*/ 2628900 w 2628900"/>
              <a:gd name="connsiteY1" fmla="*/ 1752600 h 2743200"/>
              <a:gd name="connsiteX2" fmla="*/ 1085850 w 2628900"/>
              <a:gd name="connsiteY2" fmla="*/ 1752600 h 2743200"/>
              <a:gd name="connsiteX3" fmla="*/ 1076325 w 2628900"/>
              <a:gd name="connsiteY3" fmla="*/ 0 h 2743200"/>
              <a:gd name="connsiteX4" fmla="*/ 0 w 2628900"/>
              <a:gd name="connsiteY4" fmla="*/ 0 h 2743200"/>
              <a:gd name="connsiteX0" fmla="*/ 2628900 w 2628900"/>
              <a:gd name="connsiteY0" fmla="*/ 2743200 h 2743200"/>
              <a:gd name="connsiteX1" fmla="*/ 2628900 w 2628900"/>
              <a:gd name="connsiteY1" fmla="*/ 1752600 h 2743200"/>
              <a:gd name="connsiteX2" fmla="*/ 1260463 w 2628900"/>
              <a:gd name="connsiteY2" fmla="*/ 1752600 h 2743200"/>
              <a:gd name="connsiteX3" fmla="*/ 1076325 w 2628900"/>
              <a:gd name="connsiteY3" fmla="*/ 0 h 2743200"/>
              <a:gd name="connsiteX4" fmla="*/ 0 w 2628900"/>
              <a:gd name="connsiteY4" fmla="*/ 0 h 2743200"/>
              <a:gd name="connsiteX0" fmla="*/ 2628900 w 2628900"/>
              <a:gd name="connsiteY0" fmla="*/ 2752725 h 2752725"/>
              <a:gd name="connsiteX1" fmla="*/ 2628900 w 2628900"/>
              <a:gd name="connsiteY1" fmla="*/ 1762125 h 2752725"/>
              <a:gd name="connsiteX2" fmla="*/ 1260463 w 2628900"/>
              <a:gd name="connsiteY2" fmla="*/ 1762125 h 2752725"/>
              <a:gd name="connsiteX3" fmla="*/ 1241238 w 2628900"/>
              <a:gd name="connsiteY3" fmla="*/ 0 h 2752725"/>
              <a:gd name="connsiteX4" fmla="*/ 0 w 2628900"/>
              <a:gd name="connsiteY4" fmla="*/ 9525 h 2752725"/>
              <a:gd name="connsiteX0" fmla="*/ 2628900 w 2628900"/>
              <a:gd name="connsiteY0" fmla="*/ 2743200 h 2743200"/>
              <a:gd name="connsiteX1" fmla="*/ 2628900 w 2628900"/>
              <a:gd name="connsiteY1" fmla="*/ 1752600 h 2743200"/>
              <a:gd name="connsiteX2" fmla="*/ 1260463 w 2628900"/>
              <a:gd name="connsiteY2" fmla="*/ 1752600 h 2743200"/>
              <a:gd name="connsiteX3" fmla="*/ 1270340 w 2628900"/>
              <a:gd name="connsiteY3" fmla="*/ 9525 h 2743200"/>
              <a:gd name="connsiteX4" fmla="*/ 0 w 2628900"/>
              <a:gd name="connsiteY4" fmla="*/ 0 h 2743200"/>
              <a:gd name="connsiteX0" fmla="*/ 2638275 w 2638275"/>
              <a:gd name="connsiteY0" fmla="*/ 2733675 h 2733675"/>
              <a:gd name="connsiteX1" fmla="*/ 2638275 w 2638275"/>
              <a:gd name="connsiteY1" fmla="*/ 1743075 h 2733675"/>
              <a:gd name="connsiteX2" fmla="*/ 1269838 w 2638275"/>
              <a:gd name="connsiteY2" fmla="*/ 1743075 h 2733675"/>
              <a:gd name="connsiteX3" fmla="*/ 1279715 w 2638275"/>
              <a:gd name="connsiteY3" fmla="*/ 0 h 2733675"/>
              <a:gd name="connsiteX4" fmla="*/ 0 w 2638275"/>
              <a:gd name="connsiteY4" fmla="*/ 2749 h 2733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275" h="2733675">
                <a:moveTo>
                  <a:pt x="2638275" y="2733675"/>
                </a:moveTo>
                <a:lnTo>
                  <a:pt x="2638275" y="1743075"/>
                </a:lnTo>
                <a:lnTo>
                  <a:pt x="1269838" y="1743075"/>
                </a:lnTo>
                <a:cubicBezTo>
                  <a:pt x="1273130" y="1162050"/>
                  <a:pt x="1276423" y="581025"/>
                  <a:pt x="1279715" y="0"/>
                </a:cubicBezTo>
                <a:lnTo>
                  <a:pt x="0" y="2749"/>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22" name="Freeform 221"/>
          <p:cNvSpPr/>
          <p:nvPr/>
        </p:nvSpPr>
        <p:spPr>
          <a:xfrm>
            <a:off x="1807221" y="2277883"/>
            <a:ext cx="1569963" cy="2437685"/>
          </a:xfrm>
          <a:custGeom>
            <a:avLst/>
            <a:gdLst>
              <a:gd name="connsiteX0" fmla="*/ 2143125 w 2143125"/>
              <a:gd name="connsiteY0" fmla="*/ 2581275 h 2581275"/>
              <a:gd name="connsiteX1" fmla="*/ 2133600 w 2143125"/>
              <a:gd name="connsiteY1" fmla="*/ 1714500 h 2581275"/>
              <a:gd name="connsiteX2" fmla="*/ 1133475 w 2143125"/>
              <a:gd name="connsiteY2" fmla="*/ 1714500 h 2581275"/>
              <a:gd name="connsiteX3" fmla="*/ 1133475 w 2143125"/>
              <a:gd name="connsiteY3" fmla="*/ 0 h 2581275"/>
              <a:gd name="connsiteX4" fmla="*/ 0 w 2143125"/>
              <a:gd name="connsiteY4" fmla="*/ 0 h 2581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3125" h="2581275">
                <a:moveTo>
                  <a:pt x="2143125" y="2581275"/>
                </a:moveTo>
                <a:lnTo>
                  <a:pt x="2133600" y="1714500"/>
                </a:lnTo>
                <a:lnTo>
                  <a:pt x="1133475" y="1714500"/>
                </a:lnTo>
                <a:lnTo>
                  <a:pt x="1133475" y="0"/>
                </a:lnTo>
                <a:lnTo>
                  <a:pt x="0"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223" name="Straight Connector 222"/>
          <p:cNvCxnSpPr/>
          <p:nvPr/>
        </p:nvCxnSpPr>
        <p:spPr>
          <a:xfrm>
            <a:off x="3997692" y="2400495"/>
            <a:ext cx="0" cy="23056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a:off x="1664412" y="3806931"/>
            <a:ext cx="0" cy="15209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5" name="Freeform 224"/>
          <p:cNvSpPr/>
          <p:nvPr/>
        </p:nvSpPr>
        <p:spPr>
          <a:xfrm>
            <a:off x="2901696" y="2384015"/>
            <a:ext cx="884911" cy="2943889"/>
          </a:xfrm>
          <a:custGeom>
            <a:avLst/>
            <a:gdLst>
              <a:gd name="connsiteX0" fmla="*/ 655607 w 664234"/>
              <a:gd name="connsiteY0" fmla="*/ 0 h 2734574"/>
              <a:gd name="connsiteX1" fmla="*/ 664234 w 664234"/>
              <a:gd name="connsiteY1" fmla="*/ 698740 h 2734574"/>
              <a:gd name="connsiteX2" fmla="*/ 0 w 664234"/>
              <a:gd name="connsiteY2" fmla="*/ 698740 h 2734574"/>
              <a:gd name="connsiteX3" fmla="*/ 25879 w 664234"/>
              <a:gd name="connsiteY3" fmla="*/ 2734574 h 2734574"/>
              <a:gd name="connsiteX0" fmla="*/ 664234 w 672861"/>
              <a:gd name="connsiteY0" fmla="*/ 0 h 2734574"/>
              <a:gd name="connsiteX1" fmla="*/ 672861 w 672861"/>
              <a:gd name="connsiteY1" fmla="*/ 698740 h 2734574"/>
              <a:gd name="connsiteX2" fmla="*/ 8627 w 672861"/>
              <a:gd name="connsiteY2" fmla="*/ 698740 h 2734574"/>
              <a:gd name="connsiteX3" fmla="*/ 0 w 672861"/>
              <a:gd name="connsiteY3" fmla="*/ 2734574 h 2734574"/>
              <a:gd name="connsiteX0" fmla="*/ 676141 w 676141"/>
              <a:gd name="connsiteY0" fmla="*/ 0 h 2744099"/>
              <a:gd name="connsiteX1" fmla="*/ 672861 w 676141"/>
              <a:gd name="connsiteY1" fmla="*/ 708265 h 2744099"/>
              <a:gd name="connsiteX2" fmla="*/ 8627 w 676141"/>
              <a:gd name="connsiteY2" fmla="*/ 708265 h 2744099"/>
              <a:gd name="connsiteX3" fmla="*/ 0 w 676141"/>
              <a:gd name="connsiteY3" fmla="*/ 2744099 h 2744099"/>
              <a:gd name="connsiteX0" fmla="*/ 670390 w 670390"/>
              <a:gd name="connsiteY0" fmla="*/ 0 h 2744099"/>
              <a:gd name="connsiteX1" fmla="*/ 667110 w 670390"/>
              <a:gd name="connsiteY1" fmla="*/ 708265 h 2744099"/>
              <a:gd name="connsiteX2" fmla="*/ 2876 w 670390"/>
              <a:gd name="connsiteY2" fmla="*/ 708265 h 2744099"/>
              <a:gd name="connsiteX3" fmla="*/ 9159 w 670390"/>
              <a:gd name="connsiteY3" fmla="*/ 2744099 h 2744099"/>
              <a:gd name="connsiteX0" fmla="*/ 671171 w 671171"/>
              <a:gd name="connsiteY0" fmla="*/ 0 h 2757604"/>
              <a:gd name="connsiteX1" fmla="*/ 667891 w 671171"/>
              <a:gd name="connsiteY1" fmla="*/ 708265 h 2757604"/>
              <a:gd name="connsiteX2" fmla="*/ 3657 w 671171"/>
              <a:gd name="connsiteY2" fmla="*/ 708265 h 2757604"/>
              <a:gd name="connsiteX3" fmla="*/ 0 w 671171"/>
              <a:gd name="connsiteY3" fmla="*/ 2757604 h 2757604"/>
            </a:gdLst>
            <a:ahLst/>
            <a:cxnLst>
              <a:cxn ang="0">
                <a:pos x="connsiteX0" y="connsiteY0"/>
              </a:cxn>
              <a:cxn ang="0">
                <a:pos x="connsiteX1" y="connsiteY1"/>
              </a:cxn>
              <a:cxn ang="0">
                <a:pos x="connsiteX2" y="connsiteY2"/>
              </a:cxn>
              <a:cxn ang="0">
                <a:pos x="connsiteX3" y="connsiteY3"/>
              </a:cxn>
            </a:cxnLst>
            <a:rect l="l" t="t" r="r" b="b"/>
            <a:pathLst>
              <a:path w="671171" h="2757604">
                <a:moveTo>
                  <a:pt x="671171" y="0"/>
                </a:moveTo>
                <a:cubicBezTo>
                  <a:pt x="670078" y="236088"/>
                  <a:pt x="668984" y="472177"/>
                  <a:pt x="667891" y="708265"/>
                </a:cubicBezTo>
                <a:lnTo>
                  <a:pt x="3657" y="708265"/>
                </a:lnTo>
                <a:cubicBezTo>
                  <a:pt x="781" y="1386876"/>
                  <a:pt x="2876" y="2078993"/>
                  <a:pt x="0" y="2757604"/>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226" name="Straight Connector 225"/>
          <p:cNvCxnSpPr/>
          <p:nvPr/>
        </p:nvCxnSpPr>
        <p:spPr>
          <a:xfrm>
            <a:off x="1098273" y="2396302"/>
            <a:ext cx="0" cy="28950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7" name="TextBox 226"/>
          <p:cNvSpPr txBox="1"/>
          <p:nvPr/>
        </p:nvSpPr>
        <p:spPr>
          <a:xfrm>
            <a:off x="5612816" y="5983649"/>
            <a:ext cx="278153" cy="247037"/>
          </a:xfrm>
          <a:prstGeom prst="rect">
            <a:avLst/>
          </a:prstGeom>
          <a:noFill/>
        </p:spPr>
        <p:txBody>
          <a:bodyPr wrap="none" rtlCol="0">
            <a:spAutoFit/>
          </a:bodyPr>
          <a:lstStyle/>
          <a:p>
            <a:r>
              <a:rPr lang="en-GB" dirty="0" smtClean="0"/>
              <a:t>A1a</a:t>
            </a:r>
            <a:endParaRPr lang="en-GB" dirty="0"/>
          </a:p>
        </p:txBody>
      </p:sp>
      <p:sp>
        <p:nvSpPr>
          <p:cNvPr id="228" name="TextBox 227"/>
          <p:cNvSpPr txBox="1"/>
          <p:nvPr/>
        </p:nvSpPr>
        <p:spPr>
          <a:xfrm>
            <a:off x="6178254" y="5983649"/>
            <a:ext cx="454193" cy="246221"/>
          </a:xfrm>
          <a:prstGeom prst="rect">
            <a:avLst/>
          </a:prstGeom>
          <a:noFill/>
        </p:spPr>
        <p:txBody>
          <a:bodyPr wrap="square" rtlCol="0">
            <a:spAutoFit/>
          </a:bodyPr>
          <a:lstStyle/>
          <a:p>
            <a:r>
              <a:rPr lang="en-GB" dirty="0" smtClean="0"/>
              <a:t>A1b</a:t>
            </a:r>
            <a:endParaRPr lang="en-GB" dirty="0"/>
          </a:p>
        </p:txBody>
      </p:sp>
      <p:sp>
        <p:nvSpPr>
          <p:cNvPr id="229" name="TextBox 228"/>
          <p:cNvSpPr txBox="1"/>
          <p:nvPr/>
        </p:nvSpPr>
        <p:spPr>
          <a:xfrm>
            <a:off x="7408169" y="5983649"/>
            <a:ext cx="230383" cy="247037"/>
          </a:xfrm>
          <a:prstGeom prst="rect">
            <a:avLst/>
          </a:prstGeom>
          <a:noFill/>
        </p:spPr>
        <p:txBody>
          <a:bodyPr wrap="none" rtlCol="0">
            <a:spAutoFit/>
          </a:bodyPr>
          <a:lstStyle/>
          <a:p>
            <a:r>
              <a:rPr lang="en-GB" dirty="0" smtClean="0"/>
              <a:t>A2</a:t>
            </a:r>
            <a:endParaRPr lang="en-GB" dirty="0"/>
          </a:p>
        </p:txBody>
      </p:sp>
      <p:grpSp>
        <p:nvGrpSpPr>
          <p:cNvPr id="231" name="Group 178"/>
          <p:cNvGrpSpPr/>
          <p:nvPr/>
        </p:nvGrpSpPr>
        <p:grpSpPr>
          <a:xfrm>
            <a:off x="196376" y="1043668"/>
            <a:ext cx="4057747" cy="3297761"/>
            <a:chOff x="5000024" y="1104628"/>
            <a:chExt cx="4057747" cy="3297761"/>
          </a:xfrm>
        </p:grpSpPr>
        <p:sp>
          <p:nvSpPr>
            <p:cNvPr id="232" name="Rectangle 231"/>
            <p:cNvSpPr/>
            <p:nvPr/>
          </p:nvSpPr>
          <p:spPr>
            <a:xfrm>
              <a:off x="6019639" y="3203830"/>
              <a:ext cx="531594" cy="67738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algn="ctr"/>
              <a:r>
                <a:rPr lang="en-GB" dirty="0" smtClean="0">
                  <a:solidFill>
                    <a:schemeClr val="tx1"/>
                  </a:solidFill>
                </a:rPr>
                <a:t>SIP core</a:t>
              </a:r>
            </a:p>
          </p:txBody>
        </p:sp>
        <p:sp>
          <p:nvSpPr>
            <p:cNvPr id="233" name="Rectangle 232"/>
            <p:cNvSpPr/>
            <p:nvPr/>
          </p:nvSpPr>
          <p:spPr>
            <a:xfrm>
              <a:off x="7822334" y="1778516"/>
              <a:ext cx="1106805" cy="67738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dirty="0" smtClean="0">
                  <a:solidFill>
                    <a:schemeClr val="tx1"/>
                  </a:solidFill>
                </a:rPr>
                <a:t>MCPTT core</a:t>
              </a:r>
            </a:p>
          </p:txBody>
        </p:sp>
        <p:sp>
          <p:nvSpPr>
            <p:cNvPr id="234" name="Rectangle 233"/>
            <p:cNvSpPr/>
            <p:nvPr/>
          </p:nvSpPr>
          <p:spPr>
            <a:xfrm>
              <a:off x="5210979" y="1774874"/>
              <a:ext cx="1406563" cy="67738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dirty="0" smtClean="0">
                  <a:solidFill>
                    <a:schemeClr val="tx1"/>
                  </a:solidFill>
                </a:rPr>
                <a:t>User Services Core</a:t>
              </a:r>
            </a:p>
          </p:txBody>
        </p:sp>
        <p:cxnSp>
          <p:nvCxnSpPr>
            <p:cNvPr id="235" name="Straight Connector 234"/>
            <p:cNvCxnSpPr/>
            <p:nvPr/>
          </p:nvCxnSpPr>
          <p:spPr>
            <a:xfrm>
              <a:off x="6126194" y="2457380"/>
              <a:ext cx="0" cy="748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6" name="Freeform 235"/>
            <p:cNvSpPr/>
            <p:nvPr/>
          </p:nvSpPr>
          <p:spPr>
            <a:xfrm>
              <a:off x="6460172" y="2463842"/>
              <a:ext cx="1421566" cy="735854"/>
            </a:xfrm>
            <a:custGeom>
              <a:avLst/>
              <a:gdLst>
                <a:gd name="connsiteX0" fmla="*/ 0 w 2428875"/>
                <a:gd name="connsiteY0" fmla="*/ 733425 h 733425"/>
                <a:gd name="connsiteX1" fmla="*/ 0 w 2428875"/>
                <a:gd name="connsiteY1" fmla="*/ 457200 h 733425"/>
                <a:gd name="connsiteX2" fmla="*/ 2428875 w 2428875"/>
                <a:gd name="connsiteY2" fmla="*/ 466725 h 733425"/>
                <a:gd name="connsiteX3" fmla="*/ 2428875 w 2428875"/>
                <a:gd name="connsiteY3" fmla="*/ 0 h 733425"/>
              </a:gdLst>
              <a:ahLst/>
              <a:cxnLst>
                <a:cxn ang="0">
                  <a:pos x="connsiteX0" y="connsiteY0"/>
                </a:cxn>
                <a:cxn ang="0">
                  <a:pos x="connsiteX1" y="connsiteY1"/>
                </a:cxn>
                <a:cxn ang="0">
                  <a:pos x="connsiteX2" y="connsiteY2"/>
                </a:cxn>
                <a:cxn ang="0">
                  <a:pos x="connsiteX3" y="connsiteY3"/>
                </a:cxn>
              </a:cxnLst>
              <a:rect l="l" t="t" r="r" b="b"/>
              <a:pathLst>
                <a:path w="2428875" h="733425">
                  <a:moveTo>
                    <a:pt x="0" y="733425"/>
                  </a:moveTo>
                  <a:lnTo>
                    <a:pt x="0" y="457200"/>
                  </a:lnTo>
                  <a:lnTo>
                    <a:pt x="2428875" y="466725"/>
                  </a:lnTo>
                  <a:lnTo>
                    <a:pt x="2428875"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37" name="Rectangle 236"/>
            <p:cNvSpPr/>
            <p:nvPr/>
          </p:nvSpPr>
          <p:spPr>
            <a:xfrm>
              <a:off x="5000024" y="1142432"/>
              <a:ext cx="2549193" cy="3225685"/>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238" name="Rectangle 237"/>
            <p:cNvSpPr/>
            <p:nvPr/>
          </p:nvSpPr>
          <p:spPr>
            <a:xfrm>
              <a:off x="7748196" y="1142432"/>
              <a:ext cx="1309575" cy="1588372"/>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239" name="TextBox 238"/>
            <p:cNvSpPr txBox="1"/>
            <p:nvPr/>
          </p:nvSpPr>
          <p:spPr>
            <a:xfrm>
              <a:off x="5046106" y="1112605"/>
              <a:ext cx="978418" cy="247037"/>
            </a:xfrm>
            <a:prstGeom prst="rect">
              <a:avLst/>
            </a:prstGeom>
            <a:noFill/>
          </p:spPr>
          <p:txBody>
            <a:bodyPr wrap="none" rtlCol="0">
              <a:spAutoFit/>
            </a:bodyPr>
            <a:lstStyle/>
            <a:p>
              <a:r>
                <a:rPr lang="en-GB" b="1" dirty="0" smtClean="0">
                  <a:solidFill>
                    <a:srgbClr val="FF0000"/>
                  </a:solidFill>
                </a:rPr>
                <a:t>User Based Services</a:t>
              </a:r>
              <a:endParaRPr lang="en-GB" b="1" dirty="0">
                <a:solidFill>
                  <a:srgbClr val="FF0000"/>
                </a:solidFill>
              </a:endParaRPr>
            </a:p>
          </p:txBody>
        </p:sp>
        <p:sp>
          <p:nvSpPr>
            <p:cNvPr id="240" name="TextBox 239"/>
            <p:cNvSpPr txBox="1"/>
            <p:nvPr/>
          </p:nvSpPr>
          <p:spPr>
            <a:xfrm>
              <a:off x="7787209" y="1104628"/>
              <a:ext cx="905678" cy="247037"/>
            </a:xfrm>
            <a:prstGeom prst="rect">
              <a:avLst/>
            </a:prstGeom>
            <a:noFill/>
          </p:spPr>
          <p:txBody>
            <a:bodyPr wrap="none" rtlCol="0">
              <a:spAutoFit/>
            </a:bodyPr>
            <a:lstStyle/>
            <a:p>
              <a:r>
                <a:rPr lang="en-GB" b="1" dirty="0" smtClean="0">
                  <a:solidFill>
                    <a:srgbClr val="FF0000"/>
                  </a:solidFill>
                </a:rPr>
                <a:t>MCPTT application</a:t>
              </a:r>
              <a:endParaRPr lang="en-GB" b="1" dirty="0">
                <a:solidFill>
                  <a:srgbClr val="FF0000"/>
                </a:solidFill>
              </a:endParaRPr>
            </a:p>
          </p:txBody>
        </p:sp>
        <p:cxnSp>
          <p:nvCxnSpPr>
            <p:cNvPr id="241" name="Straight Connector 240"/>
            <p:cNvCxnSpPr/>
            <p:nvPr/>
          </p:nvCxnSpPr>
          <p:spPr>
            <a:xfrm>
              <a:off x="6625320" y="1947406"/>
              <a:ext cx="12055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2" name="TextBox 241"/>
            <p:cNvSpPr txBox="1"/>
            <p:nvPr/>
          </p:nvSpPr>
          <p:spPr>
            <a:xfrm>
              <a:off x="5574881" y="4155352"/>
              <a:ext cx="278153" cy="247037"/>
            </a:xfrm>
            <a:prstGeom prst="rect">
              <a:avLst/>
            </a:prstGeom>
            <a:noFill/>
          </p:spPr>
          <p:txBody>
            <a:bodyPr wrap="none" rtlCol="0">
              <a:spAutoFit/>
            </a:bodyPr>
            <a:lstStyle/>
            <a:p>
              <a:r>
                <a:rPr lang="en-GB" dirty="0" smtClean="0"/>
                <a:t>A1a</a:t>
              </a:r>
              <a:endParaRPr lang="en-GB" dirty="0"/>
            </a:p>
          </p:txBody>
        </p:sp>
        <p:sp>
          <p:nvSpPr>
            <p:cNvPr id="243" name="TextBox 242"/>
            <p:cNvSpPr txBox="1"/>
            <p:nvPr/>
          </p:nvSpPr>
          <p:spPr>
            <a:xfrm>
              <a:off x="6128128" y="4155353"/>
              <a:ext cx="553088" cy="245960"/>
            </a:xfrm>
            <a:prstGeom prst="rect">
              <a:avLst/>
            </a:prstGeom>
            <a:noFill/>
          </p:spPr>
          <p:txBody>
            <a:bodyPr wrap="square" rtlCol="0">
              <a:spAutoFit/>
            </a:bodyPr>
            <a:lstStyle/>
            <a:p>
              <a:r>
                <a:rPr lang="en-GB" dirty="0" smtClean="0"/>
                <a:t>A1b</a:t>
              </a:r>
              <a:endParaRPr lang="en-GB" dirty="0"/>
            </a:p>
          </p:txBody>
        </p:sp>
        <p:sp>
          <p:nvSpPr>
            <p:cNvPr id="244" name="TextBox 243"/>
            <p:cNvSpPr txBox="1"/>
            <p:nvPr/>
          </p:nvSpPr>
          <p:spPr>
            <a:xfrm>
              <a:off x="8340339" y="2687466"/>
              <a:ext cx="230383" cy="247037"/>
            </a:xfrm>
            <a:prstGeom prst="rect">
              <a:avLst/>
            </a:prstGeom>
            <a:noFill/>
          </p:spPr>
          <p:txBody>
            <a:bodyPr wrap="none" rtlCol="0">
              <a:spAutoFit/>
            </a:bodyPr>
            <a:lstStyle/>
            <a:p>
              <a:r>
                <a:rPr lang="en-GB" dirty="0" smtClean="0"/>
                <a:t>A2</a:t>
              </a:r>
              <a:endParaRPr lang="en-GB" dirty="0"/>
            </a:p>
          </p:txBody>
        </p:sp>
        <p:sp>
          <p:nvSpPr>
            <p:cNvPr id="245" name="TextBox 244"/>
            <p:cNvSpPr txBox="1"/>
            <p:nvPr/>
          </p:nvSpPr>
          <p:spPr>
            <a:xfrm>
              <a:off x="8735918" y="2675233"/>
              <a:ext cx="230383" cy="247037"/>
            </a:xfrm>
            <a:prstGeom prst="rect">
              <a:avLst/>
            </a:prstGeom>
            <a:noFill/>
          </p:spPr>
          <p:txBody>
            <a:bodyPr wrap="none" rtlCol="0">
              <a:spAutoFit/>
            </a:bodyPr>
            <a:lstStyle/>
            <a:p>
              <a:r>
                <a:rPr lang="en-GB" dirty="0" smtClean="0"/>
                <a:t>A3</a:t>
              </a:r>
              <a:endParaRPr lang="en-GB" dirty="0"/>
            </a:p>
          </p:txBody>
        </p:sp>
        <p:sp>
          <p:nvSpPr>
            <p:cNvPr id="246" name="TextBox 245"/>
            <p:cNvSpPr txBox="1"/>
            <p:nvPr/>
          </p:nvSpPr>
          <p:spPr>
            <a:xfrm>
              <a:off x="7467964" y="3904588"/>
              <a:ext cx="395876" cy="246221"/>
            </a:xfrm>
            <a:prstGeom prst="rect">
              <a:avLst/>
            </a:prstGeom>
            <a:noFill/>
          </p:spPr>
          <p:txBody>
            <a:bodyPr wrap="square" rtlCol="0">
              <a:spAutoFit/>
            </a:bodyPr>
            <a:lstStyle/>
            <a:p>
              <a:r>
                <a:rPr lang="en-GB" dirty="0" smtClean="0"/>
                <a:t>A4</a:t>
              </a:r>
              <a:endParaRPr lang="en-GB" dirty="0"/>
            </a:p>
          </p:txBody>
        </p:sp>
        <p:sp>
          <p:nvSpPr>
            <p:cNvPr id="247" name="TextBox 246"/>
            <p:cNvSpPr txBox="1"/>
            <p:nvPr/>
          </p:nvSpPr>
          <p:spPr>
            <a:xfrm>
              <a:off x="7464030" y="3635476"/>
              <a:ext cx="230383" cy="247037"/>
            </a:xfrm>
            <a:prstGeom prst="rect">
              <a:avLst/>
            </a:prstGeom>
            <a:noFill/>
          </p:spPr>
          <p:txBody>
            <a:bodyPr wrap="none" rtlCol="0">
              <a:spAutoFit/>
            </a:bodyPr>
            <a:lstStyle/>
            <a:p>
              <a:r>
                <a:rPr lang="en-GB" dirty="0" smtClean="0"/>
                <a:t>A5</a:t>
              </a:r>
              <a:endParaRPr lang="en-GB" dirty="0"/>
            </a:p>
          </p:txBody>
        </p:sp>
      </p:grpSp>
      <p:sp>
        <p:nvSpPr>
          <p:cNvPr id="252" name="TextBox 251"/>
          <p:cNvSpPr txBox="1"/>
          <p:nvPr/>
        </p:nvSpPr>
        <p:spPr>
          <a:xfrm>
            <a:off x="8644128" y="6096000"/>
            <a:ext cx="542544" cy="215444"/>
          </a:xfrm>
          <a:prstGeom prst="rect">
            <a:avLst/>
          </a:prstGeom>
          <a:noFill/>
        </p:spPr>
        <p:txBody>
          <a:bodyPr wrap="square" rtlCol="0">
            <a:spAutoFit/>
          </a:bodyPr>
          <a:lstStyle/>
          <a:p>
            <a:r>
              <a:rPr lang="en-GB" sz="800" dirty="0" smtClean="0"/>
              <a:t>Client</a:t>
            </a:r>
          </a:p>
        </p:txBody>
      </p:sp>
      <p:sp>
        <p:nvSpPr>
          <p:cNvPr id="253" name="TextBox 252"/>
          <p:cNvSpPr txBox="1"/>
          <p:nvPr/>
        </p:nvSpPr>
        <p:spPr>
          <a:xfrm>
            <a:off x="8619744" y="5596128"/>
            <a:ext cx="446731" cy="200055"/>
          </a:xfrm>
          <a:prstGeom prst="rect">
            <a:avLst/>
          </a:prstGeom>
          <a:noFill/>
        </p:spPr>
        <p:txBody>
          <a:bodyPr wrap="square" rtlCol="0">
            <a:spAutoFit/>
          </a:bodyPr>
          <a:lstStyle/>
          <a:p>
            <a:pPr algn="r"/>
            <a:r>
              <a:rPr lang="en-GB" sz="700" dirty="0" smtClean="0"/>
              <a:t>RAN</a:t>
            </a:r>
          </a:p>
        </p:txBody>
      </p:sp>
      <p:sp>
        <p:nvSpPr>
          <p:cNvPr id="254" name="TextBox 253"/>
          <p:cNvSpPr txBox="1"/>
          <p:nvPr/>
        </p:nvSpPr>
        <p:spPr>
          <a:xfrm>
            <a:off x="146304" y="6071616"/>
            <a:ext cx="3818674" cy="246221"/>
          </a:xfrm>
          <a:prstGeom prst="rect">
            <a:avLst/>
          </a:prstGeom>
          <a:noFill/>
        </p:spPr>
        <p:txBody>
          <a:bodyPr wrap="none" rtlCol="0">
            <a:spAutoFit/>
          </a:bodyPr>
          <a:lstStyle/>
          <a:p>
            <a:r>
              <a:rPr lang="en-GB" dirty="0" smtClean="0"/>
              <a:t>NOTE: FFS whether multicast is possible in roamed environment</a:t>
            </a:r>
            <a:endParaRPr lang="en-GB" dirty="0"/>
          </a:p>
        </p:txBody>
      </p:sp>
      <p:sp>
        <p:nvSpPr>
          <p:cNvPr id="61" name="Content Placeholder 2"/>
          <p:cNvSpPr>
            <a:spLocks noGrp="1"/>
          </p:cNvSpPr>
          <p:nvPr>
            <p:ph idx="1"/>
          </p:nvPr>
        </p:nvSpPr>
        <p:spPr>
          <a:xfrm>
            <a:off x="5053264" y="1299411"/>
            <a:ext cx="3669632" cy="2835638"/>
          </a:xfrm>
        </p:spPr>
        <p:txBody>
          <a:bodyPr>
            <a:normAutofit fontScale="70000" lnSpcReduction="20000"/>
          </a:bodyPr>
          <a:lstStyle/>
          <a:p>
            <a:r>
              <a:rPr lang="en-GB" dirty="0" smtClean="0"/>
              <a:t>The UE roams at the 3GPP level, using inter-operator interfaces (and agreements)</a:t>
            </a:r>
          </a:p>
          <a:p>
            <a:r>
              <a:rPr lang="en-GB" dirty="0" smtClean="0"/>
              <a:t>All application functionality is carried out by the home server</a:t>
            </a:r>
          </a:p>
          <a:p>
            <a:r>
              <a:rPr lang="en-GB" dirty="0" smtClean="0"/>
              <a:t>QoS is controlled by the home network, subject to policy</a:t>
            </a:r>
          </a:p>
        </p:txBody>
      </p:sp>
      <p:sp>
        <p:nvSpPr>
          <p:cNvPr id="62" name="Freeform 61"/>
          <p:cNvSpPr/>
          <p:nvPr/>
        </p:nvSpPr>
        <p:spPr>
          <a:xfrm>
            <a:off x="422694" y="4787660"/>
            <a:ext cx="8358997" cy="577970"/>
          </a:xfrm>
          <a:custGeom>
            <a:avLst/>
            <a:gdLst>
              <a:gd name="connsiteX0" fmla="*/ 0 w 8358997"/>
              <a:gd name="connsiteY0" fmla="*/ 577970 h 577970"/>
              <a:gd name="connsiteX1" fmla="*/ 3899140 w 8358997"/>
              <a:gd name="connsiteY1" fmla="*/ 577970 h 577970"/>
              <a:gd name="connsiteX2" fmla="*/ 3907766 w 8358997"/>
              <a:gd name="connsiteY2" fmla="*/ 0 h 577970"/>
              <a:gd name="connsiteX3" fmla="*/ 8358997 w 8358997"/>
              <a:gd name="connsiteY3" fmla="*/ 0 h 577970"/>
            </a:gdLst>
            <a:ahLst/>
            <a:cxnLst>
              <a:cxn ang="0">
                <a:pos x="connsiteX0" y="connsiteY0"/>
              </a:cxn>
              <a:cxn ang="0">
                <a:pos x="connsiteX1" y="connsiteY1"/>
              </a:cxn>
              <a:cxn ang="0">
                <a:pos x="connsiteX2" y="connsiteY2"/>
              </a:cxn>
              <a:cxn ang="0">
                <a:pos x="connsiteX3" y="connsiteY3"/>
              </a:cxn>
            </a:cxnLst>
            <a:rect l="l" t="t" r="r" b="b"/>
            <a:pathLst>
              <a:path w="8358997" h="577970">
                <a:moveTo>
                  <a:pt x="0" y="577970"/>
                </a:moveTo>
                <a:lnTo>
                  <a:pt x="3899140" y="577970"/>
                </a:lnTo>
                <a:lnTo>
                  <a:pt x="3907766" y="0"/>
                </a:lnTo>
                <a:lnTo>
                  <a:pt x="8358997"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3" name="Oval 62"/>
          <p:cNvSpPr/>
          <p:nvPr/>
        </p:nvSpPr>
        <p:spPr>
          <a:xfrm>
            <a:off x="4805935" y="4756146"/>
            <a:ext cx="171623" cy="82368"/>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64" name="Oval 63"/>
          <p:cNvSpPr/>
          <p:nvPr/>
        </p:nvSpPr>
        <p:spPr>
          <a:xfrm>
            <a:off x="4421471" y="4756146"/>
            <a:ext cx="171623" cy="82368"/>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65" name="TextBox 64"/>
          <p:cNvSpPr txBox="1"/>
          <p:nvPr/>
        </p:nvSpPr>
        <p:spPr>
          <a:xfrm>
            <a:off x="4515428" y="4626890"/>
            <a:ext cx="514895" cy="215444"/>
          </a:xfrm>
          <a:prstGeom prst="rect">
            <a:avLst/>
          </a:prstGeom>
          <a:noFill/>
        </p:spPr>
        <p:txBody>
          <a:bodyPr wrap="square" rtlCol="0">
            <a:spAutoFit/>
          </a:bodyPr>
          <a:lstStyle/>
          <a:p>
            <a:r>
              <a:rPr lang="en-GB" sz="800" dirty="0" smtClean="0">
                <a:solidFill>
                  <a:srgbClr val="002060"/>
                </a:solidFill>
              </a:rPr>
              <a:t>S6a</a:t>
            </a:r>
          </a:p>
        </p:txBody>
      </p:sp>
    </p:spTree>
    <p:extLst>
      <p:ext uri="{BB962C8B-B14F-4D97-AF65-F5344CB8AC3E}">
        <p14:creationId xmlns="" xmlns:p14="http://schemas.microsoft.com/office/powerpoint/2010/main" val="35355193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75781"/>
            <a:ext cx="7435516" cy="701436"/>
          </a:xfrm>
          <a:prstGeom prst="rect">
            <a:avLst/>
          </a:prstGeom>
          <a:noFill/>
          <a:ln>
            <a:noFill/>
          </a:ln>
        </p:spPr>
        <p:txBody>
          <a:bodyPr vert="horz" wrap="square" lIns="91440" tIns="45720" rIns="91440" bIns="45720" numCol="1" anchor="ctr" anchorCtr="0" compatLnSpc="1">
            <a:prstTxWarp prst="textNoShape">
              <a:avLst/>
            </a:prstTxWarp>
          </a:bodyPr>
          <a:lstStyle/>
          <a:p>
            <a:pPr algn="ctr" eaLnBrk="1" hangingPunct="1"/>
            <a:r>
              <a:rPr lang="en-GB" sz="3200" dirty="0" smtClean="0">
                <a:solidFill>
                  <a:srgbClr val="FF0000"/>
                </a:solidFill>
                <a:latin typeface="+mj-lt"/>
                <a:ea typeface="+mj-ea"/>
                <a:cs typeface="+mj-cs"/>
              </a:rPr>
              <a:t>Application level migration (mutual aid etc)</a:t>
            </a:r>
          </a:p>
        </p:txBody>
      </p:sp>
      <p:sp>
        <p:nvSpPr>
          <p:cNvPr id="142" name="Rectangle 141"/>
          <p:cNvSpPr/>
          <p:nvPr/>
        </p:nvSpPr>
        <p:spPr>
          <a:xfrm>
            <a:off x="4608995" y="6001618"/>
            <a:ext cx="4433669" cy="31165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143" name="TextBox 142"/>
          <p:cNvSpPr txBox="1"/>
          <p:nvPr/>
        </p:nvSpPr>
        <p:spPr>
          <a:xfrm>
            <a:off x="8644128" y="6096000"/>
            <a:ext cx="542544" cy="215444"/>
          </a:xfrm>
          <a:prstGeom prst="rect">
            <a:avLst/>
          </a:prstGeom>
          <a:noFill/>
        </p:spPr>
        <p:txBody>
          <a:bodyPr wrap="square" rtlCol="0">
            <a:spAutoFit/>
          </a:bodyPr>
          <a:lstStyle/>
          <a:p>
            <a:r>
              <a:rPr lang="en-GB" sz="800" dirty="0" smtClean="0"/>
              <a:t>Client</a:t>
            </a:r>
          </a:p>
        </p:txBody>
      </p:sp>
      <p:grpSp>
        <p:nvGrpSpPr>
          <p:cNvPr id="71" name="Group 70"/>
          <p:cNvGrpSpPr/>
          <p:nvPr/>
        </p:nvGrpSpPr>
        <p:grpSpPr>
          <a:xfrm>
            <a:off x="4608998" y="4487490"/>
            <a:ext cx="4466861" cy="922609"/>
            <a:chOff x="4608998" y="4487490"/>
            <a:chExt cx="4466861" cy="922609"/>
          </a:xfrm>
        </p:grpSpPr>
        <p:sp>
          <p:nvSpPr>
            <p:cNvPr id="136" name="Rectangle 135"/>
            <p:cNvSpPr/>
            <p:nvPr/>
          </p:nvSpPr>
          <p:spPr>
            <a:xfrm>
              <a:off x="4608998" y="4708758"/>
              <a:ext cx="4433667" cy="701341"/>
            </a:xfrm>
            <a:prstGeom prst="rect">
              <a:avLst/>
            </a:pr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137" name="Rectangle 136"/>
            <p:cNvSpPr/>
            <p:nvPr/>
          </p:nvSpPr>
          <p:spPr>
            <a:xfrm>
              <a:off x="7778980" y="4870217"/>
              <a:ext cx="290603" cy="38707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PCRF</a:t>
              </a:r>
            </a:p>
          </p:txBody>
        </p:sp>
        <p:sp>
          <p:nvSpPr>
            <p:cNvPr id="138" name="Rectangle 137"/>
            <p:cNvSpPr/>
            <p:nvPr/>
          </p:nvSpPr>
          <p:spPr>
            <a:xfrm>
              <a:off x="8156687" y="4864779"/>
              <a:ext cx="534757" cy="38707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BMSC</a:t>
              </a:r>
            </a:p>
          </p:txBody>
        </p:sp>
        <p:sp>
          <p:nvSpPr>
            <p:cNvPr id="144" name="Rectangle 143"/>
            <p:cNvSpPr/>
            <p:nvPr/>
          </p:nvSpPr>
          <p:spPr>
            <a:xfrm>
              <a:off x="5035676" y="4856038"/>
              <a:ext cx="2621385" cy="1995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PGW</a:t>
              </a:r>
            </a:p>
          </p:txBody>
        </p:sp>
        <p:sp>
          <p:nvSpPr>
            <p:cNvPr id="147" name="TextBox 146"/>
            <p:cNvSpPr txBox="1"/>
            <p:nvPr/>
          </p:nvSpPr>
          <p:spPr>
            <a:xfrm>
              <a:off x="7672037" y="4503097"/>
              <a:ext cx="355412" cy="200055"/>
            </a:xfrm>
            <a:prstGeom prst="rect">
              <a:avLst/>
            </a:prstGeom>
            <a:noFill/>
          </p:spPr>
          <p:txBody>
            <a:bodyPr wrap="square" rtlCol="0">
              <a:spAutoFit/>
            </a:bodyPr>
            <a:lstStyle/>
            <a:p>
              <a:r>
                <a:rPr lang="en-GB" sz="700" dirty="0" smtClean="0">
                  <a:solidFill>
                    <a:srgbClr val="002060"/>
                  </a:solidFill>
                </a:rPr>
                <a:t>Rx</a:t>
              </a:r>
            </a:p>
          </p:txBody>
        </p:sp>
        <p:sp>
          <p:nvSpPr>
            <p:cNvPr id="148" name="TextBox 147"/>
            <p:cNvSpPr txBox="1"/>
            <p:nvPr/>
          </p:nvSpPr>
          <p:spPr>
            <a:xfrm>
              <a:off x="7955162" y="4497915"/>
              <a:ext cx="300951" cy="200718"/>
            </a:xfrm>
            <a:prstGeom prst="rect">
              <a:avLst/>
            </a:prstGeom>
            <a:noFill/>
          </p:spPr>
          <p:txBody>
            <a:bodyPr wrap="none" rtlCol="0">
              <a:spAutoFit/>
            </a:bodyPr>
            <a:lstStyle/>
            <a:p>
              <a:r>
                <a:rPr lang="en-GB" sz="700" dirty="0" smtClean="0">
                  <a:solidFill>
                    <a:srgbClr val="002060"/>
                  </a:solidFill>
                </a:rPr>
                <a:t>MB2-c</a:t>
              </a:r>
            </a:p>
          </p:txBody>
        </p:sp>
        <p:sp>
          <p:nvSpPr>
            <p:cNvPr id="149" name="TextBox 148"/>
            <p:cNvSpPr txBox="1"/>
            <p:nvPr/>
          </p:nvSpPr>
          <p:spPr>
            <a:xfrm>
              <a:off x="8400406" y="4494441"/>
              <a:ext cx="304209" cy="200718"/>
            </a:xfrm>
            <a:prstGeom prst="rect">
              <a:avLst/>
            </a:prstGeom>
            <a:noFill/>
          </p:spPr>
          <p:txBody>
            <a:bodyPr wrap="none" rtlCol="0">
              <a:spAutoFit/>
            </a:bodyPr>
            <a:lstStyle/>
            <a:p>
              <a:r>
                <a:rPr lang="en-GB" sz="700" dirty="0" smtClean="0">
                  <a:solidFill>
                    <a:srgbClr val="002060"/>
                  </a:solidFill>
                </a:rPr>
                <a:t>MB2-u</a:t>
              </a:r>
            </a:p>
          </p:txBody>
        </p:sp>
        <p:sp>
          <p:nvSpPr>
            <p:cNvPr id="150" name="Oval 149"/>
            <p:cNvSpPr/>
            <p:nvPr/>
          </p:nvSpPr>
          <p:spPr>
            <a:xfrm>
              <a:off x="7818129" y="4669901"/>
              <a:ext cx="168902" cy="82641"/>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151" name="Oval 150"/>
            <p:cNvSpPr/>
            <p:nvPr/>
          </p:nvSpPr>
          <p:spPr>
            <a:xfrm>
              <a:off x="8294337" y="4656001"/>
              <a:ext cx="283849" cy="107728"/>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152" name="Oval 151"/>
            <p:cNvSpPr/>
            <p:nvPr/>
          </p:nvSpPr>
          <p:spPr>
            <a:xfrm>
              <a:off x="8118398" y="4666425"/>
              <a:ext cx="168902" cy="82641"/>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153" name="Oval 152"/>
            <p:cNvSpPr/>
            <p:nvPr/>
          </p:nvSpPr>
          <p:spPr>
            <a:xfrm>
              <a:off x="5113356" y="4645573"/>
              <a:ext cx="2528834" cy="107729"/>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154" name="TextBox 153"/>
            <p:cNvSpPr txBox="1"/>
            <p:nvPr/>
          </p:nvSpPr>
          <p:spPr>
            <a:xfrm>
              <a:off x="6209845" y="4487490"/>
              <a:ext cx="226040" cy="200718"/>
            </a:xfrm>
            <a:prstGeom prst="rect">
              <a:avLst/>
            </a:prstGeom>
            <a:noFill/>
          </p:spPr>
          <p:txBody>
            <a:bodyPr wrap="none" rtlCol="0">
              <a:spAutoFit/>
            </a:bodyPr>
            <a:lstStyle/>
            <a:p>
              <a:r>
                <a:rPr lang="en-GB" sz="700" dirty="0" err="1" smtClean="0">
                  <a:solidFill>
                    <a:srgbClr val="002060"/>
                  </a:solidFill>
                </a:rPr>
                <a:t>SGi</a:t>
              </a:r>
              <a:endParaRPr lang="en-GB" sz="700" dirty="0" smtClean="0">
                <a:solidFill>
                  <a:srgbClr val="002060"/>
                </a:solidFill>
              </a:endParaRPr>
            </a:p>
          </p:txBody>
        </p:sp>
        <p:sp>
          <p:nvSpPr>
            <p:cNvPr id="159" name="Rectangle 158"/>
            <p:cNvSpPr/>
            <p:nvPr/>
          </p:nvSpPr>
          <p:spPr>
            <a:xfrm>
              <a:off x="5040368" y="5134046"/>
              <a:ext cx="2621385" cy="1995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SGW</a:t>
              </a:r>
            </a:p>
          </p:txBody>
        </p:sp>
        <p:sp>
          <p:nvSpPr>
            <p:cNvPr id="160" name="Rectangle 159"/>
            <p:cNvSpPr/>
            <p:nvPr/>
          </p:nvSpPr>
          <p:spPr>
            <a:xfrm>
              <a:off x="4712640" y="5136681"/>
              <a:ext cx="290603" cy="20043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MME</a:t>
              </a:r>
            </a:p>
          </p:txBody>
        </p:sp>
        <p:sp>
          <p:nvSpPr>
            <p:cNvPr id="161" name="TextBox 160"/>
            <p:cNvSpPr txBox="1"/>
            <p:nvPr/>
          </p:nvSpPr>
          <p:spPr>
            <a:xfrm>
              <a:off x="8656321" y="5193792"/>
              <a:ext cx="419538" cy="200055"/>
            </a:xfrm>
            <a:prstGeom prst="rect">
              <a:avLst/>
            </a:prstGeom>
            <a:noFill/>
          </p:spPr>
          <p:txBody>
            <a:bodyPr wrap="square" rtlCol="0">
              <a:spAutoFit/>
            </a:bodyPr>
            <a:lstStyle/>
            <a:p>
              <a:pPr algn="r"/>
              <a:r>
                <a:rPr lang="en-GB" sz="700" dirty="0" smtClean="0"/>
                <a:t>EPC</a:t>
              </a:r>
            </a:p>
          </p:txBody>
        </p:sp>
      </p:grpSp>
      <p:sp>
        <p:nvSpPr>
          <p:cNvPr id="162" name="Rectangle 161"/>
          <p:cNvSpPr/>
          <p:nvPr/>
        </p:nvSpPr>
        <p:spPr>
          <a:xfrm>
            <a:off x="4608996" y="5487301"/>
            <a:ext cx="4433669" cy="31165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163" name="TextBox 162"/>
          <p:cNvSpPr txBox="1"/>
          <p:nvPr/>
        </p:nvSpPr>
        <p:spPr>
          <a:xfrm>
            <a:off x="8619744" y="5596128"/>
            <a:ext cx="446731" cy="200055"/>
          </a:xfrm>
          <a:prstGeom prst="rect">
            <a:avLst/>
          </a:prstGeom>
          <a:noFill/>
        </p:spPr>
        <p:txBody>
          <a:bodyPr wrap="square" rtlCol="0">
            <a:spAutoFit/>
          </a:bodyPr>
          <a:lstStyle/>
          <a:p>
            <a:pPr algn="r"/>
            <a:r>
              <a:rPr lang="en-GB" sz="700" dirty="0" smtClean="0"/>
              <a:t>RAN</a:t>
            </a:r>
          </a:p>
        </p:txBody>
      </p:sp>
      <p:grpSp>
        <p:nvGrpSpPr>
          <p:cNvPr id="3" name="Group 180"/>
          <p:cNvGrpSpPr/>
          <p:nvPr/>
        </p:nvGrpSpPr>
        <p:grpSpPr>
          <a:xfrm>
            <a:off x="4853720" y="1092436"/>
            <a:ext cx="4057747" cy="5101674"/>
            <a:chOff x="5000024" y="994900"/>
            <a:chExt cx="4057747" cy="5101674"/>
          </a:xfrm>
        </p:grpSpPr>
        <p:sp>
          <p:nvSpPr>
            <p:cNvPr id="155" name="Freeform 154"/>
            <p:cNvSpPr/>
            <p:nvPr/>
          </p:nvSpPr>
          <p:spPr>
            <a:xfrm>
              <a:off x="6611086" y="2167589"/>
              <a:ext cx="1754484" cy="2599382"/>
            </a:xfrm>
            <a:custGeom>
              <a:avLst/>
              <a:gdLst>
                <a:gd name="connsiteX0" fmla="*/ 2600325 w 2628900"/>
                <a:gd name="connsiteY0" fmla="*/ 2743200 h 2743200"/>
                <a:gd name="connsiteX1" fmla="*/ 2628900 w 2628900"/>
                <a:gd name="connsiteY1" fmla="*/ 1752600 h 2743200"/>
                <a:gd name="connsiteX2" fmla="*/ 1085850 w 2628900"/>
                <a:gd name="connsiteY2" fmla="*/ 1752600 h 2743200"/>
                <a:gd name="connsiteX3" fmla="*/ 1076325 w 2628900"/>
                <a:gd name="connsiteY3" fmla="*/ 0 h 2743200"/>
                <a:gd name="connsiteX4" fmla="*/ 0 w 2628900"/>
                <a:gd name="connsiteY4" fmla="*/ 0 h 2743200"/>
                <a:gd name="connsiteX0" fmla="*/ 2638425 w 2638425"/>
                <a:gd name="connsiteY0" fmla="*/ 2743200 h 2743200"/>
                <a:gd name="connsiteX1" fmla="*/ 2628900 w 2638425"/>
                <a:gd name="connsiteY1" fmla="*/ 1752600 h 2743200"/>
                <a:gd name="connsiteX2" fmla="*/ 1085850 w 2638425"/>
                <a:gd name="connsiteY2" fmla="*/ 1752600 h 2743200"/>
                <a:gd name="connsiteX3" fmla="*/ 1076325 w 2638425"/>
                <a:gd name="connsiteY3" fmla="*/ 0 h 2743200"/>
                <a:gd name="connsiteX4" fmla="*/ 0 w 2638425"/>
                <a:gd name="connsiteY4" fmla="*/ 0 h 2743200"/>
                <a:gd name="connsiteX0" fmla="*/ 2628900 w 2628900"/>
                <a:gd name="connsiteY0" fmla="*/ 2743200 h 2743200"/>
                <a:gd name="connsiteX1" fmla="*/ 2628900 w 2628900"/>
                <a:gd name="connsiteY1" fmla="*/ 1752600 h 2743200"/>
                <a:gd name="connsiteX2" fmla="*/ 1085850 w 2628900"/>
                <a:gd name="connsiteY2" fmla="*/ 1752600 h 2743200"/>
                <a:gd name="connsiteX3" fmla="*/ 1076325 w 2628900"/>
                <a:gd name="connsiteY3" fmla="*/ 0 h 2743200"/>
                <a:gd name="connsiteX4" fmla="*/ 0 w 2628900"/>
                <a:gd name="connsiteY4" fmla="*/ 0 h 2743200"/>
                <a:gd name="connsiteX0" fmla="*/ 2628900 w 2628900"/>
                <a:gd name="connsiteY0" fmla="*/ 2743200 h 2743200"/>
                <a:gd name="connsiteX1" fmla="*/ 2628900 w 2628900"/>
                <a:gd name="connsiteY1" fmla="*/ 1752600 h 2743200"/>
                <a:gd name="connsiteX2" fmla="*/ 1260463 w 2628900"/>
                <a:gd name="connsiteY2" fmla="*/ 1752600 h 2743200"/>
                <a:gd name="connsiteX3" fmla="*/ 1076325 w 2628900"/>
                <a:gd name="connsiteY3" fmla="*/ 0 h 2743200"/>
                <a:gd name="connsiteX4" fmla="*/ 0 w 2628900"/>
                <a:gd name="connsiteY4" fmla="*/ 0 h 2743200"/>
                <a:gd name="connsiteX0" fmla="*/ 2628900 w 2628900"/>
                <a:gd name="connsiteY0" fmla="*/ 2752725 h 2752725"/>
                <a:gd name="connsiteX1" fmla="*/ 2628900 w 2628900"/>
                <a:gd name="connsiteY1" fmla="*/ 1762125 h 2752725"/>
                <a:gd name="connsiteX2" fmla="*/ 1260463 w 2628900"/>
                <a:gd name="connsiteY2" fmla="*/ 1762125 h 2752725"/>
                <a:gd name="connsiteX3" fmla="*/ 1241238 w 2628900"/>
                <a:gd name="connsiteY3" fmla="*/ 0 h 2752725"/>
                <a:gd name="connsiteX4" fmla="*/ 0 w 2628900"/>
                <a:gd name="connsiteY4" fmla="*/ 9525 h 2752725"/>
                <a:gd name="connsiteX0" fmla="*/ 2628900 w 2628900"/>
                <a:gd name="connsiteY0" fmla="*/ 2743200 h 2743200"/>
                <a:gd name="connsiteX1" fmla="*/ 2628900 w 2628900"/>
                <a:gd name="connsiteY1" fmla="*/ 1752600 h 2743200"/>
                <a:gd name="connsiteX2" fmla="*/ 1260463 w 2628900"/>
                <a:gd name="connsiteY2" fmla="*/ 1752600 h 2743200"/>
                <a:gd name="connsiteX3" fmla="*/ 1270340 w 2628900"/>
                <a:gd name="connsiteY3" fmla="*/ 9525 h 2743200"/>
                <a:gd name="connsiteX4" fmla="*/ 0 w 2628900"/>
                <a:gd name="connsiteY4" fmla="*/ 0 h 2743200"/>
                <a:gd name="connsiteX0" fmla="*/ 2638275 w 2638275"/>
                <a:gd name="connsiteY0" fmla="*/ 2733675 h 2733675"/>
                <a:gd name="connsiteX1" fmla="*/ 2638275 w 2638275"/>
                <a:gd name="connsiteY1" fmla="*/ 1743075 h 2733675"/>
                <a:gd name="connsiteX2" fmla="*/ 1269838 w 2638275"/>
                <a:gd name="connsiteY2" fmla="*/ 1743075 h 2733675"/>
                <a:gd name="connsiteX3" fmla="*/ 1279715 w 2638275"/>
                <a:gd name="connsiteY3" fmla="*/ 0 h 2733675"/>
                <a:gd name="connsiteX4" fmla="*/ 0 w 2638275"/>
                <a:gd name="connsiteY4" fmla="*/ 2749 h 2733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275" h="2733675">
                  <a:moveTo>
                    <a:pt x="2638275" y="2733675"/>
                  </a:moveTo>
                  <a:lnTo>
                    <a:pt x="2638275" y="1743075"/>
                  </a:lnTo>
                  <a:lnTo>
                    <a:pt x="1269838" y="1743075"/>
                  </a:lnTo>
                  <a:cubicBezTo>
                    <a:pt x="1273130" y="1162050"/>
                    <a:pt x="1276423" y="581025"/>
                    <a:pt x="1279715" y="0"/>
                  </a:cubicBezTo>
                  <a:lnTo>
                    <a:pt x="0" y="2749"/>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56" name="Freeform 155"/>
            <p:cNvSpPr/>
            <p:nvPr/>
          </p:nvSpPr>
          <p:spPr>
            <a:xfrm>
              <a:off x="6610869" y="2338843"/>
              <a:ext cx="1451499" cy="2437685"/>
            </a:xfrm>
            <a:custGeom>
              <a:avLst/>
              <a:gdLst>
                <a:gd name="connsiteX0" fmla="*/ 2143125 w 2143125"/>
                <a:gd name="connsiteY0" fmla="*/ 2581275 h 2581275"/>
                <a:gd name="connsiteX1" fmla="*/ 2133600 w 2143125"/>
                <a:gd name="connsiteY1" fmla="*/ 1714500 h 2581275"/>
                <a:gd name="connsiteX2" fmla="*/ 1133475 w 2143125"/>
                <a:gd name="connsiteY2" fmla="*/ 1714500 h 2581275"/>
                <a:gd name="connsiteX3" fmla="*/ 1133475 w 2143125"/>
                <a:gd name="connsiteY3" fmla="*/ 0 h 2581275"/>
                <a:gd name="connsiteX4" fmla="*/ 0 w 2143125"/>
                <a:gd name="connsiteY4" fmla="*/ 0 h 2581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3125" h="2581275">
                  <a:moveTo>
                    <a:pt x="2143125" y="2581275"/>
                  </a:moveTo>
                  <a:lnTo>
                    <a:pt x="2133600" y="1714500"/>
                  </a:lnTo>
                  <a:lnTo>
                    <a:pt x="1133475" y="1714500"/>
                  </a:lnTo>
                  <a:lnTo>
                    <a:pt x="1133475" y="0"/>
                  </a:lnTo>
                  <a:lnTo>
                    <a:pt x="0"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39" name="Straight Connector 138"/>
            <p:cNvCxnSpPr/>
            <p:nvPr/>
          </p:nvCxnSpPr>
          <p:spPr>
            <a:xfrm>
              <a:off x="8789148" y="2473647"/>
              <a:ext cx="0" cy="34227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6468060" y="3867891"/>
              <a:ext cx="0" cy="20284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5" name="Freeform 144"/>
            <p:cNvSpPr/>
            <p:nvPr/>
          </p:nvSpPr>
          <p:spPr>
            <a:xfrm>
              <a:off x="7705344" y="2444975"/>
              <a:ext cx="884911" cy="3461830"/>
            </a:xfrm>
            <a:custGeom>
              <a:avLst/>
              <a:gdLst>
                <a:gd name="connsiteX0" fmla="*/ 655607 w 664234"/>
                <a:gd name="connsiteY0" fmla="*/ 0 h 2734574"/>
                <a:gd name="connsiteX1" fmla="*/ 664234 w 664234"/>
                <a:gd name="connsiteY1" fmla="*/ 698740 h 2734574"/>
                <a:gd name="connsiteX2" fmla="*/ 0 w 664234"/>
                <a:gd name="connsiteY2" fmla="*/ 698740 h 2734574"/>
                <a:gd name="connsiteX3" fmla="*/ 25879 w 664234"/>
                <a:gd name="connsiteY3" fmla="*/ 2734574 h 2734574"/>
                <a:gd name="connsiteX0" fmla="*/ 664234 w 672861"/>
                <a:gd name="connsiteY0" fmla="*/ 0 h 2734574"/>
                <a:gd name="connsiteX1" fmla="*/ 672861 w 672861"/>
                <a:gd name="connsiteY1" fmla="*/ 698740 h 2734574"/>
                <a:gd name="connsiteX2" fmla="*/ 8627 w 672861"/>
                <a:gd name="connsiteY2" fmla="*/ 698740 h 2734574"/>
                <a:gd name="connsiteX3" fmla="*/ 0 w 672861"/>
                <a:gd name="connsiteY3" fmla="*/ 2734574 h 2734574"/>
                <a:gd name="connsiteX0" fmla="*/ 676141 w 676141"/>
                <a:gd name="connsiteY0" fmla="*/ 0 h 2744099"/>
                <a:gd name="connsiteX1" fmla="*/ 672861 w 676141"/>
                <a:gd name="connsiteY1" fmla="*/ 708265 h 2744099"/>
                <a:gd name="connsiteX2" fmla="*/ 8627 w 676141"/>
                <a:gd name="connsiteY2" fmla="*/ 708265 h 2744099"/>
                <a:gd name="connsiteX3" fmla="*/ 0 w 676141"/>
                <a:gd name="connsiteY3" fmla="*/ 2744099 h 2744099"/>
                <a:gd name="connsiteX0" fmla="*/ 670390 w 670390"/>
                <a:gd name="connsiteY0" fmla="*/ 0 h 2744099"/>
                <a:gd name="connsiteX1" fmla="*/ 667110 w 670390"/>
                <a:gd name="connsiteY1" fmla="*/ 708265 h 2744099"/>
                <a:gd name="connsiteX2" fmla="*/ 2876 w 670390"/>
                <a:gd name="connsiteY2" fmla="*/ 708265 h 2744099"/>
                <a:gd name="connsiteX3" fmla="*/ 9159 w 670390"/>
                <a:gd name="connsiteY3" fmla="*/ 2744099 h 2744099"/>
                <a:gd name="connsiteX0" fmla="*/ 671171 w 671171"/>
                <a:gd name="connsiteY0" fmla="*/ 0 h 2757604"/>
                <a:gd name="connsiteX1" fmla="*/ 667891 w 671171"/>
                <a:gd name="connsiteY1" fmla="*/ 708265 h 2757604"/>
                <a:gd name="connsiteX2" fmla="*/ 3657 w 671171"/>
                <a:gd name="connsiteY2" fmla="*/ 708265 h 2757604"/>
                <a:gd name="connsiteX3" fmla="*/ 0 w 671171"/>
                <a:gd name="connsiteY3" fmla="*/ 2757604 h 2757604"/>
              </a:gdLst>
              <a:ahLst/>
              <a:cxnLst>
                <a:cxn ang="0">
                  <a:pos x="connsiteX0" y="connsiteY0"/>
                </a:cxn>
                <a:cxn ang="0">
                  <a:pos x="connsiteX1" y="connsiteY1"/>
                </a:cxn>
                <a:cxn ang="0">
                  <a:pos x="connsiteX2" y="connsiteY2"/>
                </a:cxn>
                <a:cxn ang="0">
                  <a:pos x="connsiteX3" y="connsiteY3"/>
                </a:cxn>
              </a:cxnLst>
              <a:rect l="l" t="t" r="r" b="b"/>
              <a:pathLst>
                <a:path w="671171" h="2757604">
                  <a:moveTo>
                    <a:pt x="671171" y="0"/>
                  </a:moveTo>
                  <a:cubicBezTo>
                    <a:pt x="670078" y="236088"/>
                    <a:pt x="668984" y="472177"/>
                    <a:pt x="667891" y="708265"/>
                  </a:cubicBezTo>
                  <a:lnTo>
                    <a:pt x="3657" y="708265"/>
                  </a:lnTo>
                  <a:cubicBezTo>
                    <a:pt x="781" y="1386876"/>
                    <a:pt x="2876" y="2078993"/>
                    <a:pt x="0" y="2757604"/>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46" name="Straight Connector 145"/>
            <p:cNvCxnSpPr/>
            <p:nvPr/>
          </p:nvCxnSpPr>
          <p:spPr>
            <a:xfrm>
              <a:off x="5901921" y="2457262"/>
              <a:ext cx="0" cy="34391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9" name="TextBox 168"/>
            <p:cNvSpPr txBox="1"/>
            <p:nvPr/>
          </p:nvSpPr>
          <p:spPr>
            <a:xfrm>
              <a:off x="5771312" y="5849537"/>
              <a:ext cx="278153" cy="247037"/>
            </a:xfrm>
            <a:prstGeom prst="rect">
              <a:avLst/>
            </a:prstGeom>
            <a:noFill/>
          </p:spPr>
          <p:txBody>
            <a:bodyPr wrap="none" rtlCol="0">
              <a:spAutoFit/>
            </a:bodyPr>
            <a:lstStyle/>
            <a:p>
              <a:r>
                <a:rPr lang="en-GB" dirty="0" smtClean="0"/>
                <a:t>A1a</a:t>
              </a:r>
              <a:endParaRPr lang="en-GB" dirty="0"/>
            </a:p>
          </p:txBody>
        </p:sp>
        <p:sp>
          <p:nvSpPr>
            <p:cNvPr id="170" name="TextBox 169"/>
            <p:cNvSpPr txBox="1"/>
            <p:nvPr/>
          </p:nvSpPr>
          <p:spPr>
            <a:xfrm>
              <a:off x="6324558" y="5849537"/>
              <a:ext cx="454193" cy="246221"/>
            </a:xfrm>
            <a:prstGeom prst="rect">
              <a:avLst/>
            </a:prstGeom>
            <a:noFill/>
          </p:spPr>
          <p:txBody>
            <a:bodyPr wrap="square" rtlCol="0">
              <a:spAutoFit/>
            </a:bodyPr>
            <a:lstStyle/>
            <a:p>
              <a:r>
                <a:rPr lang="en-GB" dirty="0" smtClean="0"/>
                <a:t>A1b</a:t>
              </a:r>
              <a:endParaRPr lang="en-GB" dirty="0"/>
            </a:p>
          </p:txBody>
        </p:sp>
        <p:sp>
          <p:nvSpPr>
            <p:cNvPr id="171" name="TextBox 170"/>
            <p:cNvSpPr txBox="1"/>
            <p:nvPr/>
          </p:nvSpPr>
          <p:spPr>
            <a:xfrm>
              <a:off x="7554473" y="5849537"/>
              <a:ext cx="230383" cy="247037"/>
            </a:xfrm>
            <a:prstGeom prst="rect">
              <a:avLst/>
            </a:prstGeom>
            <a:noFill/>
          </p:spPr>
          <p:txBody>
            <a:bodyPr wrap="none" rtlCol="0">
              <a:spAutoFit/>
            </a:bodyPr>
            <a:lstStyle/>
            <a:p>
              <a:r>
                <a:rPr lang="en-GB" dirty="0" smtClean="0"/>
                <a:t>A2</a:t>
              </a:r>
              <a:endParaRPr lang="en-GB" dirty="0"/>
            </a:p>
          </p:txBody>
        </p:sp>
        <p:sp>
          <p:nvSpPr>
            <p:cNvPr id="172" name="TextBox 171"/>
            <p:cNvSpPr txBox="1"/>
            <p:nvPr/>
          </p:nvSpPr>
          <p:spPr>
            <a:xfrm>
              <a:off x="8677922" y="5849537"/>
              <a:ext cx="230383" cy="247037"/>
            </a:xfrm>
            <a:prstGeom prst="rect">
              <a:avLst/>
            </a:prstGeom>
            <a:noFill/>
          </p:spPr>
          <p:txBody>
            <a:bodyPr wrap="none" rtlCol="0">
              <a:spAutoFit/>
            </a:bodyPr>
            <a:lstStyle/>
            <a:p>
              <a:r>
                <a:rPr lang="en-GB" dirty="0" smtClean="0"/>
                <a:t>A3</a:t>
              </a:r>
              <a:endParaRPr lang="en-GB" dirty="0"/>
            </a:p>
          </p:txBody>
        </p:sp>
        <p:grpSp>
          <p:nvGrpSpPr>
            <p:cNvPr id="4" name="Group 178"/>
            <p:cNvGrpSpPr/>
            <p:nvPr/>
          </p:nvGrpSpPr>
          <p:grpSpPr>
            <a:xfrm>
              <a:off x="5000024" y="994900"/>
              <a:ext cx="4057747" cy="3407489"/>
              <a:chOff x="5000024" y="994900"/>
              <a:chExt cx="4057747" cy="3407489"/>
            </a:xfrm>
          </p:grpSpPr>
          <p:sp>
            <p:nvSpPr>
              <p:cNvPr id="132" name="Rectangle 131"/>
              <p:cNvSpPr/>
              <p:nvPr/>
            </p:nvSpPr>
            <p:spPr>
              <a:xfrm>
                <a:off x="6019639" y="3203830"/>
                <a:ext cx="531594" cy="67738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algn="ctr"/>
                <a:r>
                  <a:rPr lang="en-GB" dirty="0" smtClean="0">
                    <a:solidFill>
                      <a:schemeClr val="tx1"/>
                    </a:solidFill>
                  </a:rPr>
                  <a:t>SIP core</a:t>
                </a:r>
              </a:p>
            </p:txBody>
          </p:sp>
          <p:sp>
            <p:nvSpPr>
              <p:cNvPr id="133" name="Rectangle 132"/>
              <p:cNvSpPr/>
              <p:nvPr/>
            </p:nvSpPr>
            <p:spPr>
              <a:xfrm>
                <a:off x="7822334" y="1778516"/>
                <a:ext cx="1106805" cy="67738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dirty="0" smtClean="0">
                    <a:solidFill>
                      <a:schemeClr val="tx1"/>
                    </a:solidFill>
                  </a:rPr>
                  <a:t>MCPTT core</a:t>
                </a:r>
              </a:p>
            </p:txBody>
          </p:sp>
          <p:sp>
            <p:nvSpPr>
              <p:cNvPr id="135" name="Rectangle 134"/>
              <p:cNvSpPr/>
              <p:nvPr/>
            </p:nvSpPr>
            <p:spPr>
              <a:xfrm>
                <a:off x="5210979" y="1774874"/>
                <a:ext cx="1406563" cy="67738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dirty="0" smtClean="0">
                    <a:solidFill>
                      <a:schemeClr val="tx1"/>
                    </a:solidFill>
                  </a:rPr>
                  <a:t>User Services Core</a:t>
                </a:r>
              </a:p>
            </p:txBody>
          </p:sp>
          <p:cxnSp>
            <p:nvCxnSpPr>
              <p:cNvPr id="141" name="Straight Connector 140"/>
              <p:cNvCxnSpPr/>
              <p:nvPr/>
            </p:nvCxnSpPr>
            <p:spPr>
              <a:xfrm>
                <a:off x="6126194" y="2457380"/>
                <a:ext cx="0" cy="748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7" name="Freeform 156"/>
              <p:cNvSpPr/>
              <p:nvPr/>
            </p:nvSpPr>
            <p:spPr>
              <a:xfrm>
                <a:off x="6460172" y="2463842"/>
                <a:ext cx="1421566" cy="735854"/>
              </a:xfrm>
              <a:custGeom>
                <a:avLst/>
                <a:gdLst>
                  <a:gd name="connsiteX0" fmla="*/ 0 w 2428875"/>
                  <a:gd name="connsiteY0" fmla="*/ 733425 h 733425"/>
                  <a:gd name="connsiteX1" fmla="*/ 0 w 2428875"/>
                  <a:gd name="connsiteY1" fmla="*/ 457200 h 733425"/>
                  <a:gd name="connsiteX2" fmla="*/ 2428875 w 2428875"/>
                  <a:gd name="connsiteY2" fmla="*/ 466725 h 733425"/>
                  <a:gd name="connsiteX3" fmla="*/ 2428875 w 2428875"/>
                  <a:gd name="connsiteY3" fmla="*/ 0 h 733425"/>
                </a:gdLst>
                <a:ahLst/>
                <a:cxnLst>
                  <a:cxn ang="0">
                    <a:pos x="connsiteX0" y="connsiteY0"/>
                  </a:cxn>
                  <a:cxn ang="0">
                    <a:pos x="connsiteX1" y="connsiteY1"/>
                  </a:cxn>
                  <a:cxn ang="0">
                    <a:pos x="connsiteX2" y="connsiteY2"/>
                  </a:cxn>
                  <a:cxn ang="0">
                    <a:pos x="connsiteX3" y="connsiteY3"/>
                  </a:cxn>
                </a:cxnLst>
                <a:rect l="l" t="t" r="r" b="b"/>
                <a:pathLst>
                  <a:path w="2428875" h="733425">
                    <a:moveTo>
                      <a:pt x="0" y="733425"/>
                    </a:moveTo>
                    <a:lnTo>
                      <a:pt x="0" y="457200"/>
                    </a:lnTo>
                    <a:lnTo>
                      <a:pt x="2428875" y="466725"/>
                    </a:lnTo>
                    <a:lnTo>
                      <a:pt x="2428875"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64" name="Rectangle 163"/>
              <p:cNvSpPr/>
              <p:nvPr/>
            </p:nvSpPr>
            <p:spPr>
              <a:xfrm>
                <a:off x="5000024" y="1024128"/>
                <a:ext cx="2549193" cy="3343989"/>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165" name="Rectangle 164"/>
              <p:cNvSpPr/>
              <p:nvPr/>
            </p:nvSpPr>
            <p:spPr>
              <a:xfrm>
                <a:off x="7748196" y="1024128"/>
                <a:ext cx="1309575" cy="1706676"/>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166" name="TextBox 165"/>
              <p:cNvSpPr txBox="1"/>
              <p:nvPr/>
            </p:nvSpPr>
            <p:spPr>
              <a:xfrm>
                <a:off x="5046106" y="1002877"/>
                <a:ext cx="1452230" cy="246221"/>
              </a:xfrm>
              <a:prstGeom prst="rect">
                <a:avLst/>
              </a:prstGeom>
              <a:noFill/>
            </p:spPr>
            <p:txBody>
              <a:bodyPr wrap="square" rtlCol="0">
                <a:spAutoFit/>
              </a:bodyPr>
              <a:lstStyle/>
              <a:p>
                <a:r>
                  <a:rPr lang="en-GB" b="1" dirty="0" smtClean="0">
                    <a:solidFill>
                      <a:srgbClr val="FF0000"/>
                    </a:solidFill>
                  </a:rPr>
                  <a:t>User Based Services</a:t>
                </a:r>
                <a:endParaRPr lang="en-GB" b="1" dirty="0">
                  <a:solidFill>
                    <a:srgbClr val="FF0000"/>
                  </a:solidFill>
                </a:endParaRPr>
              </a:p>
            </p:txBody>
          </p:sp>
          <p:sp>
            <p:nvSpPr>
              <p:cNvPr id="167" name="TextBox 166"/>
              <p:cNvSpPr txBox="1"/>
              <p:nvPr/>
            </p:nvSpPr>
            <p:spPr>
              <a:xfrm>
                <a:off x="7787209" y="994900"/>
                <a:ext cx="905678" cy="247037"/>
              </a:xfrm>
              <a:prstGeom prst="rect">
                <a:avLst/>
              </a:prstGeom>
              <a:noFill/>
            </p:spPr>
            <p:txBody>
              <a:bodyPr wrap="none" rtlCol="0">
                <a:spAutoFit/>
              </a:bodyPr>
              <a:lstStyle/>
              <a:p>
                <a:r>
                  <a:rPr lang="en-GB" b="1" dirty="0" smtClean="0">
                    <a:solidFill>
                      <a:srgbClr val="FF0000"/>
                    </a:solidFill>
                  </a:rPr>
                  <a:t>MCPTT application</a:t>
                </a:r>
                <a:endParaRPr lang="en-GB" b="1" dirty="0">
                  <a:solidFill>
                    <a:srgbClr val="FF0000"/>
                  </a:solidFill>
                </a:endParaRPr>
              </a:p>
            </p:txBody>
          </p:sp>
          <p:cxnSp>
            <p:nvCxnSpPr>
              <p:cNvPr id="168" name="Straight Connector 167"/>
              <p:cNvCxnSpPr/>
              <p:nvPr/>
            </p:nvCxnSpPr>
            <p:spPr>
              <a:xfrm>
                <a:off x="6625320" y="1947406"/>
                <a:ext cx="12055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3" name="TextBox 172"/>
              <p:cNvSpPr txBox="1"/>
              <p:nvPr/>
            </p:nvSpPr>
            <p:spPr>
              <a:xfrm>
                <a:off x="5550497" y="4155352"/>
                <a:ext cx="278153" cy="247037"/>
              </a:xfrm>
              <a:prstGeom prst="rect">
                <a:avLst/>
              </a:prstGeom>
              <a:noFill/>
            </p:spPr>
            <p:txBody>
              <a:bodyPr wrap="none" rtlCol="0">
                <a:spAutoFit/>
              </a:bodyPr>
              <a:lstStyle/>
              <a:p>
                <a:r>
                  <a:rPr lang="en-GB" dirty="0" smtClean="0"/>
                  <a:t>A1a</a:t>
                </a:r>
                <a:endParaRPr lang="en-GB" dirty="0"/>
              </a:p>
            </p:txBody>
          </p:sp>
          <p:sp>
            <p:nvSpPr>
              <p:cNvPr id="174" name="TextBox 173"/>
              <p:cNvSpPr txBox="1"/>
              <p:nvPr/>
            </p:nvSpPr>
            <p:spPr>
              <a:xfrm>
                <a:off x="6140320" y="4155353"/>
                <a:ext cx="553088" cy="245960"/>
              </a:xfrm>
              <a:prstGeom prst="rect">
                <a:avLst/>
              </a:prstGeom>
              <a:noFill/>
            </p:spPr>
            <p:txBody>
              <a:bodyPr wrap="square" rtlCol="0">
                <a:spAutoFit/>
              </a:bodyPr>
              <a:lstStyle/>
              <a:p>
                <a:r>
                  <a:rPr lang="en-GB" dirty="0" smtClean="0"/>
                  <a:t>A1b</a:t>
                </a:r>
                <a:endParaRPr lang="en-GB" dirty="0"/>
              </a:p>
            </p:txBody>
          </p:sp>
          <p:sp>
            <p:nvSpPr>
              <p:cNvPr id="175" name="TextBox 174"/>
              <p:cNvSpPr txBox="1"/>
              <p:nvPr/>
            </p:nvSpPr>
            <p:spPr>
              <a:xfrm>
                <a:off x="8340339" y="2687466"/>
                <a:ext cx="230383" cy="247037"/>
              </a:xfrm>
              <a:prstGeom prst="rect">
                <a:avLst/>
              </a:prstGeom>
              <a:noFill/>
            </p:spPr>
            <p:txBody>
              <a:bodyPr wrap="none" rtlCol="0">
                <a:spAutoFit/>
              </a:bodyPr>
              <a:lstStyle/>
              <a:p>
                <a:r>
                  <a:rPr lang="en-GB" dirty="0" smtClean="0"/>
                  <a:t>A2</a:t>
                </a:r>
                <a:endParaRPr lang="en-GB" dirty="0"/>
              </a:p>
            </p:txBody>
          </p:sp>
          <p:sp>
            <p:nvSpPr>
              <p:cNvPr id="176" name="TextBox 175"/>
              <p:cNvSpPr txBox="1"/>
              <p:nvPr/>
            </p:nvSpPr>
            <p:spPr>
              <a:xfrm>
                <a:off x="8723726" y="2675233"/>
                <a:ext cx="230383" cy="247037"/>
              </a:xfrm>
              <a:prstGeom prst="rect">
                <a:avLst/>
              </a:prstGeom>
              <a:noFill/>
            </p:spPr>
            <p:txBody>
              <a:bodyPr wrap="none" rtlCol="0">
                <a:spAutoFit/>
              </a:bodyPr>
              <a:lstStyle/>
              <a:p>
                <a:r>
                  <a:rPr lang="en-GB" dirty="0" smtClean="0"/>
                  <a:t>A3</a:t>
                </a:r>
                <a:endParaRPr lang="en-GB" dirty="0"/>
              </a:p>
            </p:txBody>
          </p:sp>
          <p:sp>
            <p:nvSpPr>
              <p:cNvPr id="177" name="TextBox 176"/>
              <p:cNvSpPr txBox="1"/>
              <p:nvPr/>
            </p:nvSpPr>
            <p:spPr>
              <a:xfrm>
                <a:off x="7467964" y="3904588"/>
                <a:ext cx="395876" cy="246221"/>
              </a:xfrm>
              <a:prstGeom prst="rect">
                <a:avLst/>
              </a:prstGeom>
              <a:noFill/>
            </p:spPr>
            <p:txBody>
              <a:bodyPr wrap="square" rtlCol="0">
                <a:spAutoFit/>
              </a:bodyPr>
              <a:lstStyle/>
              <a:p>
                <a:r>
                  <a:rPr lang="en-GB" dirty="0" smtClean="0"/>
                  <a:t>A4</a:t>
                </a:r>
                <a:endParaRPr lang="en-GB" dirty="0"/>
              </a:p>
            </p:txBody>
          </p:sp>
          <p:sp>
            <p:nvSpPr>
              <p:cNvPr id="178" name="TextBox 177"/>
              <p:cNvSpPr txBox="1"/>
              <p:nvPr/>
            </p:nvSpPr>
            <p:spPr>
              <a:xfrm>
                <a:off x="7464030" y="3635476"/>
                <a:ext cx="230383" cy="247037"/>
              </a:xfrm>
              <a:prstGeom prst="rect">
                <a:avLst/>
              </a:prstGeom>
              <a:noFill/>
            </p:spPr>
            <p:txBody>
              <a:bodyPr wrap="none" rtlCol="0">
                <a:spAutoFit/>
              </a:bodyPr>
              <a:lstStyle/>
              <a:p>
                <a:r>
                  <a:rPr lang="en-GB" dirty="0" smtClean="0"/>
                  <a:t>A5</a:t>
                </a:r>
                <a:endParaRPr lang="en-GB" dirty="0"/>
              </a:p>
            </p:txBody>
          </p:sp>
        </p:grpSp>
      </p:grpSp>
      <p:grpSp>
        <p:nvGrpSpPr>
          <p:cNvPr id="51" name="Group 178"/>
          <p:cNvGrpSpPr/>
          <p:nvPr/>
        </p:nvGrpSpPr>
        <p:grpSpPr>
          <a:xfrm>
            <a:off x="196376" y="1104628"/>
            <a:ext cx="4221733" cy="3373217"/>
            <a:chOff x="5000024" y="994900"/>
            <a:chExt cx="4221733" cy="3373217"/>
          </a:xfrm>
        </p:grpSpPr>
        <p:sp>
          <p:nvSpPr>
            <p:cNvPr id="52" name="Rectangle 51"/>
            <p:cNvSpPr/>
            <p:nvPr/>
          </p:nvSpPr>
          <p:spPr>
            <a:xfrm>
              <a:off x="6019639" y="3203830"/>
              <a:ext cx="531594" cy="67738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algn="ctr"/>
              <a:r>
                <a:rPr lang="en-GB" dirty="0" smtClean="0">
                  <a:solidFill>
                    <a:schemeClr val="tx1"/>
                  </a:solidFill>
                </a:rPr>
                <a:t>SIP core</a:t>
              </a:r>
            </a:p>
          </p:txBody>
        </p:sp>
        <p:sp>
          <p:nvSpPr>
            <p:cNvPr id="53" name="Rectangle 52"/>
            <p:cNvSpPr/>
            <p:nvPr/>
          </p:nvSpPr>
          <p:spPr>
            <a:xfrm>
              <a:off x="7822334" y="1778516"/>
              <a:ext cx="1106805" cy="67738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dirty="0" smtClean="0">
                  <a:solidFill>
                    <a:schemeClr val="tx1"/>
                  </a:solidFill>
                </a:rPr>
                <a:t>MCPTT core</a:t>
              </a:r>
            </a:p>
          </p:txBody>
        </p:sp>
        <p:sp>
          <p:nvSpPr>
            <p:cNvPr id="54" name="Rectangle 53"/>
            <p:cNvSpPr/>
            <p:nvPr/>
          </p:nvSpPr>
          <p:spPr>
            <a:xfrm>
              <a:off x="5210979" y="1774874"/>
              <a:ext cx="1406563" cy="67738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dirty="0" smtClean="0">
                  <a:solidFill>
                    <a:schemeClr val="tx1"/>
                  </a:solidFill>
                </a:rPr>
                <a:t>User Services Core</a:t>
              </a:r>
            </a:p>
          </p:txBody>
        </p:sp>
        <p:cxnSp>
          <p:nvCxnSpPr>
            <p:cNvPr id="55" name="Straight Connector 54"/>
            <p:cNvCxnSpPr/>
            <p:nvPr/>
          </p:nvCxnSpPr>
          <p:spPr>
            <a:xfrm>
              <a:off x="6126194" y="2457380"/>
              <a:ext cx="0" cy="7484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Freeform 55"/>
            <p:cNvSpPr/>
            <p:nvPr/>
          </p:nvSpPr>
          <p:spPr>
            <a:xfrm>
              <a:off x="6460172" y="2463842"/>
              <a:ext cx="1421566" cy="735854"/>
            </a:xfrm>
            <a:custGeom>
              <a:avLst/>
              <a:gdLst>
                <a:gd name="connsiteX0" fmla="*/ 0 w 2428875"/>
                <a:gd name="connsiteY0" fmla="*/ 733425 h 733425"/>
                <a:gd name="connsiteX1" fmla="*/ 0 w 2428875"/>
                <a:gd name="connsiteY1" fmla="*/ 457200 h 733425"/>
                <a:gd name="connsiteX2" fmla="*/ 2428875 w 2428875"/>
                <a:gd name="connsiteY2" fmla="*/ 466725 h 733425"/>
                <a:gd name="connsiteX3" fmla="*/ 2428875 w 2428875"/>
                <a:gd name="connsiteY3" fmla="*/ 0 h 733425"/>
              </a:gdLst>
              <a:ahLst/>
              <a:cxnLst>
                <a:cxn ang="0">
                  <a:pos x="connsiteX0" y="connsiteY0"/>
                </a:cxn>
                <a:cxn ang="0">
                  <a:pos x="connsiteX1" y="connsiteY1"/>
                </a:cxn>
                <a:cxn ang="0">
                  <a:pos x="connsiteX2" y="connsiteY2"/>
                </a:cxn>
                <a:cxn ang="0">
                  <a:pos x="connsiteX3" y="connsiteY3"/>
                </a:cxn>
              </a:cxnLst>
              <a:rect l="l" t="t" r="r" b="b"/>
              <a:pathLst>
                <a:path w="2428875" h="733425">
                  <a:moveTo>
                    <a:pt x="0" y="733425"/>
                  </a:moveTo>
                  <a:lnTo>
                    <a:pt x="0" y="457200"/>
                  </a:lnTo>
                  <a:lnTo>
                    <a:pt x="2428875" y="466725"/>
                  </a:lnTo>
                  <a:lnTo>
                    <a:pt x="2428875"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57" name="Rectangle 56"/>
            <p:cNvSpPr/>
            <p:nvPr/>
          </p:nvSpPr>
          <p:spPr>
            <a:xfrm>
              <a:off x="5000024" y="1024128"/>
              <a:ext cx="2549193" cy="3343989"/>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58" name="Rectangle 57"/>
            <p:cNvSpPr/>
            <p:nvPr/>
          </p:nvSpPr>
          <p:spPr>
            <a:xfrm>
              <a:off x="7748196" y="1024128"/>
              <a:ext cx="1309575" cy="1706676"/>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59" name="TextBox 58"/>
            <p:cNvSpPr txBox="1"/>
            <p:nvPr/>
          </p:nvSpPr>
          <p:spPr>
            <a:xfrm>
              <a:off x="5046106" y="1002877"/>
              <a:ext cx="1549766" cy="246221"/>
            </a:xfrm>
            <a:prstGeom prst="rect">
              <a:avLst/>
            </a:prstGeom>
            <a:noFill/>
          </p:spPr>
          <p:txBody>
            <a:bodyPr wrap="square" rtlCol="0">
              <a:spAutoFit/>
            </a:bodyPr>
            <a:lstStyle/>
            <a:p>
              <a:r>
                <a:rPr lang="en-GB" b="1" dirty="0" smtClean="0">
                  <a:solidFill>
                    <a:srgbClr val="FF0000"/>
                  </a:solidFill>
                </a:rPr>
                <a:t>User Based Services</a:t>
              </a:r>
              <a:endParaRPr lang="en-GB" b="1" dirty="0">
                <a:solidFill>
                  <a:srgbClr val="FF0000"/>
                </a:solidFill>
              </a:endParaRPr>
            </a:p>
          </p:txBody>
        </p:sp>
        <p:sp>
          <p:nvSpPr>
            <p:cNvPr id="60" name="TextBox 59"/>
            <p:cNvSpPr txBox="1"/>
            <p:nvPr/>
          </p:nvSpPr>
          <p:spPr>
            <a:xfrm>
              <a:off x="7787208" y="994900"/>
              <a:ext cx="1434549" cy="246221"/>
            </a:xfrm>
            <a:prstGeom prst="rect">
              <a:avLst/>
            </a:prstGeom>
            <a:noFill/>
          </p:spPr>
          <p:txBody>
            <a:bodyPr wrap="square" rtlCol="0">
              <a:spAutoFit/>
            </a:bodyPr>
            <a:lstStyle/>
            <a:p>
              <a:r>
                <a:rPr lang="en-GB" b="1" dirty="0" smtClean="0">
                  <a:solidFill>
                    <a:srgbClr val="FF0000"/>
                  </a:solidFill>
                </a:rPr>
                <a:t>MCPTT application</a:t>
              </a:r>
              <a:endParaRPr lang="en-GB" b="1" dirty="0">
                <a:solidFill>
                  <a:srgbClr val="FF0000"/>
                </a:solidFill>
              </a:endParaRPr>
            </a:p>
          </p:txBody>
        </p:sp>
        <p:cxnSp>
          <p:nvCxnSpPr>
            <p:cNvPr id="61" name="Straight Connector 60"/>
            <p:cNvCxnSpPr/>
            <p:nvPr/>
          </p:nvCxnSpPr>
          <p:spPr>
            <a:xfrm>
              <a:off x="6625320" y="1947406"/>
              <a:ext cx="120558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8" name="Freeform 67"/>
          <p:cNvSpPr/>
          <p:nvPr/>
        </p:nvSpPr>
        <p:spPr>
          <a:xfrm>
            <a:off x="3644645" y="1670305"/>
            <a:ext cx="4597147" cy="209550"/>
          </a:xfrm>
          <a:custGeom>
            <a:avLst/>
            <a:gdLst>
              <a:gd name="connsiteX0" fmla="*/ 2208362 w 2208362"/>
              <a:gd name="connsiteY0" fmla="*/ 155275 h 155275"/>
              <a:gd name="connsiteX1" fmla="*/ 2208362 w 2208362"/>
              <a:gd name="connsiteY1" fmla="*/ 0 h 155275"/>
              <a:gd name="connsiteX2" fmla="*/ 0 w 2208362"/>
              <a:gd name="connsiteY2" fmla="*/ 0 h 155275"/>
              <a:gd name="connsiteX3" fmla="*/ 0 w 2208362"/>
              <a:gd name="connsiteY3" fmla="*/ 155275 h 155275"/>
            </a:gdLst>
            <a:ahLst/>
            <a:cxnLst>
              <a:cxn ang="0">
                <a:pos x="connsiteX0" y="connsiteY0"/>
              </a:cxn>
              <a:cxn ang="0">
                <a:pos x="connsiteX1" y="connsiteY1"/>
              </a:cxn>
              <a:cxn ang="0">
                <a:pos x="connsiteX2" y="connsiteY2"/>
              </a:cxn>
              <a:cxn ang="0">
                <a:pos x="connsiteX3" y="connsiteY3"/>
              </a:cxn>
            </a:cxnLst>
            <a:rect l="l" t="t" r="r" b="b"/>
            <a:pathLst>
              <a:path w="2208362" h="155275">
                <a:moveTo>
                  <a:pt x="2208362" y="155275"/>
                </a:moveTo>
                <a:lnTo>
                  <a:pt x="2208362" y="0"/>
                </a:lnTo>
                <a:lnTo>
                  <a:pt x="0" y="0"/>
                </a:lnTo>
                <a:lnTo>
                  <a:pt x="0" y="155275"/>
                </a:lnTo>
              </a:path>
            </a:pathLst>
          </a:custGeom>
          <a:ln w="3175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9" name="Freeform 68"/>
          <p:cNvSpPr/>
          <p:nvPr/>
        </p:nvSpPr>
        <p:spPr>
          <a:xfrm>
            <a:off x="1090421" y="1505712"/>
            <a:ext cx="4597147" cy="384047"/>
          </a:xfrm>
          <a:custGeom>
            <a:avLst/>
            <a:gdLst>
              <a:gd name="connsiteX0" fmla="*/ 2208362 w 2208362"/>
              <a:gd name="connsiteY0" fmla="*/ 155275 h 155275"/>
              <a:gd name="connsiteX1" fmla="*/ 2208362 w 2208362"/>
              <a:gd name="connsiteY1" fmla="*/ 0 h 155275"/>
              <a:gd name="connsiteX2" fmla="*/ 0 w 2208362"/>
              <a:gd name="connsiteY2" fmla="*/ 0 h 155275"/>
              <a:gd name="connsiteX3" fmla="*/ 0 w 2208362"/>
              <a:gd name="connsiteY3" fmla="*/ 155275 h 155275"/>
            </a:gdLst>
            <a:ahLst/>
            <a:cxnLst>
              <a:cxn ang="0">
                <a:pos x="connsiteX0" y="connsiteY0"/>
              </a:cxn>
              <a:cxn ang="0">
                <a:pos x="connsiteX1" y="connsiteY1"/>
              </a:cxn>
              <a:cxn ang="0">
                <a:pos x="connsiteX2" y="connsiteY2"/>
              </a:cxn>
              <a:cxn ang="0">
                <a:pos x="connsiteX3" y="connsiteY3"/>
              </a:cxn>
            </a:cxnLst>
            <a:rect l="l" t="t" r="r" b="b"/>
            <a:pathLst>
              <a:path w="2208362" h="155275">
                <a:moveTo>
                  <a:pt x="2208362" y="155275"/>
                </a:moveTo>
                <a:lnTo>
                  <a:pt x="2208362" y="0"/>
                </a:lnTo>
                <a:lnTo>
                  <a:pt x="0" y="0"/>
                </a:lnTo>
                <a:lnTo>
                  <a:pt x="0" y="155275"/>
                </a:lnTo>
              </a:path>
            </a:pathLst>
          </a:custGeom>
          <a:ln w="3175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4" name="TextBox 73"/>
          <p:cNvSpPr txBox="1"/>
          <p:nvPr/>
        </p:nvSpPr>
        <p:spPr>
          <a:xfrm>
            <a:off x="4376928" y="1304544"/>
            <a:ext cx="362600" cy="246221"/>
          </a:xfrm>
          <a:prstGeom prst="rect">
            <a:avLst/>
          </a:prstGeom>
          <a:noFill/>
        </p:spPr>
        <p:txBody>
          <a:bodyPr wrap="none" rtlCol="0">
            <a:spAutoFit/>
          </a:bodyPr>
          <a:lstStyle/>
          <a:p>
            <a:r>
              <a:rPr lang="en-GB" b="1" dirty="0" smtClean="0">
                <a:solidFill>
                  <a:srgbClr val="7030A0"/>
                </a:solidFill>
              </a:rPr>
              <a:t>M1</a:t>
            </a:r>
            <a:endParaRPr lang="en-GB" b="1" dirty="0">
              <a:solidFill>
                <a:srgbClr val="7030A0"/>
              </a:solidFill>
            </a:endParaRPr>
          </a:p>
        </p:txBody>
      </p:sp>
      <p:sp>
        <p:nvSpPr>
          <p:cNvPr id="75" name="TextBox 74"/>
          <p:cNvSpPr txBox="1"/>
          <p:nvPr/>
        </p:nvSpPr>
        <p:spPr>
          <a:xfrm>
            <a:off x="4395216" y="1652016"/>
            <a:ext cx="362600" cy="246221"/>
          </a:xfrm>
          <a:prstGeom prst="rect">
            <a:avLst/>
          </a:prstGeom>
          <a:noFill/>
        </p:spPr>
        <p:txBody>
          <a:bodyPr wrap="none" rtlCol="0">
            <a:spAutoFit/>
          </a:bodyPr>
          <a:lstStyle/>
          <a:p>
            <a:r>
              <a:rPr lang="en-GB" b="1" dirty="0" smtClean="0">
                <a:solidFill>
                  <a:srgbClr val="7030A0"/>
                </a:solidFill>
              </a:rPr>
              <a:t>M2</a:t>
            </a:r>
            <a:endParaRPr lang="en-GB" b="1" dirty="0">
              <a:solidFill>
                <a:srgbClr val="7030A0"/>
              </a:solidFill>
            </a:endParaRPr>
          </a:p>
        </p:txBody>
      </p:sp>
      <p:sp>
        <p:nvSpPr>
          <p:cNvPr id="77" name="TextBox 76"/>
          <p:cNvSpPr txBox="1"/>
          <p:nvPr/>
        </p:nvSpPr>
        <p:spPr>
          <a:xfrm>
            <a:off x="167118" y="5477627"/>
            <a:ext cx="4137252" cy="861774"/>
          </a:xfrm>
          <a:prstGeom prst="rect">
            <a:avLst/>
          </a:prstGeom>
          <a:noFill/>
          <a:ln>
            <a:solidFill>
              <a:srgbClr val="7030A0"/>
            </a:solidFill>
          </a:ln>
        </p:spPr>
        <p:txBody>
          <a:bodyPr wrap="square" rtlCol="0">
            <a:spAutoFit/>
          </a:bodyPr>
          <a:lstStyle/>
          <a:p>
            <a:r>
              <a:rPr lang="en-GB" dirty="0" smtClean="0"/>
              <a:t>Migration/roaming interfaces</a:t>
            </a:r>
          </a:p>
          <a:p>
            <a:r>
              <a:rPr lang="en-GB" dirty="0" smtClean="0"/>
              <a:t>M1: Identity, security, registration</a:t>
            </a:r>
          </a:p>
          <a:p>
            <a:r>
              <a:rPr lang="en-GB" dirty="0" smtClean="0"/>
              <a:t>M2: Inter-system call services</a:t>
            </a:r>
          </a:p>
          <a:p>
            <a:endParaRPr lang="en-GB" dirty="0" smtClean="0"/>
          </a:p>
          <a:p>
            <a:r>
              <a:rPr lang="en-GB" dirty="0" smtClean="0"/>
              <a:t>NOTE: SIP is not used inter-system for migrated client registration</a:t>
            </a:r>
            <a:endParaRPr lang="en-GB" dirty="0"/>
          </a:p>
        </p:txBody>
      </p:sp>
      <p:sp>
        <p:nvSpPr>
          <p:cNvPr id="93" name="Rectangle 92"/>
          <p:cNvSpPr/>
          <p:nvPr/>
        </p:nvSpPr>
        <p:spPr>
          <a:xfrm>
            <a:off x="93517" y="4714396"/>
            <a:ext cx="4155098" cy="699026"/>
          </a:xfrm>
          <a:prstGeom prst="rect">
            <a:avLst/>
          </a:pr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97" name="Rectangle 96"/>
          <p:cNvSpPr/>
          <p:nvPr/>
        </p:nvSpPr>
        <p:spPr>
          <a:xfrm>
            <a:off x="134606" y="4862703"/>
            <a:ext cx="295284" cy="19742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HSS</a:t>
            </a:r>
          </a:p>
        </p:txBody>
      </p:sp>
      <p:cxnSp>
        <p:nvCxnSpPr>
          <p:cNvPr id="110" name="Elbow Connector 109"/>
          <p:cNvCxnSpPr>
            <a:stCxn id="97" idx="3"/>
            <a:endCxn id="160" idx="1"/>
          </p:cNvCxnSpPr>
          <p:nvPr/>
        </p:nvCxnSpPr>
        <p:spPr>
          <a:xfrm>
            <a:off x="429890" y="4961417"/>
            <a:ext cx="4282750" cy="275484"/>
          </a:xfrm>
          <a:prstGeom prst="bent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1" name="TextBox 110"/>
          <p:cNvSpPr txBox="1"/>
          <p:nvPr/>
        </p:nvSpPr>
        <p:spPr>
          <a:xfrm>
            <a:off x="4246673" y="5063192"/>
            <a:ext cx="514895" cy="215444"/>
          </a:xfrm>
          <a:prstGeom prst="rect">
            <a:avLst/>
          </a:prstGeom>
          <a:noFill/>
        </p:spPr>
        <p:txBody>
          <a:bodyPr wrap="square" rtlCol="0">
            <a:spAutoFit/>
          </a:bodyPr>
          <a:lstStyle/>
          <a:p>
            <a:r>
              <a:rPr lang="en-GB" sz="800" dirty="0" smtClean="0">
                <a:solidFill>
                  <a:srgbClr val="002060"/>
                </a:solidFill>
              </a:rPr>
              <a:t>S6a</a:t>
            </a:r>
          </a:p>
        </p:txBody>
      </p:sp>
    </p:spTree>
    <p:extLst>
      <p:ext uri="{BB962C8B-B14F-4D97-AF65-F5344CB8AC3E}">
        <p14:creationId xmlns="" xmlns:p14="http://schemas.microsoft.com/office/powerpoint/2010/main" val="35355193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3463"/>
            <a:ext cx="6834188" cy="607348"/>
          </a:xfrm>
        </p:spPr>
        <p:txBody>
          <a:bodyPr/>
          <a:lstStyle/>
          <a:p>
            <a:r>
              <a:rPr lang="en-GB" dirty="0" smtClean="0"/>
              <a:t>Application level migration</a:t>
            </a:r>
            <a:endParaRPr lang="en-GB" dirty="0"/>
          </a:p>
        </p:txBody>
      </p:sp>
      <p:sp>
        <p:nvSpPr>
          <p:cNvPr id="3" name="Content Placeholder 2"/>
          <p:cNvSpPr>
            <a:spLocks noGrp="1"/>
          </p:cNvSpPr>
          <p:nvPr>
            <p:ph idx="1"/>
          </p:nvPr>
        </p:nvSpPr>
        <p:spPr>
          <a:xfrm>
            <a:off x="457200" y="1058779"/>
            <a:ext cx="8229600" cy="5390147"/>
          </a:xfrm>
        </p:spPr>
        <p:txBody>
          <a:bodyPr>
            <a:normAutofit fontScale="85000" lnSpcReduction="10000"/>
          </a:bodyPr>
          <a:lstStyle/>
          <a:p>
            <a:r>
              <a:rPr lang="en-GB" dirty="0" smtClean="0"/>
              <a:t>In this case, a client migrates to provide mutual aid</a:t>
            </a:r>
          </a:p>
          <a:p>
            <a:r>
              <a:rPr lang="en-GB" dirty="0" smtClean="0"/>
              <a:t>In this situation, he is directly controlled by the visited MCPTT server after registration – and is operationally controlled by dispatchers connected to the visited MCPTT server</a:t>
            </a:r>
          </a:p>
          <a:p>
            <a:r>
              <a:rPr lang="en-GB" dirty="0" smtClean="0"/>
              <a:t>The credentials are provided by the home USC; but client performs a SIP registration to the visited SIP core, and uses a URI addressed at that network</a:t>
            </a:r>
          </a:p>
          <a:p>
            <a:r>
              <a:rPr lang="en-GB" dirty="0" smtClean="0"/>
              <a:t>Call routing is performed by the visited application server</a:t>
            </a:r>
          </a:p>
          <a:p>
            <a:endParaRPr lang="en-GB" dirty="0" smtClean="0"/>
          </a:p>
          <a:p>
            <a:r>
              <a:rPr lang="en-GB" dirty="0" smtClean="0">
                <a:solidFill>
                  <a:srgbClr val="FF0000"/>
                </a:solidFill>
              </a:rPr>
              <a:t>In a fallback case, where the inter-system application level links are not available, provided there is some default credential stored in the client and visited USC for the visiting user, all call services to and from that user are available, as the home system does not play a part in call routing</a:t>
            </a:r>
            <a:endParaRPr lang="en-GB" dirty="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9392" y="1241945"/>
            <a:ext cx="8229600" cy="5212017"/>
          </a:xfrm>
        </p:spPr>
        <p:txBody>
          <a:bodyPr>
            <a:normAutofit/>
          </a:bodyPr>
          <a:lstStyle/>
          <a:p>
            <a:r>
              <a:rPr lang="en-GB" dirty="0" smtClean="0"/>
              <a:t>The purpose of this presentation is to step through the processes of registration, call set up and roaming for discussion, to attempt to achieve a common view before proposed architectures are discussed and evaluated.</a:t>
            </a:r>
          </a:p>
          <a:p>
            <a:r>
              <a:rPr lang="en-GB" dirty="0" smtClean="0"/>
              <a:t>Its basis is the simplified functional architecture presented in the conference call on 12 February 2015</a:t>
            </a:r>
          </a:p>
          <a:p>
            <a:pPr lvl="1"/>
            <a:r>
              <a:rPr lang="en-GB" dirty="0" smtClean="0"/>
              <a:t>Three ‘internal’ interfaces to the application space have also been labelled B1, B2, B3</a:t>
            </a:r>
            <a:endParaRPr lang="en-GB" dirty="0"/>
          </a:p>
        </p:txBody>
      </p:sp>
      <p:sp>
        <p:nvSpPr>
          <p:cNvPr id="5" name="TextBox 4"/>
          <p:cNvSpPr txBox="1"/>
          <p:nvPr/>
        </p:nvSpPr>
        <p:spPr>
          <a:xfrm>
            <a:off x="0" y="402360"/>
            <a:ext cx="7171090" cy="888315"/>
          </a:xfrm>
          <a:prstGeom prst="rect">
            <a:avLst/>
          </a:prstGeom>
          <a:noFill/>
          <a:ln>
            <a:noFill/>
          </a:ln>
        </p:spPr>
        <p:txBody>
          <a:bodyPr vert="horz" wrap="square" lIns="91440" tIns="45720" rIns="91440" bIns="45720" numCol="1" anchor="ctr" anchorCtr="0" compatLnSpc="1">
            <a:prstTxWarp prst="textNoShape">
              <a:avLst/>
            </a:prstTxWarp>
          </a:bodyPr>
          <a:lstStyle/>
          <a:p>
            <a:pPr algn="ctr" eaLnBrk="1" hangingPunct="1"/>
            <a:r>
              <a:rPr lang="en-GB" sz="3200" dirty="0" smtClean="0">
                <a:solidFill>
                  <a:srgbClr val="FF0000"/>
                </a:solidFill>
                <a:latin typeface="+mj-lt"/>
                <a:ea typeface="+mj-ea"/>
                <a:cs typeface="+mj-cs"/>
              </a:rPr>
              <a:t>Presentation contents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429" y="463463"/>
            <a:ext cx="7171090" cy="568364"/>
          </a:xfrm>
          <a:prstGeom prst="rect">
            <a:avLst/>
          </a:prstGeom>
          <a:noFill/>
          <a:ln>
            <a:noFill/>
          </a:ln>
        </p:spPr>
        <p:txBody>
          <a:bodyPr vert="horz" wrap="square" lIns="91440" tIns="45720" rIns="91440" bIns="45720" numCol="1" anchor="ctr" anchorCtr="0" compatLnSpc="1">
            <a:prstTxWarp prst="textNoShape">
              <a:avLst/>
            </a:prstTxWarp>
          </a:bodyPr>
          <a:lstStyle/>
          <a:p>
            <a:pPr algn="ctr" eaLnBrk="1" hangingPunct="1"/>
            <a:r>
              <a:rPr lang="en-GB" sz="2800" dirty="0" smtClean="0">
                <a:solidFill>
                  <a:srgbClr val="FF0000"/>
                </a:solidFill>
                <a:latin typeface="+mj-lt"/>
                <a:ea typeface="+mj-ea"/>
                <a:cs typeface="+mj-cs"/>
              </a:rPr>
              <a:t>High Level Functional Architecture simplified</a:t>
            </a:r>
          </a:p>
        </p:txBody>
      </p:sp>
      <p:sp>
        <p:nvSpPr>
          <p:cNvPr id="6" name="Rectangle 5"/>
          <p:cNvSpPr/>
          <p:nvPr/>
        </p:nvSpPr>
        <p:spPr>
          <a:xfrm>
            <a:off x="3165654" y="3166419"/>
            <a:ext cx="784894" cy="67514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algn="ctr"/>
            <a:r>
              <a:rPr lang="en-GB" dirty="0" smtClean="0">
                <a:solidFill>
                  <a:schemeClr val="tx1"/>
                </a:solidFill>
              </a:rPr>
              <a:t>SIP core</a:t>
            </a:r>
          </a:p>
        </p:txBody>
      </p:sp>
      <p:sp>
        <p:nvSpPr>
          <p:cNvPr id="16" name="Rectangle 15"/>
          <p:cNvSpPr/>
          <p:nvPr/>
        </p:nvSpPr>
        <p:spPr>
          <a:xfrm>
            <a:off x="5827316" y="1745811"/>
            <a:ext cx="1634188" cy="67514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dirty="0" smtClean="0">
                <a:solidFill>
                  <a:schemeClr val="tx1"/>
                </a:solidFill>
              </a:rPr>
              <a:t>MCPTT core</a:t>
            </a:r>
          </a:p>
        </p:txBody>
      </p:sp>
      <p:sp>
        <p:nvSpPr>
          <p:cNvPr id="18" name="Rectangle 17"/>
          <p:cNvSpPr/>
          <p:nvPr/>
        </p:nvSpPr>
        <p:spPr>
          <a:xfrm>
            <a:off x="1971675" y="1742181"/>
            <a:ext cx="2076778" cy="67514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dirty="0" smtClean="0">
                <a:solidFill>
                  <a:schemeClr val="tx1"/>
                </a:solidFill>
              </a:rPr>
              <a:t>User Services Core</a:t>
            </a:r>
          </a:p>
        </p:txBody>
      </p:sp>
      <p:sp>
        <p:nvSpPr>
          <p:cNvPr id="20" name="Rectangle 19"/>
          <p:cNvSpPr/>
          <p:nvPr/>
        </p:nvSpPr>
        <p:spPr>
          <a:xfrm>
            <a:off x="1298871" y="4569165"/>
            <a:ext cx="6546270" cy="699026"/>
          </a:xfrm>
          <a:prstGeom prst="rect">
            <a:avLst/>
          </a:pr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22" name="Rectangle 21"/>
          <p:cNvSpPr/>
          <p:nvPr/>
        </p:nvSpPr>
        <p:spPr>
          <a:xfrm>
            <a:off x="5979321" y="4730091"/>
            <a:ext cx="429072" cy="3857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PCRF</a:t>
            </a:r>
          </a:p>
        </p:txBody>
      </p:sp>
      <p:sp>
        <p:nvSpPr>
          <p:cNvPr id="23" name="Rectangle 22"/>
          <p:cNvSpPr/>
          <p:nvPr/>
        </p:nvSpPr>
        <p:spPr>
          <a:xfrm>
            <a:off x="6537003" y="4724671"/>
            <a:ext cx="789564" cy="38579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BMSC</a:t>
            </a:r>
          </a:p>
        </p:txBody>
      </p:sp>
      <p:cxnSp>
        <p:nvCxnSpPr>
          <p:cNvPr id="28" name="Straight Connector 27"/>
          <p:cNvCxnSpPr/>
          <p:nvPr/>
        </p:nvCxnSpPr>
        <p:spPr>
          <a:xfrm>
            <a:off x="6930784" y="2438647"/>
            <a:ext cx="0" cy="34114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3503719" y="3828288"/>
            <a:ext cx="0" cy="20217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3365184" y="2410711"/>
            <a:ext cx="0" cy="7459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1298867" y="5857757"/>
            <a:ext cx="6546273" cy="31062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5" name="TextBox 4"/>
          <p:cNvSpPr txBox="1"/>
          <p:nvPr/>
        </p:nvSpPr>
        <p:spPr>
          <a:xfrm>
            <a:off x="7466661" y="5973342"/>
            <a:ext cx="591105" cy="215444"/>
          </a:xfrm>
          <a:prstGeom prst="rect">
            <a:avLst/>
          </a:prstGeom>
          <a:noFill/>
        </p:spPr>
        <p:txBody>
          <a:bodyPr wrap="square" rtlCol="0">
            <a:spAutoFit/>
          </a:bodyPr>
          <a:lstStyle/>
          <a:p>
            <a:r>
              <a:rPr lang="en-GB" sz="800" dirty="0" smtClean="0"/>
              <a:t>Client</a:t>
            </a:r>
          </a:p>
        </p:txBody>
      </p:sp>
      <p:sp>
        <p:nvSpPr>
          <p:cNvPr id="73" name="Rectangle 72"/>
          <p:cNvSpPr/>
          <p:nvPr/>
        </p:nvSpPr>
        <p:spPr>
          <a:xfrm>
            <a:off x="1928857" y="4715959"/>
            <a:ext cx="3870452" cy="19894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PGW</a:t>
            </a:r>
          </a:p>
        </p:txBody>
      </p:sp>
      <p:sp>
        <p:nvSpPr>
          <p:cNvPr id="105" name="Freeform 104"/>
          <p:cNvSpPr/>
          <p:nvPr/>
        </p:nvSpPr>
        <p:spPr>
          <a:xfrm>
            <a:off x="5693664" y="2410070"/>
            <a:ext cx="943455" cy="3450401"/>
          </a:xfrm>
          <a:custGeom>
            <a:avLst/>
            <a:gdLst>
              <a:gd name="connsiteX0" fmla="*/ 655607 w 664234"/>
              <a:gd name="connsiteY0" fmla="*/ 0 h 2734574"/>
              <a:gd name="connsiteX1" fmla="*/ 664234 w 664234"/>
              <a:gd name="connsiteY1" fmla="*/ 698740 h 2734574"/>
              <a:gd name="connsiteX2" fmla="*/ 0 w 664234"/>
              <a:gd name="connsiteY2" fmla="*/ 698740 h 2734574"/>
              <a:gd name="connsiteX3" fmla="*/ 25879 w 664234"/>
              <a:gd name="connsiteY3" fmla="*/ 2734574 h 2734574"/>
              <a:gd name="connsiteX0" fmla="*/ 664234 w 672861"/>
              <a:gd name="connsiteY0" fmla="*/ 0 h 2734574"/>
              <a:gd name="connsiteX1" fmla="*/ 672861 w 672861"/>
              <a:gd name="connsiteY1" fmla="*/ 698740 h 2734574"/>
              <a:gd name="connsiteX2" fmla="*/ 8627 w 672861"/>
              <a:gd name="connsiteY2" fmla="*/ 698740 h 2734574"/>
              <a:gd name="connsiteX3" fmla="*/ 0 w 672861"/>
              <a:gd name="connsiteY3" fmla="*/ 2734574 h 2734574"/>
              <a:gd name="connsiteX0" fmla="*/ 676141 w 676141"/>
              <a:gd name="connsiteY0" fmla="*/ 0 h 2744099"/>
              <a:gd name="connsiteX1" fmla="*/ 672861 w 676141"/>
              <a:gd name="connsiteY1" fmla="*/ 708265 h 2744099"/>
              <a:gd name="connsiteX2" fmla="*/ 8627 w 676141"/>
              <a:gd name="connsiteY2" fmla="*/ 708265 h 2744099"/>
              <a:gd name="connsiteX3" fmla="*/ 0 w 676141"/>
              <a:gd name="connsiteY3" fmla="*/ 2744099 h 2744099"/>
              <a:gd name="connsiteX0" fmla="*/ 670390 w 670390"/>
              <a:gd name="connsiteY0" fmla="*/ 0 h 2744099"/>
              <a:gd name="connsiteX1" fmla="*/ 667110 w 670390"/>
              <a:gd name="connsiteY1" fmla="*/ 708265 h 2744099"/>
              <a:gd name="connsiteX2" fmla="*/ 2876 w 670390"/>
              <a:gd name="connsiteY2" fmla="*/ 708265 h 2744099"/>
              <a:gd name="connsiteX3" fmla="*/ 9159 w 670390"/>
              <a:gd name="connsiteY3" fmla="*/ 2744099 h 2744099"/>
              <a:gd name="connsiteX0" fmla="*/ 671171 w 671171"/>
              <a:gd name="connsiteY0" fmla="*/ 0 h 2757604"/>
              <a:gd name="connsiteX1" fmla="*/ 667891 w 671171"/>
              <a:gd name="connsiteY1" fmla="*/ 708265 h 2757604"/>
              <a:gd name="connsiteX2" fmla="*/ 3657 w 671171"/>
              <a:gd name="connsiteY2" fmla="*/ 708265 h 2757604"/>
              <a:gd name="connsiteX3" fmla="*/ 0 w 671171"/>
              <a:gd name="connsiteY3" fmla="*/ 2757604 h 2757604"/>
            </a:gdLst>
            <a:ahLst/>
            <a:cxnLst>
              <a:cxn ang="0">
                <a:pos x="connsiteX0" y="connsiteY0"/>
              </a:cxn>
              <a:cxn ang="0">
                <a:pos x="connsiteX1" y="connsiteY1"/>
              </a:cxn>
              <a:cxn ang="0">
                <a:pos x="connsiteX2" y="connsiteY2"/>
              </a:cxn>
              <a:cxn ang="0">
                <a:pos x="connsiteX3" y="connsiteY3"/>
              </a:cxn>
            </a:cxnLst>
            <a:rect l="l" t="t" r="r" b="b"/>
            <a:pathLst>
              <a:path w="671171" h="2757604">
                <a:moveTo>
                  <a:pt x="671171" y="0"/>
                </a:moveTo>
                <a:cubicBezTo>
                  <a:pt x="670078" y="236088"/>
                  <a:pt x="668984" y="472177"/>
                  <a:pt x="667891" y="708265"/>
                </a:cubicBezTo>
                <a:lnTo>
                  <a:pt x="3657" y="708265"/>
                </a:lnTo>
                <a:cubicBezTo>
                  <a:pt x="781" y="1386876"/>
                  <a:pt x="2876" y="2078993"/>
                  <a:pt x="0" y="2757604"/>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79" name="Straight Connector 78"/>
          <p:cNvCxnSpPr/>
          <p:nvPr/>
        </p:nvCxnSpPr>
        <p:spPr>
          <a:xfrm>
            <a:off x="2667819" y="2422316"/>
            <a:ext cx="0" cy="34277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5920798" y="4364183"/>
            <a:ext cx="293670" cy="200055"/>
          </a:xfrm>
          <a:prstGeom prst="rect">
            <a:avLst/>
          </a:prstGeom>
          <a:noFill/>
        </p:spPr>
        <p:txBody>
          <a:bodyPr wrap="square" rtlCol="0">
            <a:spAutoFit/>
          </a:bodyPr>
          <a:lstStyle/>
          <a:p>
            <a:r>
              <a:rPr lang="en-GB" sz="700" dirty="0" smtClean="0">
                <a:solidFill>
                  <a:srgbClr val="002060"/>
                </a:solidFill>
              </a:rPr>
              <a:t>Rx</a:t>
            </a:r>
          </a:p>
        </p:txBody>
      </p:sp>
      <p:sp>
        <p:nvSpPr>
          <p:cNvPr id="86" name="TextBox 85"/>
          <p:cNvSpPr txBox="1"/>
          <p:nvPr/>
        </p:nvSpPr>
        <p:spPr>
          <a:xfrm>
            <a:off x="6239453" y="4359018"/>
            <a:ext cx="444352" cy="200055"/>
          </a:xfrm>
          <a:prstGeom prst="rect">
            <a:avLst/>
          </a:prstGeom>
          <a:noFill/>
        </p:spPr>
        <p:txBody>
          <a:bodyPr wrap="none" rtlCol="0">
            <a:spAutoFit/>
          </a:bodyPr>
          <a:lstStyle/>
          <a:p>
            <a:r>
              <a:rPr lang="en-GB" sz="700" dirty="0" smtClean="0">
                <a:solidFill>
                  <a:srgbClr val="002060"/>
                </a:solidFill>
              </a:rPr>
              <a:t>MB2-c</a:t>
            </a:r>
          </a:p>
        </p:txBody>
      </p:sp>
      <p:sp>
        <p:nvSpPr>
          <p:cNvPr id="87" name="TextBox 86"/>
          <p:cNvSpPr txBox="1"/>
          <p:nvPr/>
        </p:nvSpPr>
        <p:spPr>
          <a:xfrm>
            <a:off x="6896852" y="4355555"/>
            <a:ext cx="449162" cy="200055"/>
          </a:xfrm>
          <a:prstGeom prst="rect">
            <a:avLst/>
          </a:prstGeom>
          <a:noFill/>
        </p:spPr>
        <p:txBody>
          <a:bodyPr wrap="none" rtlCol="0">
            <a:spAutoFit/>
          </a:bodyPr>
          <a:lstStyle/>
          <a:p>
            <a:r>
              <a:rPr lang="en-GB" sz="700" dirty="0" smtClean="0">
                <a:solidFill>
                  <a:srgbClr val="002060"/>
                </a:solidFill>
              </a:rPr>
              <a:t>MB2-u</a:t>
            </a:r>
          </a:p>
        </p:txBody>
      </p:sp>
      <p:sp>
        <p:nvSpPr>
          <p:cNvPr id="93" name="Oval 92"/>
          <p:cNvSpPr/>
          <p:nvPr/>
        </p:nvSpPr>
        <p:spPr>
          <a:xfrm>
            <a:off x="6037124" y="4530436"/>
            <a:ext cx="249383" cy="82368"/>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95" name="Oval 94"/>
          <p:cNvSpPr/>
          <p:nvPr/>
        </p:nvSpPr>
        <p:spPr>
          <a:xfrm>
            <a:off x="6740242" y="4516582"/>
            <a:ext cx="419101" cy="107372"/>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96" name="Oval 95"/>
          <p:cNvSpPr/>
          <p:nvPr/>
        </p:nvSpPr>
        <p:spPr>
          <a:xfrm>
            <a:off x="6480469" y="4526972"/>
            <a:ext cx="249383" cy="82368"/>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99" name="Oval 98"/>
          <p:cNvSpPr/>
          <p:nvPr/>
        </p:nvSpPr>
        <p:spPr>
          <a:xfrm>
            <a:off x="2043551" y="4506189"/>
            <a:ext cx="3733801" cy="107373"/>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100" name="TextBox 99"/>
          <p:cNvSpPr txBox="1"/>
          <p:nvPr/>
        </p:nvSpPr>
        <p:spPr>
          <a:xfrm>
            <a:off x="3662507" y="4348627"/>
            <a:ext cx="333746" cy="200055"/>
          </a:xfrm>
          <a:prstGeom prst="rect">
            <a:avLst/>
          </a:prstGeom>
          <a:noFill/>
        </p:spPr>
        <p:txBody>
          <a:bodyPr wrap="none" rtlCol="0">
            <a:spAutoFit/>
          </a:bodyPr>
          <a:lstStyle/>
          <a:p>
            <a:r>
              <a:rPr lang="en-GB" sz="700" dirty="0" err="1" smtClean="0">
                <a:solidFill>
                  <a:srgbClr val="002060"/>
                </a:solidFill>
              </a:rPr>
              <a:t>SGi</a:t>
            </a:r>
            <a:endParaRPr lang="en-GB" sz="700" dirty="0" smtClean="0">
              <a:solidFill>
                <a:srgbClr val="002060"/>
              </a:solidFill>
            </a:endParaRPr>
          </a:p>
        </p:txBody>
      </p:sp>
      <p:sp>
        <p:nvSpPr>
          <p:cNvPr id="104" name="Freeform 103"/>
          <p:cNvSpPr/>
          <p:nvPr/>
        </p:nvSpPr>
        <p:spPr>
          <a:xfrm>
            <a:off x="4038920" y="2133600"/>
            <a:ext cx="2590480" cy="2590800"/>
          </a:xfrm>
          <a:custGeom>
            <a:avLst/>
            <a:gdLst>
              <a:gd name="connsiteX0" fmla="*/ 2600325 w 2628900"/>
              <a:gd name="connsiteY0" fmla="*/ 2743200 h 2743200"/>
              <a:gd name="connsiteX1" fmla="*/ 2628900 w 2628900"/>
              <a:gd name="connsiteY1" fmla="*/ 1752600 h 2743200"/>
              <a:gd name="connsiteX2" fmla="*/ 1085850 w 2628900"/>
              <a:gd name="connsiteY2" fmla="*/ 1752600 h 2743200"/>
              <a:gd name="connsiteX3" fmla="*/ 1076325 w 2628900"/>
              <a:gd name="connsiteY3" fmla="*/ 0 h 2743200"/>
              <a:gd name="connsiteX4" fmla="*/ 0 w 2628900"/>
              <a:gd name="connsiteY4" fmla="*/ 0 h 2743200"/>
              <a:gd name="connsiteX0" fmla="*/ 2638425 w 2638425"/>
              <a:gd name="connsiteY0" fmla="*/ 2743200 h 2743200"/>
              <a:gd name="connsiteX1" fmla="*/ 2628900 w 2638425"/>
              <a:gd name="connsiteY1" fmla="*/ 1752600 h 2743200"/>
              <a:gd name="connsiteX2" fmla="*/ 1085850 w 2638425"/>
              <a:gd name="connsiteY2" fmla="*/ 1752600 h 2743200"/>
              <a:gd name="connsiteX3" fmla="*/ 1076325 w 2638425"/>
              <a:gd name="connsiteY3" fmla="*/ 0 h 2743200"/>
              <a:gd name="connsiteX4" fmla="*/ 0 w 2638425"/>
              <a:gd name="connsiteY4" fmla="*/ 0 h 2743200"/>
              <a:gd name="connsiteX0" fmla="*/ 2628900 w 2628900"/>
              <a:gd name="connsiteY0" fmla="*/ 2743200 h 2743200"/>
              <a:gd name="connsiteX1" fmla="*/ 2628900 w 2628900"/>
              <a:gd name="connsiteY1" fmla="*/ 1752600 h 2743200"/>
              <a:gd name="connsiteX2" fmla="*/ 1085850 w 2628900"/>
              <a:gd name="connsiteY2" fmla="*/ 1752600 h 2743200"/>
              <a:gd name="connsiteX3" fmla="*/ 1076325 w 2628900"/>
              <a:gd name="connsiteY3" fmla="*/ 0 h 2743200"/>
              <a:gd name="connsiteX4" fmla="*/ 0 w 2628900"/>
              <a:gd name="connsiteY4" fmla="*/ 0 h 2743200"/>
              <a:gd name="connsiteX0" fmla="*/ 2628900 w 2628900"/>
              <a:gd name="connsiteY0" fmla="*/ 2743200 h 2743200"/>
              <a:gd name="connsiteX1" fmla="*/ 2628900 w 2628900"/>
              <a:gd name="connsiteY1" fmla="*/ 1752600 h 2743200"/>
              <a:gd name="connsiteX2" fmla="*/ 1260463 w 2628900"/>
              <a:gd name="connsiteY2" fmla="*/ 1752600 h 2743200"/>
              <a:gd name="connsiteX3" fmla="*/ 1076325 w 2628900"/>
              <a:gd name="connsiteY3" fmla="*/ 0 h 2743200"/>
              <a:gd name="connsiteX4" fmla="*/ 0 w 2628900"/>
              <a:gd name="connsiteY4" fmla="*/ 0 h 2743200"/>
              <a:gd name="connsiteX0" fmla="*/ 2628900 w 2628900"/>
              <a:gd name="connsiteY0" fmla="*/ 2752725 h 2752725"/>
              <a:gd name="connsiteX1" fmla="*/ 2628900 w 2628900"/>
              <a:gd name="connsiteY1" fmla="*/ 1762125 h 2752725"/>
              <a:gd name="connsiteX2" fmla="*/ 1260463 w 2628900"/>
              <a:gd name="connsiteY2" fmla="*/ 1762125 h 2752725"/>
              <a:gd name="connsiteX3" fmla="*/ 1241238 w 2628900"/>
              <a:gd name="connsiteY3" fmla="*/ 0 h 2752725"/>
              <a:gd name="connsiteX4" fmla="*/ 0 w 2628900"/>
              <a:gd name="connsiteY4" fmla="*/ 9525 h 2752725"/>
              <a:gd name="connsiteX0" fmla="*/ 2628900 w 2628900"/>
              <a:gd name="connsiteY0" fmla="*/ 2743200 h 2743200"/>
              <a:gd name="connsiteX1" fmla="*/ 2628900 w 2628900"/>
              <a:gd name="connsiteY1" fmla="*/ 1752600 h 2743200"/>
              <a:gd name="connsiteX2" fmla="*/ 1260463 w 2628900"/>
              <a:gd name="connsiteY2" fmla="*/ 1752600 h 2743200"/>
              <a:gd name="connsiteX3" fmla="*/ 1270340 w 2628900"/>
              <a:gd name="connsiteY3" fmla="*/ 9525 h 2743200"/>
              <a:gd name="connsiteX4" fmla="*/ 0 w 2628900"/>
              <a:gd name="connsiteY4" fmla="*/ 0 h 2743200"/>
              <a:gd name="connsiteX0" fmla="*/ 2638275 w 2638275"/>
              <a:gd name="connsiteY0" fmla="*/ 2733675 h 2733675"/>
              <a:gd name="connsiteX1" fmla="*/ 2638275 w 2638275"/>
              <a:gd name="connsiteY1" fmla="*/ 1743075 h 2733675"/>
              <a:gd name="connsiteX2" fmla="*/ 1269838 w 2638275"/>
              <a:gd name="connsiteY2" fmla="*/ 1743075 h 2733675"/>
              <a:gd name="connsiteX3" fmla="*/ 1279715 w 2638275"/>
              <a:gd name="connsiteY3" fmla="*/ 0 h 2733675"/>
              <a:gd name="connsiteX4" fmla="*/ 0 w 2638275"/>
              <a:gd name="connsiteY4" fmla="*/ 2749 h 2733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275" h="2733675">
                <a:moveTo>
                  <a:pt x="2638275" y="2733675"/>
                </a:moveTo>
                <a:lnTo>
                  <a:pt x="2638275" y="1743075"/>
                </a:lnTo>
                <a:lnTo>
                  <a:pt x="1269838" y="1743075"/>
                </a:lnTo>
                <a:cubicBezTo>
                  <a:pt x="1273130" y="1162050"/>
                  <a:pt x="1276423" y="581025"/>
                  <a:pt x="1279715" y="0"/>
                </a:cubicBezTo>
                <a:lnTo>
                  <a:pt x="0" y="2749"/>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8" name="Freeform 117"/>
          <p:cNvSpPr/>
          <p:nvPr/>
        </p:nvSpPr>
        <p:spPr>
          <a:xfrm>
            <a:off x="4038600" y="2304288"/>
            <a:ext cx="2143125" cy="2429637"/>
          </a:xfrm>
          <a:custGeom>
            <a:avLst/>
            <a:gdLst>
              <a:gd name="connsiteX0" fmla="*/ 2143125 w 2143125"/>
              <a:gd name="connsiteY0" fmla="*/ 2581275 h 2581275"/>
              <a:gd name="connsiteX1" fmla="*/ 2133600 w 2143125"/>
              <a:gd name="connsiteY1" fmla="*/ 1714500 h 2581275"/>
              <a:gd name="connsiteX2" fmla="*/ 1133475 w 2143125"/>
              <a:gd name="connsiteY2" fmla="*/ 1714500 h 2581275"/>
              <a:gd name="connsiteX3" fmla="*/ 1133475 w 2143125"/>
              <a:gd name="connsiteY3" fmla="*/ 0 h 2581275"/>
              <a:gd name="connsiteX4" fmla="*/ 0 w 2143125"/>
              <a:gd name="connsiteY4" fmla="*/ 0 h 2581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3125" h="2581275">
                <a:moveTo>
                  <a:pt x="2143125" y="2581275"/>
                </a:moveTo>
                <a:lnTo>
                  <a:pt x="2133600" y="1714500"/>
                </a:lnTo>
                <a:lnTo>
                  <a:pt x="1133475" y="1714500"/>
                </a:lnTo>
                <a:lnTo>
                  <a:pt x="1133475" y="0"/>
                </a:lnTo>
                <a:lnTo>
                  <a:pt x="0"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34" name="Freeform 133"/>
          <p:cNvSpPr/>
          <p:nvPr/>
        </p:nvSpPr>
        <p:spPr>
          <a:xfrm>
            <a:off x="3816096" y="2428875"/>
            <a:ext cx="2098929" cy="733425"/>
          </a:xfrm>
          <a:custGeom>
            <a:avLst/>
            <a:gdLst>
              <a:gd name="connsiteX0" fmla="*/ 0 w 2428875"/>
              <a:gd name="connsiteY0" fmla="*/ 733425 h 733425"/>
              <a:gd name="connsiteX1" fmla="*/ 0 w 2428875"/>
              <a:gd name="connsiteY1" fmla="*/ 457200 h 733425"/>
              <a:gd name="connsiteX2" fmla="*/ 2428875 w 2428875"/>
              <a:gd name="connsiteY2" fmla="*/ 466725 h 733425"/>
              <a:gd name="connsiteX3" fmla="*/ 2428875 w 2428875"/>
              <a:gd name="connsiteY3" fmla="*/ 0 h 733425"/>
            </a:gdLst>
            <a:ahLst/>
            <a:cxnLst>
              <a:cxn ang="0">
                <a:pos x="connsiteX0" y="connsiteY0"/>
              </a:cxn>
              <a:cxn ang="0">
                <a:pos x="connsiteX1" y="connsiteY1"/>
              </a:cxn>
              <a:cxn ang="0">
                <a:pos x="connsiteX2" y="connsiteY2"/>
              </a:cxn>
              <a:cxn ang="0">
                <a:pos x="connsiteX3" y="connsiteY3"/>
              </a:cxn>
            </a:cxnLst>
            <a:rect l="l" t="t" r="r" b="b"/>
            <a:pathLst>
              <a:path w="2428875" h="733425">
                <a:moveTo>
                  <a:pt x="0" y="733425"/>
                </a:moveTo>
                <a:lnTo>
                  <a:pt x="0" y="457200"/>
                </a:lnTo>
                <a:lnTo>
                  <a:pt x="2428875" y="466725"/>
                </a:lnTo>
                <a:lnTo>
                  <a:pt x="2428875"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70" name="Rectangle 69"/>
          <p:cNvSpPr/>
          <p:nvPr/>
        </p:nvSpPr>
        <p:spPr>
          <a:xfrm>
            <a:off x="1444971" y="4707080"/>
            <a:ext cx="429072" cy="19742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HSS</a:t>
            </a:r>
          </a:p>
        </p:txBody>
      </p:sp>
      <p:sp>
        <p:nvSpPr>
          <p:cNvPr id="71" name="Rectangle 70"/>
          <p:cNvSpPr/>
          <p:nvPr/>
        </p:nvSpPr>
        <p:spPr>
          <a:xfrm>
            <a:off x="1935786" y="4993049"/>
            <a:ext cx="3870452" cy="19894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SGW</a:t>
            </a:r>
          </a:p>
        </p:txBody>
      </p:sp>
      <p:sp>
        <p:nvSpPr>
          <p:cNvPr id="74" name="Rectangle 73"/>
          <p:cNvSpPr/>
          <p:nvPr/>
        </p:nvSpPr>
        <p:spPr>
          <a:xfrm>
            <a:off x="1451898" y="4995675"/>
            <a:ext cx="429072" cy="199777"/>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MME</a:t>
            </a:r>
          </a:p>
        </p:txBody>
      </p:sp>
      <p:sp>
        <p:nvSpPr>
          <p:cNvPr id="75" name="TextBox 74"/>
          <p:cNvSpPr txBox="1"/>
          <p:nvPr/>
        </p:nvSpPr>
        <p:spPr>
          <a:xfrm>
            <a:off x="7364774" y="5031115"/>
            <a:ext cx="529376" cy="200055"/>
          </a:xfrm>
          <a:prstGeom prst="rect">
            <a:avLst/>
          </a:prstGeom>
          <a:noFill/>
        </p:spPr>
        <p:txBody>
          <a:bodyPr wrap="square" rtlCol="0">
            <a:spAutoFit/>
          </a:bodyPr>
          <a:lstStyle/>
          <a:p>
            <a:pPr algn="r"/>
            <a:r>
              <a:rPr lang="en-GB" sz="700" dirty="0" smtClean="0"/>
              <a:t>EPC</a:t>
            </a:r>
          </a:p>
        </p:txBody>
      </p:sp>
      <p:sp>
        <p:nvSpPr>
          <p:cNvPr id="77" name="Rectangle 76"/>
          <p:cNvSpPr/>
          <p:nvPr/>
        </p:nvSpPr>
        <p:spPr>
          <a:xfrm>
            <a:off x="1298868" y="5345138"/>
            <a:ext cx="6546273" cy="31062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78" name="TextBox 77"/>
          <p:cNvSpPr txBox="1"/>
          <p:nvPr/>
        </p:nvSpPr>
        <p:spPr>
          <a:xfrm>
            <a:off x="7350920" y="5464069"/>
            <a:ext cx="529376" cy="200055"/>
          </a:xfrm>
          <a:prstGeom prst="rect">
            <a:avLst/>
          </a:prstGeom>
          <a:noFill/>
        </p:spPr>
        <p:txBody>
          <a:bodyPr wrap="square" rtlCol="0">
            <a:spAutoFit/>
          </a:bodyPr>
          <a:lstStyle/>
          <a:p>
            <a:pPr algn="r"/>
            <a:r>
              <a:rPr lang="en-GB" sz="700" dirty="0" smtClean="0"/>
              <a:t>RAN</a:t>
            </a:r>
          </a:p>
        </p:txBody>
      </p:sp>
      <p:sp>
        <p:nvSpPr>
          <p:cNvPr id="81" name="Rectangle 80"/>
          <p:cNvSpPr/>
          <p:nvPr/>
        </p:nvSpPr>
        <p:spPr>
          <a:xfrm>
            <a:off x="1660202" y="1111827"/>
            <a:ext cx="3763860" cy="3215035"/>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89" name="Rectangle 88"/>
          <p:cNvSpPr/>
          <p:nvPr/>
        </p:nvSpPr>
        <p:spPr>
          <a:xfrm>
            <a:off x="5717853" y="1111827"/>
            <a:ext cx="1933575" cy="1583128"/>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91" name="TextBox 90"/>
          <p:cNvSpPr txBox="1"/>
          <p:nvPr/>
        </p:nvSpPr>
        <p:spPr>
          <a:xfrm>
            <a:off x="1728241" y="1082099"/>
            <a:ext cx="1444626" cy="246221"/>
          </a:xfrm>
          <a:prstGeom prst="rect">
            <a:avLst/>
          </a:prstGeom>
          <a:noFill/>
        </p:spPr>
        <p:txBody>
          <a:bodyPr wrap="none" rtlCol="0">
            <a:spAutoFit/>
          </a:bodyPr>
          <a:lstStyle/>
          <a:p>
            <a:r>
              <a:rPr lang="en-GB" b="1" dirty="0" smtClean="0">
                <a:solidFill>
                  <a:srgbClr val="FF0000"/>
                </a:solidFill>
              </a:rPr>
              <a:t>User Based Services</a:t>
            </a:r>
            <a:endParaRPr lang="en-GB" b="1" dirty="0">
              <a:solidFill>
                <a:srgbClr val="FF0000"/>
              </a:solidFill>
            </a:endParaRPr>
          </a:p>
        </p:txBody>
      </p:sp>
      <p:sp>
        <p:nvSpPr>
          <p:cNvPr id="94" name="TextBox 93"/>
          <p:cNvSpPr txBox="1"/>
          <p:nvPr/>
        </p:nvSpPr>
        <p:spPr>
          <a:xfrm>
            <a:off x="5775455" y="1074148"/>
            <a:ext cx="1337226" cy="246221"/>
          </a:xfrm>
          <a:prstGeom prst="rect">
            <a:avLst/>
          </a:prstGeom>
          <a:noFill/>
        </p:spPr>
        <p:txBody>
          <a:bodyPr wrap="none" rtlCol="0">
            <a:spAutoFit/>
          </a:bodyPr>
          <a:lstStyle/>
          <a:p>
            <a:r>
              <a:rPr lang="en-GB" b="1" dirty="0" smtClean="0">
                <a:solidFill>
                  <a:srgbClr val="FF0000"/>
                </a:solidFill>
              </a:rPr>
              <a:t>MCPTT application</a:t>
            </a:r>
            <a:endParaRPr lang="en-GB" b="1" dirty="0">
              <a:solidFill>
                <a:srgbClr val="FF0000"/>
              </a:solidFill>
            </a:endParaRPr>
          </a:p>
        </p:txBody>
      </p:sp>
      <p:cxnSp>
        <p:nvCxnSpPr>
          <p:cNvPr id="101" name="Straight Connector 100"/>
          <p:cNvCxnSpPr/>
          <p:nvPr/>
        </p:nvCxnSpPr>
        <p:spPr>
          <a:xfrm>
            <a:off x="4059936" y="1914144"/>
            <a:ext cx="1780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a:off x="2474976" y="5803392"/>
            <a:ext cx="410690" cy="246221"/>
          </a:xfrm>
          <a:prstGeom prst="rect">
            <a:avLst/>
          </a:prstGeom>
          <a:noFill/>
        </p:spPr>
        <p:txBody>
          <a:bodyPr wrap="none" rtlCol="0">
            <a:spAutoFit/>
          </a:bodyPr>
          <a:lstStyle/>
          <a:p>
            <a:r>
              <a:rPr lang="en-GB" dirty="0" smtClean="0"/>
              <a:t>A1a</a:t>
            </a:r>
            <a:endParaRPr lang="en-GB" dirty="0"/>
          </a:p>
        </p:txBody>
      </p:sp>
      <p:sp>
        <p:nvSpPr>
          <p:cNvPr id="107" name="TextBox 106"/>
          <p:cNvSpPr txBox="1"/>
          <p:nvPr/>
        </p:nvSpPr>
        <p:spPr>
          <a:xfrm>
            <a:off x="3291840" y="5803392"/>
            <a:ext cx="463296" cy="246221"/>
          </a:xfrm>
          <a:prstGeom prst="rect">
            <a:avLst/>
          </a:prstGeom>
          <a:noFill/>
        </p:spPr>
        <p:txBody>
          <a:bodyPr wrap="square" rtlCol="0">
            <a:spAutoFit/>
          </a:bodyPr>
          <a:lstStyle/>
          <a:p>
            <a:r>
              <a:rPr lang="en-GB" dirty="0" smtClean="0"/>
              <a:t>A1b</a:t>
            </a:r>
            <a:endParaRPr lang="en-GB" dirty="0"/>
          </a:p>
        </p:txBody>
      </p:sp>
      <p:sp>
        <p:nvSpPr>
          <p:cNvPr id="108" name="TextBox 107"/>
          <p:cNvSpPr txBox="1"/>
          <p:nvPr/>
        </p:nvSpPr>
        <p:spPr>
          <a:xfrm>
            <a:off x="5449824" y="5803392"/>
            <a:ext cx="340158" cy="246221"/>
          </a:xfrm>
          <a:prstGeom prst="rect">
            <a:avLst/>
          </a:prstGeom>
          <a:noFill/>
        </p:spPr>
        <p:txBody>
          <a:bodyPr wrap="none" rtlCol="0">
            <a:spAutoFit/>
          </a:bodyPr>
          <a:lstStyle/>
          <a:p>
            <a:r>
              <a:rPr lang="en-GB" dirty="0" smtClean="0"/>
              <a:t>A2</a:t>
            </a:r>
            <a:endParaRPr lang="en-GB" dirty="0"/>
          </a:p>
        </p:txBody>
      </p:sp>
      <p:sp>
        <p:nvSpPr>
          <p:cNvPr id="109" name="TextBox 108"/>
          <p:cNvSpPr txBox="1"/>
          <p:nvPr/>
        </p:nvSpPr>
        <p:spPr>
          <a:xfrm>
            <a:off x="6766560" y="5803392"/>
            <a:ext cx="340158" cy="246221"/>
          </a:xfrm>
          <a:prstGeom prst="rect">
            <a:avLst/>
          </a:prstGeom>
          <a:noFill/>
        </p:spPr>
        <p:txBody>
          <a:bodyPr wrap="none" rtlCol="0">
            <a:spAutoFit/>
          </a:bodyPr>
          <a:lstStyle/>
          <a:p>
            <a:r>
              <a:rPr lang="en-GB" dirty="0" smtClean="0"/>
              <a:t>A3</a:t>
            </a:r>
            <a:endParaRPr lang="en-GB" dirty="0"/>
          </a:p>
        </p:txBody>
      </p:sp>
      <p:sp>
        <p:nvSpPr>
          <p:cNvPr id="117" name="TextBox 116"/>
          <p:cNvSpPr txBox="1"/>
          <p:nvPr/>
        </p:nvSpPr>
        <p:spPr>
          <a:xfrm>
            <a:off x="2346960" y="4114800"/>
            <a:ext cx="410690" cy="246221"/>
          </a:xfrm>
          <a:prstGeom prst="rect">
            <a:avLst/>
          </a:prstGeom>
          <a:noFill/>
        </p:spPr>
        <p:txBody>
          <a:bodyPr wrap="none" rtlCol="0">
            <a:spAutoFit/>
          </a:bodyPr>
          <a:lstStyle/>
          <a:p>
            <a:r>
              <a:rPr lang="en-GB" dirty="0" smtClean="0"/>
              <a:t>A1a</a:t>
            </a:r>
            <a:endParaRPr lang="en-GB" dirty="0"/>
          </a:p>
        </p:txBody>
      </p:sp>
      <p:sp>
        <p:nvSpPr>
          <p:cNvPr id="130" name="TextBox 129"/>
          <p:cNvSpPr txBox="1"/>
          <p:nvPr/>
        </p:nvSpPr>
        <p:spPr>
          <a:xfrm>
            <a:off x="3163824" y="4114800"/>
            <a:ext cx="463296" cy="246221"/>
          </a:xfrm>
          <a:prstGeom prst="rect">
            <a:avLst/>
          </a:prstGeom>
          <a:noFill/>
        </p:spPr>
        <p:txBody>
          <a:bodyPr wrap="square" rtlCol="0">
            <a:spAutoFit/>
          </a:bodyPr>
          <a:lstStyle/>
          <a:p>
            <a:r>
              <a:rPr lang="en-GB" dirty="0" smtClean="0"/>
              <a:t>A1b</a:t>
            </a:r>
            <a:endParaRPr lang="en-GB" dirty="0"/>
          </a:p>
        </p:txBody>
      </p:sp>
      <p:sp>
        <p:nvSpPr>
          <p:cNvPr id="131" name="TextBox 130"/>
          <p:cNvSpPr txBox="1"/>
          <p:nvPr/>
        </p:nvSpPr>
        <p:spPr>
          <a:xfrm>
            <a:off x="6358128" y="2651760"/>
            <a:ext cx="340158" cy="246221"/>
          </a:xfrm>
          <a:prstGeom prst="rect">
            <a:avLst/>
          </a:prstGeom>
          <a:noFill/>
        </p:spPr>
        <p:txBody>
          <a:bodyPr wrap="none" rtlCol="0">
            <a:spAutoFit/>
          </a:bodyPr>
          <a:lstStyle/>
          <a:p>
            <a:r>
              <a:rPr lang="en-GB" dirty="0" smtClean="0"/>
              <a:t>A2</a:t>
            </a:r>
            <a:endParaRPr lang="en-GB" dirty="0"/>
          </a:p>
        </p:txBody>
      </p:sp>
      <p:sp>
        <p:nvSpPr>
          <p:cNvPr id="132" name="TextBox 131"/>
          <p:cNvSpPr txBox="1"/>
          <p:nvPr/>
        </p:nvSpPr>
        <p:spPr>
          <a:xfrm>
            <a:off x="6870192" y="2639568"/>
            <a:ext cx="340158" cy="246221"/>
          </a:xfrm>
          <a:prstGeom prst="rect">
            <a:avLst/>
          </a:prstGeom>
          <a:noFill/>
        </p:spPr>
        <p:txBody>
          <a:bodyPr wrap="none" rtlCol="0">
            <a:spAutoFit/>
          </a:bodyPr>
          <a:lstStyle/>
          <a:p>
            <a:r>
              <a:rPr lang="en-GB" dirty="0" smtClean="0"/>
              <a:t>A3</a:t>
            </a:r>
            <a:endParaRPr lang="en-GB" dirty="0"/>
          </a:p>
        </p:txBody>
      </p:sp>
      <p:sp>
        <p:nvSpPr>
          <p:cNvPr id="135" name="TextBox 134"/>
          <p:cNvSpPr txBox="1"/>
          <p:nvPr/>
        </p:nvSpPr>
        <p:spPr>
          <a:xfrm>
            <a:off x="5340096" y="3864864"/>
            <a:ext cx="402336" cy="246221"/>
          </a:xfrm>
          <a:prstGeom prst="rect">
            <a:avLst/>
          </a:prstGeom>
          <a:noFill/>
        </p:spPr>
        <p:txBody>
          <a:bodyPr wrap="square" rtlCol="0">
            <a:spAutoFit/>
          </a:bodyPr>
          <a:lstStyle/>
          <a:p>
            <a:r>
              <a:rPr lang="en-GB" dirty="0" smtClean="0"/>
              <a:t>A4</a:t>
            </a:r>
            <a:endParaRPr lang="en-GB" dirty="0"/>
          </a:p>
        </p:txBody>
      </p:sp>
      <p:sp>
        <p:nvSpPr>
          <p:cNvPr id="138" name="TextBox 137"/>
          <p:cNvSpPr txBox="1"/>
          <p:nvPr/>
        </p:nvSpPr>
        <p:spPr>
          <a:xfrm>
            <a:off x="5352288" y="3596640"/>
            <a:ext cx="340158" cy="246221"/>
          </a:xfrm>
          <a:prstGeom prst="rect">
            <a:avLst/>
          </a:prstGeom>
          <a:noFill/>
        </p:spPr>
        <p:txBody>
          <a:bodyPr wrap="none" rtlCol="0">
            <a:spAutoFit/>
          </a:bodyPr>
          <a:lstStyle/>
          <a:p>
            <a:r>
              <a:rPr lang="en-GB" dirty="0" smtClean="0"/>
              <a:t>A5</a:t>
            </a:r>
            <a:endParaRPr lang="en-GB" dirty="0"/>
          </a:p>
        </p:txBody>
      </p:sp>
      <p:sp>
        <p:nvSpPr>
          <p:cNvPr id="139" name="TextBox 138"/>
          <p:cNvSpPr txBox="1"/>
          <p:nvPr/>
        </p:nvSpPr>
        <p:spPr>
          <a:xfrm>
            <a:off x="48767" y="1133856"/>
            <a:ext cx="1441830" cy="3631763"/>
          </a:xfrm>
          <a:prstGeom prst="rect">
            <a:avLst/>
          </a:prstGeom>
          <a:noFill/>
          <a:ln>
            <a:solidFill>
              <a:srgbClr val="FF0000"/>
            </a:solidFill>
          </a:ln>
        </p:spPr>
        <p:txBody>
          <a:bodyPr wrap="square" rtlCol="0">
            <a:spAutoFit/>
          </a:bodyPr>
          <a:lstStyle/>
          <a:p>
            <a:r>
              <a:rPr lang="en-GB" dirty="0" smtClean="0"/>
              <a:t>Interfaces:</a:t>
            </a:r>
            <a:br>
              <a:rPr lang="en-GB" dirty="0" smtClean="0"/>
            </a:br>
            <a:r>
              <a:rPr lang="en-GB" dirty="0" smtClean="0"/>
              <a:t>A1: application control</a:t>
            </a:r>
          </a:p>
          <a:p>
            <a:r>
              <a:rPr lang="en-GB" dirty="0" smtClean="0"/>
              <a:t>   A1a: Mgmt, identity, </a:t>
            </a:r>
          </a:p>
          <a:p>
            <a:r>
              <a:rPr lang="en-GB" dirty="0" smtClean="0"/>
              <a:t>            security</a:t>
            </a:r>
          </a:p>
          <a:p>
            <a:r>
              <a:rPr lang="en-GB" dirty="0" smtClean="0"/>
              <a:t>   A1b: SIP</a:t>
            </a:r>
          </a:p>
          <a:p>
            <a:r>
              <a:rPr lang="en-GB" dirty="0" smtClean="0"/>
              <a:t>A2: Media </a:t>
            </a:r>
            <a:r>
              <a:rPr lang="en-GB" dirty="0" err="1" smtClean="0"/>
              <a:t>unicast</a:t>
            </a:r>
            <a:endParaRPr lang="en-GB" dirty="0" smtClean="0"/>
          </a:p>
          <a:p>
            <a:r>
              <a:rPr lang="en-GB" dirty="0" smtClean="0"/>
              <a:t>A3: Media multicast</a:t>
            </a:r>
          </a:p>
          <a:p>
            <a:r>
              <a:rPr lang="en-GB" dirty="0" smtClean="0"/>
              <a:t>A4: Rx</a:t>
            </a:r>
          </a:p>
          <a:p>
            <a:r>
              <a:rPr lang="en-GB" dirty="0" smtClean="0"/>
              <a:t>A5: MB2-c</a:t>
            </a:r>
          </a:p>
          <a:p>
            <a:endParaRPr lang="en-GB" dirty="0" smtClean="0"/>
          </a:p>
          <a:p>
            <a:r>
              <a:rPr lang="en-GB" dirty="0" smtClean="0"/>
              <a:t>B1: MCPTT to USC;   </a:t>
            </a:r>
          </a:p>
          <a:p>
            <a:r>
              <a:rPr lang="en-GB" dirty="0" smtClean="0"/>
              <a:t>       application</a:t>
            </a:r>
          </a:p>
          <a:p>
            <a:r>
              <a:rPr lang="en-GB" dirty="0" smtClean="0"/>
              <a:t>B2: MCPTT</a:t>
            </a:r>
            <a:r>
              <a:rPr lang="en-GB" dirty="0" smtClean="0">
                <a:solidFill>
                  <a:schemeClr val="tx2"/>
                </a:solidFill>
              </a:rPr>
              <a:t> </a:t>
            </a:r>
            <a:r>
              <a:rPr lang="en-GB" dirty="0" smtClean="0"/>
              <a:t>to SIP </a:t>
            </a:r>
          </a:p>
          <a:p>
            <a:r>
              <a:rPr lang="en-GB" dirty="0" smtClean="0"/>
              <a:t>       core, SIP</a:t>
            </a:r>
          </a:p>
          <a:p>
            <a:r>
              <a:rPr lang="en-GB" dirty="0" smtClean="0"/>
              <a:t>B3: USC to SIP core,</a:t>
            </a:r>
          </a:p>
          <a:p>
            <a:r>
              <a:rPr lang="en-GB" dirty="0" smtClean="0"/>
              <a:t>       control</a:t>
            </a:r>
          </a:p>
          <a:p>
            <a:endParaRPr lang="en-GB" dirty="0" smtClean="0"/>
          </a:p>
          <a:p>
            <a:r>
              <a:rPr lang="en-GB" dirty="0" smtClean="0"/>
              <a:t>A1a=AS1, 5, 9</a:t>
            </a:r>
          </a:p>
          <a:p>
            <a:r>
              <a:rPr lang="en-GB" dirty="0" smtClean="0"/>
              <a:t>A1b=AS2</a:t>
            </a:r>
          </a:p>
          <a:p>
            <a:r>
              <a:rPr lang="en-GB" dirty="0" smtClean="0"/>
              <a:t>A2=AS3-1, AS4-1</a:t>
            </a:r>
          </a:p>
          <a:p>
            <a:r>
              <a:rPr lang="en-GB" dirty="0" smtClean="0"/>
              <a:t>A3=AS3-2, AS4-2</a:t>
            </a:r>
          </a:p>
          <a:p>
            <a:r>
              <a:rPr lang="en-GB" dirty="0" smtClean="0"/>
              <a:t>A4=AS7 = Rx</a:t>
            </a:r>
          </a:p>
          <a:p>
            <a:r>
              <a:rPr lang="en-GB" dirty="0" smtClean="0"/>
              <a:t>A5=AS6 = MB2-c</a:t>
            </a:r>
            <a:endParaRPr lang="en-GB" dirty="0"/>
          </a:p>
        </p:txBody>
      </p:sp>
      <p:sp>
        <p:nvSpPr>
          <p:cNvPr id="50" name="TextBox 49"/>
          <p:cNvSpPr txBox="1"/>
          <p:nvPr/>
        </p:nvSpPr>
        <p:spPr>
          <a:xfrm>
            <a:off x="5390148" y="1684420"/>
            <a:ext cx="340158" cy="246221"/>
          </a:xfrm>
          <a:prstGeom prst="rect">
            <a:avLst/>
          </a:prstGeom>
          <a:noFill/>
        </p:spPr>
        <p:txBody>
          <a:bodyPr wrap="none" rtlCol="0">
            <a:spAutoFit/>
          </a:bodyPr>
          <a:lstStyle/>
          <a:p>
            <a:r>
              <a:rPr lang="en-GB" dirty="0" smtClean="0"/>
              <a:t>B1</a:t>
            </a:r>
            <a:endParaRPr lang="en-GB" dirty="0"/>
          </a:p>
        </p:txBody>
      </p:sp>
      <p:sp>
        <p:nvSpPr>
          <p:cNvPr id="51" name="TextBox 50"/>
          <p:cNvSpPr txBox="1"/>
          <p:nvPr/>
        </p:nvSpPr>
        <p:spPr>
          <a:xfrm>
            <a:off x="5414210" y="2695073"/>
            <a:ext cx="340158" cy="246221"/>
          </a:xfrm>
          <a:prstGeom prst="rect">
            <a:avLst/>
          </a:prstGeom>
          <a:noFill/>
        </p:spPr>
        <p:txBody>
          <a:bodyPr wrap="none" rtlCol="0">
            <a:spAutoFit/>
          </a:bodyPr>
          <a:lstStyle/>
          <a:p>
            <a:r>
              <a:rPr lang="en-GB" dirty="0" smtClean="0"/>
              <a:t>B2</a:t>
            </a:r>
            <a:endParaRPr lang="en-GB" dirty="0"/>
          </a:p>
        </p:txBody>
      </p:sp>
      <p:sp>
        <p:nvSpPr>
          <p:cNvPr id="52" name="TextBox 51"/>
          <p:cNvSpPr txBox="1"/>
          <p:nvPr/>
        </p:nvSpPr>
        <p:spPr>
          <a:xfrm>
            <a:off x="3321945" y="2502919"/>
            <a:ext cx="356757" cy="246221"/>
          </a:xfrm>
          <a:prstGeom prst="rect">
            <a:avLst/>
          </a:prstGeom>
          <a:noFill/>
        </p:spPr>
        <p:txBody>
          <a:bodyPr wrap="square" rtlCol="0">
            <a:spAutoFit/>
          </a:bodyPr>
          <a:lstStyle/>
          <a:p>
            <a:r>
              <a:rPr lang="en-GB" dirty="0" smtClean="0"/>
              <a:t>B3</a:t>
            </a:r>
            <a:endParaRPr lang="en-GB" dirty="0"/>
          </a:p>
        </p:txBody>
      </p:sp>
    </p:spTree>
    <p:extLst>
      <p:ext uri="{BB962C8B-B14F-4D97-AF65-F5344CB8AC3E}">
        <p14:creationId xmlns="" xmlns:p14="http://schemas.microsoft.com/office/powerpoint/2010/main" val="35355193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40078"/>
            <a:ext cx="9144000" cy="5455084"/>
          </a:xfrm>
        </p:spPr>
        <p:txBody>
          <a:bodyPr>
            <a:normAutofit fontScale="70000" lnSpcReduction="20000"/>
          </a:bodyPr>
          <a:lstStyle/>
          <a:p>
            <a:r>
              <a:rPr lang="en-GB" dirty="0" smtClean="0"/>
              <a:t>Relevant requirements from 22.179:</a:t>
            </a:r>
          </a:p>
          <a:p>
            <a:pPr lvl="1"/>
            <a:r>
              <a:rPr lang="en-GB" dirty="0" smtClean="0"/>
              <a:t>[R-5.13-002] The MCPTT Service shall support MCPTT User with globally unique identities, independent of the mobile subscriber identity (IMSI) assigned by a 3GPP network operator to UEs.</a:t>
            </a:r>
          </a:p>
          <a:p>
            <a:pPr lvl="1"/>
            <a:r>
              <a:rPr lang="en-GB" dirty="0" smtClean="0"/>
              <a:t>[R-5.13-003] The MCPTT identities shall be part of the MCPTT application service domain.</a:t>
            </a:r>
          </a:p>
          <a:p>
            <a:pPr lvl="1"/>
            <a:r>
              <a:rPr lang="en-GB" dirty="0" smtClean="0"/>
              <a:t>[R-5.13-004] The MCPTT identities shall form the basis of the MCPTT application layer security for the MCPTT Service.</a:t>
            </a:r>
          </a:p>
          <a:p>
            <a:pPr lvl="1"/>
            <a:endParaRPr lang="en-GB" dirty="0" smtClean="0"/>
          </a:p>
          <a:p>
            <a:r>
              <a:rPr lang="en-GB" dirty="0" smtClean="0"/>
              <a:t>We assume (at least) three application identities relevant to a user in a session:</a:t>
            </a:r>
          </a:p>
          <a:p>
            <a:pPr lvl="1"/>
            <a:r>
              <a:rPr lang="en-GB" dirty="0" smtClean="0"/>
              <a:t>Primary private identity, with which user logs on, associated with some credential (password, biometric, token etc)</a:t>
            </a:r>
          </a:p>
          <a:p>
            <a:pPr lvl="1"/>
            <a:r>
              <a:rPr lang="en-GB" dirty="0" smtClean="0"/>
              <a:t>Primary and generic permanent public identity</a:t>
            </a:r>
          </a:p>
          <a:p>
            <a:pPr lvl="2"/>
            <a:r>
              <a:rPr lang="en-GB" dirty="0" smtClean="0"/>
              <a:t>SIP URI e.g. </a:t>
            </a:r>
            <a:r>
              <a:rPr lang="en-GB" dirty="0" smtClean="0">
                <a:hlinkClick r:id="rId2"/>
              </a:rPr>
              <a:t>Officer_321_Smith@Thames_Valley.Police.UK</a:t>
            </a:r>
            <a:endParaRPr lang="en-GB" dirty="0" smtClean="0"/>
          </a:p>
          <a:p>
            <a:pPr lvl="2"/>
            <a:r>
              <a:rPr lang="en-GB" dirty="0" smtClean="0"/>
              <a:t>This is the identity stored in other users’ phone books to allow this officer to be called</a:t>
            </a:r>
          </a:p>
          <a:p>
            <a:pPr lvl="2"/>
            <a:r>
              <a:rPr lang="en-GB" dirty="0" smtClean="0"/>
              <a:t>This can also be used in off-network mode as calling (/talking party?) address</a:t>
            </a:r>
          </a:p>
          <a:p>
            <a:pPr lvl="1"/>
            <a:r>
              <a:rPr lang="en-GB" dirty="0" smtClean="0"/>
              <a:t>Device and instance specific identity sent to the SIP Core by the MCPTT Client during registration</a:t>
            </a:r>
          </a:p>
          <a:p>
            <a:pPr lvl="2"/>
            <a:r>
              <a:rPr lang="en-GB" dirty="0" smtClean="0"/>
              <a:t>Device specific SIP URI dynamically provided by MCPTT Client based on IP address of device on current Network</a:t>
            </a:r>
          </a:p>
          <a:p>
            <a:pPr lvl="2"/>
            <a:r>
              <a:rPr lang="en-GB" dirty="0" smtClean="0"/>
              <a:t>E.g. </a:t>
            </a:r>
            <a:r>
              <a:rPr lang="en-GB" dirty="0" smtClean="0">
                <a:hlinkClick r:id="rId3"/>
              </a:rPr>
              <a:t>PTT-Client321-Dev1@PTTClient321Dev1.networkA.UK</a:t>
            </a:r>
            <a:r>
              <a:rPr lang="en-GB" dirty="0" smtClean="0"/>
              <a:t>  (handheld)</a:t>
            </a:r>
          </a:p>
          <a:p>
            <a:pPr lvl="2"/>
            <a:r>
              <a:rPr lang="en-GB" dirty="0" smtClean="0"/>
              <a:t>or </a:t>
            </a:r>
            <a:r>
              <a:rPr lang="en-GB" dirty="0" smtClean="0">
                <a:hlinkClick r:id="rId4"/>
              </a:rPr>
              <a:t>PTT-Client321-Dev2@PTTClient321Dev2.networkA.UK</a:t>
            </a:r>
            <a:r>
              <a:rPr lang="en-GB" dirty="0" smtClean="0"/>
              <a:t>     (tablet)</a:t>
            </a:r>
          </a:p>
          <a:p>
            <a:pPr lvl="2"/>
            <a:r>
              <a:rPr lang="en-GB" dirty="0" smtClean="0"/>
              <a:t>This identity is used by the MCPTT system to register and route to this user</a:t>
            </a:r>
          </a:p>
        </p:txBody>
      </p:sp>
      <p:sp>
        <p:nvSpPr>
          <p:cNvPr id="5" name="TextBox 4"/>
          <p:cNvSpPr txBox="1"/>
          <p:nvPr/>
        </p:nvSpPr>
        <p:spPr>
          <a:xfrm>
            <a:off x="0" y="463463"/>
            <a:ext cx="7171090" cy="696018"/>
          </a:xfrm>
          <a:prstGeom prst="rect">
            <a:avLst/>
          </a:prstGeom>
          <a:noFill/>
          <a:ln>
            <a:noFill/>
          </a:ln>
        </p:spPr>
        <p:txBody>
          <a:bodyPr vert="horz" wrap="square" lIns="91440" tIns="45720" rIns="91440" bIns="45720" numCol="1" anchor="ctr" anchorCtr="0" compatLnSpc="1">
            <a:prstTxWarp prst="textNoShape">
              <a:avLst/>
            </a:prstTxWarp>
          </a:bodyPr>
          <a:lstStyle/>
          <a:p>
            <a:pPr algn="ctr" eaLnBrk="1" hangingPunct="1"/>
            <a:r>
              <a:rPr lang="en-GB" sz="3200" dirty="0" smtClean="0">
                <a:solidFill>
                  <a:srgbClr val="FF0000"/>
                </a:solidFill>
                <a:latin typeface="+mj-lt"/>
                <a:ea typeface="+mj-ea"/>
                <a:cs typeface="+mj-cs"/>
              </a:rPr>
              <a:t>Identities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6429" y="338203"/>
            <a:ext cx="7171090" cy="687942"/>
          </a:xfrm>
          <a:prstGeom prst="rect">
            <a:avLst/>
          </a:prstGeom>
          <a:noFill/>
          <a:ln>
            <a:noFill/>
          </a:ln>
        </p:spPr>
        <p:txBody>
          <a:bodyPr vert="horz" wrap="square" lIns="91440" tIns="45720" rIns="91440" bIns="45720" numCol="1" anchor="ctr" anchorCtr="0" compatLnSpc="1">
            <a:prstTxWarp prst="textNoShape">
              <a:avLst/>
            </a:prstTxWarp>
          </a:bodyPr>
          <a:lstStyle/>
          <a:p>
            <a:pPr algn="ctr" eaLnBrk="1" hangingPunct="1"/>
            <a:r>
              <a:rPr lang="en-GB" sz="3200" dirty="0" smtClean="0">
                <a:solidFill>
                  <a:srgbClr val="FF0000"/>
                </a:solidFill>
                <a:latin typeface="+mj-lt"/>
                <a:ea typeface="+mj-ea"/>
                <a:cs typeface="+mj-cs"/>
              </a:rPr>
              <a:t>Registration process</a:t>
            </a:r>
          </a:p>
        </p:txBody>
      </p:sp>
      <p:grpSp>
        <p:nvGrpSpPr>
          <p:cNvPr id="57" name="Group 56"/>
          <p:cNvGrpSpPr/>
          <p:nvPr/>
        </p:nvGrpSpPr>
        <p:grpSpPr>
          <a:xfrm>
            <a:off x="5943609" y="1808075"/>
            <a:ext cx="3174496" cy="3033662"/>
            <a:chOff x="5702969" y="1808075"/>
            <a:chExt cx="3174496" cy="3033662"/>
          </a:xfrm>
        </p:grpSpPr>
        <p:sp>
          <p:nvSpPr>
            <p:cNvPr id="6" name="Rectangle 5"/>
            <p:cNvSpPr/>
            <p:nvPr/>
          </p:nvSpPr>
          <p:spPr>
            <a:xfrm>
              <a:off x="6588811" y="3037147"/>
              <a:ext cx="372454" cy="39660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algn="ctr"/>
              <a:r>
                <a:rPr lang="en-GB" dirty="0" smtClean="0">
                  <a:solidFill>
                    <a:schemeClr val="tx1"/>
                  </a:solidFill>
                </a:rPr>
                <a:t>SIP core</a:t>
              </a:r>
            </a:p>
          </p:txBody>
        </p:sp>
        <p:sp>
          <p:nvSpPr>
            <p:cNvPr id="16" name="Rectangle 15"/>
            <p:cNvSpPr/>
            <p:nvPr/>
          </p:nvSpPr>
          <p:spPr>
            <a:xfrm>
              <a:off x="7851844" y="2202633"/>
              <a:ext cx="775468" cy="39660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dirty="0" smtClean="0">
                  <a:solidFill>
                    <a:schemeClr val="tx1"/>
                  </a:solidFill>
                </a:rPr>
                <a:t>MCPTT core</a:t>
              </a:r>
            </a:p>
          </p:txBody>
        </p:sp>
        <p:sp>
          <p:nvSpPr>
            <p:cNvPr id="18" name="Rectangle 17"/>
            <p:cNvSpPr/>
            <p:nvPr/>
          </p:nvSpPr>
          <p:spPr>
            <a:xfrm>
              <a:off x="6022235" y="2200500"/>
              <a:ext cx="985489" cy="39660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dirty="0" smtClean="0">
                  <a:solidFill>
                    <a:schemeClr val="tx1"/>
                  </a:solidFill>
                </a:rPr>
                <a:t>User Services Core</a:t>
              </a:r>
            </a:p>
          </p:txBody>
        </p:sp>
        <p:sp>
          <p:nvSpPr>
            <p:cNvPr id="20" name="Rectangle 19"/>
            <p:cNvSpPr/>
            <p:nvPr/>
          </p:nvSpPr>
          <p:spPr>
            <a:xfrm>
              <a:off x="5702971" y="3861168"/>
              <a:ext cx="3106387" cy="410632"/>
            </a:xfrm>
            <a:prstGeom prst="rect">
              <a:avLst/>
            </a:pr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22" name="Rectangle 21"/>
            <p:cNvSpPr/>
            <p:nvPr/>
          </p:nvSpPr>
          <p:spPr>
            <a:xfrm>
              <a:off x="7923974" y="3955701"/>
              <a:ext cx="203607" cy="22663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PC</a:t>
              </a:r>
            </a:p>
            <a:p>
              <a:pPr algn="ctr"/>
              <a:r>
                <a:rPr lang="en-GB" sz="800" dirty="0" smtClean="0">
                  <a:solidFill>
                    <a:schemeClr val="tx1"/>
                  </a:solidFill>
                </a:rPr>
                <a:t>RF</a:t>
              </a:r>
            </a:p>
          </p:txBody>
        </p:sp>
        <p:sp>
          <p:nvSpPr>
            <p:cNvPr id="23" name="Rectangle 22"/>
            <p:cNvSpPr/>
            <p:nvPr/>
          </p:nvSpPr>
          <p:spPr>
            <a:xfrm>
              <a:off x="8188610" y="3952517"/>
              <a:ext cx="374670" cy="22663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BMSC</a:t>
              </a:r>
            </a:p>
          </p:txBody>
        </p:sp>
        <p:cxnSp>
          <p:nvCxnSpPr>
            <p:cNvPr id="28" name="Straight Connector 27"/>
            <p:cNvCxnSpPr/>
            <p:nvPr/>
          </p:nvCxnSpPr>
          <p:spPr>
            <a:xfrm>
              <a:off x="8375470" y="2609629"/>
              <a:ext cx="0" cy="20039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749233" y="3425951"/>
              <a:ext cx="0" cy="1187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663467" y="2600104"/>
              <a:ext cx="0" cy="4382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5702969" y="4618131"/>
              <a:ext cx="3106388" cy="18247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73" name="Rectangle 72"/>
            <p:cNvSpPr/>
            <p:nvPr/>
          </p:nvSpPr>
          <p:spPr>
            <a:xfrm>
              <a:off x="6001917" y="3947400"/>
              <a:ext cx="1836637" cy="116864"/>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PGW</a:t>
              </a:r>
            </a:p>
          </p:txBody>
        </p:sp>
        <p:sp>
          <p:nvSpPr>
            <p:cNvPr id="105" name="Freeform 104"/>
            <p:cNvSpPr/>
            <p:nvPr/>
          </p:nvSpPr>
          <p:spPr>
            <a:xfrm>
              <a:off x="7788422" y="2592841"/>
              <a:ext cx="447696" cy="2026884"/>
            </a:xfrm>
            <a:custGeom>
              <a:avLst/>
              <a:gdLst>
                <a:gd name="connsiteX0" fmla="*/ 655607 w 664234"/>
                <a:gd name="connsiteY0" fmla="*/ 0 h 2734574"/>
                <a:gd name="connsiteX1" fmla="*/ 664234 w 664234"/>
                <a:gd name="connsiteY1" fmla="*/ 698740 h 2734574"/>
                <a:gd name="connsiteX2" fmla="*/ 0 w 664234"/>
                <a:gd name="connsiteY2" fmla="*/ 698740 h 2734574"/>
                <a:gd name="connsiteX3" fmla="*/ 25879 w 664234"/>
                <a:gd name="connsiteY3" fmla="*/ 2734574 h 2734574"/>
                <a:gd name="connsiteX0" fmla="*/ 664234 w 672861"/>
                <a:gd name="connsiteY0" fmla="*/ 0 h 2734574"/>
                <a:gd name="connsiteX1" fmla="*/ 672861 w 672861"/>
                <a:gd name="connsiteY1" fmla="*/ 698740 h 2734574"/>
                <a:gd name="connsiteX2" fmla="*/ 8627 w 672861"/>
                <a:gd name="connsiteY2" fmla="*/ 698740 h 2734574"/>
                <a:gd name="connsiteX3" fmla="*/ 0 w 672861"/>
                <a:gd name="connsiteY3" fmla="*/ 2734574 h 2734574"/>
                <a:gd name="connsiteX0" fmla="*/ 676141 w 676141"/>
                <a:gd name="connsiteY0" fmla="*/ 0 h 2744099"/>
                <a:gd name="connsiteX1" fmla="*/ 672861 w 676141"/>
                <a:gd name="connsiteY1" fmla="*/ 708265 h 2744099"/>
                <a:gd name="connsiteX2" fmla="*/ 8627 w 676141"/>
                <a:gd name="connsiteY2" fmla="*/ 708265 h 2744099"/>
                <a:gd name="connsiteX3" fmla="*/ 0 w 676141"/>
                <a:gd name="connsiteY3" fmla="*/ 2744099 h 2744099"/>
                <a:gd name="connsiteX0" fmla="*/ 670390 w 670390"/>
                <a:gd name="connsiteY0" fmla="*/ 0 h 2744099"/>
                <a:gd name="connsiteX1" fmla="*/ 667110 w 670390"/>
                <a:gd name="connsiteY1" fmla="*/ 708265 h 2744099"/>
                <a:gd name="connsiteX2" fmla="*/ 2876 w 670390"/>
                <a:gd name="connsiteY2" fmla="*/ 708265 h 2744099"/>
                <a:gd name="connsiteX3" fmla="*/ 9159 w 670390"/>
                <a:gd name="connsiteY3" fmla="*/ 2744099 h 2744099"/>
                <a:gd name="connsiteX0" fmla="*/ 671171 w 671171"/>
                <a:gd name="connsiteY0" fmla="*/ 0 h 2757604"/>
                <a:gd name="connsiteX1" fmla="*/ 667891 w 671171"/>
                <a:gd name="connsiteY1" fmla="*/ 708265 h 2757604"/>
                <a:gd name="connsiteX2" fmla="*/ 3657 w 671171"/>
                <a:gd name="connsiteY2" fmla="*/ 708265 h 2757604"/>
                <a:gd name="connsiteX3" fmla="*/ 0 w 671171"/>
                <a:gd name="connsiteY3" fmla="*/ 2757604 h 2757604"/>
              </a:gdLst>
              <a:ahLst/>
              <a:cxnLst>
                <a:cxn ang="0">
                  <a:pos x="connsiteX0" y="connsiteY0"/>
                </a:cxn>
                <a:cxn ang="0">
                  <a:pos x="connsiteX1" y="connsiteY1"/>
                </a:cxn>
                <a:cxn ang="0">
                  <a:pos x="connsiteX2" y="connsiteY2"/>
                </a:cxn>
                <a:cxn ang="0">
                  <a:pos x="connsiteX3" y="connsiteY3"/>
                </a:cxn>
              </a:cxnLst>
              <a:rect l="l" t="t" r="r" b="b"/>
              <a:pathLst>
                <a:path w="671171" h="2757604">
                  <a:moveTo>
                    <a:pt x="671171" y="0"/>
                  </a:moveTo>
                  <a:cubicBezTo>
                    <a:pt x="670078" y="236088"/>
                    <a:pt x="668984" y="472177"/>
                    <a:pt x="667891" y="708265"/>
                  </a:cubicBezTo>
                  <a:lnTo>
                    <a:pt x="3657" y="708265"/>
                  </a:lnTo>
                  <a:cubicBezTo>
                    <a:pt x="781" y="1386876"/>
                    <a:pt x="2876" y="2078993"/>
                    <a:pt x="0" y="2757604"/>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79" name="Straight Connector 78"/>
            <p:cNvCxnSpPr/>
            <p:nvPr/>
          </p:nvCxnSpPr>
          <p:spPr>
            <a:xfrm>
              <a:off x="6352575" y="2600035"/>
              <a:ext cx="0" cy="2013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7792036" y="3685650"/>
              <a:ext cx="355721" cy="200055"/>
            </a:xfrm>
            <a:prstGeom prst="rect">
              <a:avLst/>
            </a:prstGeom>
            <a:noFill/>
          </p:spPr>
          <p:txBody>
            <a:bodyPr wrap="square" rtlCol="0">
              <a:spAutoFit/>
            </a:bodyPr>
            <a:lstStyle/>
            <a:p>
              <a:r>
                <a:rPr lang="en-GB" sz="700" dirty="0" smtClean="0">
                  <a:solidFill>
                    <a:srgbClr val="002060"/>
                  </a:solidFill>
                </a:rPr>
                <a:t>Rx</a:t>
              </a:r>
            </a:p>
          </p:txBody>
        </p:sp>
        <p:sp>
          <p:nvSpPr>
            <p:cNvPr id="86" name="TextBox 85"/>
            <p:cNvSpPr txBox="1"/>
            <p:nvPr/>
          </p:nvSpPr>
          <p:spPr>
            <a:xfrm>
              <a:off x="8002535" y="3567843"/>
              <a:ext cx="372919" cy="307777"/>
            </a:xfrm>
            <a:prstGeom prst="rect">
              <a:avLst/>
            </a:prstGeom>
            <a:noFill/>
          </p:spPr>
          <p:txBody>
            <a:bodyPr wrap="square" rtlCol="0">
              <a:spAutoFit/>
            </a:bodyPr>
            <a:lstStyle/>
            <a:p>
              <a:r>
                <a:rPr lang="en-GB" sz="700" dirty="0" smtClean="0">
                  <a:solidFill>
                    <a:srgbClr val="002060"/>
                  </a:solidFill>
                </a:rPr>
                <a:t>MB 2-c</a:t>
              </a:r>
            </a:p>
          </p:txBody>
        </p:sp>
        <p:sp>
          <p:nvSpPr>
            <p:cNvPr id="87" name="TextBox 86"/>
            <p:cNvSpPr txBox="1"/>
            <p:nvPr/>
          </p:nvSpPr>
          <p:spPr>
            <a:xfrm>
              <a:off x="8314487" y="3567844"/>
              <a:ext cx="386335" cy="307777"/>
            </a:xfrm>
            <a:prstGeom prst="rect">
              <a:avLst/>
            </a:prstGeom>
            <a:noFill/>
          </p:spPr>
          <p:txBody>
            <a:bodyPr wrap="square" rtlCol="0">
              <a:spAutoFit/>
            </a:bodyPr>
            <a:lstStyle/>
            <a:p>
              <a:r>
                <a:rPr lang="en-GB" sz="700" dirty="0" smtClean="0">
                  <a:solidFill>
                    <a:srgbClr val="002060"/>
                  </a:solidFill>
                </a:rPr>
                <a:t>MB 2-u</a:t>
              </a:r>
            </a:p>
          </p:txBody>
        </p:sp>
        <p:sp>
          <p:nvSpPr>
            <p:cNvPr id="93" name="Oval 92"/>
            <p:cNvSpPr/>
            <p:nvPr/>
          </p:nvSpPr>
          <p:spPr>
            <a:xfrm>
              <a:off x="7951404" y="3838417"/>
              <a:ext cx="118339" cy="48386"/>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95" name="Oval 94"/>
            <p:cNvSpPr/>
            <p:nvPr/>
          </p:nvSpPr>
          <p:spPr>
            <a:xfrm>
              <a:off x="8285053" y="3830279"/>
              <a:ext cx="198875" cy="63074"/>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96" name="Oval 95"/>
            <p:cNvSpPr/>
            <p:nvPr/>
          </p:nvSpPr>
          <p:spPr>
            <a:xfrm>
              <a:off x="8161783" y="3836382"/>
              <a:ext cx="118339" cy="48386"/>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99" name="Oval 98"/>
            <p:cNvSpPr/>
            <p:nvPr/>
          </p:nvSpPr>
          <p:spPr>
            <a:xfrm>
              <a:off x="6056342" y="3824174"/>
              <a:ext cx="1771792" cy="63075"/>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100" name="TextBox 99"/>
            <p:cNvSpPr txBox="1"/>
            <p:nvPr/>
          </p:nvSpPr>
          <p:spPr>
            <a:xfrm>
              <a:off x="6936782" y="3686737"/>
              <a:ext cx="557936" cy="200055"/>
            </a:xfrm>
            <a:prstGeom prst="rect">
              <a:avLst/>
            </a:prstGeom>
            <a:noFill/>
          </p:spPr>
          <p:txBody>
            <a:bodyPr wrap="square" rtlCol="0">
              <a:spAutoFit/>
            </a:bodyPr>
            <a:lstStyle/>
            <a:p>
              <a:r>
                <a:rPr lang="en-GB" sz="700" dirty="0" err="1" smtClean="0">
                  <a:solidFill>
                    <a:srgbClr val="002060"/>
                  </a:solidFill>
                </a:rPr>
                <a:t>SGi</a:t>
              </a:r>
              <a:endParaRPr lang="en-GB" sz="700" dirty="0" smtClean="0">
                <a:solidFill>
                  <a:srgbClr val="002060"/>
                </a:solidFill>
              </a:endParaRPr>
            </a:p>
          </p:txBody>
        </p:sp>
        <p:sp>
          <p:nvSpPr>
            <p:cNvPr id="104" name="Freeform 103"/>
            <p:cNvSpPr/>
            <p:nvPr/>
          </p:nvSpPr>
          <p:spPr>
            <a:xfrm>
              <a:off x="7003200" y="2430433"/>
              <a:ext cx="1229255" cy="1521925"/>
            </a:xfrm>
            <a:custGeom>
              <a:avLst/>
              <a:gdLst>
                <a:gd name="connsiteX0" fmla="*/ 2600325 w 2628900"/>
                <a:gd name="connsiteY0" fmla="*/ 2743200 h 2743200"/>
                <a:gd name="connsiteX1" fmla="*/ 2628900 w 2628900"/>
                <a:gd name="connsiteY1" fmla="*/ 1752600 h 2743200"/>
                <a:gd name="connsiteX2" fmla="*/ 1085850 w 2628900"/>
                <a:gd name="connsiteY2" fmla="*/ 1752600 h 2743200"/>
                <a:gd name="connsiteX3" fmla="*/ 1076325 w 2628900"/>
                <a:gd name="connsiteY3" fmla="*/ 0 h 2743200"/>
                <a:gd name="connsiteX4" fmla="*/ 0 w 2628900"/>
                <a:gd name="connsiteY4" fmla="*/ 0 h 2743200"/>
                <a:gd name="connsiteX0" fmla="*/ 2638425 w 2638425"/>
                <a:gd name="connsiteY0" fmla="*/ 2743200 h 2743200"/>
                <a:gd name="connsiteX1" fmla="*/ 2628900 w 2638425"/>
                <a:gd name="connsiteY1" fmla="*/ 1752600 h 2743200"/>
                <a:gd name="connsiteX2" fmla="*/ 1085850 w 2638425"/>
                <a:gd name="connsiteY2" fmla="*/ 1752600 h 2743200"/>
                <a:gd name="connsiteX3" fmla="*/ 1076325 w 2638425"/>
                <a:gd name="connsiteY3" fmla="*/ 0 h 2743200"/>
                <a:gd name="connsiteX4" fmla="*/ 0 w 2638425"/>
                <a:gd name="connsiteY4" fmla="*/ 0 h 2743200"/>
                <a:gd name="connsiteX0" fmla="*/ 2628900 w 2628900"/>
                <a:gd name="connsiteY0" fmla="*/ 2743200 h 2743200"/>
                <a:gd name="connsiteX1" fmla="*/ 2628900 w 2628900"/>
                <a:gd name="connsiteY1" fmla="*/ 1752600 h 2743200"/>
                <a:gd name="connsiteX2" fmla="*/ 1085850 w 2628900"/>
                <a:gd name="connsiteY2" fmla="*/ 1752600 h 2743200"/>
                <a:gd name="connsiteX3" fmla="*/ 1076325 w 2628900"/>
                <a:gd name="connsiteY3" fmla="*/ 0 h 2743200"/>
                <a:gd name="connsiteX4" fmla="*/ 0 w 2628900"/>
                <a:gd name="connsiteY4" fmla="*/ 0 h 2743200"/>
                <a:gd name="connsiteX0" fmla="*/ 2628900 w 2628900"/>
                <a:gd name="connsiteY0" fmla="*/ 2743200 h 2743200"/>
                <a:gd name="connsiteX1" fmla="*/ 2628900 w 2628900"/>
                <a:gd name="connsiteY1" fmla="*/ 1752600 h 2743200"/>
                <a:gd name="connsiteX2" fmla="*/ 1260463 w 2628900"/>
                <a:gd name="connsiteY2" fmla="*/ 1752600 h 2743200"/>
                <a:gd name="connsiteX3" fmla="*/ 1076325 w 2628900"/>
                <a:gd name="connsiteY3" fmla="*/ 0 h 2743200"/>
                <a:gd name="connsiteX4" fmla="*/ 0 w 2628900"/>
                <a:gd name="connsiteY4" fmla="*/ 0 h 2743200"/>
                <a:gd name="connsiteX0" fmla="*/ 2628900 w 2628900"/>
                <a:gd name="connsiteY0" fmla="*/ 2752725 h 2752725"/>
                <a:gd name="connsiteX1" fmla="*/ 2628900 w 2628900"/>
                <a:gd name="connsiteY1" fmla="*/ 1762125 h 2752725"/>
                <a:gd name="connsiteX2" fmla="*/ 1260463 w 2628900"/>
                <a:gd name="connsiteY2" fmla="*/ 1762125 h 2752725"/>
                <a:gd name="connsiteX3" fmla="*/ 1241238 w 2628900"/>
                <a:gd name="connsiteY3" fmla="*/ 0 h 2752725"/>
                <a:gd name="connsiteX4" fmla="*/ 0 w 2628900"/>
                <a:gd name="connsiteY4" fmla="*/ 9525 h 2752725"/>
                <a:gd name="connsiteX0" fmla="*/ 2628900 w 2628900"/>
                <a:gd name="connsiteY0" fmla="*/ 2743200 h 2743200"/>
                <a:gd name="connsiteX1" fmla="*/ 2628900 w 2628900"/>
                <a:gd name="connsiteY1" fmla="*/ 1752600 h 2743200"/>
                <a:gd name="connsiteX2" fmla="*/ 1260463 w 2628900"/>
                <a:gd name="connsiteY2" fmla="*/ 1752600 h 2743200"/>
                <a:gd name="connsiteX3" fmla="*/ 1270340 w 2628900"/>
                <a:gd name="connsiteY3" fmla="*/ 9525 h 2743200"/>
                <a:gd name="connsiteX4" fmla="*/ 0 w 2628900"/>
                <a:gd name="connsiteY4" fmla="*/ 0 h 2743200"/>
                <a:gd name="connsiteX0" fmla="*/ 2638275 w 2638275"/>
                <a:gd name="connsiteY0" fmla="*/ 2733675 h 2733675"/>
                <a:gd name="connsiteX1" fmla="*/ 2638275 w 2638275"/>
                <a:gd name="connsiteY1" fmla="*/ 1743075 h 2733675"/>
                <a:gd name="connsiteX2" fmla="*/ 1269838 w 2638275"/>
                <a:gd name="connsiteY2" fmla="*/ 1743075 h 2733675"/>
                <a:gd name="connsiteX3" fmla="*/ 1279715 w 2638275"/>
                <a:gd name="connsiteY3" fmla="*/ 0 h 2733675"/>
                <a:gd name="connsiteX4" fmla="*/ 0 w 2638275"/>
                <a:gd name="connsiteY4" fmla="*/ 2749 h 2733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275" h="2733675">
                  <a:moveTo>
                    <a:pt x="2638275" y="2733675"/>
                  </a:moveTo>
                  <a:lnTo>
                    <a:pt x="2638275" y="1743075"/>
                  </a:lnTo>
                  <a:lnTo>
                    <a:pt x="1269838" y="1743075"/>
                  </a:lnTo>
                  <a:cubicBezTo>
                    <a:pt x="1273130" y="1162050"/>
                    <a:pt x="1276423" y="581025"/>
                    <a:pt x="1279715" y="0"/>
                  </a:cubicBezTo>
                  <a:lnTo>
                    <a:pt x="0" y="2749"/>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18" name="Freeform 117"/>
            <p:cNvSpPr/>
            <p:nvPr/>
          </p:nvSpPr>
          <p:spPr>
            <a:xfrm>
              <a:off x="7003048" y="2530701"/>
              <a:ext cx="1016972" cy="1427252"/>
            </a:xfrm>
            <a:custGeom>
              <a:avLst/>
              <a:gdLst>
                <a:gd name="connsiteX0" fmla="*/ 2143125 w 2143125"/>
                <a:gd name="connsiteY0" fmla="*/ 2581275 h 2581275"/>
                <a:gd name="connsiteX1" fmla="*/ 2133600 w 2143125"/>
                <a:gd name="connsiteY1" fmla="*/ 1714500 h 2581275"/>
                <a:gd name="connsiteX2" fmla="*/ 1133475 w 2143125"/>
                <a:gd name="connsiteY2" fmla="*/ 1714500 h 2581275"/>
                <a:gd name="connsiteX3" fmla="*/ 1133475 w 2143125"/>
                <a:gd name="connsiteY3" fmla="*/ 0 h 2581275"/>
                <a:gd name="connsiteX4" fmla="*/ 0 w 2143125"/>
                <a:gd name="connsiteY4" fmla="*/ 0 h 2581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3125" h="2581275">
                  <a:moveTo>
                    <a:pt x="2143125" y="2581275"/>
                  </a:moveTo>
                  <a:lnTo>
                    <a:pt x="2133600" y="1714500"/>
                  </a:lnTo>
                  <a:lnTo>
                    <a:pt x="1133475" y="1714500"/>
                  </a:lnTo>
                  <a:lnTo>
                    <a:pt x="1133475" y="0"/>
                  </a:lnTo>
                  <a:lnTo>
                    <a:pt x="0"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34" name="Freeform 133"/>
            <p:cNvSpPr/>
            <p:nvPr/>
          </p:nvSpPr>
          <p:spPr>
            <a:xfrm>
              <a:off x="6897464" y="2603888"/>
              <a:ext cx="996000" cy="430839"/>
            </a:xfrm>
            <a:custGeom>
              <a:avLst/>
              <a:gdLst>
                <a:gd name="connsiteX0" fmla="*/ 0 w 2428875"/>
                <a:gd name="connsiteY0" fmla="*/ 733425 h 733425"/>
                <a:gd name="connsiteX1" fmla="*/ 0 w 2428875"/>
                <a:gd name="connsiteY1" fmla="*/ 457200 h 733425"/>
                <a:gd name="connsiteX2" fmla="*/ 2428875 w 2428875"/>
                <a:gd name="connsiteY2" fmla="*/ 466725 h 733425"/>
                <a:gd name="connsiteX3" fmla="*/ 2428875 w 2428875"/>
                <a:gd name="connsiteY3" fmla="*/ 0 h 733425"/>
              </a:gdLst>
              <a:ahLst/>
              <a:cxnLst>
                <a:cxn ang="0">
                  <a:pos x="connsiteX0" y="connsiteY0"/>
                </a:cxn>
                <a:cxn ang="0">
                  <a:pos x="connsiteX1" y="connsiteY1"/>
                </a:cxn>
                <a:cxn ang="0">
                  <a:pos x="connsiteX2" y="connsiteY2"/>
                </a:cxn>
                <a:cxn ang="0">
                  <a:pos x="connsiteX3" y="connsiteY3"/>
                </a:cxn>
              </a:cxnLst>
              <a:rect l="l" t="t" r="r" b="b"/>
              <a:pathLst>
                <a:path w="2428875" h="733425">
                  <a:moveTo>
                    <a:pt x="0" y="733425"/>
                  </a:moveTo>
                  <a:lnTo>
                    <a:pt x="0" y="457200"/>
                  </a:lnTo>
                  <a:lnTo>
                    <a:pt x="2428875" y="466725"/>
                  </a:lnTo>
                  <a:lnTo>
                    <a:pt x="2428875"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70" name="Rectangle 69"/>
            <p:cNvSpPr/>
            <p:nvPr/>
          </p:nvSpPr>
          <p:spPr>
            <a:xfrm>
              <a:off x="5772299" y="3942184"/>
              <a:ext cx="203607" cy="11597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HSS</a:t>
              </a:r>
            </a:p>
          </p:txBody>
        </p:sp>
        <p:sp>
          <p:nvSpPr>
            <p:cNvPr id="71" name="Rectangle 70"/>
            <p:cNvSpPr/>
            <p:nvPr/>
          </p:nvSpPr>
          <p:spPr>
            <a:xfrm>
              <a:off x="6005205" y="4110172"/>
              <a:ext cx="1836637" cy="116864"/>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SGW</a:t>
              </a:r>
            </a:p>
          </p:txBody>
        </p:sp>
        <p:sp>
          <p:nvSpPr>
            <p:cNvPr id="74" name="Rectangle 73"/>
            <p:cNvSpPr/>
            <p:nvPr/>
          </p:nvSpPr>
          <p:spPr>
            <a:xfrm>
              <a:off x="5775586" y="4111714"/>
              <a:ext cx="203607" cy="11735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700" dirty="0" smtClean="0">
                  <a:solidFill>
                    <a:schemeClr val="tx1"/>
                  </a:solidFill>
                </a:rPr>
                <a:t>MME</a:t>
              </a:r>
            </a:p>
          </p:txBody>
        </p:sp>
        <p:sp>
          <p:nvSpPr>
            <p:cNvPr id="75" name="TextBox 74"/>
            <p:cNvSpPr txBox="1"/>
            <p:nvPr/>
          </p:nvSpPr>
          <p:spPr>
            <a:xfrm>
              <a:off x="8459602" y="4132533"/>
              <a:ext cx="373012" cy="184666"/>
            </a:xfrm>
            <a:prstGeom prst="rect">
              <a:avLst/>
            </a:prstGeom>
            <a:noFill/>
          </p:spPr>
          <p:txBody>
            <a:bodyPr wrap="square" rtlCol="0">
              <a:spAutoFit/>
            </a:bodyPr>
            <a:lstStyle/>
            <a:p>
              <a:pPr algn="r"/>
              <a:r>
                <a:rPr lang="en-GB" sz="600" dirty="0" smtClean="0"/>
                <a:t>EPC</a:t>
              </a:r>
            </a:p>
          </p:txBody>
        </p:sp>
        <p:sp>
          <p:nvSpPr>
            <p:cNvPr id="77" name="Rectangle 76"/>
            <p:cNvSpPr/>
            <p:nvPr/>
          </p:nvSpPr>
          <p:spPr>
            <a:xfrm>
              <a:off x="5702969" y="4317001"/>
              <a:ext cx="3106388" cy="18247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78" name="TextBox 77"/>
            <p:cNvSpPr txBox="1"/>
            <p:nvPr/>
          </p:nvSpPr>
          <p:spPr>
            <a:xfrm>
              <a:off x="8470823" y="4341985"/>
              <a:ext cx="372047" cy="184666"/>
            </a:xfrm>
            <a:prstGeom prst="rect">
              <a:avLst/>
            </a:prstGeom>
            <a:noFill/>
          </p:spPr>
          <p:txBody>
            <a:bodyPr wrap="square" rtlCol="0">
              <a:spAutoFit/>
            </a:bodyPr>
            <a:lstStyle/>
            <a:p>
              <a:pPr algn="r"/>
              <a:r>
                <a:rPr lang="en-GB" sz="600" dirty="0" smtClean="0"/>
                <a:t>RAN</a:t>
              </a:r>
            </a:p>
          </p:txBody>
        </p:sp>
        <p:sp>
          <p:nvSpPr>
            <p:cNvPr id="81" name="Rectangle 80"/>
            <p:cNvSpPr/>
            <p:nvPr/>
          </p:nvSpPr>
          <p:spPr>
            <a:xfrm>
              <a:off x="5874432" y="1830209"/>
              <a:ext cx="1564184" cy="1888622"/>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89" name="Rectangle 88"/>
            <p:cNvSpPr/>
            <p:nvPr/>
          </p:nvSpPr>
          <p:spPr>
            <a:xfrm>
              <a:off x="7799901" y="1830209"/>
              <a:ext cx="917535" cy="929984"/>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91" name="TextBox 90"/>
            <p:cNvSpPr txBox="1"/>
            <p:nvPr/>
          </p:nvSpPr>
          <p:spPr>
            <a:xfrm>
              <a:off x="5906719" y="1812746"/>
              <a:ext cx="685515" cy="144639"/>
            </a:xfrm>
            <a:prstGeom prst="rect">
              <a:avLst/>
            </a:prstGeom>
            <a:noFill/>
          </p:spPr>
          <p:txBody>
            <a:bodyPr wrap="none" rtlCol="0">
              <a:spAutoFit/>
            </a:bodyPr>
            <a:lstStyle/>
            <a:p>
              <a:r>
                <a:rPr lang="en-GB" b="1" dirty="0" smtClean="0">
                  <a:solidFill>
                    <a:srgbClr val="FF0000"/>
                  </a:solidFill>
                </a:rPr>
                <a:t>User Based Services</a:t>
              </a:r>
              <a:endParaRPr lang="en-GB" b="1" dirty="0">
                <a:solidFill>
                  <a:srgbClr val="FF0000"/>
                </a:solidFill>
              </a:endParaRPr>
            </a:p>
          </p:txBody>
        </p:sp>
        <p:sp>
          <p:nvSpPr>
            <p:cNvPr id="94" name="TextBox 93"/>
            <p:cNvSpPr txBox="1"/>
            <p:nvPr/>
          </p:nvSpPr>
          <p:spPr>
            <a:xfrm>
              <a:off x="7827234" y="1808075"/>
              <a:ext cx="859531" cy="400110"/>
            </a:xfrm>
            <a:prstGeom prst="rect">
              <a:avLst/>
            </a:prstGeom>
            <a:noFill/>
          </p:spPr>
          <p:txBody>
            <a:bodyPr wrap="none" rtlCol="0">
              <a:spAutoFit/>
            </a:bodyPr>
            <a:lstStyle/>
            <a:p>
              <a:r>
                <a:rPr lang="en-GB" b="1" dirty="0" smtClean="0">
                  <a:solidFill>
                    <a:srgbClr val="FF0000"/>
                  </a:solidFill>
                </a:rPr>
                <a:t>MCPTT </a:t>
              </a:r>
            </a:p>
            <a:p>
              <a:r>
                <a:rPr lang="en-GB" b="1" dirty="0" smtClean="0">
                  <a:solidFill>
                    <a:srgbClr val="FF0000"/>
                  </a:solidFill>
                </a:rPr>
                <a:t>application</a:t>
              </a:r>
              <a:endParaRPr lang="en-GB" b="1" dirty="0">
                <a:solidFill>
                  <a:srgbClr val="FF0000"/>
                </a:solidFill>
              </a:endParaRPr>
            </a:p>
          </p:txBody>
        </p:sp>
        <p:cxnSp>
          <p:nvCxnSpPr>
            <p:cNvPr id="101" name="Straight Connector 100"/>
            <p:cNvCxnSpPr/>
            <p:nvPr/>
          </p:nvCxnSpPr>
          <p:spPr>
            <a:xfrm>
              <a:off x="7013173" y="2301517"/>
              <a:ext cx="8446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a:off x="6058601" y="4586195"/>
              <a:ext cx="499274" cy="246221"/>
            </a:xfrm>
            <a:prstGeom prst="rect">
              <a:avLst/>
            </a:prstGeom>
            <a:noFill/>
          </p:spPr>
          <p:txBody>
            <a:bodyPr wrap="square" rtlCol="0">
              <a:spAutoFit/>
            </a:bodyPr>
            <a:lstStyle/>
            <a:p>
              <a:r>
                <a:rPr lang="en-GB" dirty="0" smtClean="0"/>
                <a:t>A1a</a:t>
              </a:r>
              <a:endParaRPr lang="en-GB" dirty="0"/>
            </a:p>
          </p:txBody>
        </p:sp>
        <p:sp>
          <p:nvSpPr>
            <p:cNvPr id="107" name="TextBox 106"/>
            <p:cNvSpPr txBox="1"/>
            <p:nvPr/>
          </p:nvSpPr>
          <p:spPr>
            <a:xfrm>
              <a:off x="6536490" y="4586195"/>
              <a:ext cx="414068" cy="246221"/>
            </a:xfrm>
            <a:prstGeom prst="rect">
              <a:avLst/>
            </a:prstGeom>
            <a:noFill/>
          </p:spPr>
          <p:txBody>
            <a:bodyPr wrap="square" rtlCol="0">
              <a:spAutoFit/>
            </a:bodyPr>
            <a:lstStyle/>
            <a:p>
              <a:r>
                <a:rPr lang="en-GB" dirty="0" smtClean="0"/>
                <a:t>A1b</a:t>
              </a:r>
              <a:endParaRPr lang="en-GB" dirty="0"/>
            </a:p>
          </p:txBody>
        </p:sp>
        <p:sp>
          <p:nvSpPr>
            <p:cNvPr id="108" name="TextBox 107"/>
            <p:cNvSpPr txBox="1"/>
            <p:nvPr/>
          </p:nvSpPr>
          <p:spPr>
            <a:xfrm>
              <a:off x="7623740" y="4580586"/>
              <a:ext cx="420736" cy="246221"/>
            </a:xfrm>
            <a:prstGeom prst="rect">
              <a:avLst/>
            </a:prstGeom>
            <a:noFill/>
          </p:spPr>
          <p:txBody>
            <a:bodyPr wrap="square" rtlCol="0">
              <a:spAutoFit/>
            </a:bodyPr>
            <a:lstStyle/>
            <a:p>
              <a:r>
                <a:rPr lang="en-GB" dirty="0" smtClean="0"/>
                <a:t>A2</a:t>
              </a:r>
              <a:endParaRPr lang="en-GB" dirty="0"/>
            </a:p>
          </p:txBody>
        </p:sp>
        <p:sp>
          <p:nvSpPr>
            <p:cNvPr id="109" name="TextBox 108"/>
            <p:cNvSpPr txBox="1"/>
            <p:nvPr/>
          </p:nvSpPr>
          <p:spPr>
            <a:xfrm>
              <a:off x="8207167" y="4563755"/>
              <a:ext cx="431308" cy="246221"/>
            </a:xfrm>
            <a:prstGeom prst="rect">
              <a:avLst/>
            </a:prstGeom>
            <a:noFill/>
          </p:spPr>
          <p:txBody>
            <a:bodyPr wrap="square" rtlCol="0">
              <a:spAutoFit/>
            </a:bodyPr>
            <a:lstStyle/>
            <a:p>
              <a:r>
                <a:rPr lang="en-GB" dirty="0" smtClean="0"/>
                <a:t>A3</a:t>
              </a:r>
              <a:endParaRPr lang="en-GB" dirty="0"/>
            </a:p>
          </p:txBody>
        </p:sp>
        <p:sp>
          <p:nvSpPr>
            <p:cNvPr id="117" name="TextBox 116"/>
            <p:cNvSpPr txBox="1"/>
            <p:nvPr/>
          </p:nvSpPr>
          <p:spPr>
            <a:xfrm>
              <a:off x="6002508" y="3522966"/>
              <a:ext cx="465615" cy="246221"/>
            </a:xfrm>
            <a:prstGeom prst="rect">
              <a:avLst/>
            </a:prstGeom>
            <a:noFill/>
          </p:spPr>
          <p:txBody>
            <a:bodyPr wrap="square" rtlCol="0">
              <a:spAutoFit/>
            </a:bodyPr>
            <a:lstStyle/>
            <a:p>
              <a:r>
                <a:rPr lang="en-GB" dirty="0" smtClean="0"/>
                <a:t>A1a</a:t>
              </a:r>
              <a:endParaRPr lang="en-GB" dirty="0"/>
            </a:p>
          </p:txBody>
        </p:sp>
        <p:sp>
          <p:nvSpPr>
            <p:cNvPr id="130" name="TextBox 129"/>
            <p:cNvSpPr txBox="1"/>
            <p:nvPr/>
          </p:nvSpPr>
          <p:spPr>
            <a:xfrm>
              <a:off x="6672090" y="3526940"/>
              <a:ext cx="575792" cy="246221"/>
            </a:xfrm>
            <a:prstGeom prst="rect">
              <a:avLst/>
            </a:prstGeom>
            <a:noFill/>
          </p:spPr>
          <p:txBody>
            <a:bodyPr wrap="square" rtlCol="0">
              <a:spAutoFit/>
            </a:bodyPr>
            <a:lstStyle/>
            <a:p>
              <a:r>
                <a:rPr lang="en-GB" dirty="0" smtClean="0"/>
                <a:t>A1b</a:t>
              </a:r>
              <a:endParaRPr lang="en-GB" dirty="0"/>
            </a:p>
          </p:txBody>
        </p:sp>
        <p:sp>
          <p:nvSpPr>
            <p:cNvPr id="131" name="TextBox 130"/>
            <p:cNvSpPr txBox="1"/>
            <p:nvPr/>
          </p:nvSpPr>
          <p:spPr>
            <a:xfrm>
              <a:off x="7969088" y="2706768"/>
              <a:ext cx="483133" cy="246221"/>
            </a:xfrm>
            <a:prstGeom prst="rect">
              <a:avLst/>
            </a:prstGeom>
            <a:noFill/>
          </p:spPr>
          <p:txBody>
            <a:bodyPr wrap="square" rtlCol="0">
              <a:spAutoFit/>
            </a:bodyPr>
            <a:lstStyle/>
            <a:p>
              <a:r>
                <a:rPr lang="en-GB" dirty="0" smtClean="0"/>
                <a:t>A2</a:t>
              </a:r>
              <a:endParaRPr lang="en-GB" dirty="0"/>
            </a:p>
          </p:txBody>
        </p:sp>
        <p:sp>
          <p:nvSpPr>
            <p:cNvPr id="132" name="TextBox 131"/>
            <p:cNvSpPr txBox="1"/>
            <p:nvPr/>
          </p:nvSpPr>
          <p:spPr>
            <a:xfrm>
              <a:off x="8301836" y="2710826"/>
              <a:ext cx="483133" cy="246221"/>
            </a:xfrm>
            <a:prstGeom prst="rect">
              <a:avLst/>
            </a:prstGeom>
            <a:noFill/>
          </p:spPr>
          <p:txBody>
            <a:bodyPr wrap="square" rtlCol="0">
              <a:spAutoFit/>
            </a:bodyPr>
            <a:lstStyle/>
            <a:p>
              <a:r>
                <a:rPr lang="en-GB" dirty="0" smtClean="0"/>
                <a:t>A3</a:t>
              </a:r>
              <a:endParaRPr lang="en-GB" dirty="0"/>
            </a:p>
          </p:txBody>
        </p:sp>
        <p:sp>
          <p:nvSpPr>
            <p:cNvPr id="50" name="TextBox 49"/>
            <p:cNvSpPr txBox="1"/>
            <p:nvPr/>
          </p:nvSpPr>
          <p:spPr>
            <a:xfrm>
              <a:off x="7459190" y="2110470"/>
              <a:ext cx="360813" cy="246221"/>
            </a:xfrm>
            <a:prstGeom prst="rect">
              <a:avLst/>
            </a:prstGeom>
            <a:noFill/>
          </p:spPr>
          <p:txBody>
            <a:bodyPr wrap="square" rtlCol="0">
              <a:spAutoFit/>
            </a:bodyPr>
            <a:lstStyle/>
            <a:p>
              <a:r>
                <a:rPr lang="en-GB" dirty="0" smtClean="0"/>
                <a:t>B1</a:t>
              </a:r>
              <a:endParaRPr lang="en-GB" dirty="0"/>
            </a:p>
          </p:txBody>
        </p:sp>
        <p:sp>
          <p:nvSpPr>
            <p:cNvPr id="51" name="TextBox 50"/>
            <p:cNvSpPr txBox="1"/>
            <p:nvPr/>
          </p:nvSpPr>
          <p:spPr>
            <a:xfrm>
              <a:off x="7554022" y="2846036"/>
              <a:ext cx="377442" cy="246221"/>
            </a:xfrm>
            <a:prstGeom prst="rect">
              <a:avLst/>
            </a:prstGeom>
            <a:noFill/>
          </p:spPr>
          <p:txBody>
            <a:bodyPr wrap="square" rtlCol="0">
              <a:spAutoFit/>
            </a:bodyPr>
            <a:lstStyle/>
            <a:p>
              <a:r>
                <a:rPr lang="en-GB" dirty="0" smtClean="0"/>
                <a:t>B2</a:t>
              </a:r>
              <a:endParaRPr lang="en-GB" dirty="0"/>
            </a:p>
          </p:txBody>
        </p:sp>
        <p:sp>
          <p:nvSpPr>
            <p:cNvPr id="52" name="TextBox 51"/>
            <p:cNvSpPr txBox="1"/>
            <p:nvPr/>
          </p:nvSpPr>
          <p:spPr>
            <a:xfrm>
              <a:off x="6592041" y="2689587"/>
              <a:ext cx="422360" cy="246221"/>
            </a:xfrm>
            <a:prstGeom prst="rect">
              <a:avLst/>
            </a:prstGeom>
            <a:noFill/>
          </p:spPr>
          <p:txBody>
            <a:bodyPr wrap="square" rtlCol="0">
              <a:spAutoFit/>
            </a:bodyPr>
            <a:lstStyle/>
            <a:p>
              <a:r>
                <a:rPr lang="en-GB" dirty="0" smtClean="0"/>
                <a:t>B3</a:t>
              </a:r>
              <a:endParaRPr lang="en-GB" dirty="0"/>
            </a:p>
          </p:txBody>
        </p:sp>
        <p:sp>
          <p:nvSpPr>
            <p:cNvPr id="54" name="TextBox 53"/>
            <p:cNvSpPr txBox="1"/>
            <p:nvPr/>
          </p:nvSpPr>
          <p:spPr>
            <a:xfrm>
              <a:off x="8465213" y="4657071"/>
              <a:ext cx="412252" cy="184666"/>
            </a:xfrm>
            <a:prstGeom prst="rect">
              <a:avLst/>
            </a:prstGeom>
            <a:noFill/>
          </p:spPr>
          <p:txBody>
            <a:bodyPr wrap="square" rtlCol="0">
              <a:spAutoFit/>
            </a:bodyPr>
            <a:lstStyle/>
            <a:p>
              <a:pPr algn="r"/>
              <a:r>
                <a:rPr lang="en-GB" sz="600" dirty="0" smtClean="0"/>
                <a:t>Client</a:t>
              </a:r>
            </a:p>
          </p:txBody>
        </p:sp>
      </p:grpSp>
      <p:sp>
        <p:nvSpPr>
          <p:cNvPr id="56" name="Content Placeholder 55"/>
          <p:cNvSpPr>
            <a:spLocks noGrp="1"/>
          </p:cNvSpPr>
          <p:nvPr>
            <p:ph idx="1"/>
          </p:nvPr>
        </p:nvSpPr>
        <p:spPr>
          <a:xfrm>
            <a:off x="132927" y="1027134"/>
            <a:ext cx="5904617" cy="5423770"/>
          </a:xfrm>
        </p:spPr>
        <p:txBody>
          <a:bodyPr>
            <a:normAutofit fontScale="62500" lnSpcReduction="20000"/>
          </a:bodyPr>
          <a:lstStyle/>
          <a:p>
            <a:r>
              <a:rPr lang="en-GB" dirty="0" smtClean="0"/>
              <a:t>User activates client application</a:t>
            </a:r>
          </a:p>
          <a:p>
            <a:r>
              <a:rPr lang="en-GB" dirty="0" smtClean="0"/>
              <a:t>Secure session (HTTPS/TLS) set up over A1a to USC.  Logon identity and credentials (password, biometric etc) supplied by the user to authenticate user of this device</a:t>
            </a:r>
          </a:p>
          <a:p>
            <a:r>
              <a:rPr lang="en-GB" dirty="0" smtClean="0"/>
              <a:t>Client is provided authentication/security token by Identity Management within USC to be included during SIP registration</a:t>
            </a:r>
          </a:p>
          <a:p>
            <a:r>
              <a:rPr lang="en-GB" dirty="0" smtClean="0"/>
              <a:t>Client performs SIP registration with SIP core (interface A1b); Client supplies Generic SIP URI (public identity), Device specific SIP URI, and authentication/security token</a:t>
            </a:r>
            <a:endParaRPr lang="en-GB" strike="sngStrike" dirty="0" smtClean="0"/>
          </a:p>
          <a:p>
            <a:pPr lvl="1"/>
            <a:r>
              <a:rPr lang="en-GB" dirty="0" smtClean="0"/>
              <a:t>SIP core could validate authentication/security token with USC if necessary, using interface B3</a:t>
            </a:r>
          </a:p>
          <a:p>
            <a:r>
              <a:rPr lang="en-GB" dirty="0" smtClean="0"/>
              <a:t>SIP Core forwards client registration to MCPTT Core (or other service as needed); MCPTT Core subscribes to registration state information for this client; notification of registration events are passed to MCPTT server over the B2 interface</a:t>
            </a:r>
          </a:p>
          <a:p>
            <a:pPr lvl="1">
              <a:buFont typeface="Arial" pitchFamily="34" charset="0"/>
              <a:buChar char="•"/>
            </a:pPr>
            <a:r>
              <a:rPr lang="en-GB" dirty="0" smtClean="0"/>
              <a:t>MCPTT server uses Generic Identity, authentication/security token, and MCPTT portion of USC database to either accept or reject the this client’s registration</a:t>
            </a:r>
          </a:p>
          <a:p>
            <a:r>
              <a:rPr lang="en-GB" dirty="0" smtClean="0"/>
              <a:t>Result: Client is registered with SIP core with Generic URI and associated Device specific dynamic identity; PTT Client is registered with MCPTT service</a:t>
            </a:r>
            <a:endParaRPr lang="en-GB" dirty="0"/>
          </a:p>
        </p:txBody>
      </p:sp>
    </p:spTree>
    <p:extLst>
      <p:ext uri="{BB962C8B-B14F-4D97-AF65-F5344CB8AC3E}">
        <p14:creationId xmlns="" xmlns:p14="http://schemas.microsoft.com/office/powerpoint/2010/main" val="35355193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Group configuration &amp; affiliation process</a:t>
            </a:r>
            <a:endParaRPr lang="en-GB" dirty="0"/>
          </a:p>
        </p:txBody>
      </p:sp>
      <p:sp>
        <p:nvSpPr>
          <p:cNvPr id="3" name="Content Placeholder 2"/>
          <p:cNvSpPr>
            <a:spLocks noGrp="1"/>
          </p:cNvSpPr>
          <p:nvPr>
            <p:ph idx="1"/>
          </p:nvPr>
        </p:nvSpPr>
        <p:spPr>
          <a:xfrm>
            <a:off x="457200" y="1600200"/>
            <a:ext cx="5293895" cy="4816366"/>
          </a:xfrm>
        </p:spPr>
        <p:txBody>
          <a:bodyPr>
            <a:normAutofit fontScale="62500" lnSpcReduction="20000"/>
          </a:bodyPr>
          <a:lstStyle/>
          <a:p>
            <a:r>
              <a:rPr lang="en-GB" dirty="0" smtClean="0"/>
              <a:t>Groups are configured by the USC; services (MCPTT, video etc) that are allowed to use a group are also stored within the USC</a:t>
            </a:r>
          </a:p>
          <a:p>
            <a:r>
              <a:rPr lang="en-GB" dirty="0" smtClean="0"/>
              <a:t>Group affiliation can be performed without starting a communication session by using SIP SUBSCRIBE, or together with session start using a SIP INVITE</a:t>
            </a:r>
          </a:p>
          <a:p>
            <a:pPr lvl="0"/>
            <a:r>
              <a:rPr lang="en-GB" dirty="0" smtClean="0"/>
              <a:t>Affiliations using SUBSCRIBE are routed to USC over B3</a:t>
            </a:r>
          </a:p>
          <a:p>
            <a:r>
              <a:rPr lang="en-GB" dirty="0" smtClean="0"/>
              <a:t>Session setup using SIP INVITE (using A1b) are routed to the Service being requested (i.e. MCPTT) over B2</a:t>
            </a:r>
          </a:p>
          <a:p>
            <a:pPr lvl="1"/>
            <a:r>
              <a:rPr lang="en-GB" dirty="0" smtClean="0"/>
              <a:t>The USC could be optionally informed by the MCPTT core using interface B1</a:t>
            </a:r>
          </a:p>
          <a:p>
            <a:r>
              <a:rPr lang="en-GB" dirty="0" smtClean="0"/>
              <a:t>200 OK response to INVITE carries address/port number of media function</a:t>
            </a:r>
          </a:p>
          <a:p>
            <a:pPr lvl="0"/>
            <a:r>
              <a:rPr lang="en-GB" dirty="0" smtClean="0"/>
              <a:t>Group call session setup can be linked to affiliation (‘open session’) or deferred (‘discrete calls’) </a:t>
            </a:r>
          </a:p>
        </p:txBody>
      </p:sp>
      <p:grpSp>
        <p:nvGrpSpPr>
          <p:cNvPr id="5" name="Group 4"/>
          <p:cNvGrpSpPr/>
          <p:nvPr/>
        </p:nvGrpSpPr>
        <p:grpSpPr>
          <a:xfrm>
            <a:off x="5943609" y="1808075"/>
            <a:ext cx="3174496" cy="3033662"/>
            <a:chOff x="5702969" y="1808075"/>
            <a:chExt cx="3174496" cy="3033662"/>
          </a:xfrm>
        </p:grpSpPr>
        <p:sp>
          <p:nvSpPr>
            <p:cNvPr id="6" name="Rectangle 5"/>
            <p:cNvSpPr/>
            <p:nvPr/>
          </p:nvSpPr>
          <p:spPr>
            <a:xfrm>
              <a:off x="6588811" y="3037147"/>
              <a:ext cx="372454" cy="39660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algn="ctr"/>
              <a:r>
                <a:rPr lang="en-GB" dirty="0" smtClean="0">
                  <a:solidFill>
                    <a:schemeClr val="tx1"/>
                  </a:solidFill>
                </a:rPr>
                <a:t>SIP core</a:t>
              </a:r>
            </a:p>
          </p:txBody>
        </p:sp>
        <p:sp>
          <p:nvSpPr>
            <p:cNvPr id="7" name="Rectangle 6"/>
            <p:cNvSpPr/>
            <p:nvPr/>
          </p:nvSpPr>
          <p:spPr>
            <a:xfrm>
              <a:off x="7851844" y="2202633"/>
              <a:ext cx="775468" cy="39660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dirty="0" smtClean="0">
                  <a:solidFill>
                    <a:schemeClr val="tx1"/>
                  </a:solidFill>
                </a:rPr>
                <a:t>MCPTT core</a:t>
              </a:r>
            </a:p>
          </p:txBody>
        </p:sp>
        <p:sp>
          <p:nvSpPr>
            <p:cNvPr id="8" name="Rectangle 7"/>
            <p:cNvSpPr/>
            <p:nvPr/>
          </p:nvSpPr>
          <p:spPr>
            <a:xfrm>
              <a:off x="6022235" y="2200500"/>
              <a:ext cx="985489" cy="39660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dirty="0" smtClean="0">
                  <a:solidFill>
                    <a:schemeClr val="tx1"/>
                  </a:solidFill>
                </a:rPr>
                <a:t>User Services Core</a:t>
              </a:r>
            </a:p>
          </p:txBody>
        </p:sp>
        <p:sp>
          <p:nvSpPr>
            <p:cNvPr id="9" name="Rectangle 8"/>
            <p:cNvSpPr/>
            <p:nvPr/>
          </p:nvSpPr>
          <p:spPr>
            <a:xfrm>
              <a:off x="5702971" y="3861168"/>
              <a:ext cx="3106387" cy="410632"/>
            </a:xfrm>
            <a:prstGeom prst="rect">
              <a:avLst/>
            </a:pr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10" name="Rectangle 9"/>
            <p:cNvSpPr/>
            <p:nvPr/>
          </p:nvSpPr>
          <p:spPr>
            <a:xfrm>
              <a:off x="7923974" y="3955701"/>
              <a:ext cx="203607" cy="22663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PC</a:t>
              </a:r>
            </a:p>
            <a:p>
              <a:pPr algn="ctr"/>
              <a:r>
                <a:rPr lang="en-GB" sz="800" dirty="0" smtClean="0">
                  <a:solidFill>
                    <a:schemeClr val="tx1"/>
                  </a:solidFill>
                </a:rPr>
                <a:t>RF</a:t>
              </a:r>
            </a:p>
          </p:txBody>
        </p:sp>
        <p:sp>
          <p:nvSpPr>
            <p:cNvPr id="11" name="Rectangle 10"/>
            <p:cNvSpPr/>
            <p:nvPr/>
          </p:nvSpPr>
          <p:spPr>
            <a:xfrm>
              <a:off x="8188610" y="3952517"/>
              <a:ext cx="374670" cy="22663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BMSC</a:t>
              </a:r>
            </a:p>
          </p:txBody>
        </p:sp>
        <p:cxnSp>
          <p:nvCxnSpPr>
            <p:cNvPr id="12" name="Straight Connector 11"/>
            <p:cNvCxnSpPr/>
            <p:nvPr/>
          </p:nvCxnSpPr>
          <p:spPr>
            <a:xfrm>
              <a:off x="8375470" y="2609629"/>
              <a:ext cx="0" cy="20039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749233" y="3425951"/>
              <a:ext cx="0" cy="1187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663467" y="2600104"/>
              <a:ext cx="0" cy="4382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5702969" y="4618131"/>
              <a:ext cx="3106388" cy="18247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16" name="Rectangle 15"/>
            <p:cNvSpPr/>
            <p:nvPr/>
          </p:nvSpPr>
          <p:spPr>
            <a:xfrm>
              <a:off x="6001917" y="3947400"/>
              <a:ext cx="1836637" cy="116864"/>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PGW</a:t>
              </a:r>
            </a:p>
          </p:txBody>
        </p:sp>
        <p:sp>
          <p:nvSpPr>
            <p:cNvPr id="17" name="Freeform 16"/>
            <p:cNvSpPr/>
            <p:nvPr/>
          </p:nvSpPr>
          <p:spPr>
            <a:xfrm>
              <a:off x="7788422" y="2592841"/>
              <a:ext cx="447696" cy="2026884"/>
            </a:xfrm>
            <a:custGeom>
              <a:avLst/>
              <a:gdLst>
                <a:gd name="connsiteX0" fmla="*/ 655607 w 664234"/>
                <a:gd name="connsiteY0" fmla="*/ 0 h 2734574"/>
                <a:gd name="connsiteX1" fmla="*/ 664234 w 664234"/>
                <a:gd name="connsiteY1" fmla="*/ 698740 h 2734574"/>
                <a:gd name="connsiteX2" fmla="*/ 0 w 664234"/>
                <a:gd name="connsiteY2" fmla="*/ 698740 h 2734574"/>
                <a:gd name="connsiteX3" fmla="*/ 25879 w 664234"/>
                <a:gd name="connsiteY3" fmla="*/ 2734574 h 2734574"/>
                <a:gd name="connsiteX0" fmla="*/ 664234 w 672861"/>
                <a:gd name="connsiteY0" fmla="*/ 0 h 2734574"/>
                <a:gd name="connsiteX1" fmla="*/ 672861 w 672861"/>
                <a:gd name="connsiteY1" fmla="*/ 698740 h 2734574"/>
                <a:gd name="connsiteX2" fmla="*/ 8627 w 672861"/>
                <a:gd name="connsiteY2" fmla="*/ 698740 h 2734574"/>
                <a:gd name="connsiteX3" fmla="*/ 0 w 672861"/>
                <a:gd name="connsiteY3" fmla="*/ 2734574 h 2734574"/>
                <a:gd name="connsiteX0" fmla="*/ 676141 w 676141"/>
                <a:gd name="connsiteY0" fmla="*/ 0 h 2744099"/>
                <a:gd name="connsiteX1" fmla="*/ 672861 w 676141"/>
                <a:gd name="connsiteY1" fmla="*/ 708265 h 2744099"/>
                <a:gd name="connsiteX2" fmla="*/ 8627 w 676141"/>
                <a:gd name="connsiteY2" fmla="*/ 708265 h 2744099"/>
                <a:gd name="connsiteX3" fmla="*/ 0 w 676141"/>
                <a:gd name="connsiteY3" fmla="*/ 2744099 h 2744099"/>
                <a:gd name="connsiteX0" fmla="*/ 670390 w 670390"/>
                <a:gd name="connsiteY0" fmla="*/ 0 h 2744099"/>
                <a:gd name="connsiteX1" fmla="*/ 667110 w 670390"/>
                <a:gd name="connsiteY1" fmla="*/ 708265 h 2744099"/>
                <a:gd name="connsiteX2" fmla="*/ 2876 w 670390"/>
                <a:gd name="connsiteY2" fmla="*/ 708265 h 2744099"/>
                <a:gd name="connsiteX3" fmla="*/ 9159 w 670390"/>
                <a:gd name="connsiteY3" fmla="*/ 2744099 h 2744099"/>
                <a:gd name="connsiteX0" fmla="*/ 671171 w 671171"/>
                <a:gd name="connsiteY0" fmla="*/ 0 h 2757604"/>
                <a:gd name="connsiteX1" fmla="*/ 667891 w 671171"/>
                <a:gd name="connsiteY1" fmla="*/ 708265 h 2757604"/>
                <a:gd name="connsiteX2" fmla="*/ 3657 w 671171"/>
                <a:gd name="connsiteY2" fmla="*/ 708265 h 2757604"/>
                <a:gd name="connsiteX3" fmla="*/ 0 w 671171"/>
                <a:gd name="connsiteY3" fmla="*/ 2757604 h 2757604"/>
              </a:gdLst>
              <a:ahLst/>
              <a:cxnLst>
                <a:cxn ang="0">
                  <a:pos x="connsiteX0" y="connsiteY0"/>
                </a:cxn>
                <a:cxn ang="0">
                  <a:pos x="connsiteX1" y="connsiteY1"/>
                </a:cxn>
                <a:cxn ang="0">
                  <a:pos x="connsiteX2" y="connsiteY2"/>
                </a:cxn>
                <a:cxn ang="0">
                  <a:pos x="connsiteX3" y="connsiteY3"/>
                </a:cxn>
              </a:cxnLst>
              <a:rect l="l" t="t" r="r" b="b"/>
              <a:pathLst>
                <a:path w="671171" h="2757604">
                  <a:moveTo>
                    <a:pt x="671171" y="0"/>
                  </a:moveTo>
                  <a:cubicBezTo>
                    <a:pt x="670078" y="236088"/>
                    <a:pt x="668984" y="472177"/>
                    <a:pt x="667891" y="708265"/>
                  </a:cubicBezTo>
                  <a:lnTo>
                    <a:pt x="3657" y="708265"/>
                  </a:lnTo>
                  <a:cubicBezTo>
                    <a:pt x="781" y="1386876"/>
                    <a:pt x="2876" y="2078993"/>
                    <a:pt x="0" y="2757604"/>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8" name="Straight Connector 17"/>
            <p:cNvCxnSpPr/>
            <p:nvPr/>
          </p:nvCxnSpPr>
          <p:spPr>
            <a:xfrm>
              <a:off x="6352575" y="2600035"/>
              <a:ext cx="0" cy="2013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792036" y="3685650"/>
              <a:ext cx="355721" cy="200055"/>
            </a:xfrm>
            <a:prstGeom prst="rect">
              <a:avLst/>
            </a:prstGeom>
            <a:noFill/>
          </p:spPr>
          <p:txBody>
            <a:bodyPr wrap="square" rtlCol="0">
              <a:spAutoFit/>
            </a:bodyPr>
            <a:lstStyle/>
            <a:p>
              <a:r>
                <a:rPr lang="en-GB" sz="700" dirty="0" smtClean="0">
                  <a:solidFill>
                    <a:srgbClr val="002060"/>
                  </a:solidFill>
                </a:rPr>
                <a:t>Rx</a:t>
              </a:r>
            </a:p>
          </p:txBody>
        </p:sp>
        <p:sp>
          <p:nvSpPr>
            <p:cNvPr id="20" name="TextBox 19"/>
            <p:cNvSpPr txBox="1"/>
            <p:nvPr/>
          </p:nvSpPr>
          <p:spPr>
            <a:xfrm>
              <a:off x="8002535" y="3567843"/>
              <a:ext cx="372919" cy="307777"/>
            </a:xfrm>
            <a:prstGeom prst="rect">
              <a:avLst/>
            </a:prstGeom>
            <a:noFill/>
          </p:spPr>
          <p:txBody>
            <a:bodyPr wrap="square" rtlCol="0">
              <a:spAutoFit/>
            </a:bodyPr>
            <a:lstStyle/>
            <a:p>
              <a:r>
                <a:rPr lang="en-GB" sz="700" dirty="0" smtClean="0">
                  <a:solidFill>
                    <a:srgbClr val="002060"/>
                  </a:solidFill>
                </a:rPr>
                <a:t>MB 2-c</a:t>
              </a:r>
            </a:p>
          </p:txBody>
        </p:sp>
        <p:sp>
          <p:nvSpPr>
            <p:cNvPr id="21" name="TextBox 20"/>
            <p:cNvSpPr txBox="1"/>
            <p:nvPr/>
          </p:nvSpPr>
          <p:spPr>
            <a:xfrm>
              <a:off x="8314487" y="3567844"/>
              <a:ext cx="386335" cy="307777"/>
            </a:xfrm>
            <a:prstGeom prst="rect">
              <a:avLst/>
            </a:prstGeom>
            <a:noFill/>
          </p:spPr>
          <p:txBody>
            <a:bodyPr wrap="square" rtlCol="0">
              <a:spAutoFit/>
            </a:bodyPr>
            <a:lstStyle/>
            <a:p>
              <a:r>
                <a:rPr lang="en-GB" sz="700" dirty="0" smtClean="0">
                  <a:solidFill>
                    <a:srgbClr val="002060"/>
                  </a:solidFill>
                </a:rPr>
                <a:t>MB 2-u</a:t>
              </a:r>
            </a:p>
          </p:txBody>
        </p:sp>
        <p:sp>
          <p:nvSpPr>
            <p:cNvPr id="22" name="Oval 21"/>
            <p:cNvSpPr/>
            <p:nvPr/>
          </p:nvSpPr>
          <p:spPr>
            <a:xfrm>
              <a:off x="7951404" y="3838417"/>
              <a:ext cx="118339" cy="48386"/>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23" name="Oval 22"/>
            <p:cNvSpPr/>
            <p:nvPr/>
          </p:nvSpPr>
          <p:spPr>
            <a:xfrm>
              <a:off x="8285053" y="3830279"/>
              <a:ext cx="198875" cy="63074"/>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24" name="Oval 23"/>
            <p:cNvSpPr/>
            <p:nvPr/>
          </p:nvSpPr>
          <p:spPr>
            <a:xfrm>
              <a:off x="8161783" y="3836382"/>
              <a:ext cx="118339" cy="48386"/>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25" name="Oval 24"/>
            <p:cNvSpPr/>
            <p:nvPr/>
          </p:nvSpPr>
          <p:spPr>
            <a:xfrm>
              <a:off x="6056342" y="3824174"/>
              <a:ext cx="1771792" cy="63075"/>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26" name="TextBox 25"/>
            <p:cNvSpPr txBox="1"/>
            <p:nvPr/>
          </p:nvSpPr>
          <p:spPr>
            <a:xfrm>
              <a:off x="6936782" y="3686737"/>
              <a:ext cx="557936" cy="200055"/>
            </a:xfrm>
            <a:prstGeom prst="rect">
              <a:avLst/>
            </a:prstGeom>
            <a:noFill/>
          </p:spPr>
          <p:txBody>
            <a:bodyPr wrap="square" rtlCol="0">
              <a:spAutoFit/>
            </a:bodyPr>
            <a:lstStyle/>
            <a:p>
              <a:r>
                <a:rPr lang="en-GB" sz="700" dirty="0" err="1" smtClean="0">
                  <a:solidFill>
                    <a:srgbClr val="002060"/>
                  </a:solidFill>
                </a:rPr>
                <a:t>SGi</a:t>
              </a:r>
              <a:endParaRPr lang="en-GB" sz="700" dirty="0" smtClean="0">
                <a:solidFill>
                  <a:srgbClr val="002060"/>
                </a:solidFill>
              </a:endParaRPr>
            </a:p>
          </p:txBody>
        </p:sp>
        <p:sp>
          <p:nvSpPr>
            <p:cNvPr id="27" name="Freeform 26"/>
            <p:cNvSpPr/>
            <p:nvPr/>
          </p:nvSpPr>
          <p:spPr>
            <a:xfrm>
              <a:off x="7003200" y="2430433"/>
              <a:ext cx="1229255" cy="1521925"/>
            </a:xfrm>
            <a:custGeom>
              <a:avLst/>
              <a:gdLst>
                <a:gd name="connsiteX0" fmla="*/ 2600325 w 2628900"/>
                <a:gd name="connsiteY0" fmla="*/ 2743200 h 2743200"/>
                <a:gd name="connsiteX1" fmla="*/ 2628900 w 2628900"/>
                <a:gd name="connsiteY1" fmla="*/ 1752600 h 2743200"/>
                <a:gd name="connsiteX2" fmla="*/ 1085850 w 2628900"/>
                <a:gd name="connsiteY2" fmla="*/ 1752600 h 2743200"/>
                <a:gd name="connsiteX3" fmla="*/ 1076325 w 2628900"/>
                <a:gd name="connsiteY3" fmla="*/ 0 h 2743200"/>
                <a:gd name="connsiteX4" fmla="*/ 0 w 2628900"/>
                <a:gd name="connsiteY4" fmla="*/ 0 h 2743200"/>
                <a:gd name="connsiteX0" fmla="*/ 2638425 w 2638425"/>
                <a:gd name="connsiteY0" fmla="*/ 2743200 h 2743200"/>
                <a:gd name="connsiteX1" fmla="*/ 2628900 w 2638425"/>
                <a:gd name="connsiteY1" fmla="*/ 1752600 h 2743200"/>
                <a:gd name="connsiteX2" fmla="*/ 1085850 w 2638425"/>
                <a:gd name="connsiteY2" fmla="*/ 1752600 h 2743200"/>
                <a:gd name="connsiteX3" fmla="*/ 1076325 w 2638425"/>
                <a:gd name="connsiteY3" fmla="*/ 0 h 2743200"/>
                <a:gd name="connsiteX4" fmla="*/ 0 w 2638425"/>
                <a:gd name="connsiteY4" fmla="*/ 0 h 2743200"/>
                <a:gd name="connsiteX0" fmla="*/ 2628900 w 2628900"/>
                <a:gd name="connsiteY0" fmla="*/ 2743200 h 2743200"/>
                <a:gd name="connsiteX1" fmla="*/ 2628900 w 2628900"/>
                <a:gd name="connsiteY1" fmla="*/ 1752600 h 2743200"/>
                <a:gd name="connsiteX2" fmla="*/ 1085850 w 2628900"/>
                <a:gd name="connsiteY2" fmla="*/ 1752600 h 2743200"/>
                <a:gd name="connsiteX3" fmla="*/ 1076325 w 2628900"/>
                <a:gd name="connsiteY3" fmla="*/ 0 h 2743200"/>
                <a:gd name="connsiteX4" fmla="*/ 0 w 2628900"/>
                <a:gd name="connsiteY4" fmla="*/ 0 h 2743200"/>
                <a:gd name="connsiteX0" fmla="*/ 2628900 w 2628900"/>
                <a:gd name="connsiteY0" fmla="*/ 2743200 h 2743200"/>
                <a:gd name="connsiteX1" fmla="*/ 2628900 w 2628900"/>
                <a:gd name="connsiteY1" fmla="*/ 1752600 h 2743200"/>
                <a:gd name="connsiteX2" fmla="*/ 1260463 w 2628900"/>
                <a:gd name="connsiteY2" fmla="*/ 1752600 h 2743200"/>
                <a:gd name="connsiteX3" fmla="*/ 1076325 w 2628900"/>
                <a:gd name="connsiteY3" fmla="*/ 0 h 2743200"/>
                <a:gd name="connsiteX4" fmla="*/ 0 w 2628900"/>
                <a:gd name="connsiteY4" fmla="*/ 0 h 2743200"/>
                <a:gd name="connsiteX0" fmla="*/ 2628900 w 2628900"/>
                <a:gd name="connsiteY0" fmla="*/ 2752725 h 2752725"/>
                <a:gd name="connsiteX1" fmla="*/ 2628900 w 2628900"/>
                <a:gd name="connsiteY1" fmla="*/ 1762125 h 2752725"/>
                <a:gd name="connsiteX2" fmla="*/ 1260463 w 2628900"/>
                <a:gd name="connsiteY2" fmla="*/ 1762125 h 2752725"/>
                <a:gd name="connsiteX3" fmla="*/ 1241238 w 2628900"/>
                <a:gd name="connsiteY3" fmla="*/ 0 h 2752725"/>
                <a:gd name="connsiteX4" fmla="*/ 0 w 2628900"/>
                <a:gd name="connsiteY4" fmla="*/ 9525 h 2752725"/>
                <a:gd name="connsiteX0" fmla="*/ 2628900 w 2628900"/>
                <a:gd name="connsiteY0" fmla="*/ 2743200 h 2743200"/>
                <a:gd name="connsiteX1" fmla="*/ 2628900 w 2628900"/>
                <a:gd name="connsiteY1" fmla="*/ 1752600 h 2743200"/>
                <a:gd name="connsiteX2" fmla="*/ 1260463 w 2628900"/>
                <a:gd name="connsiteY2" fmla="*/ 1752600 h 2743200"/>
                <a:gd name="connsiteX3" fmla="*/ 1270340 w 2628900"/>
                <a:gd name="connsiteY3" fmla="*/ 9525 h 2743200"/>
                <a:gd name="connsiteX4" fmla="*/ 0 w 2628900"/>
                <a:gd name="connsiteY4" fmla="*/ 0 h 2743200"/>
                <a:gd name="connsiteX0" fmla="*/ 2638275 w 2638275"/>
                <a:gd name="connsiteY0" fmla="*/ 2733675 h 2733675"/>
                <a:gd name="connsiteX1" fmla="*/ 2638275 w 2638275"/>
                <a:gd name="connsiteY1" fmla="*/ 1743075 h 2733675"/>
                <a:gd name="connsiteX2" fmla="*/ 1269838 w 2638275"/>
                <a:gd name="connsiteY2" fmla="*/ 1743075 h 2733675"/>
                <a:gd name="connsiteX3" fmla="*/ 1279715 w 2638275"/>
                <a:gd name="connsiteY3" fmla="*/ 0 h 2733675"/>
                <a:gd name="connsiteX4" fmla="*/ 0 w 2638275"/>
                <a:gd name="connsiteY4" fmla="*/ 2749 h 2733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275" h="2733675">
                  <a:moveTo>
                    <a:pt x="2638275" y="2733675"/>
                  </a:moveTo>
                  <a:lnTo>
                    <a:pt x="2638275" y="1743075"/>
                  </a:lnTo>
                  <a:lnTo>
                    <a:pt x="1269838" y="1743075"/>
                  </a:lnTo>
                  <a:cubicBezTo>
                    <a:pt x="1273130" y="1162050"/>
                    <a:pt x="1276423" y="581025"/>
                    <a:pt x="1279715" y="0"/>
                  </a:cubicBezTo>
                  <a:lnTo>
                    <a:pt x="0" y="2749"/>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8" name="Freeform 27"/>
            <p:cNvSpPr/>
            <p:nvPr/>
          </p:nvSpPr>
          <p:spPr>
            <a:xfrm>
              <a:off x="7003048" y="2530701"/>
              <a:ext cx="1016972" cy="1427252"/>
            </a:xfrm>
            <a:custGeom>
              <a:avLst/>
              <a:gdLst>
                <a:gd name="connsiteX0" fmla="*/ 2143125 w 2143125"/>
                <a:gd name="connsiteY0" fmla="*/ 2581275 h 2581275"/>
                <a:gd name="connsiteX1" fmla="*/ 2133600 w 2143125"/>
                <a:gd name="connsiteY1" fmla="*/ 1714500 h 2581275"/>
                <a:gd name="connsiteX2" fmla="*/ 1133475 w 2143125"/>
                <a:gd name="connsiteY2" fmla="*/ 1714500 h 2581275"/>
                <a:gd name="connsiteX3" fmla="*/ 1133475 w 2143125"/>
                <a:gd name="connsiteY3" fmla="*/ 0 h 2581275"/>
                <a:gd name="connsiteX4" fmla="*/ 0 w 2143125"/>
                <a:gd name="connsiteY4" fmla="*/ 0 h 2581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3125" h="2581275">
                  <a:moveTo>
                    <a:pt x="2143125" y="2581275"/>
                  </a:moveTo>
                  <a:lnTo>
                    <a:pt x="2133600" y="1714500"/>
                  </a:lnTo>
                  <a:lnTo>
                    <a:pt x="1133475" y="1714500"/>
                  </a:lnTo>
                  <a:lnTo>
                    <a:pt x="1133475" y="0"/>
                  </a:lnTo>
                  <a:lnTo>
                    <a:pt x="0"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9" name="Freeform 28"/>
            <p:cNvSpPr/>
            <p:nvPr/>
          </p:nvSpPr>
          <p:spPr>
            <a:xfrm>
              <a:off x="6897464" y="2603888"/>
              <a:ext cx="996000" cy="430839"/>
            </a:xfrm>
            <a:custGeom>
              <a:avLst/>
              <a:gdLst>
                <a:gd name="connsiteX0" fmla="*/ 0 w 2428875"/>
                <a:gd name="connsiteY0" fmla="*/ 733425 h 733425"/>
                <a:gd name="connsiteX1" fmla="*/ 0 w 2428875"/>
                <a:gd name="connsiteY1" fmla="*/ 457200 h 733425"/>
                <a:gd name="connsiteX2" fmla="*/ 2428875 w 2428875"/>
                <a:gd name="connsiteY2" fmla="*/ 466725 h 733425"/>
                <a:gd name="connsiteX3" fmla="*/ 2428875 w 2428875"/>
                <a:gd name="connsiteY3" fmla="*/ 0 h 733425"/>
              </a:gdLst>
              <a:ahLst/>
              <a:cxnLst>
                <a:cxn ang="0">
                  <a:pos x="connsiteX0" y="connsiteY0"/>
                </a:cxn>
                <a:cxn ang="0">
                  <a:pos x="connsiteX1" y="connsiteY1"/>
                </a:cxn>
                <a:cxn ang="0">
                  <a:pos x="connsiteX2" y="connsiteY2"/>
                </a:cxn>
                <a:cxn ang="0">
                  <a:pos x="connsiteX3" y="connsiteY3"/>
                </a:cxn>
              </a:cxnLst>
              <a:rect l="l" t="t" r="r" b="b"/>
              <a:pathLst>
                <a:path w="2428875" h="733425">
                  <a:moveTo>
                    <a:pt x="0" y="733425"/>
                  </a:moveTo>
                  <a:lnTo>
                    <a:pt x="0" y="457200"/>
                  </a:lnTo>
                  <a:lnTo>
                    <a:pt x="2428875" y="466725"/>
                  </a:lnTo>
                  <a:lnTo>
                    <a:pt x="2428875"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30" name="Rectangle 29"/>
            <p:cNvSpPr/>
            <p:nvPr/>
          </p:nvSpPr>
          <p:spPr>
            <a:xfrm>
              <a:off x="5772299" y="3942184"/>
              <a:ext cx="203607" cy="11597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HSS</a:t>
              </a:r>
            </a:p>
          </p:txBody>
        </p:sp>
        <p:sp>
          <p:nvSpPr>
            <p:cNvPr id="31" name="Rectangle 30"/>
            <p:cNvSpPr/>
            <p:nvPr/>
          </p:nvSpPr>
          <p:spPr>
            <a:xfrm>
              <a:off x="6005205" y="4110172"/>
              <a:ext cx="1836637" cy="116864"/>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SGW</a:t>
              </a:r>
            </a:p>
          </p:txBody>
        </p:sp>
        <p:sp>
          <p:nvSpPr>
            <p:cNvPr id="32" name="Rectangle 31"/>
            <p:cNvSpPr/>
            <p:nvPr/>
          </p:nvSpPr>
          <p:spPr>
            <a:xfrm>
              <a:off x="5775586" y="4111714"/>
              <a:ext cx="203607" cy="11735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700" dirty="0" smtClean="0">
                  <a:solidFill>
                    <a:schemeClr val="tx1"/>
                  </a:solidFill>
                </a:rPr>
                <a:t>MME</a:t>
              </a:r>
            </a:p>
          </p:txBody>
        </p:sp>
        <p:sp>
          <p:nvSpPr>
            <p:cNvPr id="33" name="TextBox 32"/>
            <p:cNvSpPr txBox="1"/>
            <p:nvPr/>
          </p:nvSpPr>
          <p:spPr>
            <a:xfrm>
              <a:off x="8459602" y="4132533"/>
              <a:ext cx="373012" cy="184666"/>
            </a:xfrm>
            <a:prstGeom prst="rect">
              <a:avLst/>
            </a:prstGeom>
            <a:noFill/>
          </p:spPr>
          <p:txBody>
            <a:bodyPr wrap="square" rtlCol="0">
              <a:spAutoFit/>
            </a:bodyPr>
            <a:lstStyle/>
            <a:p>
              <a:pPr algn="r"/>
              <a:r>
                <a:rPr lang="en-GB" sz="600" dirty="0" smtClean="0"/>
                <a:t>EPC</a:t>
              </a:r>
            </a:p>
          </p:txBody>
        </p:sp>
        <p:sp>
          <p:nvSpPr>
            <p:cNvPr id="34" name="Rectangle 33"/>
            <p:cNvSpPr/>
            <p:nvPr/>
          </p:nvSpPr>
          <p:spPr>
            <a:xfrm>
              <a:off x="5702969" y="4317001"/>
              <a:ext cx="3106388" cy="18247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35" name="TextBox 34"/>
            <p:cNvSpPr txBox="1"/>
            <p:nvPr/>
          </p:nvSpPr>
          <p:spPr>
            <a:xfrm>
              <a:off x="8470823" y="4341985"/>
              <a:ext cx="372047" cy="184666"/>
            </a:xfrm>
            <a:prstGeom prst="rect">
              <a:avLst/>
            </a:prstGeom>
            <a:noFill/>
          </p:spPr>
          <p:txBody>
            <a:bodyPr wrap="square" rtlCol="0">
              <a:spAutoFit/>
            </a:bodyPr>
            <a:lstStyle/>
            <a:p>
              <a:pPr algn="r"/>
              <a:r>
                <a:rPr lang="en-GB" sz="600" dirty="0" smtClean="0"/>
                <a:t>RAN</a:t>
              </a:r>
            </a:p>
          </p:txBody>
        </p:sp>
        <p:sp>
          <p:nvSpPr>
            <p:cNvPr id="36" name="Rectangle 35"/>
            <p:cNvSpPr/>
            <p:nvPr/>
          </p:nvSpPr>
          <p:spPr>
            <a:xfrm>
              <a:off x="5874432" y="1830209"/>
              <a:ext cx="1564184" cy="1888622"/>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37" name="Rectangle 36"/>
            <p:cNvSpPr/>
            <p:nvPr/>
          </p:nvSpPr>
          <p:spPr>
            <a:xfrm>
              <a:off x="7799901" y="1830209"/>
              <a:ext cx="917535" cy="929984"/>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38" name="TextBox 37"/>
            <p:cNvSpPr txBox="1"/>
            <p:nvPr/>
          </p:nvSpPr>
          <p:spPr>
            <a:xfrm>
              <a:off x="5906719" y="1812746"/>
              <a:ext cx="685515" cy="144639"/>
            </a:xfrm>
            <a:prstGeom prst="rect">
              <a:avLst/>
            </a:prstGeom>
            <a:noFill/>
          </p:spPr>
          <p:txBody>
            <a:bodyPr wrap="none" rtlCol="0">
              <a:spAutoFit/>
            </a:bodyPr>
            <a:lstStyle/>
            <a:p>
              <a:r>
                <a:rPr lang="en-GB" b="1" dirty="0" smtClean="0">
                  <a:solidFill>
                    <a:srgbClr val="FF0000"/>
                  </a:solidFill>
                </a:rPr>
                <a:t>User Based Services</a:t>
              </a:r>
              <a:endParaRPr lang="en-GB" b="1" dirty="0">
                <a:solidFill>
                  <a:srgbClr val="FF0000"/>
                </a:solidFill>
              </a:endParaRPr>
            </a:p>
          </p:txBody>
        </p:sp>
        <p:sp>
          <p:nvSpPr>
            <p:cNvPr id="39" name="TextBox 38"/>
            <p:cNvSpPr txBox="1"/>
            <p:nvPr/>
          </p:nvSpPr>
          <p:spPr>
            <a:xfrm>
              <a:off x="7827234" y="1808075"/>
              <a:ext cx="859531" cy="400110"/>
            </a:xfrm>
            <a:prstGeom prst="rect">
              <a:avLst/>
            </a:prstGeom>
            <a:noFill/>
          </p:spPr>
          <p:txBody>
            <a:bodyPr wrap="none" rtlCol="0">
              <a:spAutoFit/>
            </a:bodyPr>
            <a:lstStyle/>
            <a:p>
              <a:r>
                <a:rPr lang="en-GB" b="1" dirty="0" smtClean="0">
                  <a:solidFill>
                    <a:srgbClr val="FF0000"/>
                  </a:solidFill>
                </a:rPr>
                <a:t>MCPTT </a:t>
              </a:r>
            </a:p>
            <a:p>
              <a:r>
                <a:rPr lang="en-GB" b="1" dirty="0" smtClean="0">
                  <a:solidFill>
                    <a:srgbClr val="FF0000"/>
                  </a:solidFill>
                </a:rPr>
                <a:t>application</a:t>
              </a:r>
              <a:endParaRPr lang="en-GB" b="1" dirty="0">
                <a:solidFill>
                  <a:srgbClr val="FF0000"/>
                </a:solidFill>
              </a:endParaRPr>
            </a:p>
          </p:txBody>
        </p:sp>
        <p:cxnSp>
          <p:nvCxnSpPr>
            <p:cNvPr id="40" name="Straight Connector 39"/>
            <p:cNvCxnSpPr/>
            <p:nvPr/>
          </p:nvCxnSpPr>
          <p:spPr>
            <a:xfrm>
              <a:off x="7013173" y="2301517"/>
              <a:ext cx="8446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058601" y="4586195"/>
              <a:ext cx="499274" cy="246221"/>
            </a:xfrm>
            <a:prstGeom prst="rect">
              <a:avLst/>
            </a:prstGeom>
            <a:noFill/>
          </p:spPr>
          <p:txBody>
            <a:bodyPr wrap="square" rtlCol="0">
              <a:spAutoFit/>
            </a:bodyPr>
            <a:lstStyle/>
            <a:p>
              <a:r>
                <a:rPr lang="en-GB" dirty="0" smtClean="0"/>
                <a:t>A1a</a:t>
              </a:r>
              <a:endParaRPr lang="en-GB" dirty="0"/>
            </a:p>
          </p:txBody>
        </p:sp>
        <p:sp>
          <p:nvSpPr>
            <p:cNvPr id="42" name="TextBox 41"/>
            <p:cNvSpPr txBox="1"/>
            <p:nvPr/>
          </p:nvSpPr>
          <p:spPr>
            <a:xfrm>
              <a:off x="6536490" y="4586195"/>
              <a:ext cx="414068" cy="246221"/>
            </a:xfrm>
            <a:prstGeom prst="rect">
              <a:avLst/>
            </a:prstGeom>
            <a:noFill/>
          </p:spPr>
          <p:txBody>
            <a:bodyPr wrap="square" rtlCol="0">
              <a:spAutoFit/>
            </a:bodyPr>
            <a:lstStyle/>
            <a:p>
              <a:r>
                <a:rPr lang="en-GB" dirty="0" smtClean="0"/>
                <a:t>A1b</a:t>
              </a:r>
              <a:endParaRPr lang="en-GB" dirty="0"/>
            </a:p>
          </p:txBody>
        </p:sp>
        <p:sp>
          <p:nvSpPr>
            <p:cNvPr id="43" name="TextBox 42"/>
            <p:cNvSpPr txBox="1"/>
            <p:nvPr/>
          </p:nvSpPr>
          <p:spPr>
            <a:xfrm>
              <a:off x="7623740" y="4580586"/>
              <a:ext cx="420736" cy="246221"/>
            </a:xfrm>
            <a:prstGeom prst="rect">
              <a:avLst/>
            </a:prstGeom>
            <a:noFill/>
          </p:spPr>
          <p:txBody>
            <a:bodyPr wrap="square" rtlCol="0">
              <a:spAutoFit/>
            </a:bodyPr>
            <a:lstStyle/>
            <a:p>
              <a:r>
                <a:rPr lang="en-GB" dirty="0" smtClean="0"/>
                <a:t>A2</a:t>
              </a:r>
              <a:endParaRPr lang="en-GB" dirty="0"/>
            </a:p>
          </p:txBody>
        </p:sp>
        <p:sp>
          <p:nvSpPr>
            <p:cNvPr id="44" name="TextBox 43"/>
            <p:cNvSpPr txBox="1"/>
            <p:nvPr/>
          </p:nvSpPr>
          <p:spPr>
            <a:xfrm>
              <a:off x="8207167" y="4563755"/>
              <a:ext cx="431308" cy="246221"/>
            </a:xfrm>
            <a:prstGeom prst="rect">
              <a:avLst/>
            </a:prstGeom>
            <a:noFill/>
          </p:spPr>
          <p:txBody>
            <a:bodyPr wrap="square" rtlCol="0">
              <a:spAutoFit/>
            </a:bodyPr>
            <a:lstStyle/>
            <a:p>
              <a:r>
                <a:rPr lang="en-GB" dirty="0" smtClean="0"/>
                <a:t>A3</a:t>
              </a:r>
              <a:endParaRPr lang="en-GB" dirty="0"/>
            </a:p>
          </p:txBody>
        </p:sp>
        <p:sp>
          <p:nvSpPr>
            <p:cNvPr id="45" name="TextBox 44"/>
            <p:cNvSpPr txBox="1"/>
            <p:nvPr/>
          </p:nvSpPr>
          <p:spPr>
            <a:xfrm>
              <a:off x="6002508" y="3522966"/>
              <a:ext cx="465615" cy="246221"/>
            </a:xfrm>
            <a:prstGeom prst="rect">
              <a:avLst/>
            </a:prstGeom>
            <a:noFill/>
          </p:spPr>
          <p:txBody>
            <a:bodyPr wrap="square" rtlCol="0">
              <a:spAutoFit/>
            </a:bodyPr>
            <a:lstStyle/>
            <a:p>
              <a:r>
                <a:rPr lang="en-GB" dirty="0" smtClean="0"/>
                <a:t>A1a</a:t>
              </a:r>
              <a:endParaRPr lang="en-GB" dirty="0"/>
            </a:p>
          </p:txBody>
        </p:sp>
        <p:sp>
          <p:nvSpPr>
            <p:cNvPr id="46" name="TextBox 45"/>
            <p:cNvSpPr txBox="1"/>
            <p:nvPr/>
          </p:nvSpPr>
          <p:spPr>
            <a:xfrm>
              <a:off x="6672090" y="3526940"/>
              <a:ext cx="575792" cy="246221"/>
            </a:xfrm>
            <a:prstGeom prst="rect">
              <a:avLst/>
            </a:prstGeom>
            <a:noFill/>
          </p:spPr>
          <p:txBody>
            <a:bodyPr wrap="square" rtlCol="0">
              <a:spAutoFit/>
            </a:bodyPr>
            <a:lstStyle/>
            <a:p>
              <a:r>
                <a:rPr lang="en-GB" dirty="0" smtClean="0"/>
                <a:t>A1b</a:t>
              </a:r>
              <a:endParaRPr lang="en-GB" dirty="0"/>
            </a:p>
          </p:txBody>
        </p:sp>
        <p:sp>
          <p:nvSpPr>
            <p:cNvPr id="47" name="TextBox 46"/>
            <p:cNvSpPr txBox="1"/>
            <p:nvPr/>
          </p:nvSpPr>
          <p:spPr>
            <a:xfrm>
              <a:off x="7969088" y="2706768"/>
              <a:ext cx="483133" cy="246221"/>
            </a:xfrm>
            <a:prstGeom prst="rect">
              <a:avLst/>
            </a:prstGeom>
            <a:noFill/>
          </p:spPr>
          <p:txBody>
            <a:bodyPr wrap="square" rtlCol="0">
              <a:spAutoFit/>
            </a:bodyPr>
            <a:lstStyle/>
            <a:p>
              <a:r>
                <a:rPr lang="en-GB" dirty="0" smtClean="0"/>
                <a:t>A2</a:t>
              </a:r>
              <a:endParaRPr lang="en-GB" dirty="0"/>
            </a:p>
          </p:txBody>
        </p:sp>
        <p:sp>
          <p:nvSpPr>
            <p:cNvPr id="48" name="TextBox 47"/>
            <p:cNvSpPr txBox="1"/>
            <p:nvPr/>
          </p:nvSpPr>
          <p:spPr>
            <a:xfrm>
              <a:off x="8301836" y="2710826"/>
              <a:ext cx="483133" cy="246221"/>
            </a:xfrm>
            <a:prstGeom prst="rect">
              <a:avLst/>
            </a:prstGeom>
            <a:noFill/>
          </p:spPr>
          <p:txBody>
            <a:bodyPr wrap="square" rtlCol="0">
              <a:spAutoFit/>
            </a:bodyPr>
            <a:lstStyle/>
            <a:p>
              <a:r>
                <a:rPr lang="en-GB" dirty="0" smtClean="0"/>
                <a:t>A3</a:t>
              </a:r>
              <a:endParaRPr lang="en-GB" dirty="0"/>
            </a:p>
          </p:txBody>
        </p:sp>
        <p:sp>
          <p:nvSpPr>
            <p:cNvPr id="49" name="TextBox 48"/>
            <p:cNvSpPr txBox="1"/>
            <p:nvPr/>
          </p:nvSpPr>
          <p:spPr>
            <a:xfrm>
              <a:off x="7459190" y="2110470"/>
              <a:ext cx="360813" cy="246221"/>
            </a:xfrm>
            <a:prstGeom prst="rect">
              <a:avLst/>
            </a:prstGeom>
            <a:noFill/>
          </p:spPr>
          <p:txBody>
            <a:bodyPr wrap="square" rtlCol="0">
              <a:spAutoFit/>
            </a:bodyPr>
            <a:lstStyle/>
            <a:p>
              <a:r>
                <a:rPr lang="en-GB" dirty="0" smtClean="0"/>
                <a:t>B1</a:t>
              </a:r>
              <a:endParaRPr lang="en-GB" dirty="0"/>
            </a:p>
          </p:txBody>
        </p:sp>
        <p:sp>
          <p:nvSpPr>
            <p:cNvPr id="50" name="TextBox 49"/>
            <p:cNvSpPr txBox="1"/>
            <p:nvPr/>
          </p:nvSpPr>
          <p:spPr>
            <a:xfrm>
              <a:off x="7554022" y="2846036"/>
              <a:ext cx="377442" cy="246221"/>
            </a:xfrm>
            <a:prstGeom prst="rect">
              <a:avLst/>
            </a:prstGeom>
            <a:noFill/>
          </p:spPr>
          <p:txBody>
            <a:bodyPr wrap="square" rtlCol="0">
              <a:spAutoFit/>
            </a:bodyPr>
            <a:lstStyle/>
            <a:p>
              <a:r>
                <a:rPr lang="en-GB" dirty="0" smtClean="0"/>
                <a:t>B2</a:t>
              </a:r>
              <a:endParaRPr lang="en-GB" dirty="0"/>
            </a:p>
          </p:txBody>
        </p:sp>
        <p:sp>
          <p:nvSpPr>
            <p:cNvPr id="51" name="TextBox 50"/>
            <p:cNvSpPr txBox="1"/>
            <p:nvPr/>
          </p:nvSpPr>
          <p:spPr>
            <a:xfrm>
              <a:off x="6592041" y="2689587"/>
              <a:ext cx="422360" cy="246221"/>
            </a:xfrm>
            <a:prstGeom prst="rect">
              <a:avLst/>
            </a:prstGeom>
            <a:noFill/>
          </p:spPr>
          <p:txBody>
            <a:bodyPr wrap="square" rtlCol="0">
              <a:spAutoFit/>
            </a:bodyPr>
            <a:lstStyle/>
            <a:p>
              <a:r>
                <a:rPr lang="en-GB" dirty="0" smtClean="0"/>
                <a:t>B3</a:t>
              </a:r>
              <a:endParaRPr lang="en-GB" dirty="0"/>
            </a:p>
          </p:txBody>
        </p:sp>
        <p:sp>
          <p:nvSpPr>
            <p:cNvPr id="52" name="TextBox 51"/>
            <p:cNvSpPr txBox="1"/>
            <p:nvPr/>
          </p:nvSpPr>
          <p:spPr>
            <a:xfrm>
              <a:off x="8465213" y="4657071"/>
              <a:ext cx="412252" cy="184666"/>
            </a:xfrm>
            <a:prstGeom prst="rect">
              <a:avLst/>
            </a:prstGeom>
            <a:noFill/>
          </p:spPr>
          <p:txBody>
            <a:bodyPr wrap="square" rtlCol="0">
              <a:spAutoFit/>
            </a:bodyPr>
            <a:lstStyle/>
            <a:p>
              <a:pPr algn="r"/>
              <a:r>
                <a:rPr lang="en-GB" sz="600" dirty="0" smtClean="0"/>
                <a:t>Client</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Individual (Private) call</a:t>
            </a:r>
            <a:endParaRPr lang="en-GB" dirty="0"/>
          </a:p>
        </p:txBody>
      </p:sp>
      <p:sp>
        <p:nvSpPr>
          <p:cNvPr id="3" name="Content Placeholder 2"/>
          <p:cNvSpPr>
            <a:spLocks noGrp="1"/>
          </p:cNvSpPr>
          <p:nvPr>
            <p:ph idx="1"/>
          </p:nvPr>
        </p:nvSpPr>
        <p:spPr>
          <a:xfrm>
            <a:off x="409073" y="1467853"/>
            <a:ext cx="5197642" cy="4544122"/>
          </a:xfrm>
        </p:spPr>
        <p:txBody>
          <a:bodyPr>
            <a:normAutofit fontScale="85000" lnSpcReduction="20000"/>
          </a:bodyPr>
          <a:lstStyle/>
          <a:p>
            <a:r>
              <a:rPr lang="en-GB" dirty="0" smtClean="0"/>
              <a:t>Calling user sends SIP INVITE (specifying a speech call) towards SIP core and is addressed to a user’s generic URI (interface A1b)</a:t>
            </a:r>
          </a:p>
          <a:p>
            <a:r>
              <a:rPr lang="en-GB" dirty="0" smtClean="0"/>
              <a:t>SIP core routes INVITE to MCPTT server over B2</a:t>
            </a:r>
          </a:p>
          <a:p>
            <a:pPr lvl="1"/>
            <a:r>
              <a:rPr lang="en-GB" dirty="0" smtClean="0"/>
              <a:t>For another service in the future, the SIP core would route to a different application</a:t>
            </a:r>
            <a:endParaRPr lang="en-GB" strike="sngStrike" dirty="0" smtClean="0"/>
          </a:p>
          <a:p>
            <a:r>
              <a:rPr lang="en-GB" dirty="0" smtClean="0"/>
              <a:t>Address/port for media signalling is carried in 200 OK response to INVITEs</a:t>
            </a:r>
          </a:p>
          <a:p>
            <a:r>
              <a:rPr lang="en-GB" dirty="0" smtClean="0"/>
              <a:t>Floor control in call is exchanged directly  between MCPTT core and client using A2</a:t>
            </a:r>
            <a:endParaRPr lang="en-GB" dirty="0"/>
          </a:p>
        </p:txBody>
      </p:sp>
      <p:grpSp>
        <p:nvGrpSpPr>
          <p:cNvPr id="53" name="Group 52"/>
          <p:cNvGrpSpPr/>
          <p:nvPr/>
        </p:nvGrpSpPr>
        <p:grpSpPr>
          <a:xfrm>
            <a:off x="5943609" y="1808075"/>
            <a:ext cx="3174496" cy="3033662"/>
            <a:chOff x="5702969" y="1808075"/>
            <a:chExt cx="3174496" cy="3033662"/>
          </a:xfrm>
        </p:grpSpPr>
        <p:sp>
          <p:nvSpPr>
            <p:cNvPr id="54" name="Rectangle 53"/>
            <p:cNvSpPr/>
            <p:nvPr/>
          </p:nvSpPr>
          <p:spPr>
            <a:xfrm>
              <a:off x="6588811" y="3037147"/>
              <a:ext cx="372454" cy="39660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algn="ctr"/>
              <a:r>
                <a:rPr lang="en-GB" dirty="0" smtClean="0">
                  <a:solidFill>
                    <a:schemeClr val="tx1"/>
                  </a:solidFill>
                </a:rPr>
                <a:t>SIP core</a:t>
              </a:r>
            </a:p>
          </p:txBody>
        </p:sp>
        <p:sp>
          <p:nvSpPr>
            <p:cNvPr id="55" name="Rectangle 54"/>
            <p:cNvSpPr/>
            <p:nvPr/>
          </p:nvSpPr>
          <p:spPr>
            <a:xfrm>
              <a:off x="7851844" y="2202633"/>
              <a:ext cx="775468" cy="39660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dirty="0" smtClean="0">
                  <a:solidFill>
                    <a:schemeClr val="tx1"/>
                  </a:solidFill>
                </a:rPr>
                <a:t>MCPTT core</a:t>
              </a:r>
            </a:p>
          </p:txBody>
        </p:sp>
        <p:sp>
          <p:nvSpPr>
            <p:cNvPr id="56" name="Rectangle 55"/>
            <p:cNvSpPr/>
            <p:nvPr/>
          </p:nvSpPr>
          <p:spPr>
            <a:xfrm>
              <a:off x="6022235" y="2200500"/>
              <a:ext cx="985489" cy="39660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dirty="0" smtClean="0">
                  <a:solidFill>
                    <a:schemeClr val="tx1"/>
                  </a:solidFill>
                </a:rPr>
                <a:t>User Services Core</a:t>
              </a:r>
            </a:p>
          </p:txBody>
        </p:sp>
        <p:sp>
          <p:nvSpPr>
            <p:cNvPr id="57" name="Rectangle 56"/>
            <p:cNvSpPr/>
            <p:nvPr/>
          </p:nvSpPr>
          <p:spPr>
            <a:xfrm>
              <a:off x="5702971" y="3861168"/>
              <a:ext cx="3106387" cy="410632"/>
            </a:xfrm>
            <a:prstGeom prst="rect">
              <a:avLst/>
            </a:pr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58" name="Rectangle 57"/>
            <p:cNvSpPr/>
            <p:nvPr/>
          </p:nvSpPr>
          <p:spPr>
            <a:xfrm>
              <a:off x="7923974" y="3955701"/>
              <a:ext cx="203607" cy="22663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PC</a:t>
              </a:r>
            </a:p>
            <a:p>
              <a:pPr algn="ctr"/>
              <a:r>
                <a:rPr lang="en-GB" sz="800" dirty="0" smtClean="0">
                  <a:solidFill>
                    <a:schemeClr val="tx1"/>
                  </a:solidFill>
                </a:rPr>
                <a:t>RF</a:t>
              </a:r>
            </a:p>
          </p:txBody>
        </p:sp>
        <p:sp>
          <p:nvSpPr>
            <p:cNvPr id="59" name="Rectangle 58"/>
            <p:cNvSpPr/>
            <p:nvPr/>
          </p:nvSpPr>
          <p:spPr>
            <a:xfrm>
              <a:off x="8188610" y="3952517"/>
              <a:ext cx="374670" cy="22663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BMSC</a:t>
              </a:r>
            </a:p>
          </p:txBody>
        </p:sp>
        <p:cxnSp>
          <p:nvCxnSpPr>
            <p:cNvPr id="60" name="Straight Connector 59"/>
            <p:cNvCxnSpPr/>
            <p:nvPr/>
          </p:nvCxnSpPr>
          <p:spPr>
            <a:xfrm>
              <a:off x="8375470" y="2609629"/>
              <a:ext cx="0" cy="20039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6749233" y="3425951"/>
              <a:ext cx="0" cy="1187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6663467" y="2600104"/>
              <a:ext cx="0" cy="4382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702969" y="4618131"/>
              <a:ext cx="3106388" cy="18247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64" name="Rectangle 63"/>
            <p:cNvSpPr/>
            <p:nvPr/>
          </p:nvSpPr>
          <p:spPr>
            <a:xfrm>
              <a:off x="6001917" y="3947400"/>
              <a:ext cx="1836637" cy="116864"/>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PGW</a:t>
              </a:r>
            </a:p>
          </p:txBody>
        </p:sp>
        <p:sp>
          <p:nvSpPr>
            <p:cNvPr id="65" name="Freeform 64"/>
            <p:cNvSpPr/>
            <p:nvPr/>
          </p:nvSpPr>
          <p:spPr>
            <a:xfrm>
              <a:off x="7788422" y="2592841"/>
              <a:ext cx="447696" cy="2026884"/>
            </a:xfrm>
            <a:custGeom>
              <a:avLst/>
              <a:gdLst>
                <a:gd name="connsiteX0" fmla="*/ 655607 w 664234"/>
                <a:gd name="connsiteY0" fmla="*/ 0 h 2734574"/>
                <a:gd name="connsiteX1" fmla="*/ 664234 w 664234"/>
                <a:gd name="connsiteY1" fmla="*/ 698740 h 2734574"/>
                <a:gd name="connsiteX2" fmla="*/ 0 w 664234"/>
                <a:gd name="connsiteY2" fmla="*/ 698740 h 2734574"/>
                <a:gd name="connsiteX3" fmla="*/ 25879 w 664234"/>
                <a:gd name="connsiteY3" fmla="*/ 2734574 h 2734574"/>
                <a:gd name="connsiteX0" fmla="*/ 664234 w 672861"/>
                <a:gd name="connsiteY0" fmla="*/ 0 h 2734574"/>
                <a:gd name="connsiteX1" fmla="*/ 672861 w 672861"/>
                <a:gd name="connsiteY1" fmla="*/ 698740 h 2734574"/>
                <a:gd name="connsiteX2" fmla="*/ 8627 w 672861"/>
                <a:gd name="connsiteY2" fmla="*/ 698740 h 2734574"/>
                <a:gd name="connsiteX3" fmla="*/ 0 w 672861"/>
                <a:gd name="connsiteY3" fmla="*/ 2734574 h 2734574"/>
                <a:gd name="connsiteX0" fmla="*/ 676141 w 676141"/>
                <a:gd name="connsiteY0" fmla="*/ 0 h 2744099"/>
                <a:gd name="connsiteX1" fmla="*/ 672861 w 676141"/>
                <a:gd name="connsiteY1" fmla="*/ 708265 h 2744099"/>
                <a:gd name="connsiteX2" fmla="*/ 8627 w 676141"/>
                <a:gd name="connsiteY2" fmla="*/ 708265 h 2744099"/>
                <a:gd name="connsiteX3" fmla="*/ 0 w 676141"/>
                <a:gd name="connsiteY3" fmla="*/ 2744099 h 2744099"/>
                <a:gd name="connsiteX0" fmla="*/ 670390 w 670390"/>
                <a:gd name="connsiteY0" fmla="*/ 0 h 2744099"/>
                <a:gd name="connsiteX1" fmla="*/ 667110 w 670390"/>
                <a:gd name="connsiteY1" fmla="*/ 708265 h 2744099"/>
                <a:gd name="connsiteX2" fmla="*/ 2876 w 670390"/>
                <a:gd name="connsiteY2" fmla="*/ 708265 h 2744099"/>
                <a:gd name="connsiteX3" fmla="*/ 9159 w 670390"/>
                <a:gd name="connsiteY3" fmla="*/ 2744099 h 2744099"/>
                <a:gd name="connsiteX0" fmla="*/ 671171 w 671171"/>
                <a:gd name="connsiteY0" fmla="*/ 0 h 2757604"/>
                <a:gd name="connsiteX1" fmla="*/ 667891 w 671171"/>
                <a:gd name="connsiteY1" fmla="*/ 708265 h 2757604"/>
                <a:gd name="connsiteX2" fmla="*/ 3657 w 671171"/>
                <a:gd name="connsiteY2" fmla="*/ 708265 h 2757604"/>
                <a:gd name="connsiteX3" fmla="*/ 0 w 671171"/>
                <a:gd name="connsiteY3" fmla="*/ 2757604 h 2757604"/>
              </a:gdLst>
              <a:ahLst/>
              <a:cxnLst>
                <a:cxn ang="0">
                  <a:pos x="connsiteX0" y="connsiteY0"/>
                </a:cxn>
                <a:cxn ang="0">
                  <a:pos x="connsiteX1" y="connsiteY1"/>
                </a:cxn>
                <a:cxn ang="0">
                  <a:pos x="connsiteX2" y="connsiteY2"/>
                </a:cxn>
                <a:cxn ang="0">
                  <a:pos x="connsiteX3" y="connsiteY3"/>
                </a:cxn>
              </a:cxnLst>
              <a:rect l="l" t="t" r="r" b="b"/>
              <a:pathLst>
                <a:path w="671171" h="2757604">
                  <a:moveTo>
                    <a:pt x="671171" y="0"/>
                  </a:moveTo>
                  <a:cubicBezTo>
                    <a:pt x="670078" y="236088"/>
                    <a:pt x="668984" y="472177"/>
                    <a:pt x="667891" y="708265"/>
                  </a:cubicBezTo>
                  <a:lnTo>
                    <a:pt x="3657" y="708265"/>
                  </a:lnTo>
                  <a:cubicBezTo>
                    <a:pt x="781" y="1386876"/>
                    <a:pt x="2876" y="2078993"/>
                    <a:pt x="0" y="2757604"/>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66" name="Straight Connector 65"/>
            <p:cNvCxnSpPr/>
            <p:nvPr/>
          </p:nvCxnSpPr>
          <p:spPr>
            <a:xfrm>
              <a:off x="6352575" y="2600035"/>
              <a:ext cx="0" cy="2013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7792036" y="3685650"/>
              <a:ext cx="355721" cy="200055"/>
            </a:xfrm>
            <a:prstGeom prst="rect">
              <a:avLst/>
            </a:prstGeom>
            <a:noFill/>
          </p:spPr>
          <p:txBody>
            <a:bodyPr wrap="square" rtlCol="0">
              <a:spAutoFit/>
            </a:bodyPr>
            <a:lstStyle/>
            <a:p>
              <a:r>
                <a:rPr lang="en-GB" sz="700" dirty="0" smtClean="0">
                  <a:solidFill>
                    <a:srgbClr val="002060"/>
                  </a:solidFill>
                </a:rPr>
                <a:t>Rx</a:t>
              </a:r>
            </a:p>
          </p:txBody>
        </p:sp>
        <p:sp>
          <p:nvSpPr>
            <p:cNvPr id="68" name="TextBox 67"/>
            <p:cNvSpPr txBox="1"/>
            <p:nvPr/>
          </p:nvSpPr>
          <p:spPr>
            <a:xfrm>
              <a:off x="8002535" y="3567843"/>
              <a:ext cx="372919" cy="307777"/>
            </a:xfrm>
            <a:prstGeom prst="rect">
              <a:avLst/>
            </a:prstGeom>
            <a:noFill/>
          </p:spPr>
          <p:txBody>
            <a:bodyPr wrap="square" rtlCol="0">
              <a:spAutoFit/>
            </a:bodyPr>
            <a:lstStyle/>
            <a:p>
              <a:r>
                <a:rPr lang="en-GB" sz="700" dirty="0" smtClean="0">
                  <a:solidFill>
                    <a:srgbClr val="002060"/>
                  </a:solidFill>
                </a:rPr>
                <a:t>MB 2-c</a:t>
              </a:r>
            </a:p>
          </p:txBody>
        </p:sp>
        <p:sp>
          <p:nvSpPr>
            <p:cNvPr id="69" name="TextBox 68"/>
            <p:cNvSpPr txBox="1"/>
            <p:nvPr/>
          </p:nvSpPr>
          <p:spPr>
            <a:xfrm>
              <a:off x="8314487" y="3567844"/>
              <a:ext cx="386335" cy="307777"/>
            </a:xfrm>
            <a:prstGeom prst="rect">
              <a:avLst/>
            </a:prstGeom>
            <a:noFill/>
          </p:spPr>
          <p:txBody>
            <a:bodyPr wrap="square" rtlCol="0">
              <a:spAutoFit/>
            </a:bodyPr>
            <a:lstStyle/>
            <a:p>
              <a:r>
                <a:rPr lang="en-GB" sz="700" dirty="0" smtClean="0">
                  <a:solidFill>
                    <a:srgbClr val="002060"/>
                  </a:solidFill>
                </a:rPr>
                <a:t>MB 2-u</a:t>
              </a:r>
            </a:p>
          </p:txBody>
        </p:sp>
        <p:sp>
          <p:nvSpPr>
            <p:cNvPr id="70" name="Oval 69"/>
            <p:cNvSpPr/>
            <p:nvPr/>
          </p:nvSpPr>
          <p:spPr>
            <a:xfrm>
              <a:off x="7951404" y="3838417"/>
              <a:ext cx="118339" cy="48386"/>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71" name="Oval 70"/>
            <p:cNvSpPr/>
            <p:nvPr/>
          </p:nvSpPr>
          <p:spPr>
            <a:xfrm>
              <a:off x="8285053" y="3830279"/>
              <a:ext cx="198875" cy="63074"/>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72" name="Oval 71"/>
            <p:cNvSpPr/>
            <p:nvPr/>
          </p:nvSpPr>
          <p:spPr>
            <a:xfrm>
              <a:off x="8161783" y="3836382"/>
              <a:ext cx="118339" cy="48386"/>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73" name="Oval 72"/>
            <p:cNvSpPr/>
            <p:nvPr/>
          </p:nvSpPr>
          <p:spPr>
            <a:xfrm>
              <a:off x="6056342" y="3824174"/>
              <a:ext cx="1771792" cy="63075"/>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74" name="TextBox 73"/>
            <p:cNvSpPr txBox="1"/>
            <p:nvPr/>
          </p:nvSpPr>
          <p:spPr>
            <a:xfrm>
              <a:off x="6936782" y="3686737"/>
              <a:ext cx="557936" cy="200055"/>
            </a:xfrm>
            <a:prstGeom prst="rect">
              <a:avLst/>
            </a:prstGeom>
            <a:noFill/>
          </p:spPr>
          <p:txBody>
            <a:bodyPr wrap="square" rtlCol="0">
              <a:spAutoFit/>
            </a:bodyPr>
            <a:lstStyle/>
            <a:p>
              <a:r>
                <a:rPr lang="en-GB" sz="700" dirty="0" err="1" smtClean="0">
                  <a:solidFill>
                    <a:srgbClr val="002060"/>
                  </a:solidFill>
                </a:rPr>
                <a:t>SGi</a:t>
              </a:r>
              <a:endParaRPr lang="en-GB" sz="700" dirty="0" smtClean="0">
                <a:solidFill>
                  <a:srgbClr val="002060"/>
                </a:solidFill>
              </a:endParaRPr>
            </a:p>
          </p:txBody>
        </p:sp>
        <p:sp>
          <p:nvSpPr>
            <p:cNvPr id="75" name="Freeform 74"/>
            <p:cNvSpPr/>
            <p:nvPr/>
          </p:nvSpPr>
          <p:spPr>
            <a:xfrm>
              <a:off x="7003200" y="2430433"/>
              <a:ext cx="1229255" cy="1521925"/>
            </a:xfrm>
            <a:custGeom>
              <a:avLst/>
              <a:gdLst>
                <a:gd name="connsiteX0" fmla="*/ 2600325 w 2628900"/>
                <a:gd name="connsiteY0" fmla="*/ 2743200 h 2743200"/>
                <a:gd name="connsiteX1" fmla="*/ 2628900 w 2628900"/>
                <a:gd name="connsiteY1" fmla="*/ 1752600 h 2743200"/>
                <a:gd name="connsiteX2" fmla="*/ 1085850 w 2628900"/>
                <a:gd name="connsiteY2" fmla="*/ 1752600 h 2743200"/>
                <a:gd name="connsiteX3" fmla="*/ 1076325 w 2628900"/>
                <a:gd name="connsiteY3" fmla="*/ 0 h 2743200"/>
                <a:gd name="connsiteX4" fmla="*/ 0 w 2628900"/>
                <a:gd name="connsiteY4" fmla="*/ 0 h 2743200"/>
                <a:gd name="connsiteX0" fmla="*/ 2638425 w 2638425"/>
                <a:gd name="connsiteY0" fmla="*/ 2743200 h 2743200"/>
                <a:gd name="connsiteX1" fmla="*/ 2628900 w 2638425"/>
                <a:gd name="connsiteY1" fmla="*/ 1752600 h 2743200"/>
                <a:gd name="connsiteX2" fmla="*/ 1085850 w 2638425"/>
                <a:gd name="connsiteY2" fmla="*/ 1752600 h 2743200"/>
                <a:gd name="connsiteX3" fmla="*/ 1076325 w 2638425"/>
                <a:gd name="connsiteY3" fmla="*/ 0 h 2743200"/>
                <a:gd name="connsiteX4" fmla="*/ 0 w 2638425"/>
                <a:gd name="connsiteY4" fmla="*/ 0 h 2743200"/>
                <a:gd name="connsiteX0" fmla="*/ 2628900 w 2628900"/>
                <a:gd name="connsiteY0" fmla="*/ 2743200 h 2743200"/>
                <a:gd name="connsiteX1" fmla="*/ 2628900 w 2628900"/>
                <a:gd name="connsiteY1" fmla="*/ 1752600 h 2743200"/>
                <a:gd name="connsiteX2" fmla="*/ 1085850 w 2628900"/>
                <a:gd name="connsiteY2" fmla="*/ 1752600 h 2743200"/>
                <a:gd name="connsiteX3" fmla="*/ 1076325 w 2628900"/>
                <a:gd name="connsiteY3" fmla="*/ 0 h 2743200"/>
                <a:gd name="connsiteX4" fmla="*/ 0 w 2628900"/>
                <a:gd name="connsiteY4" fmla="*/ 0 h 2743200"/>
                <a:gd name="connsiteX0" fmla="*/ 2628900 w 2628900"/>
                <a:gd name="connsiteY0" fmla="*/ 2743200 h 2743200"/>
                <a:gd name="connsiteX1" fmla="*/ 2628900 w 2628900"/>
                <a:gd name="connsiteY1" fmla="*/ 1752600 h 2743200"/>
                <a:gd name="connsiteX2" fmla="*/ 1260463 w 2628900"/>
                <a:gd name="connsiteY2" fmla="*/ 1752600 h 2743200"/>
                <a:gd name="connsiteX3" fmla="*/ 1076325 w 2628900"/>
                <a:gd name="connsiteY3" fmla="*/ 0 h 2743200"/>
                <a:gd name="connsiteX4" fmla="*/ 0 w 2628900"/>
                <a:gd name="connsiteY4" fmla="*/ 0 h 2743200"/>
                <a:gd name="connsiteX0" fmla="*/ 2628900 w 2628900"/>
                <a:gd name="connsiteY0" fmla="*/ 2752725 h 2752725"/>
                <a:gd name="connsiteX1" fmla="*/ 2628900 w 2628900"/>
                <a:gd name="connsiteY1" fmla="*/ 1762125 h 2752725"/>
                <a:gd name="connsiteX2" fmla="*/ 1260463 w 2628900"/>
                <a:gd name="connsiteY2" fmla="*/ 1762125 h 2752725"/>
                <a:gd name="connsiteX3" fmla="*/ 1241238 w 2628900"/>
                <a:gd name="connsiteY3" fmla="*/ 0 h 2752725"/>
                <a:gd name="connsiteX4" fmla="*/ 0 w 2628900"/>
                <a:gd name="connsiteY4" fmla="*/ 9525 h 2752725"/>
                <a:gd name="connsiteX0" fmla="*/ 2628900 w 2628900"/>
                <a:gd name="connsiteY0" fmla="*/ 2743200 h 2743200"/>
                <a:gd name="connsiteX1" fmla="*/ 2628900 w 2628900"/>
                <a:gd name="connsiteY1" fmla="*/ 1752600 h 2743200"/>
                <a:gd name="connsiteX2" fmla="*/ 1260463 w 2628900"/>
                <a:gd name="connsiteY2" fmla="*/ 1752600 h 2743200"/>
                <a:gd name="connsiteX3" fmla="*/ 1270340 w 2628900"/>
                <a:gd name="connsiteY3" fmla="*/ 9525 h 2743200"/>
                <a:gd name="connsiteX4" fmla="*/ 0 w 2628900"/>
                <a:gd name="connsiteY4" fmla="*/ 0 h 2743200"/>
                <a:gd name="connsiteX0" fmla="*/ 2638275 w 2638275"/>
                <a:gd name="connsiteY0" fmla="*/ 2733675 h 2733675"/>
                <a:gd name="connsiteX1" fmla="*/ 2638275 w 2638275"/>
                <a:gd name="connsiteY1" fmla="*/ 1743075 h 2733675"/>
                <a:gd name="connsiteX2" fmla="*/ 1269838 w 2638275"/>
                <a:gd name="connsiteY2" fmla="*/ 1743075 h 2733675"/>
                <a:gd name="connsiteX3" fmla="*/ 1279715 w 2638275"/>
                <a:gd name="connsiteY3" fmla="*/ 0 h 2733675"/>
                <a:gd name="connsiteX4" fmla="*/ 0 w 2638275"/>
                <a:gd name="connsiteY4" fmla="*/ 2749 h 2733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275" h="2733675">
                  <a:moveTo>
                    <a:pt x="2638275" y="2733675"/>
                  </a:moveTo>
                  <a:lnTo>
                    <a:pt x="2638275" y="1743075"/>
                  </a:lnTo>
                  <a:lnTo>
                    <a:pt x="1269838" y="1743075"/>
                  </a:lnTo>
                  <a:cubicBezTo>
                    <a:pt x="1273130" y="1162050"/>
                    <a:pt x="1276423" y="581025"/>
                    <a:pt x="1279715" y="0"/>
                  </a:cubicBezTo>
                  <a:lnTo>
                    <a:pt x="0" y="2749"/>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6" name="Freeform 75"/>
            <p:cNvSpPr/>
            <p:nvPr/>
          </p:nvSpPr>
          <p:spPr>
            <a:xfrm>
              <a:off x="7003048" y="2530701"/>
              <a:ext cx="1016972" cy="1427252"/>
            </a:xfrm>
            <a:custGeom>
              <a:avLst/>
              <a:gdLst>
                <a:gd name="connsiteX0" fmla="*/ 2143125 w 2143125"/>
                <a:gd name="connsiteY0" fmla="*/ 2581275 h 2581275"/>
                <a:gd name="connsiteX1" fmla="*/ 2133600 w 2143125"/>
                <a:gd name="connsiteY1" fmla="*/ 1714500 h 2581275"/>
                <a:gd name="connsiteX2" fmla="*/ 1133475 w 2143125"/>
                <a:gd name="connsiteY2" fmla="*/ 1714500 h 2581275"/>
                <a:gd name="connsiteX3" fmla="*/ 1133475 w 2143125"/>
                <a:gd name="connsiteY3" fmla="*/ 0 h 2581275"/>
                <a:gd name="connsiteX4" fmla="*/ 0 w 2143125"/>
                <a:gd name="connsiteY4" fmla="*/ 0 h 2581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3125" h="2581275">
                  <a:moveTo>
                    <a:pt x="2143125" y="2581275"/>
                  </a:moveTo>
                  <a:lnTo>
                    <a:pt x="2133600" y="1714500"/>
                  </a:lnTo>
                  <a:lnTo>
                    <a:pt x="1133475" y="1714500"/>
                  </a:lnTo>
                  <a:lnTo>
                    <a:pt x="1133475" y="0"/>
                  </a:lnTo>
                  <a:lnTo>
                    <a:pt x="0"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77" name="Freeform 76"/>
            <p:cNvSpPr/>
            <p:nvPr/>
          </p:nvSpPr>
          <p:spPr>
            <a:xfrm>
              <a:off x="6897464" y="2603888"/>
              <a:ext cx="996000" cy="430839"/>
            </a:xfrm>
            <a:custGeom>
              <a:avLst/>
              <a:gdLst>
                <a:gd name="connsiteX0" fmla="*/ 0 w 2428875"/>
                <a:gd name="connsiteY0" fmla="*/ 733425 h 733425"/>
                <a:gd name="connsiteX1" fmla="*/ 0 w 2428875"/>
                <a:gd name="connsiteY1" fmla="*/ 457200 h 733425"/>
                <a:gd name="connsiteX2" fmla="*/ 2428875 w 2428875"/>
                <a:gd name="connsiteY2" fmla="*/ 466725 h 733425"/>
                <a:gd name="connsiteX3" fmla="*/ 2428875 w 2428875"/>
                <a:gd name="connsiteY3" fmla="*/ 0 h 733425"/>
              </a:gdLst>
              <a:ahLst/>
              <a:cxnLst>
                <a:cxn ang="0">
                  <a:pos x="connsiteX0" y="connsiteY0"/>
                </a:cxn>
                <a:cxn ang="0">
                  <a:pos x="connsiteX1" y="connsiteY1"/>
                </a:cxn>
                <a:cxn ang="0">
                  <a:pos x="connsiteX2" y="connsiteY2"/>
                </a:cxn>
                <a:cxn ang="0">
                  <a:pos x="connsiteX3" y="connsiteY3"/>
                </a:cxn>
              </a:cxnLst>
              <a:rect l="l" t="t" r="r" b="b"/>
              <a:pathLst>
                <a:path w="2428875" h="733425">
                  <a:moveTo>
                    <a:pt x="0" y="733425"/>
                  </a:moveTo>
                  <a:lnTo>
                    <a:pt x="0" y="457200"/>
                  </a:lnTo>
                  <a:lnTo>
                    <a:pt x="2428875" y="466725"/>
                  </a:lnTo>
                  <a:lnTo>
                    <a:pt x="2428875"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78" name="Rectangle 77"/>
            <p:cNvSpPr/>
            <p:nvPr/>
          </p:nvSpPr>
          <p:spPr>
            <a:xfrm>
              <a:off x="5772299" y="3942184"/>
              <a:ext cx="203607" cy="11597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HSS</a:t>
              </a:r>
            </a:p>
          </p:txBody>
        </p:sp>
        <p:sp>
          <p:nvSpPr>
            <p:cNvPr id="79" name="Rectangle 78"/>
            <p:cNvSpPr/>
            <p:nvPr/>
          </p:nvSpPr>
          <p:spPr>
            <a:xfrm>
              <a:off x="6005205" y="4110172"/>
              <a:ext cx="1836637" cy="116864"/>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SGW</a:t>
              </a:r>
            </a:p>
          </p:txBody>
        </p:sp>
        <p:sp>
          <p:nvSpPr>
            <p:cNvPr id="80" name="Rectangle 79"/>
            <p:cNvSpPr/>
            <p:nvPr/>
          </p:nvSpPr>
          <p:spPr>
            <a:xfrm>
              <a:off x="5775586" y="4111714"/>
              <a:ext cx="203607" cy="11735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700" dirty="0" smtClean="0">
                  <a:solidFill>
                    <a:schemeClr val="tx1"/>
                  </a:solidFill>
                </a:rPr>
                <a:t>MME</a:t>
              </a:r>
            </a:p>
          </p:txBody>
        </p:sp>
        <p:sp>
          <p:nvSpPr>
            <p:cNvPr id="81" name="TextBox 80"/>
            <p:cNvSpPr txBox="1"/>
            <p:nvPr/>
          </p:nvSpPr>
          <p:spPr>
            <a:xfrm>
              <a:off x="8459602" y="4132533"/>
              <a:ext cx="373012" cy="184666"/>
            </a:xfrm>
            <a:prstGeom prst="rect">
              <a:avLst/>
            </a:prstGeom>
            <a:noFill/>
          </p:spPr>
          <p:txBody>
            <a:bodyPr wrap="square" rtlCol="0">
              <a:spAutoFit/>
            </a:bodyPr>
            <a:lstStyle/>
            <a:p>
              <a:pPr algn="r"/>
              <a:r>
                <a:rPr lang="en-GB" sz="600" dirty="0" smtClean="0"/>
                <a:t>EPC</a:t>
              </a:r>
            </a:p>
          </p:txBody>
        </p:sp>
        <p:sp>
          <p:nvSpPr>
            <p:cNvPr id="82" name="Rectangle 81"/>
            <p:cNvSpPr/>
            <p:nvPr/>
          </p:nvSpPr>
          <p:spPr>
            <a:xfrm>
              <a:off x="5702969" y="4317001"/>
              <a:ext cx="3106388" cy="18247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83" name="TextBox 82"/>
            <p:cNvSpPr txBox="1"/>
            <p:nvPr/>
          </p:nvSpPr>
          <p:spPr>
            <a:xfrm>
              <a:off x="8470823" y="4341985"/>
              <a:ext cx="372047" cy="184666"/>
            </a:xfrm>
            <a:prstGeom prst="rect">
              <a:avLst/>
            </a:prstGeom>
            <a:noFill/>
          </p:spPr>
          <p:txBody>
            <a:bodyPr wrap="square" rtlCol="0">
              <a:spAutoFit/>
            </a:bodyPr>
            <a:lstStyle/>
            <a:p>
              <a:pPr algn="r"/>
              <a:r>
                <a:rPr lang="en-GB" sz="600" dirty="0" smtClean="0"/>
                <a:t>RAN</a:t>
              </a:r>
            </a:p>
          </p:txBody>
        </p:sp>
        <p:sp>
          <p:nvSpPr>
            <p:cNvPr id="84" name="Rectangle 83"/>
            <p:cNvSpPr/>
            <p:nvPr/>
          </p:nvSpPr>
          <p:spPr>
            <a:xfrm>
              <a:off x="5874432" y="1830209"/>
              <a:ext cx="1564184" cy="1888622"/>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85" name="Rectangle 84"/>
            <p:cNvSpPr/>
            <p:nvPr/>
          </p:nvSpPr>
          <p:spPr>
            <a:xfrm>
              <a:off x="7799901" y="1830209"/>
              <a:ext cx="917535" cy="929984"/>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86" name="TextBox 85"/>
            <p:cNvSpPr txBox="1"/>
            <p:nvPr/>
          </p:nvSpPr>
          <p:spPr>
            <a:xfrm>
              <a:off x="5906719" y="1812746"/>
              <a:ext cx="685515" cy="144639"/>
            </a:xfrm>
            <a:prstGeom prst="rect">
              <a:avLst/>
            </a:prstGeom>
            <a:noFill/>
          </p:spPr>
          <p:txBody>
            <a:bodyPr wrap="none" rtlCol="0">
              <a:spAutoFit/>
            </a:bodyPr>
            <a:lstStyle/>
            <a:p>
              <a:r>
                <a:rPr lang="en-GB" b="1" dirty="0" smtClean="0">
                  <a:solidFill>
                    <a:srgbClr val="FF0000"/>
                  </a:solidFill>
                </a:rPr>
                <a:t>User Based Services</a:t>
              </a:r>
              <a:endParaRPr lang="en-GB" b="1" dirty="0">
                <a:solidFill>
                  <a:srgbClr val="FF0000"/>
                </a:solidFill>
              </a:endParaRPr>
            </a:p>
          </p:txBody>
        </p:sp>
        <p:sp>
          <p:nvSpPr>
            <p:cNvPr id="87" name="TextBox 86"/>
            <p:cNvSpPr txBox="1"/>
            <p:nvPr/>
          </p:nvSpPr>
          <p:spPr>
            <a:xfrm>
              <a:off x="7827234" y="1808075"/>
              <a:ext cx="859531" cy="400110"/>
            </a:xfrm>
            <a:prstGeom prst="rect">
              <a:avLst/>
            </a:prstGeom>
            <a:noFill/>
          </p:spPr>
          <p:txBody>
            <a:bodyPr wrap="none" rtlCol="0">
              <a:spAutoFit/>
            </a:bodyPr>
            <a:lstStyle/>
            <a:p>
              <a:r>
                <a:rPr lang="en-GB" b="1" dirty="0" smtClean="0">
                  <a:solidFill>
                    <a:srgbClr val="FF0000"/>
                  </a:solidFill>
                </a:rPr>
                <a:t>MCPTT </a:t>
              </a:r>
            </a:p>
            <a:p>
              <a:r>
                <a:rPr lang="en-GB" b="1" dirty="0" smtClean="0">
                  <a:solidFill>
                    <a:srgbClr val="FF0000"/>
                  </a:solidFill>
                </a:rPr>
                <a:t>application</a:t>
              </a:r>
              <a:endParaRPr lang="en-GB" b="1" dirty="0">
                <a:solidFill>
                  <a:srgbClr val="FF0000"/>
                </a:solidFill>
              </a:endParaRPr>
            </a:p>
          </p:txBody>
        </p:sp>
        <p:cxnSp>
          <p:nvCxnSpPr>
            <p:cNvPr id="88" name="Straight Connector 87"/>
            <p:cNvCxnSpPr/>
            <p:nvPr/>
          </p:nvCxnSpPr>
          <p:spPr>
            <a:xfrm>
              <a:off x="7013173" y="2301517"/>
              <a:ext cx="8446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Box 88"/>
            <p:cNvSpPr txBox="1"/>
            <p:nvPr/>
          </p:nvSpPr>
          <p:spPr>
            <a:xfrm>
              <a:off x="6058601" y="4586195"/>
              <a:ext cx="499274" cy="246221"/>
            </a:xfrm>
            <a:prstGeom prst="rect">
              <a:avLst/>
            </a:prstGeom>
            <a:noFill/>
          </p:spPr>
          <p:txBody>
            <a:bodyPr wrap="square" rtlCol="0">
              <a:spAutoFit/>
            </a:bodyPr>
            <a:lstStyle/>
            <a:p>
              <a:r>
                <a:rPr lang="en-GB" dirty="0" smtClean="0"/>
                <a:t>A1a</a:t>
              </a:r>
              <a:endParaRPr lang="en-GB" dirty="0"/>
            </a:p>
          </p:txBody>
        </p:sp>
        <p:sp>
          <p:nvSpPr>
            <p:cNvPr id="90" name="TextBox 89"/>
            <p:cNvSpPr txBox="1"/>
            <p:nvPr/>
          </p:nvSpPr>
          <p:spPr>
            <a:xfrm>
              <a:off x="6536490" y="4586195"/>
              <a:ext cx="414068" cy="246221"/>
            </a:xfrm>
            <a:prstGeom prst="rect">
              <a:avLst/>
            </a:prstGeom>
            <a:noFill/>
          </p:spPr>
          <p:txBody>
            <a:bodyPr wrap="square" rtlCol="0">
              <a:spAutoFit/>
            </a:bodyPr>
            <a:lstStyle/>
            <a:p>
              <a:r>
                <a:rPr lang="en-GB" dirty="0" smtClean="0"/>
                <a:t>A1b</a:t>
              </a:r>
              <a:endParaRPr lang="en-GB" dirty="0"/>
            </a:p>
          </p:txBody>
        </p:sp>
        <p:sp>
          <p:nvSpPr>
            <p:cNvPr id="91" name="TextBox 90"/>
            <p:cNvSpPr txBox="1"/>
            <p:nvPr/>
          </p:nvSpPr>
          <p:spPr>
            <a:xfrm>
              <a:off x="7623740" y="4580586"/>
              <a:ext cx="420736" cy="246221"/>
            </a:xfrm>
            <a:prstGeom prst="rect">
              <a:avLst/>
            </a:prstGeom>
            <a:noFill/>
          </p:spPr>
          <p:txBody>
            <a:bodyPr wrap="square" rtlCol="0">
              <a:spAutoFit/>
            </a:bodyPr>
            <a:lstStyle/>
            <a:p>
              <a:r>
                <a:rPr lang="en-GB" dirty="0" smtClean="0"/>
                <a:t>A2</a:t>
              </a:r>
              <a:endParaRPr lang="en-GB" dirty="0"/>
            </a:p>
          </p:txBody>
        </p:sp>
        <p:sp>
          <p:nvSpPr>
            <p:cNvPr id="92" name="TextBox 91"/>
            <p:cNvSpPr txBox="1"/>
            <p:nvPr/>
          </p:nvSpPr>
          <p:spPr>
            <a:xfrm>
              <a:off x="8207167" y="4563755"/>
              <a:ext cx="431308" cy="246221"/>
            </a:xfrm>
            <a:prstGeom prst="rect">
              <a:avLst/>
            </a:prstGeom>
            <a:noFill/>
          </p:spPr>
          <p:txBody>
            <a:bodyPr wrap="square" rtlCol="0">
              <a:spAutoFit/>
            </a:bodyPr>
            <a:lstStyle/>
            <a:p>
              <a:r>
                <a:rPr lang="en-GB" dirty="0" smtClean="0"/>
                <a:t>A3</a:t>
              </a:r>
              <a:endParaRPr lang="en-GB" dirty="0"/>
            </a:p>
          </p:txBody>
        </p:sp>
        <p:sp>
          <p:nvSpPr>
            <p:cNvPr id="93" name="TextBox 92"/>
            <p:cNvSpPr txBox="1"/>
            <p:nvPr/>
          </p:nvSpPr>
          <p:spPr>
            <a:xfrm>
              <a:off x="6002508" y="3522966"/>
              <a:ext cx="465615" cy="246221"/>
            </a:xfrm>
            <a:prstGeom prst="rect">
              <a:avLst/>
            </a:prstGeom>
            <a:noFill/>
          </p:spPr>
          <p:txBody>
            <a:bodyPr wrap="square" rtlCol="0">
              <a:spAutoFit/>
            </a:bodyPr>
            <a:lstStyle/>
            <a:p>
              <a:r>
                <a:rPr lang="en-GB" dirty="0" smtClean="0"/>
                <a:t>A1a</a:t>
              </a:r>
              <a:endParaRPr lang="en-GB" dirty="0"/>
            </a:p>
          </p:txBody>
        </p:sp>
        <p:sp>
          <p:nvSpPr>
            <p:cNvPr id="94" name="TextBox 93"/>
            <p:cNvSpPr txBox="1"/>
            <p:nvPr/>
          </p:nvSpPr>
          <p:spPr>
            <a:xfrm>
              <a:off x="6672090" y="3526940"/>
              <a:ext cx="575792" cy="246221"/>
            </a:xfrm>
            <a:prstGeom prst="rect">
              <a:avLst/>
            </a:prstGeom>
            <a:noFill/>
          </p:spPr>
          <p:txBody>
            <a:bodyPr wrap="square" rtlCol="0">
              <a:spAutoFit/>
            </a:bodyPr>
            <a:lstStyle/>
            <a:p>
              <a:r>
                <a:rPr lang="en-GB" dirty="0" smtClean="0"/>
                <a:t>A1b</a:t>
              </a:r>
              <a:endParaRPr lang="en-GB" dirty="0"/>
            </a:p>
          </p:txBody>
        </p:sp>
        <p:sp>
          <p:nvSpPr>
            <p:cNvPr id="95" name="TextBox 94"/>
            <p:cNvSpPr txBox="1"/>
            <p:nvPr/>
          </p:nvSpPr>
          <p:spPr>
            <a:xfrm>
              <a:off x="7969088" y="2706768"/>
              <a:ext cx="483133" cy="246221"/>
            </a:xfrm>
            <a:prstGeom prst="rect">
              <a:avLst/>
            </a:prstGeom>
            <a:noFill/>
          </p:spPr>
          <p:txBody>
            <a:bodyPr wrap="square" rtlCol="0">
              <a:spAutoFit/>
            </a:bodyPr>
            <a:lstStyle/>
            <a:p>
              <a:r>
                <a:rPr lang="en-GB" dirty="0" smtClean="0"/>
                <a:t>A2</a:t>
              </a:r>
              <a:endParaRPr lang="en-GB" dirty="0"/>
            </a:p>
          </p:txBody>
        </p:sp>
        <p:sp>
          <p:nvSpPr>
            <p:cNvPr id="96" name="TextBox 95"/>
            <p:cNvSpPr txBox="1"/>
            <p:nvPr/>
          </p:nvSpPr>
          <p:spPr>
            <a:xfrm>
              <a:off x="8301836" y="2710826"/>
              <a:ext cx="483133" cy="246221"/>
            </a:xfrm>
            <a:prstGeom prst="rect">
              <a:avLst/>
            </a:prstGeom>
            <a:noFill/>
          </p:spPr>
          <p:txBody>
            <a:bodyPr wrap="square" rtlCol="0">
              <a:spAutoFit/>
            </a:bodyPr>
            <a:lstStyle/>
            <a:p>
              <a:r>
                <a:rPr lang="en-GB" dirty="0" smtClean="0"/>
                <a:t>A3</a:t>
              </a:r>
              <a:endParaRPr lang="en-GB" dirty="0"/>
            </a:p>
          </p:txBody>
        </p:sp>
        <p:sp>
          <p:nvSpPr>
            <p:cNvPr id="97" name="TextBox 96"/>
            <p:cNvSpPr txBox="1"/>
            <p:nvPr/>
          </p:nvSpPr>
          <p:spPr>
            <a:xfrm>
              <a:off x="7459190" y="2110470"/>
              <a:ext cx="360813" cy="246221"/>
            </a:xfrm>
            <a:prstGeom prst="rect">
              <a:avLst/>
            </a:prstGeom>
            <a:noFill/>
          </p:spPr>
          <p:txBody>
            <a:bodyPr wrap="square" rtlCol="0">
              <a:spAutoFit/>
            </a:bodyPr>
            <a:lstStyle/>
            <a:p>
              <a:r>
                <a:rPr lang="en-GB" dirty="0" smtClean="0"/>
                <a:t>B1</a:t>
              </a:r>
              <a:endParaRPr lang="en-GB" dirty="0"/>
            </a:p>
          </p:txBody>
        </p:sp>
        <p:sp>
          <p:nvSpPr>
            <p:cNvPr id="98" name="TextBox 97"/>
            <p:cNvSpPr txBox="1"/>
            <p:nvPr/>
          </p:nvSpPr>
          <p:spPr>
            <a:xfrm>
              <a:off x="7554022" y="2846036"/>
              <a:ext cx="377442" cy="246221"/>
            </a:xfrm>
            <a:prstGeom prst="rect">
              <a:avLst/>
            </a:prstGeom>
            <a:noFill/>
          </p:spPr>
          <p:txBody>
            <a:bodyPr wrap="square" rtlCol="0">
              <a:spAutoFit/>
            </a:bodyPr>
            <a:lstStyle/>
            <a:p>
              <a:r>
                <a:rPr lang="en-GB" dirty="0" smtClean="0"/>
                <a:t>B2</a:t>
              </a:r>
              <a:endParaRPr lang="en-GB" dirty="0"/>
            </a:p>
          </p:txBody>
        </p:sp>
        <p:sp>
          <p:nvSpPr>
            <p:cNvPr id="99" name="TextBox 98"/>
            <p:cNvSpPr txBox="1"/>
            <p:nvPr/>
          </p:nvSpPr>
          <p:spPr>
            <a:xfrm>
              <a:off x="6592041" y="2689587"/>
              <a:ext cx="422360" cy="246221"/>
            </a:xfrm>
            <a:prstGeom prst="rect">
              <a:avLst/>
            </a:prstGeom>
            <a:noFill/>
          </p:spPr>
          <p:txBody>
            <a:bodyPr wrap="square" rtlCol="0">
              <a:spAutoFit/>
            </a:bodyPr>
            <a:lstStyle/>
            <a:p>
              <a:r>
                <a:rPr lang="en-GB" dirty="0" smtClean="0"/>
                <a:t>B3</a:t>
              </a:r>
              <a:endParaRPr lang="en-GB" dirty="0"/>
            </a:p>
          </p:txBody>
        </p:sp>
        <p:sp>
          <p:nvSpPr>
            <p:cNvPr id="100" name="TextBox 99"/>
            <p:cNvSpPr txBox="1"/>
            <p:nvPr/>
          </p:nvSpPr>
          <p:spPr>
            <a:xfrm>
              <a:off x="8465213" y="4657071"/>
              <a:ext cx="412252" cy="184666"/>
            </a:xfrm>
            <a:prstGeom prst="rect">
              <a:avLst/>
            </a:prstGeom>
            <a:noFill/>
          </p:spPr>
          <p:txBody>
            <a:bodyPr wrap="square" rtlCol="0">
              <a:spAutoFit/>
            </a:bodyPr>
            <a:lstStyle/>
            <a:p>
              <a:pPr algn="r"/>
              <a:r>
                <a:rPr lang="en-GB" sz="600" dirty="0" smtClean="0"/>
                <a:t>Client</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Group call</a:t>
            </a:r>
            <a:endParaRPr lang="en-GB" dirty="0"/>
          </a:p>
        </p:txBody>
      </p:sp>
      <p:sp>
        <p:nvSpPr>
          <p:cNvPr id="3" name="Content Placeholder 2"/>
          <p:cNvSpPr>
            <a:spLocks noGrp="1"/>
          </p:cNvSpPr>
          <p:nvPr>
            <p:ph idx="1"/>
          </p:nvPr>
        </p:nvSpPr>
        <p:spPr>
          <a:xfrm>
            <a:off x="457199" y="1600200"/>
            <a:ext cx="5065295" cy="4544122"/>
          </a:xfrm>
        </p:spPr>
        <p:txBody>
          <a:bodyPr>
            <a:normAutofit fontScale="92500" lnSpcReduction="20000"/>
          </a:bodyPr>
          <a:lstStyle/>
          <a:p>
            <a:r>
              <a:rPr lang="en-GB" dirty="0" smtClean="0"/>
              <a:t>After group affiliation has been achieved, floor control uplink signaling is carried out directly using unicast media interface A2</a:t>
            </a:r>
          </a:p>
          <a:p>
            <a:r>
              <a:rPr lang="en-GB" dirty="0" smtClean="0"/>
              <a:t>Group downlink signalling may be sent over multicast interface A3 or unicast interface A2</a:t>
            </a:r>
          </a:p>
          <a:p>
            <a:pPr lvl="0"/>
            <a:r>
              <a:rPr lang="en-GB" dirty="0" smtClean="0"/>
              <a:t>If session has not been setup at group affiliation time, an INVITE  needs to be sent at call setup, and the response will contain the details of the media interface</a:t>
            </a:r>
          </a:p>
          <a:p>
            <a:endParaRPr lang="en-GB" dirty="0" smtClean="0"/>
          </a:p>
        </p:txBody>
      </p:sp>
      <p:grpSp>
        <p:nvGrpSpPr>
          <p:cNvPr id="5" name="Group 4"/>
          <p:cNvGrpSpPr/>
          <p:nvPr/>
        </p:nvGrpSpPr>
        <p:grpSpPr>
          <a:xfrm>
            <a:off x="5943609" y="1808075"/>
            <a:ext cx="3174496" cy="3033662"/>
            <a:chOff x="5702969" y="1808075"/>
            <a:chExt cx="3174496" cy="3033662"/>
          </a:xfrm>
        </p:grpSpPr>
        <p:sp>
          <p:nvSpPr>
            <p:cNvPr id="6" name="Rectangle 5"/>
            <p:cNvSpPr/>
            <p:nvPr/>
          </p:nvSpPr>
          <p:spPr>
            <a:xfrm>
              <a:off x="6588811" y="3037147"/>
              <a:ext cx="372454" cy="39660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algn="ctr"/>
              <a:r>
                <a:rPr lang="en-GB" dirty="0" smtClean="0">
                  <a:solidFill>
                    <a:schemeClr val="tx1"/>
                  </a:solidFill>
                </a:rPr>
                <a:t>SIP core</a:t>
              </a:r>
            </a:p>
          </p:txBody>
        </p:sp>
        <p:sp>
          <p:nvSpPr>
            <p:cNvPr id="7" name="Rectangle 6"/>
            <p:cNvSpPr/>
            <p:nvPr/>
          </p:nvSpPr>
          <p:spPr>
            <a:xfrm>
              <a:off x="7851844" y="2202633"/>
              <a:ext cx="775468" cy="39660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dirty="0" smtClean="0">
                  <a:solidFill>
                    <a:schemeClr val="tx1"/>
                  </a:solidFill>
                </a:rPr>
                <a:t>MCPTT core</a:t>
              </a:r>
            </a:p>
          </p:txBody>
        </p:sp>
        <p:sp>
          <p:nvSpPr>
            <p:cNvPr id="8" name="Rectangle 7"/>
            <p:cNvSpPr/>
            <p:nvPr/>
          </p:nvSpPr>
          <p:spPr>
            <a:xfrm>
              <a:off x="6022235" y="2200500"/>
              <a:ext cx="985489" cy="39660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dirty="0" smtClean="0">
                  <a:solidFill>
                    <a:schemeClr val="tx1"/>
                  </a:solidFill>
                </a:rPr>
                <a:t>User Services Core</a:t>
              </a:r>
            </a:p>
          </p:txBody>
        </p:sp>
        <p:sp>
          <p:nvSpPr>
            <p:cNvPr id="9" name="Rectangle 8"/>
            <p:cNvSpPr/>
            <p:nvPr/>
          </p:nvSpPr>
          <p:spPr>
            <a:xfrm>
              <a:off x="5702971" y="3861168"/>
              <a:ext cx="3106387" cy="410632"/>
            </a:xfrm>
            <a:prstGeom prst="rect">
              <a:avLst/>
            </a:prstGeom>
            <a:no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10" name="Rectangle 9"/>
            <p:cNvSpPr/>
            <p:nvPr/>
          </p:nvSpPr>
          <p:spPr>
            <a:xfrm>
              <a:off x="7923974" y="3955701"/>
              <a:ext cx="203607" cy="22663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PC</a:t>
              </a:r>
            </a:p>
            <a:p>
              <a:pPr algn="ctr"/>
              <a:r>
                <a:rPr lang="en-GB" sz="800" dirty="0" smtClean="0">
                  <a:solidFill>
                    <a:schemeClr val="tx1"/>
                  </a:solidFill>
                </a:rPr>
                <a:t>RF</a:t>
              </a:r>
            </a:p>
          </p:txBody>
        </p:sp>
        <p:sp>
          <p:nvSpPr>
            <p:cNvPr id="11" name="Rectangle 10"/>
            <p:cNvSpPr/>
            <p:nvPr/>
          </p:nvSpPr>
          <p:spPr>
            <a:xfrm>
              <a:off x="8188610" y="3952517"/>
              <a:ext cx="374670" cy="226632"/>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BMSC</a:t>
              </a:r>
            </a:p>
          </p:txBody>
        </p:sp>
        <p:cxnSp>
          <p:nvCxnSpPr>
            <p:cNvPr id="12" name="Straight Connector 11"/>
            <p:cNvCxnSpPr/>
            <p:nvPr/>
          </p:nvCxnSpPr>
          <p:spPr>
            <a:xfrm>
              <a:off x="8375470" y="2609629"/>
              <a:ext cx="0" cy="200399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749233" y="3425951"/>
              <a:ext cx="0" cy="1187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663467" y="2600104"/>
              <a:ext cx="0" cy="4382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5702969" y="4618131"/>
              <a:ext cx="3106388" cy="18247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16" name="Rectangle 15"/>
            <p:cNvSpPr/>
            <p:nvPr/>
          </p:nvSpPr>
          <p:spPr>
            <a:xfrm>
              <a:off x="6001917" y="3947400"/>
              <a:ext cx="1836637" cy="116864"/>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PGW</a:t>
              </a:r>
            </a:p>
          </p:txBody>
        </p:sp>
        <p:sp>
          <p:nvSpPr>
            <p:cNvPr id="17" name="Freeform 16"/>
            <p:cNvSpPr/>
            <p:nvPr/>
          </p:nvSpPr>
          <p:spPr>
            <a:xfrm>
              <a:off x="7788422" y="2592841"/>
              <a:ext cx="447696" cy="2026884"/>
            </a:xfrm>
            <a:custGeom>
              <a:avLst/>
              <a:gdLst>
                <a:gd name="connsiteX0" fmla="*/ 655607 w 664234"/>
                <a:gd name="connsiteY0" fmla="*/ 0 h 2734574"/>
                <a:gd name="connsiteX1" fmla="*/ 664234 w 664234"/>
                <a:gd name="connsiteY1" fmla="*/ 698740 h 2734574"/>
                <a:gd name="connsiteX2" fmla="*/ 0 w 664234"/>
                <a:gd name="connsiteY2" fmla="*/ 698740 h 2734574"/>
                <a:gd name="connsiteX3" fmla="*/ 25879 w 664234"/>
                <a:gd name="connsiteY3" fmla="*/ 2734574 h 2734574"/>
                <a:gd name="connsiteX0" fmla="*/ 664234 w 672861"/>
                <a:gd name="connsiteY0" fmla="*/ 0 h 2734574"/>
                <a:gd name="connsiteX1" fmla="*/ 672861 w 672861"/>
                <a:gd name="connsiteY1" fmla="*/ 698740 h 2734574"/>
                <a:gd name="connsiteX2" fmla="*/ 8627 w 672861"/>
                <a:gd name="connsiteY2" fmla="*/ 698740 h 2734574"/>
                <a:gd name="connsiteX3" fmla="*/ 0 w 672861"/>
                <a:gd name="connsiteY3" fmla="*/ 2734574 h 2734574"/>
                <a:gd name="connsiteX0" fmla="*/ 676141 w 676141"/>
                <a:gd name="connsiteY0" fmla="*/ 0 h 2744099"/>
                <a:gd name="connsiteX1" fmla="*/ 672861 w 676141"/>
                <a:gd name="connsiteY1" fmla="*/ 708265 h 2744099"/>
                <a:gd name="connsiteX2" fmla="*/ 8627 w 676141"/>
                <a:gd name="connsiteY2" fmla="*/ 708265 h 2744099"/>
                <a:gd name="connsiteX3" fmla="*/ 0 w 676141"/>
                <a:gd name="connsiteY3" fmla="*/ 2744099 h 2744099"/>
                <a:gd name="connsiteX0" fmla="*/ 670390 w 670390"/>
                <a:gd name="connsiteY0" fmla="*/ 0 h 2744099"/>
                <a:gd name="connsiteX1" fmla="*/ 667110 w 670390"/>
                <a:gd name="connsiteY1" fmla="*/ 708265 h 2744099"/>
                <a:gd name="connsiteX2" fmla="*/ 2876 w 670390"/>
                <a:gd name="connsiteY2" fmla="*/ 708265 h 2744099"/>
                <a:gd name="connsiteX3" fmla="*/ 9159 w 670390"/>
                <a:gd name="connsiteY3" fmla="*/ 2744099 h 2744099"/>
                <a:gd name="connsiteX0" fmla="*/ 671171 w 671171"/>
                <a:gd name="connsiteY0" fmla="*/ 0 h 2757604"/>
                <a:gd name="connsiteX1" fmla="*/ 667891 w 671171"/>
                <a:gd name="connsiteY1" fmla="*/ 708265 h 2757604"/>
                <a:gd name="connsiteX2" fmla="*/ 3657 w 671171"/>
                <a:gd name="connsiteY2" fmla="*/ 708265 h 2757604"/>
                <a:gd name="connsiteX3" fmla="*/ 0 w 671171"/>
                <a:gd name="connsiteY3" fmla="*/ 2757604 h 2757604"/>
              </a:gdLst>
              <a:ahLst/>
              <a:cxnLst>
                <a:cxn ang="0">
                  <a:pos x="connsiteX0" y="connsiteY0"/>
                </a:cxn>
                <a:cxn ang="0">
                  <a:pos x="connsiteX1" y="connsiteY1"/>
                </a:cxn>
                <a:cxn ang="0">
                  <a:pos x="connsiteX2" y="connsiteY2"/>
                </a:cxn>
                <a:cxn ang="0">
                  <a:pos x="connsiteX3" y="connsiteY3"/>
                </a:cxn>
              </a:cxnLst>
              <a:rect l="l" t="t" r="r" b="b"/>
              <a:pathLst>
                <a:path w="671171" h="2757604">
                  <a:moveTo>
                    <a:pt x="671171" y="0"/>
                  </a:moveTo>
                  <a:cubicBezTo>
                    <a:pt x="670078" y="236088"/>
                    <a:pt x="668984" y="472177"/>
                    <a:pt x="667891" y="708265"/>
                  </a:cubicBezTo>
                  <a:lnTo>
                    <a:pt x="3657" y="708265"/>
                  </a:lnTo>
                  <a:cubicBezTo>
                    <a:pt x="781" y="1386876"/>
                    <a:pt x="2876" y="2078993"/>
                    <a:pt x="0" y="2757604"/>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8" name="Straight Connector 17"/>
            <p:cNvCxnSpPr/>
            <p:nvPr/>
          </p:nvCxnSpPr>
          <p:spPr>
            <a:xfrm>
              <a:off x="6352575" y="2600035"/>
              <a:ext cx="0" cy="2013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7792036" y="3685650"/>
              <a:ext cx="355721" cy="200055"/>
            </a:xfrm>
            <a:prstGeom prst="rect">
              <a:avLst/>
            </a:prstGeom>
            <a:noFill/>
          </p:spPr>
          <p:txBody>
            <a:bodyPr wrap="square" rtlCol="0">
              <a:spAutoFit/>
            </a:bodyPr>
            <a:lstStyle/>
            <a:p>
              <a:r>
                <a:rPr lang="en-GB" sz="700" dirty="0" smtClean="0">
                  <a:solidFill>
                    <a:srgbClr val="002060"/>
                  </a:solidFill>
                </a:rPr>
                <a:t>Rx</a:t>
              </a:r>
            </a:p>
          </p:txBody>
        </p:sp>
        <p:sp>
          <p:nvSpPr>
            <p:cNvPr id="20" name="TextBox 19"/>
            <p:cNvSpPr txBox="1"/>
            <p:nvPr/>
          </p:nvSpPr>
          <p:spPr>
            <a:xfrm>
              <a:off x="8002535" y="3567843"/>
              <a:ext cx="372919" cy="307777"/>
            </a:xfrm>
            <a:prstGeom prst="rect">
              <a:avLst/>
            </a:prstGeom>
            <a:noFill/>
          </p:spPr>
          <p:txBody>
            <a:bodyPr wrap="square" rtlCol="0">
              <a:spAutoFit/>
            </a:bodyPr>
            <a:lstStyle/>
            <a:p>
              <a:r>
                <a:rPr lang="en-GB" sz="700" dirty="0" smtClean="0">
                  <a:solidFill>
                    <a:srgbClr val="002060"/>
                  </a:solidFill>
                </a:rPr>
                <a:t>MB 2-c</a:t>
              </a:r>
            </a:p>
          </p:txBody>
        </p:sp>
        <p:sp>
          <p:nvSpPr>
            <p:cNvPr id="21" name="TextBox 20"/>
            <p:cNvSpPr txBox="1"/>
            <p:nvPr/>
          </p:nvSpPr>
          <p:spPr>
            <a:xfrm>
              <a:off x="8314487" y="3567844"/>
              <a:ext cx="386335" cy="307777"/>
            </a:xfrm>
            <a:prstGeom prst="rect">
              <a:avLst/>
            </a:prstGeom>
            <a:noFill/>
          </p:spPr>
          <p:txBody>
            <a:bodyPr wrap="square" rtlCol="0">
              <a:spAutoFit/>
            </a:bodyPr>
            <a:lstStyle/>
            <a:p>
              <a:r>
                <a:rPr lang="en-GB" sz="700" dirty="0" smtClean="0">
                  <a:solidFill>
                    <a:srgbClr val="002060"/>
                  </a:solidFill>
                </a:rPr>
                <a:t>MB 2-u</a:t>
              </a:r>
            </a:p>
          </p:txBody>
        </p:sp>
        <p:sp>
          <p:nvSpPr>
            <p:cNvPr id="22" name="Oval 21"/>
            <p:cNvSpPr/>
            <p:nvPr/>
          </p:nvSpPr>
          <p:spPr>
            <a:xfrm>
              <a:off x="7951404" y="3838417"/>
              <a:ext cx="118339" cy="48386"/>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23" name="Oval 22"/>
            <p:cNvSpPr/>
            <p:nvPr/>
          </p:nvSpPr>
          <p:spPr>
            <a:xfrm>
              <a:off x="8285053" y="3830279"/>
              <a:ext cx="198875" cy="63074"/>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24" name="Oval 23"/>
            <p:cNvSpPr/>
            <p:nvPr/>
          </p:nvSpPr>
          <p:spPr>
            <a:xfrm>
              <a:off x="8161783" y="3836382"/>
              <a:ext cx="118339" cy="48386"/>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25" name="Oval 24"/>
            <p:cNvSpPr/>
            <p:nvPr/>
          </p:nvSpPr>
          <p:spPr>
            <a:xfrm>
              <a:off x="6056342" y="3824174"/>
              <a:ext cx="1771792" cy="63075"/>
            </a:xfrm>
            <a:prstGeom prst="ellipse">
              <a:avLst/>
            </a:prstGeom>
            <a:no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1400" dirty="0" smtClean="0">
                <a:solidFill>
                  <a:schemeClr val="tx1"/>
                </a:solidFill>
              </a:endParaRPr>
            </a:p>
          </p:txBody>
        </p:sp>
        <p:sp>
          <p:nvSpPr>
            <p:cNvPr id="26" name="TextBox 25"/>
            <p:cNvSpPr txBox="1"/>
            <p:nvPr/>
          </p:nvSpPr>
          <p:spPr>
            <a:xfrm>
              <a:off x="6936782" y="3686737"/>
              <a:ext cx="557936" cy="200055"/>
            </a:xfrm>
            <a:prstGeom prst="rect">
              <a:avLst/>
            </a:prstGeom>
            <a:noFill/>
          </p:spPr>
          <p:txBody>
            <a:bodyPr wrap="square" rtlCol="0">
              <a:spAutoFit/>
            </a:bodyPr>
            <a:lstStyle/>
            <a:p>
              <a:r>
                <a:rPr lang="en-GB" sz="700" dirty="0" err="1" smtClean="0">
                  <a:solidFill>
                    <a:srgbClr val="002060"/>
                  </a:solidFill>
                </a:rPr>
                <a:t>SGi</a:t>
              </a:r>
              <a:endParaRPr lang="en-GB" sz="700" dirty="0" smtClean="0">
                <a:solidFill>
                  <a:srgbClr val="002060"/>
                </a:solidFill>
              </a:endParaRPr>
            </a:p>
          </p:txBody>
        </p:sp>
        <p:sp>
          <p:nvSpPr>
            <p:cNvPr id="27" name="Freeform 26"/>
            <p:cNvSpPr/>
            <p:nvPr/>
          </p:nvSpPr>
          <p:spPr>
            <a:xfrm>
              <a:off x="7003200" y="2430433"/>
              <a:ext cx="1229255" cy="1521925"/>
            </a:xfrm>
            <a:custGeom>
              <a:avLst/>
              <a:gdLst>
                <a:gd name="connsiteX0" fmla="*/ 2600325 w 2628900"/>
                <a:gd name="connsiteY0" fmla="*/ 2743200 h 2743200"/>
                <a:gd name="connsiteX1" fmla="*/ 2628900 w 2628900"/>
                <a:gd name="connsiteY1" fmla="*/ 1752600 h 2743200"/>
                <a:gd name="connsiteX2" fmla="*/ 1085850 w 2628900"/>
                <a:gd name="connsiteY2" fmla="*/ 1752600 h 2743200"/>
                <a:gd name="connsiteX3" fmla="*/ 1076325 w 2628900"/>
                <a:gd name="connsiteY3" fmla="*/ 0 h 2743200"/>
                <a:gd name="connsiteX4" fmla="*/ 0 w 2628900"/>
                <a:gd name="connsiteY4" fmla="*/ 0 h 2743200"/>
                <a:gd name="connsiteX0" fmla="*/ 2638425 w 2638425"/>
                <a:gd name="connsiteY0" fmla="*/ 2743200 h 2743200"/>
                <a:gd name="connsiteX1" fmla="*/ 2628900 w 2638425"/>
                <a:gd name="connsiteY1" fmla="*/ 1752600 h 2743200"/>
                <a:gd name="connsiteX2" fmla="*/ 1085850 w 2638425"/>
                <a:gd name="connsiteY2" fmla="*/ 1752600 h 2743200"/>
                <a:gd name="connsiteX3" fmla="*/ 1076325 w 2638425"/>
                <a:gd name="connsiteY3" fmla="*/ 0 h 2743200"/>
                <a:gd name="connsiteX4" fmla="*/ 0 w 2638425"/>
                <a:gd name="connsiteY4" fmla="*/ 0 h 2743200"/>
                <a:gd name="connsiteX0" fmla="*/ 2628900 w 2628900"/>
                <a:gd name="connsiteY0" fmla="*/ 2743200 h 2743200"/>
                <a:gd name="connsiteX1" fmla="*/ 2628900 w 2628900"/>
                <a:gd name="connsiteY1" fmla="*/ 1752600 h 2743200"/>
                <a:gd name="connsiteX2" fmla="*/ 1085850 w 2628900"/>
                <a:gd name="connsiteY2" fmla="*/ 1752600 h 2743200"/>
                <a:gd name="connsiteX3" fmla="*/ 1076325 w 2628900"/>
                <a:gd name="connsiteY3" fmla="*/ 0 h 2743200"/>
                <a:gd name="connsiteX4" fmla="*/ 0 w 2628900"/>
                <a:gd name="connsiteY4" fmla="*/ 0 h 2743200"/>
                <a:gd name="connsiteX0" fmla="*/ 2628900 w 2628900"/>
                <a:gd name="connsiteY0" fmla="*/ 2743200 h 2743200"/>
                <a:gd name="connsiteX1" fmla="*/ 2628900 w 2628900"/>
                <a:gd name="connsiteY1" fmla="*/ 1752600 h 2743200"/>
                <a:gd name="connsiteX2" fmla="*/ 1260463 w 2628900"/>
                <a:gd name="connsiteY2" fmla="*/ 1752600 h 2743200"/>
                <a:gd name="connsiteX3" fmla="*/ 1076325 w 2628900"/>
                <a:gd name="connsiteY3" fmla="*/ 0 h 2743200"/>
                <a:gd name="connsiteX4" fmla="*/ 0 w 2628900"/>
                <a:gd name="connsiteY4" fmla="*/ 0 h 2743200"/>
                <a:gd name="connsiteX0" fmla="*/ 2628900 w 2628900"/>
                <a:gd name="connsiteY0" fmla="*/ 2752725 h 2752725"/>
                <a:gd name="connsiteX1" fmla="*/ 2628900 w 2628900"/>
                <a:gd name="connsiteY1" fmla="*/ 1762125 h 2752725"/>
                <a:gd name="connsiteX2" fmla="*/ 1260463 w 2628900"/>
                <a:gd name="connsiteY2" fmla="*/ 1762125 h 2752725"/>
                <a:gd name="connsiteX3" fmla="*/ 1241238 w 2628900"/>
                <a:gd name="connsiteY3" fmla="*/ 0 h 2752725"/>
                <a:gd name="connsiteX4" fmla="*/ 0 w 2628900"/>
                <a:gd name="connsiteY4" fmla="*/ 9525 h 2752725"/>
                <a:gd name="connsiteX0" fmla="*/ 2628900 w 2628900"/>
                <a:gd name="connsiteY0" fmla="*/ 2743200 h 2743200"/>
                <a:gd name="connsiteX1" fmla="*/ 2628900 w 2628900"/>
                <a:gd name="connsiteY1" fmla="*/ 1752600 h 2743200"/>
                <a:gd name="connsiteX2" fmla="*/ 1260463 w 2628900"/>
                <a:gd name="connsiteY2" fmla="*/ 1752600 h 2743200"/>
                <a:gd name="connsiteX3" fmla="*/ 1270340 w 2628900"/>
                <a:gd name="connsiteY3" fmla="*/ 9525 h 2743200"/>
                <a:gd name="connsiteX4" fmla="*/ 0 w 2628900"/>
                <a:gd name="connsiteY4" fmla="*/ 0 h 2743200"/>
                <a:gd name="connsiteX0" fmla="*/ 2638275 w 2638275"/>
                <a:gd name="connsiteY0" fmla="*/ 2733675 h 2733675"/>
                <a:gd name="connsiteX1" fmla="*/ 2638275 w 2638275"/>
                <a:gd name="connsiteY1" fmla="*/ 1743075 h 2733675"/>
                <a:gd name="connsiteX2" fmla="*/ 1269838 w 2638275"/>
                <a:gd name="connsiteY2" fmla="*/ 1743075 h 2733675"/>
                <a:gd name="connsiteX3" fmla="*/ 1279715 w 2638275"/>
                <a:gd name="connsiteY3" fmla="*/ 0 h 2733675"/>
                <a:gd name="connsiteX4" fmla="*/ 0 w 2638275"/>
                <a:gd name="connsiteY4" fmla="*/ 2749 h 2733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275" h="2733675">
                  <a:moveTo>
                    <a:pt x="2638275" y="2733675"/>
                  </a:moveTo>
                  <a:lnTo>
                    <a:pt x="2638275" y="1743075"/>
                  </a:lnTo>
                  <a:lnTo>
                    <a:pt x="1269838" y="1743075"/>
                  </a:lnTo>
                  <a:cubicBezTo>
                    <a:pt x="1273130" y="1162050"/>
                    <a:pt x="1276423" y="581025"/>
                    <a:pt x="1279715" y="0"/>
                  </a:cubicBezTo>
                  <a:lnTo>
                    <a:pt x="0" y="2749"/>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8" name="Freeform 27"/>
            <p:cNvSpPr/>
            <p:nvPr/>
          </p:nvSpPr>
          <p:spPr>
            <a:xfrm>
              <a:off x="7003048" y="2530701"/>
              <a:ext cx="1016972" cy="1427252"/>
            </a:xfrm>
            <a:custGeom>
              <a:avLst/>
              <a:gdLst>
                <a:gd name="connsiteX0" fmla="*/ 2143125 w 2143125"/>
                <a:gd name="connsiteY0" fmla="*/ 2581275 h 2581275"/>
                <a:gd name="connsiteX1" fmla="*/ 2133600 w 2143125"/>
                <a:gd name="connsiteY1" fmla="*/ 1714500 h 2581275"/>
                <a:gd name="connsiteX2" fmla="*/ 1133475 w 2143125"/>
                <a:gd name="connsiteY2" fmla="*/ 1714500 h 2581275"/>
                <a:gd name="connsiteX3" fmla="*/ 1133475 w 2143125"/>
                <a:gd name="connsiteY3" fmla="*/ 0 h 2581275"/>
                <a:gd name="connsiteX4" fmla="*/ 0 w 2143125"/>
                <a:gd name="connsiteY4" fmla="*/ 0 h 2581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3125" h="2581275">
                  <a:moveTo>
                    <a:pt x="2143125" y="2581275"/>
                  </a:moveTo>
                  <a:lnTo>
                    <a:pt x="2133600" y="1714500"/>
                  </a:lnTo>
                  <a:lnTo>
                    <a:pt x="1133475" y="1714500"/>
                  </a:lnTo>
                  <a:lnTo>
                    <a:pt x="1133475" y="0"/>
                  </a:lnTo>
                  <a:lnTo>
                    <a:pt x="0"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29" name="Freeform 28"/>
            <p:cNvSpPr/>
            <p:nvPr/>
          </p:nvSpPr>
          <p:spPr>
            <a:xfrm>
              <a:off x="6897464" y="2603888"/>
              <a:ext cx="996000" cy="430839"/>
            </a:xfrm>
            <a:custGeom>
              <a:avLst/>
              <a:gdLst>
                <a:gd name="connsiteX0" fmla="*/ 0 w 2428875"/>
                <a:gd name="connsiteY0" fmla="*/ 733425 h 733425"/>
                <a:gd name="connsiteX1" fmla="*/ 0 w 2428875"/>
                <a:gd name="connsiteY1" fmla="*/ 457200 h 733425"/>
                <a:gd name="connsiteX2" fmla="*/ 2428875 w 2428875"/>
                <a:gd name="connsiteY2" fmla="*/ 466725 h 733425"/>
                <a:gd name="connsiteX3" fmla="*/ 2428875 w 2428875"/>
                <a:gd name="connsiteY3" fmla="*/ 0 h 733425"/>
              </a:gdLst>
              <a:ahLst/>
              <a:cxnLst>
                <a:cxn ang="0">
                  <a:pos x="connsiteX0" y="connsiteY0"/>
                </a:cxn>
                <a:cxn ang="0">
                  <a:pos x="connsiteX1" y="connsiteY1"/>
                </a:cxn>
                <a:cxn ang="0">
                  <a:pos x="connsiteX2" y="connsiteY2"/>
                </a:cxn>
                <a:cxn ang="0">
                  <a:pos x="connsiteX3" y="connsiteY3"/>
                </a:cxn>
              </a:cxnLst>
              <a:rect l="l" t="t" r="r" b="b"/>
              <a:pathLst>
                <a:path w="2428875" h="733425">
                  <a:moveTo>
                    <a:pt x="0" y="733425"/>
                  </a:moveTo>
                  <a:lnTo>
                    <a:pt x="0" y="457200"/>
                  </a:lnTo>
                  <a:lnTo>
                    <a:pt x="2428875" y="466725"/>
                  </a:lnTo>
                  <a:lnTo>
                    <a:pt x="2428875" y="0"/>
                  </a:ln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30" name="Rectangle 29"/>
            <p:cNvSpPr/>
            <p:nvPr/>
          </p:nvSpPr>
          <p:spPr>
            <a:xfrm>
              <a:off x="5772299" y="3942184"/>
              <a:ext cx="203607" cy="11597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HSS</a:t>
              </a:r>
            </a:p>
          </p:txBody>
        </p:sp>
        <p:sp>
          <p:nvSpPr>
            <p:cNvPr id="31" name="Rectangle 30"/>
            <p:cNvSpPr/>
            <p:nvPr/>
          </p:nvSpPr>
          <p:spPr>
            <a:xfrm>
              <a:off x="6005205" y="4110172"/>
              <a:ext cx="1836637" cy="116864"/>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800" dirty="0" smtClean="0">
                  <a:solidFill>
                    <a:schemeClr val="tx1"/>
                  </a:solidFill>
                </a:rPr>
                <a:t>SGW</a:t>
              </a:r>
            </a:p>
          </p:txBody>
        </p:sp>
        <p:sp>
          <p:nvSpPr>
            <p:cNvPr id="32" name="Rectangle 31"/>
            <p:cNvSpPr/>
            <p:nvPr/>
          </p:nvSpPr>
          <p:spPr>
            <a:xfrm>
              <a:off x="5775586" y="4111714"/>
              <a:ext cx="203607" cy="117356"/>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GB" sz="700" dirty="0" smtClean="0">
                  <a:solidFill>
                    <a:schemeClr val="tx1"/>
                  </a:solidFill>
                </a:rPr>
                <a:t>MME</a:t>
              </a:r>
            </a:p>
          </p:txBody>
        </p:sp>
        <p:sp>
          <p:nvSpPr>
            <p:cNvPr id="33" name="TextBox 32"/>
            <p:cNvSpPr txBox="1"/>
            <p:nvPr/>
          </p:nvSpPr>
          <p:spPr>
            <a:xfrm>
              <a:off x="8459602" y="4132533"/>
              <a:ext cx="373012" cy="184666"/>
            </a:xfrm>
            <a:prstGeom prst="rect">
              <a:avLst/>
            </a:prstGeom>
            <a:noFill/>
          </p:spPr>
          <p:txBody>
            <a:bodyPr wrap="square" rtlCol="0">
              <a:spAutoFit/>
            </a:bodyPr>
            <a:lstStyle/>
            <a:p>
              <a:pPr algn="r"/>
              <a:r>
                <a:rPr lang="en-GB" sz="600" dirty="0" smtClean="0"/>
                <a:t>EPC</a:t>
              </a:r>
            </a:p>
          </p:txBody>
        </p:sp>
        <p:sp>
          <p:nvSpPr>
            <p:cNvPr id="34" name="Rectangle 33"/>
            <p:cNvSpPr/>
            <p:nvPr/>
          </p:nvSpPr>
          <p:spPr>
            <a:xfrm>
              <a:off x="5702969" y="4317001"/>
              <a:ext cx="3106388" cy="18247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35" name="TextBox 34"/>
            <p:cNvSpPr txBox="1"/>
            <p:nvPr/>
          </p:nvSpPr>
          <p:spPr>
            <a:xfrm>
              <a:off x="8470823" y="4341985"/>
              <a:ext cx="372047" cy="184666"/>
            </a:xfrm>
            <a:prstGeom prst="rect">
              <a:avLst/>
            </a:prstGeom>
            <a:noFill/>
          </p:spPr>
          <p:txBody>
            <a:bodyPr wrap="square" rtlCol="0">
              <a:spAutoFit/>
            </a:bodyPr>
            <a:lstStyle/>
            <a:p>
              <a:pPr algn="r"/>
              <a:r>
                <a:rPr lang="en-GB" sz="600" dirty="0" smtClean="0"/>
                <a:t>RAN</a:t>
              </a:r>
            </a:p>
          </p:txBody>
        </p:sp>
        <p:sp>
          <p:nvSpPr>
            <p:cNvPr id="36" name="Rectangle 35"/>
            <p:cNvSpPr/>
            <p:nvPr/>
          </p:nvSpPr>
          <p:spPr>
            <a:xfrm>
              <a:off x="5874432" y="1830209"/>
              <a:ext cx="1564184" cy="1888622"/>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37" name="Rectangle 36"/>
            <p:cNvSpPr/>
            <p:nvPr/>
          </p:nvSpPr>
          <p:spPr>
            <a:xfrm>
              <a:off x="7799901" y="1830209"/>
              <a:ext cx="917535" cy="929984"/>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en-GB" sz="800" dirty="0" smtClean="0">
                <a:solidFill>
                  <a:schemeClr val="tx1"/>
                </a:solidFill>
              </a:endParaRPr>
            </a:p>
          </p:txBody>
        </p:sp>
        <p:sp>
          <p:nvSpPr>
            <p:cNvPr id="38" name="TextBox 37"/>
            <p:cNvSpPr txBox="1"/>
            <p:nvPr/>
          </p:nvSpPr>
          <p:spPr>
            <a:xfrm>
              <a:off x="5906719" y="1812746"/>
              <a:ext cx="685515" cy="144639"/>
            </a:xfrm>
            <a:prstGeom prst="rect">
              <a:avLst/>
            </a:prstGeom>
            <a:noFill/>
          </p:spPr>
          <p:txBody>
            <a:bodyPr wrap="none" rtlCol="0">
              <a:spAutoFit/>
            </a:bodyPr>
            <a:lstStyle/>
            <a:p>
              <a:r>
                <a:rPr lang="en-GB" b="1" dirty="0" smtClean="0">
                  <a:solidFill>
                    <a:srgbClr val="FF0000"/>
                  </a:solidFill>
                </a:rPr>
                <a:t>User Based Services</a:t>
              </a:r>
              <a:endParaRPr lang="en-GB" b="1" dirty="0">
                <a:solidFill>
                  <a:srgbClr val="FF0000"/>
                </a:solidFill>
              </a:endParaRPr>
            </a:p>
          </p:txBody>
        </p:sp>
        <p:sp>
          <p:nvSpPr>
            <p:cNvPr id="39" name="TextBox 38"/>
            <p:cNvSpPr txBox="1"/>
            <p:nvPr/>
          </p:nvSpPr>
          <p:spPr>
            <a:xfrm>
              <a:off x="7827234" y="1808075"/>
              <a:ext cx="859531" cy="400110"/>
            </a:xfrm>
            <a:prstGeom prst="rect">
              <a:avLst/>
            </a:prstGeom>
            <a:noFill/>
          </p:spPr>
          <p:txBody>
            <a:bodyPr wrap="none" rtlCol="0">
              <a:spAutoFit/>
            </a:bodyPr>
            <a:lstStyle/>
            <a:p>
              <a:r>
                <a:rPr lang="en-GB" b="1" dirty="0" smtClean="0">
                  <a:solidFill>
                    <a:srgbClr val="FF0000"/>
                  </a:solidFill>
                </a:rPr>
                <a:t>MCPTT </a:t>
              </a:r>
            </a:p>
            <a:p>
              <a:r>
                <a:rPr lang="en-GB" b="1" dirty="0" smtClean="0">
                  <a:solidFill>
                    <a:srgbClr val="FF0000"/>
                  </a:solidFill>
                </a:rPr>
                <a:t>application</a:t>
              </a:r>
              <a:endParaRPr lang="en-GB" b="1" dirty="0">
                <a:solidFill>
                  <a:srgbClr val="FF0000"/>
                </a:solidFill>
              </a:endParaRPr>
            </a:p>
          </p:txBody>
        </p:sp>
        <p:cxnSp>
          <p:nvCxnSpPr>
            <p:cNvPr id="40" name="Straight Connector 39"/>
            <p:cNvCxnSpPr/>
            <p:nvPr/>
          </p:nvCxnSpPr>
          <p:spPr>
            <a:xfrm>
              <a:off x="7013173" y="2301517"/>
              <a:ext cx="8446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058601" y="4586195"/>
              <a:ext cx="499274" cy="246221"/>
            </a:xfrm>
            <a:prstGeom prst="rect">
              <a:avLst/>
            </a:prstGeom>
            <a:noFill/>
          </p:spPr>
          <p:txBody>
            <a:bodyPr wrap="square" rtlCol="0">
              <a:spAutoFit/>
            </a:bodyPr>
            <a:lstStyle/>
            <a:p>
              <a:r>
                <a:rPr lang="en-GB" dirty="0" smtClean="0"/>
                <a:t>A1a</a:t>
              </a:r>
              <a:endParaRPr lang="en-GB" dirty="0"/>
            </a:p>
          </p:txBody>
        </p:sp>
        <p:sp>
          <p:nvSpPr>
            <p:cNvPr id="42" name="TextBox 41"/>
            <p:cNvSpPr txBox="1"/>
            <p:nvPr/>
          </p:nvSpPr>
          <p:spPr>
            <a:xfrm>
              <a:off x="6536490" y="4586195"/>
              <a:ext cx="414068" cy="246221"/>
            </a:xfrm>
            <a:prstGeom prst="rect">
              <a:avLst/>
            </a:prstGeom>
            <a:noFill/>
          </p:spPr>
          <p:txBody>
            <a:bodyPr wrap="square" rtlCol="0">
              <a:spAutoFit/>
            </a:bodyPr>
            <a:lstStyle/>
            <a:p>
              <a:r>
                <a:rPr lang="en-GB" dirty="0" smtClean="0"/>
                <a:t>A1b</a:t>
              </a:r>
              <a:endParaRPr lang="en-GB" dirty="0"/>
            </a:p>
          </p:txBody>
        </p:sp>
        <p:sp>
          <p:nvSpPr>
            <p:cNvPr id="43" name="TextBox 42"/>
            <p:cNvSpPr txBox="1"/>
            <p:nvPr/>
          </p:nvSpPr>
          <p:spPr>
            <a:xfrm>
              <a:off x="7623740" y="4580586"/>
              <a:ext cx="420736" cy="246221"/>
            </a:xfrm>
            <a:prstGeom prst="rect">
              <a:avLst/>
            </a:prstGeom>
            <a:noFill/>
          </p:spPr>
          <p:txBody>
            <a:bodyPr wrap="square" rtlCol="0">
              <a:spAutoFit/>
            </a:bodyPr>
            <a:lstStyle/>
            <a:p>
              <a:r>
                <a:rPr lang="en-GB" dirty="0" smtClean="0"/>
                <a:t>A2</a:t>
              </a:r>
              <a:endParaRPr lang="en-GB" dirty="0"/>
            </a:p>
          </p:txBody>
        </p:sp>
        <p:sp>
          <p:nvSpPr>
            <p:cNvPr id="44" name="TextBox 43"/>
            <p:cNvSpPr txBox="1"/>
            <p:nvPr/>
          </p:nvSpPr>
          <p:spPr>
            <a:xfrm>
              <a:off x="8207167" y="4563755"/>
              <a:ext cx="431308" cy="246221"/>
            </a:xfrm>
            <a:prstGeom prst="rect">
              <a:avLst/>
            </a:prstGeom>
            <a:noFill/>
          </p:spPr>
          <p:txBody>
            <a:bodyPr wrap="square" rtlCol="0">
              <a:spAutoFit/>
            </a:bodyPr>
            <a:lstStyle/>
            <a:p>
              <a:r>
                <a:rPr lang="en-GB" dirty="0" smtClean="0"/>
                <a:t>A3</a:t>
              </a:r>
              <a:endParaRPr lang="en-GB" dirty="0"/>
            </a:p>
          </p:txBody>
        </p:sp>
        <p:sp>
          <p:nvSpPr>
            <p:cNvPr id="45" name="TextBox 44"/>
            <p:cNvSpPr txBox="1"/>
            <p:nvPr/>
          </p:nvSpPr>
          <p:spPr>
            <a:xfrm>
              <a:off x="6002508" y="3522966"/>
              <a:ext cx="465615" cy="246221"/>
            </a:xfrm>
            <a:prstGeom prst="rect">
              <a:avLst/>
            </a:prstGeom>
            <a:noFill/>
          </p:spPr>
          <p:txBody>
            <a:bodyPr wrap="square" rtlCol="0">
              <a:spAutoFit/>
            </a:bodyPr>
            <a:lstStyle/>
            <a:p>
              <a:r>
                <a:rPr lang="en-GB" dirty="0" smtClean="0"/>
                <a:t>A1a</a:t>
              </a:r>
              <a:endParaRPr lang="en-GB" dirty="0"/>
            </a:p>
          </p:txBody>
        </p:sp>
        <p:sp>
          <p:nvSpPr>
            <p:cNvPr id="46" name="TextBox 45"/>
            <p:cNvSpPr txBox="1"/>
            <p:nvPr/>
          </p:nvSpPr>
          <p:spPr>
            <a:xfrm>
              <a:off x="6672090" y="3526940"/>
              <a:ext cx="575792" cy="246221"/>
            </a:xfrm>
            <a:prstGeom prst="rect">
              <a:avLst/>
            </a:prstGeom>
            <a:noFill/>
          </p:spPr>
          <p:txBody>
            <a:bodyPr wrap="square" rtlCol="0">
              <a:spAutoFit/>
            </a:bodyPr>
            <a:lstStyle/>
            <a:p>
              <a:r>
                <a:rPr lang="en-GB" dirty="0" smtClean="0"/>
                <a:t>A1b</a:t>
              </a:r>
              <a:endParaRPr lang="en-GB" dirty="0"/>
            </a:p>
          </p:txBody>
        </p:sp>
        <p:sp>
          <p:nvSpPr>
            <p:cNvPr id="47" name="TextBox 46"/>
            <p:cNvSpPr txBox="1"/>
            <p:nvPr/>
          </p:nvSpPr>
          <p:spPr>
            <a:xfrm>
              <a:off x="7969088" y="2706768"/>
              <a:ext cx="483133" cy="246221"/>
            </a:xfrm>
            <a:prstGeom prst="rect">
              <a:avLst/>
            </a:prstGeom>
            <a:noFill/>
          </p:spPr>
          <p:txBody>
            <a:bodyPr wrap="square" rtlCol="0">
              <a:spAutoFit/>
            </a:bodyPr>
            <a:lstStyle/>
            <a:p>
              <a:r>
                <a:rPr lang="en-GB" dirty="0" smtClean="0"/>
                <a:t>A2</a:t>
              </a:r>
              <a:endParaRPr lang="en-GB" dirty="0"/>
            </a:p>
          </p:txBody>
        </p:sp>
        <p:sp>
          <p:nvSpPr>
            <p:cNvPr id="48" name="TextBox 47"/>
            <p:cNvSpPr txBox="1"/>
            <p:nvPr/>
          </p:nvSpPr>
          <p:spPr>
            <a:xfrm>
              <a:off x="8301836" y="2710826"/>
              <a:ext cx="483133" cy="246221"/>
            </a:xfrm>
            <a:prstGeom prst="rect">
              <a:avLst/>
            </a:prstGeom>
            <a:noFill/>
          </p:spPr>
          <p:txBody>
            <a:bodyPr wrap="square" rtlCol="0">
              <a:spAutoFit/>
            </a:bodyPr>
            <a:lstStyle/>
            <a:p>
              <a:r>
                <a:rPr lang="en-GB" dirty="0" smtClean="0"/>
                <a:t>A3</a:t>
              </a:r>
              <a:endParaRPr lang="en-GB" dirty="0"/>
            </a:p>
          </p:txBody>
        </p:sp>
        <p:sp>
          <p:nvSpPr>
            <p:cNvPr id="49" name="TextBox 48"/>
            <p:cNvSpPr txBox="1"/>
            <p:nvPr/>
          </p:nvSpPr>
          <p:spPr>
            <a:xfrm>
              <a:off x="7459190" y="2110470"/>
              <a:ext cx="360813" cy="246221"/>
            </a:xfrm>
            <a:prstGeom prst="rect">
              <a:avLst/>
            </a:prstGeom>
            <a:noFill/>
          </p:spPr>
          <p:txBody>
            <a:bodyPr wrap="square" rtlCol="0">
              <a:spAutoFit/>
            </a:bodyPr>
            <a:lstStyle/>
            <a:p>
              <a:r>
                <a:rPr lang="en-GB" dirty="0" smtClean="0"/>
                <a:t>B1</a:t>
              </a:r>
              <a:endParaRPr lang="en-GB" dirty="0"/>
            </a:p>
          </p:txBody>
        </p:sp>
        <p:sp>
          <p:nvSpPr>
            <p:cNvPr id="50" name="TextBox 49"/>
            <p:cNvSpPr txBox="1"/>
            <p:nvPr/>
          </p:nvSpPr>
          <p:spPr>
            <a:xfrm>
              <a:off x="7554022" y="2846036"/>
              <a:ext cx="377442" cy="246221"/>
            </a:xfrm>
            <a:prstGeom prst="rect">
              <a:avLst/>
            </a:prstGeom>
            <a:noFill/>
          </p:spPr>
          <p:txBody>
            <a:bodyPr wrap="square" rtlCol="0">
              <a:spAutoFit/>
            </a:bodyPr>
            <a:lstStyle/>
            <a:p>
              <a:r>
                <a:rPr lang="en-GB" dirty="0" smtClean="0"/>
                <a:t>B2</a:t>
              </a:r>
              <a:endParaRPr lang="en-GB" dirty="0"/>
            </a:p>
          </p:txBody>
        </p:sp>
        <p:sp>
          <p:nvSpPr>
            <p:cNvPr id="51" name="TextBox 50"/>
            <p:cNvSpPr txBox="1"/>
            <p:nvPr/>
          </p:nvSpPr>
          <p:spPr>
            <a:xfrm>
              <a:off x="6592041" y="2689587"/>
              <a:ext cx="422360" cy="246221"/>
            </a:xfrm>
            <a:prstGeom prst="rect">
              <a:avLst/>
            </a:prstGeom>
            <a:noFill/>
          </p:spPr>
          <p:txBody>
            <a:bodyPr wrap="square" rtlCol="0">
              <a:spAutoFit/>
            </a:bodyPr>
            <a:lstStyle/>
            <a:p>
              <a:r>
                <a:rPr lang="en-GB" dirty="0" smtClean="0"/>
                <a:t>B3</a:t>
              </a:r>
              <a:endParaRPr lang="en-GB" dirty="0"/>
            </a:p>
          </p:txBody>
        </p:sp>
        <p:sp>
          <p:nvSpPr>
            <p:cNvPr id="52" name="TextBox 51"/>
            <p:cNvSpPr txBox="1"/>
            <p:nvPr/>
          </p:nvSpPr>
          <p:spPr>
            <a:xfrm>
              <a:off x="8465213" y="4657071"/>
              <a:ext cx="412252" cy="184666"/>
            </a:xfrm>
            <a:prstGeom prst="rect">
              <a:avLst/>
            </a:prstGeom>
            <a:noFill/>
          </p:spPr>
          <p:txBody>
            <a:bodyPr wrap="square" rtlCol="0">
              <a:spAutoFit/>
            </a:bodyPr>
            <a:lstStyle/>
            <a:p>
              <a:pPr algn="r"/>
              <a:r>
                <a:rPr lang="en-GB" sz="600" dirty="0" smtClean="0"/>
                <a:t>Client</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Roaming</a:t>
            </a:r>
            <a:endParaRPr lang="en-GB" dirty="0"/>
          </a:p>
        </p:txBody>
      </p:sp>
      <p:sp>
        <p:nvSpPr>
          <p:cNvPr id="3" name="Content Placeholder 2"/>
          <p:cNvSpPr>
            <a:spLocks noGrp="1"/>
          </p:cNvSpPr>
          <p:nvPr>
            <p:ph idx="1"/>
          </p:nvPr>
        </p:nvSpPr>
        <p:spPr/>
        <p:txBody>
          <a:bodyPr>
            <a:normAutofit fontScale="85000" lnSpcReduction="20000"/>
          </a:bodyPr>
          <a:lstStyle/>
          <a:p>
            <a:r>
              <a:rPr lang="en-GB" dirty="0" smtClean="0"/>
              <a:t>There are two cases of roaming: </a:t>
            </a:r>
          </a:p>
          <a:p>
            <a:pPr lvl="1"/>
            <a:r>
              <a:rPr lang="en-GB" dirty="0" smtClean="0"/>
              <a:t>Home routing using the standard S8 interface between EPSs to provide IP connection back to the home MCPTT application</a:t>
            </a:r>
          </a:p>
          <a:p>
            <a:pPr lvl="1"/>
            <a:r>
              <a:rPr lang="en-GB" dirty="0" smtClean="0"/>
              <a:t>Application roaming/Migration/Mutual aid case, where the client registers as a ‘guest’ on the visited server and is controlled by that visited server</a:t>
            </a:r>
          </a:p>
          <a:p>
            <a:r>
              <a:rPr lang="en-GB" dirty="0" smtClean="0"/>
              <a:t>Inter-MCPTT system calls could be considered to be a third case, where calls are placed between users who are at home at their different MCPTT servers</a:t>
            </a:r>
          </a:p>
          <a:p>
            <a:r>
              <a:rPr lang="en-GB" dirty="0" smtClean="0"/>
              <a:t>Both Mutual aid and inter-MCPTT system calls could allow group members to share the same MCPTT group</a:t>
            </a:r>
          </a:p>
          <a:p>
            <a:pPr lvl="1"/>
            <a:r>
              <a:rPr lang="en-GB" dirty="0" smtClean="0"/>
              <a:t>It is FFS whether clients registered in a different server join the same group, or whether their local server hosts its own instance of that group, and the groups are linked</a:t>
            </a:r>
          </a:p>
          <a:p>
            <a:endParaRPr lang="en-GB" dirty="0"/>
          </a:p>
        </p:txBody>
      </p:sp>
    </p:spTree>
  </p:cSld>
  <p:clrMapOvr>
    <a:masterClrMapping/>
  </p:clrMapOvr>
</p:sld>
</file>

<file path=ppt/theme/theme1.xml><?xml version="1.0" encoding="utf-8"?>
<a:theme xmlns:a="http://schemas.openxmlformats.org/drawingml/2006/main" name="3gpp">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9050">
          <a:solidFill>
            <a:schemeClr val="tx1"/>
          </a:solidFill>
        </a:ln>
      </a:spPr>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defPPr algn="ctr">
          <a:defRPr sz="8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9866</TotalTime>
  <Words>1390</Words>
  <Application>Microsoft Office PowerPoint</Application>
  <PresentationFormat>On-screen Show (4:3)</PresentationFormat>
  <Paragraphs>322</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3gpp</vt:lpstr>
      <vt:lpstr>Registration, calling and roaming topics For discussion  Agenda item 8.1</vt:lpstr>
      <vt:lpstr>Slide 2</vt:lpstr>
      <vt:lpstr>Slide 3</vt:lpstr>
      <vt:lpstr>Slide 4</vt:lpstr>
      <vt:lpstr>Slide 5</vt:lpstr>
      <vt:lpstr>Group configuration &amp; affiliation process</vt:lpstr>
      <vt:lpstr>Individual (Private) call</vt:lpstr>
      <vt:lpstr>Group call</vt:lpstr>
      <vt:lpstr>Roaming</vt:lpstr>
      <vt:lpstr>Slide 10</vt:lpstr>
      <vt:lpstr>Slide 11</vt:lpstr>
      <vt:lpstr>Application level migration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Alla Goldner</dc:creator>
  <dc:description>©3GPP 2009. All rights reserved</dc:description>
  <cp:lastModifiedBy>Dave C-L</cp:lastModifiedBy>
  <cp:revision>186</cp:revision>
  <dcterms:created xsi:type="dcterms:W3CDTF">2014-11-24T14:35:23Z</dcterms:created>
  <dcterms:modified xsi:type="dcterms:W3CDTF">2015-02-22T14:44:05Z</dcterms:modified>
</cp:coreProperties>
</file>