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26" r:id="rId2"/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2" r:id="rId1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76" d="100"/>
          <a:sy n="76" d="100"/>
        </p:scale>
        <p:origin x="-33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B0B4CA0-3BDE-49A9-B285-2EDF8D7C58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28164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8F2AC47-E536-4C63-8182-6288ADABE8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9274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8E6CA77-AE3E-416E-862E-31BE7E01D9AA}" type="slidenum">
              <a:rPr lang="en-GB" altLang="en-US" sz="1200" smtClean="0">
                <a:latin typeface="Times New Roman" pitchFamily="18" charset="0"/>
              </a:rPr>
              <a:pPr/>
              <a:t>1</a:t>
            </a:fld>
            <a:endParaRPr lang="en-GB" altLang="en-US" sz="12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B69AC-4BA3-4A33-B551-DA345CC09C5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07266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E906C-5510-4036-8D7D-6C2D5144609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0900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BB578-45C7-4488-A972-09ADF17372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6509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75183-556C-47DA-BC6A-A641B0CBF0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8661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6775" y="6472238"/>
            <a:ext cx="361950" cy="190500"/>
          </a:xfrm>
          <a:prstGeom prst="rect">
            <a:avLst/>
          </a:prstGeom>
        </p:spPr>
        <p:txBody>
          <a:bodyPr/>
          <a:lstStyle>
            <a:lvl1pPr algn="ctr">
              <a:defRPr sz="1200" smtClean="0"/>
            </a:lvl1pPr>
          </a:lstStyle>
          <a:p>
            <a:pPr>
              <a:defRPr/>
            </a:pPr>
            <a:fld id="{CB50EFBB-4B28-437B-9DF4-29F67F8E9B1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64604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CD563-E602-48D9-B012-0E51B35CAD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3380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32F7-C0AE-4715-86FA-0270CF9969F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1585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14332-173A-4C71-B265-8FEFED2FEFC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29813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C1AE9-6567-4810-8B87-21CFCB000A8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1586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5434E-7AFE-48EE-820C-0A8C59138B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74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5E105-04A3-478A-9FF8-D175520550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4556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9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baseline="30000">
                <a:solidFill>
                  <a:schemeClr val="bg1"/>
                </a:solidFill>
              </a:rPr>
              <a:t>th</a:t>
            </a:r>
            <a:r>
              <a:rPr lang="en-GB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1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dirty="0">
                <a:solidFill>
                  <a:schemeClr val="bg1"/>
                </a:solidFill>
              </a:rPr>
              <a:t>© 3GPP </a:t>
            </a:r>
            <a:r>
              <a:rPr lang="en-GB" dirty="0" smtClean="0">
                <a:solidFill>
                  <a:schemeClr val="bg1"/>
                </a:solidFill>
              </a:rPr>
              <a:t>2015     S6-150013</a:t>
            </a:r>
            <a:r>
              <a:rPr lang="en-GB" baseline="0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Functional architecture</a:t>
            </a:r>
            <a:r>
              <a:rPr lang="en-GB" baseline="0" dirty="0" smtClean="0">
                <a:solidFill>
                  <a:schemeClr val="bg1"/>
                </a:solidFill>
              </a:rPr>
              <a:t> for MCPTT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439150" y="6461125"/>
            <a:ext cx="454025" cy="222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fld id="{B1BBDAFA-5DC6-40EA-A5EC-37ACFCC2D930}" type="slidenum">
              <a:rPr lang="en-GB" sz="1200" b="1"/>
              <a:pPr algn="ctr" eaLnBrk="1" hangingPunct="1">
                <a:defRPr/>
              </a:pPr>
              <a:t>‹#›</a:t>
            </a:fld>
            <a:endParaRPr lang="en-GB" sz="1200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319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725488" y="1411288"/>
            <a:ext cx="7813675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endParaRPr lang="en-GB" sz="2800" ker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6" name="Subtitle 6"/>
          <p:cNvSpPr>
            <a:spLocks/>
          </p:cNvSpPr>
          <p:nvPr/>
        </p:nvSpPr>
        <p:spPr bwMode="auto">
          <a:xfrm>
            <a:off x="1049338" y="3790949"/>
            <a:ext cx="7135812" cy="207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2000" i="1" u="sng" dirty="0" smtClean="0"/>
              <a:t>Source:</a:t>
            </a:r>
          </a:p>
          <a:p>
            <a:pPr>
              <a:buNone/>
            </a:pPr>
            <a:r>
              <a:rPr lang="en-GB" sz="2000" i="1" dirty="0" smtClean="0"/>
              <a:t>Airbus, </a:t>
            </a:r>
            <a:r>
              <a:rPr lang="en-GB" sz="2000" i="1" dirty="0" smtClean="0"/>
              <a:t>Airwave, CESG</a:t>
            </a:r>
            <a:r>
              <a:rPr lang="en-GB" sz="2000" i="1" dirty="0" smtClean="0"/>
              <a:t>, French </a:t>
            </a:r>
            <a:r>
              <a:rPr lang="en-GB" sz="2000" i="1" dirty="0" err="1" smtClean="0"/>
              <a:t>MoI</a:t>
            </a:r>
            <a:r>
              <a:rPr lang="en-GB" sz="2000" i="1" dirty="0" smtClean="0"/>
              <a:t>, Harris, Motorola Solutions, Qualcomm, Selex, </a:t>
            </a:r>
            <a:r>
              <a:rPr lang="en-GB" sz="2000" i="1" dirty="0" err="1" smtClean="0"/>
              <a:t>Sepura</a:t>
            </a:r>
            <a:r>
              <a:rPr lang="en-GB" sz="2000" i="1" dirty="0" smtClean="0"/>
              <a:t>, Thales</a:t>
            </a:r>
            <a:endParaRPr lang="en-GB" sz="2000" i="1" dirty="0"/>
          </a:p>
        </p:txBody>
      </p:sp>
      <p:sp>
        <p:nvSpPr>
          <p:cNvPr id="3077" name="Text Box 63"/>
          <p:cNvSpPr txBox="1">
            <a:spLocks noChangeArrowheads="1"/>
          </p:cNvSpPr>
          <p:nvPr/>
        </p:nvSpPr>
        <p:spPr bwMode="auto">
          <a:xfrm>
            <a:off x="1167360" y="2078038"/>
            <a:ext cx="64536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800" dirty="0" smtClean="0">
                <a:solidFill>
                  <a:srgbClr val="FF3300"/>
                </a:solidFill>
                <a:latin typeface="Arial" charset="0"/>
              </a:rPr>
              <a:t>Functional Architecture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800" dirty="0" smtClean="0">
                <a:solidFill>
                  <a:srgbClr val="FF3300"/>
                </a:solidFill>
                <a:latin typeface="Arial" charset="0"/>
              </a:rPr>
              <a:t>for MCPTT</a:t>
            </a:r>
            <a:endParaRPr lang="en-US" altLang="en-US" sz="4800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382588" y="185738"/>
            <a:ext cx="68531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charset="0"/>
                <a:ea typeface="MS PGothic" pitchFamily="34" charset="-128"/>
              </a:rPr>
              <a:t>3GPP TSG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SA6 </a:t>
            </a:r>
            <a:r>
              <a:rPr lang="en-US" altLang="ja-JP" sz="1800" dirty="0">
                <a:latin typeface="Arial" charset="0"/>
                <a:ea typeface="MS PGothic" pitchFamily="34" charset="-128"/>
              </a:rPr>
              <a:t>Meeting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#1</a:t>
            </a:r>
            <a:r>
              <a:rPr lang="fi-FI" altLang="en-US" sz="1800" dirty="0">
                <a:latin typeface="Arial" charset="0"/>
              </a:rPr>
              <a:t>			</a:t>
            </a:r>
            <a:r>
              <a:rPr lang="en-US" altLang="en-US" sz="1800" dirty="0" smtClean="0">
                <a:latin typeface="Arial" charset="0"/>
              </a:rPr>
              <a:t>S6-150013</a:t>
            </a:r>
            <a:endParaRPr lang="fi-FI" altLang="en-US" sz="1800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Arial" charset="0"/>
              </a:rPr>
              <a:t>Sorrento, IT; 26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</a:t>
            </a:r>
            <a:r>
              <a:rPr lang="en-GB" altLang="en-US" sz="1800" dirty="0">
                <a:latin typeface="Arial" charset="0"/>
              </a:rPr>
              <a:t>– </a:t>
            </a:r>
            <a:r>
              <a:rPr lang="en-GB" altLang="en-US" sz="1800" dirty="0" smtClean="0">
                <a:latin typeface="Arial" charset="0"/>
              </a:rPr>
              <a:t>30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January 2015</a:t>
            </a:r>
            <a:endParaRPr lang="en-US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9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2630"/>
            <a:ext cx="8229600" cy="778098"/>
          </a:xfrm>
        </p:spPr>
        <p:txBody>
          <a:bodyPr/>
          <a:lstStyle/>
          <a:p>
            <a:r>
              <a:rPr lang="en-GB" dirty="0" smtClean="0"/>
              <a:t>Interface descriptions 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78539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GB" sz="2000" dirty="0" smtClean="0"/>
              <a:t>AP6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Supports group management for PTT services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Based on XCAP; possibility of OMA XDM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AP7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Supports user identity function for SIP Registrar</a:t>
            </a:r>
          </a:p>
          <a:p>
            <a:pPr lvl="2">
              <a:spcBef>
                <a:spcPts val="0"/>
              </a:spcBef>
            </a:pPr>
            <a:r>
              <a:rPr lang="en-GB" sz="1600" dirty="0" smtClean="0"/>
              <a:t>E.g. </a:t>
            </a:r>
            <a:r>
              <a:rPr lang="en-GB" sz="1600" dirty="0" err="1" smtClean="0"/>
              <a:t>OAuth</a:t>
            </a:r>
            <a:r>
              <a:rPr lang="en-GB" sz="1600" dirty="0" smtClean="0"/>
              <a:t>, SAML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May be unnecessary: alternative flows could be AP1-AP2 or AP1-AS8-AP8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AP8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Interface for SIP Registration function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AP9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Supports information transfer concerning users and groups from PTT services to Security Management (to enable end to end media encryption associations </a:t>
            </a:r>
            <a:r>
              <a:rPr lang="en-GB" sz="1800" dirty="0" err="1" smtClean="0"/>
              <a:t>etc</a:t>
            </a:r>
            <a:r>
              <a:rPr lang="en-GB" sz="1800" dirty="0" smtClean="0"/>
              <a:t>)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Protocol TBD</a:t>
            </a:r>
          </a:p>
          <a:p>
            <a:pPr lvl="1">
              <a:spcBef>
                <a:spcPts val="0"/>
              </a:spcBef>
            </a:pPr>
            <a:endParaRPr lang="en-GB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-744" y="6164249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xmlns="" val="186963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/>
          </a:bodyPr>
          <a:lstStyle/>
          <a:p>
            <a:r>
              <a:rPr lang="en-GB" dirty="0" smtClean="0"/>
              <a:t>Identities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576814"/>
            <a:ext cx="8856984" cy="609329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Visible in bearer network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IMEI – 3GPP equipment identifier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USIM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UICC application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IMSI – 3GPP subscription identifier, necessary for access to 3GPP network (contained on USIM)</a:t>
            </a:r>
          </a:p>
          <a:p>
            <a:pPr lvl="2">
              <a:spcBef>
                <a:spcPts val="0"/>
              </a:spcBef>
            </a:pPr>
            <a:r>
              <a:rPr lang="en-GB" sz="1400" dirty="0" smtClean="0"/>
              <a:t>Root of security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ISIM – IMS subscription identity module 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UICC application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IMPI – Private identity to route to registrar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IMPU – Public identity known to others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Can reuse IMSI security, or can be separate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******************************************************************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Visible to application domain only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User + device instance specific identifier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SIP device specific routable contact address (URI) for the user following ‘logon process’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Multiple devices, multiple URIs per user supported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Application level security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User Identity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Use for logon + security credential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Device independent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Identity useable across multiple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Temporary identity for emergency situation</a:t>
            </a:r>
          </a:p>
          <a:p>
            <a:pPr>
              <a:spcBef>
                <a:spcPts val="0"/>
              </a:spcBef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xmlns="" val="19815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02630"/>
            <a:ext cx="8229600" cy="634082"/>
          </a:xfrm>
        </p:spPr>
        <p:txBody>
          <a:bodyPr>
            <a:normAutofit/>
          </a:bodyPr>
          <a:lstStyle/>
          <a:p>
            <a:r>
              <a:rPr lang="en-GB" dirty="0" smtClean="0"/>
              <a:t>Security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GB" dirty="0" smtClean="0"/>
              <a:t>Architectural model has to fit different ownership and trust relationships:</a:t>
            </a:r>
          </a:p>
          <a:p>
            <a:pPr lvl="1"/>
            <a:r>
              <a:rPr lang="en-GB" dirty="0" smtClean="0"/>
              <a:t>System can be divided between users, application, registration, routing and bearer networks</a:t>
            </a:r>
          </a:p>
          <a:p>
            <a:pPr lvl="1"/>
            <a:r>
              <a:rPr lang="en-GB" dirty="0" smtClean="0"/>
              <a:t>Separate organizations may own one or more of each of these with limited trust between them</a:t>
            </a:r>
            <a:endParaRPr lang="en-GB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396130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Architecture mapping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8429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6970734" cy="980728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Interfaces to </a:t>
            </a:r>
            <a:br>
              <a:rPr lang="en-GB" sz="2800" dirty="0" smtClean="0"/>
            </a:br>
            <a:r>
              <a:rPr lang="en-GB" sz="2800" dirty="0" smtClean="0"/>
              <a:t>PCPS and TCCE Architecture Interfaces</a:t>
            </a:r>
            <a:endParaRPr lang="en-GB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75656" y="1052736"/>
          <a:ext cx="6192688" cy="5184574"/>
        </p:xfrm>
        <a:graphic>
          <a:graphicData uri="http://schemas.openxmlformats.org/drawingml/2006/table">
            <a:tbl>
              <a:tblPr/>
              <a:tblGrid>
                <a:gridCol w="1912349"/>
                <a:gridCol w="2249389"/>
                <a:gridCol w="2030950"/>
              </a:tblGrid>
              <a:tr h="8876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Workshop Architecture Interface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Calibri"/>
                          <a:cs typeface="Times New Roman"/>
                        </a:rPr>
                        <a:t>PCPS Architecture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Calibri"/>
                          <a:cs typeface="Times New Roman"/>
                        </a:rPr>
                        <a:t>Interface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TCCE Architecture Interface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AS2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POC1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A1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AS8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POC2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AS3-1, AS4-1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POC3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A2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AS3-2, AS4-2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POC16, POC17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A3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AS5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XDM3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AP6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XDM14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AS1, AS9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AP1, AP2, AP3, AP4, AP5, AP7, AP8, AP9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AS6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A5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AS7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A4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6070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2008"/>
            <a:ext cx="6995786" cy="83671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Functions to </a:t>
            </a:r>
            <a:br>
              <a:rPr lang="en-GB" sz="2800" dirty="0" smtClean="0"/>
            </a:br>
            <a:r>
              <a:rPr lang="en-GB" sz="2800" dirty="0" smtClean="0"/>
              <a:t>PCPS Architecture Functional Entities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6433591"/>
            <a:ext cx="76011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* Colour coding on subsequent architecture diagrams shows mapping to equivalent functional entities.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04996" y="1124744"/>
          <a:ext cx="7123388" cy="5168002"/>
        </p:xfrm>
        <a:graphic>
          <a:graphicData uri="http://schemas.openxmlformats.org/drawingml/2006/table">
            <a:tbl>
              <a:tblPr/>
              <a:tblGrid>
                <a:gridCol w="2209776"/>
                <a:gridCol w="2589762"/>
                <a:gridCol w="2323850"/>
              </a:tblGrid>
              <a:tr h="88800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Workshop Architecture Functions*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PCPS Architectural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Diagram Functions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TCCE CCA Stage 2 Architectural functions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SIP Registrar, SIP Routing, SIP Authentication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SIP / IP Core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SIP Application Server + optional SIP Proxy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Bearer Network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Access Network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Broadband IP access network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Client on the UE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Arial"/>
                          <a:ea typeface="Calibri"/>
                          <a:cs typeface="Times New Roman"/>
                        </a:rPr>
                        <a:t>PoC</a:t>
                      </a: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 Client, XDMC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Critical Communications Architecture – mobile part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8015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PTT Services,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Media Control,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Arial"/>
                          <a:ea typeface="Calibri"/>
                          <a:cs typeface="Times New Roman"/>
                        </a:rPr>
                        <a:t>PoC</a:t>
                      </a: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 Server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Application Server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Resource Management (controlling part)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Mobility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Media Distribution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FA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Media Distribution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FAF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Group Management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XDMS 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Group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Resource </a:t>
                      </a:r>
                      <a:r>
                        <a:rPr lang="en-US" sz="1200" dirty="0" smtClean="0">
                          <a:latin typeface="Arial"/>
                          <a:ea typeface="Calibri"/>
                          <a:cs typeface="Times New Roman"/>
                        </a:rPr>
                        <a:t>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Resource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(interface part)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Security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F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Security </a:t>
                      </a:r>
                      <a:r>
                        <a:rPr lang="en-US" sz="1200" dirty="0" smtClean="0">
                          <a:latin typeface="Arial"/>
                          <a:ea typeface="Calibri"/>
                          <a:cs typeface="Times New Roman"/>
                        </a:rPr>
                        <a:t>Management - part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F9B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User Identity Function,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8281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8212" y="5790862"/>
            <a:ext cx="7864940" cy="609938"/>
          </a:xfrm>
          <a:prstGeom prst="rect">
            <a:avLst/>
          </a:prstGeom>
          <a:solidFill>
            <a:srgbClr val="FF9999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47306" y="6088216"/>
            <a:ext cx="666520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944819" y="2622510"/>
            <a:ext cx="1330096" cy="806490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744645" y="2620914"/>
            <a:ext cx="530273" cy="4048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4820" y="3601819"/>
            <a:ext cx="2737526" cy="251794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8212" y="1643202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69099" y="2623309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77334" y="2623309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71796" y="1744482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676895" y="2161659"/>
            <a:ext cx="799824" cy="806490"/>
          </a:xfrm>
          <a:prstGeom prst="rect">
            <a:avLst/>
          </a:prstGeom>
          <a:solidFill>
            <a:srgbClr val="9966FF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68704" y="2624107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Resource Manage-</a:t>
            </a:r>
            <a:r>
              <a:rPr lang="en-GB" sz="1200" dirty="0" err="1" smtClean="0">
                <a:solidFill>
                  <a:schemeClr val="tx1"/>
                </a:solidFill>
              </a:rPr>
              <a:t>ment</a:t>
            </a: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76676" y="1643601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1560" y="4350702"/>
            <a:ext cx="7931592" cy="1094522"/>
          </a:xfrm>
          <a:prstGeom prst="rect">
            <a:avLst/>
          </a:prstGeom>
          <a:solidFill>
            <a:srgbClr val="FF9900">
              <a:alpha val="49804"/>
            </a:srgbClr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46934" y="5013176"/>
            <a:ext cx="733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03042" y="4594692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5966598" y="3430597"/>
            <a:ext cx="2018" cy="11640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713690" y="4594691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10550" y="3429000"/>
            <a:ext cx="627306" cy="11656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7246" y="3430597"/>
            <a:ext cx="0" cy="23602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856630" y="3433241"/>
            <a:ext cx="1" cy="2341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67505" y="3433241"/>
            <a:ext cx="537618" cy="2352727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4038799" y="3413470"/>
            <a:ext cx="801919" cy="2372498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877729" y="3853613"/>
            <a:ext cx="0" cy="19172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744644" y="3413470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361854" y="3429000"/>
            <a:ext cx="0" cy="1728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277641" y="2550972"/>
            <a:ext cx="0" cy="1050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811516" y="2449691"/>
            <a:ext cx="0" cy="33411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211428" y="2449691"/>
            <a:ext cx="0" cy="1744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478036" y="2147727"/>
            <a:ext cx="1593760" cy="139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14" idx="0"/>
          </p:cNvCxnSpPr>
          <p:nvPr/>
        </p:nvCxnSpPr>
        <p:spPr>
          <a:xfrm>
            <a:off x="3871621" y="2276872"/>
            <a:ext cx="297391" cy="346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6" idx="3"/>
            <a:endCxn id="15" idx="0"/>
          </p:cNvCxnSpPr>
          <p:nvPr/>
        </p:nvCxnSpPr>
        <p:spPr>
          <a:xfrm>
            <a:off x="3871621" y="2147727"/>
            <a:ext cx="1205625" cy="4755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endCxn id="18" idx="0"/>
          </p:cNvCxnSpPr>
          <p:nvPr/>
        </p:nvCxnSpPr>
        <p:spPr>
          <a:xfrm>
            <a:off x="3871621" y="1988840"/>
            <a:ext cx="2096995" cy="6352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3142866" y="1816021"/>
            <a:ext cx="201428" cy="230426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478036" y="2276872"/>
            <a:ext cx="1593760" cy="3440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2144557" y="1412776"/>
            <a:ext cx="131888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877729" y="1643202"/>
            <a:ext cx="399912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856630" y="1931234"/>
            <a:ext cx="2820265" cy="4825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076807" y="2968149"/>
            <a:ext cx="0" cy="28227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687564" y="4589834"/>
            <a:ext cx="3957430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828889" y="4581128"/>
            <a:ext cx="1247699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27625" y="5761104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666280" y="5746978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401023" y="5738782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933610" y="5731549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528410" y="5741333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6683" y="5743985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915792" y="5738782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329766" y="4082016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914369" y="4092888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878950" y="3189315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AS8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2144557" y="1929410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AP1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146633" y="2206740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987585" y="2342376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590728" y="2279698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384037" y="2281227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AP5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704447" y="2038548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826905" y="2401262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AP7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1297836" y="3382614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AP8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871621" y="1831352"/>
            <a:ext cx="38050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743328" y="2465487"/>
            <a:ext cx="0" cy="3325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7532018" y="5746090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6224104" y="1602354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AP9</a:t>
            </a:r>
          </a:p>
        </p:txBody>
      </p:sp>
      <p:sp>
        <p:nvSpPr>
          <p:cNvPr id="69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6897760" cy="64807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Interfaces to </a:t>
            </a:r>
            <a:br>
              <a:rPr lang="en-GB" sz="2800" dirty="0" smtClean="0"/>
            </a:br>
            <a:r>
              <a:rPr lang="en-GB" sz="2800" dirty="0" smtClean="0"/>
              <a:t>PCPS Architecture Interfaces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xmlns="" val="8877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/>
          <p:cNvSpPr/>
          <p:nvPr/>
        </p:nvSpPr>
        <p:spPr>
          <a:xfrm>
            <a:off x="678212" y="5790862"/>
            <a:ext cx="7864940" cy="609938"/>
          </a:xfrm>
          <a:prstGeom prst="rect">
            <a:avLst/>
          </a:prstGeom>
          <a:solidFill>
            <a:srgbClr val="FF9999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44819" y="2622510"/>
            <a:ext cx="1330096" cy="806490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744645" y="2620914"/>
            <a:ext cx="530273" cy="4048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4820" y="3601819"/>
            <a:ext cx="2737526" cy="251794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8212" y="1643202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69099" y="2623309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77334" y="2623309"/>
            <a:ext cx="799824" cy="806490"/>
          </a:xfrm>
          <a:prstGeom prst="rect">
            <a:avLst/>
          </a:prstGeom>
          <a:solidFill>
            <a:srgbClr val="8CFF19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71796" y="1744482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676895" y="2161659"/>
            <a:ext cx="799824" cy="806490"/>
          </a:xfrm>
          <a:prstGeom prst="rect">
            <a:avLst/>
          </a:prstGeom>
          <a:solidFill>
            <a:srgbClr val="9966FF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68704" y="2624107"/>
            <a:ext cx="799824" cy="806490"/>
          </a:xfrm>
          <a:prstGeom prst="rect">
            <a:avLst/>
          </a:prstGeom>
          <a:solidFill>
            <a:srgbClr val="F8FDB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Resource Manage-</a:t>
            </a:r>
            <a:r>
              <a:rPr lang="en-GB" sz="1200" dirty="0" err="1" smtClean="0">
                <a:solidFill>
                  <a:schemeClr val="tx1"/>
                </a:solidFill>
              </a:rPr>
              <a:t>ment</a:t>
            </a: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76676" y="1643601"/>
            <a:ext cx="799824" cy="806490"/>
          </a:xfrm>
          <a:prstGeom prst="rect">
            <a:avLst/>
          </a:prstGeom>
          <a:gradFill>
            <a:gsLst>
              <a:gs pos="52000">
                <a:srgbClr val="FFFF99"/>
              </a:gs>
              <a:gs pos="59000">
                <a:schemeClr val="bg1"/>
              </a:gs>
            </a:gsLst>
            <a:lin ang="0" scaled="0"/>
          </a:gra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1560" y="4350702"/>
            <a:ext cx="7931592" cy="1094522"/>
          </a:xfrm>
          <a:prstGeom prst="rect">
            <a:avLst/>
          </a:prstGeom>
          <a:solidFill>
            <a:srgbClr val="FF9900">
              <a:alpha val="49804"/>
            </a:srgbClr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46934" y="5013176"/>
            <a:ext cx="733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03042" y="4594692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5966598" y="3430597"/>
            <a:ext cx="2018" cy="11640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713690" y="4594691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10550" y="3429000"/>
            <a:ext cx="627306" cy="11656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7246" y="3430597"/>
            <a:ext cx="0" cy="23602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856630" y="3433241"/>
            <a:ext cx="1" cy="2341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67505" y="3433241"/>
            <a:ext cx="537618" cy="2352727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4038799" y="3413470"/>
            <a:ext cx="801919" cy="2372498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877729" y="3853613"/>
            <a:ext cx="0" cy="19172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744644" y="3413470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361854" y="3429000"/>
            <a:ext cx="0" cy="1728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277641" y="2550972"/>
            <a:ext cx="0" cy="1050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811516" y="2449691"/>
            <a:ext cx="0" cy="33411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211428" y="2449691"/>
            <a:ext cx="0" cy="1744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478036" y="2147727"/>
            <a:ext cx="1593760" cy="139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3142866" y="1816021"/>
            <a:ext cx="201428" cy="230426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478036" y="2276872"/>
            <a:ext cx="1593760" cy="3440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2144557" y="1412776"/>
            <a:ext cx="131888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877729" y="1643202"/>
            <a:ext cx="399912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076807" y="2968149"/>
            <a:ext cx="0" cy="28227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687564" y="4589834"/>
            <a:ext cx="3957430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828889" y="4581128"/>
            <a:ext cx="1247699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27625" y="5761104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666280" y="5746978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401023" y="5738782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933610" y="5731549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528410" y="5741333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6683" y="5743985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915792" y="5738782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871621" y="1831352"/>
            <a:ext cx="38050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743328" y="2465487"/>
            <a:ext cx="0" cy="3325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7532018" y="5746090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  <p:sp>
        <p:nvSpPr>
          <p:cNvPr id="71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6922812" cy="64807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Interfaces to </a:t>
            </a:r>
            <a:br>
              <a:rPr lang="en-GB" sz="2800" dirty="0" smtClean="0"/>
            </a:br>
            <a:r>
              <a:rPr lang="en-GB" sz="2800" dirty="0" smtClean="0"/>
              <a:t>TCCE Architecture Interfaces</a:t>
            </a:r>
            <a:endParaRPr lang="en-GB" sz="2800" dirty="0"/>
          </a:p>
        </p:txBody>
      </p:sp>
      <p:sp>
        <p:nvSpPr>
          <p:cNvPr id="67" name="TextBox 66"/>
          <p:cNvSpPr txBox="1"/>
          <p:nvPr/>
        </p:nvSpPr>
        <p:spPr>
          <a:xfrm>
            <a:off x="7947306" y="6088216"/>
            <a:ext cx="666520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cxnSp>
        <p:nvCxnSpPr>
          <p:cNvPr id="73" name="Straight Connector 72"/>
          <p:cNvCxnSpPr/>
          <p:nvPr/>
        </p:nvCxnSpPr>
        <p:spPr>
          <a:xfrm>
            <a:off x="3871621" y="2276872"/>
            <a:ext cx="297391" cy="346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3871621" y="2147727"/>
            <a:ext cx="1205625" cy="4755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3871621" y="1988840"/>
            <a:ext cx="2096995" cy="6352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3856630" y="1931234"/>
            <a:ext cx="2820265" cy="4825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3987585" y="2342376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590728" y="2279698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AP4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384037" y="2281227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AP5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704447" y="2038548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224104" y="1602354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AP9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878950" y="3189315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AS8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144557" y="1929410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AP1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146633" y="2206740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AP2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826905" y="2401262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AP7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297836" y="3382614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AP8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5329766" y="4082016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5914369" y="4092888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</p:spTree>
    <p:extLst>
      <p:ext uri="{BB962C8B-B14F-4D97-AF65-F5344CB8AC3E}">
        <p14:creationId xmlns:p14="http://schemas.microsoft.com/office/powerpoint/2010/main" xmlns="" val="8877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Workshop developed a high level functional architecture which maps to existing PCPS and Stage 2 TCCE architectures</a:t>
            </a:r>
          </a:p>
          <a:p>
            <a:r>
              <a:rPr lang="en-GB" dirty="0" smtClean="0"/>
              <a:t>Commonality with both PCPS and TCCE has been mapped and shows reuse of both architectures may be possible</a:t>
            </a:r>
          </a:p>
          <a:p>
            <a:r>
              <a:rPr lang="en-GB" dirty="0" smtClean="0"/>
              <a:t>The architecture is provided to SA6 for consideration for inclusion in a Technical Report</a:t>
            </a:r>
            <a:endParaRPr lang="en-GB" strike="sngStrike" dirty="0" smtClean="0"/>
          </a:p>
        </p:txBody>
      </p:sp>
    </p:spTree>
    <p:extLst>
      <p:ext uri="{BB962C8B-B14F-4D97-AF65-F5344CB8AC3E}">
        <p14:creationId xmlns:p14="http://schemas.microsoft.com/office/powerpoint/2010/main" xmlns="" val="330423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This presentation is a multi-company input contribution to 3GPP SA6</a:t>
            </a:r>
          </a:p>
          <a:p>
            <a:r>
              <a:rPr lang="en-GB" dirty="0" smtClean="0"/>
              <a:t>A joint workshop was held between members of OMA PCPS and ETSI TCCE WG4 on 2-4 December 2014 in Cambridge, UK.</a:t>
            </a:r>
          </a:p>
          <a:p>
            <a:r>
              <a:rPr lang="en-GB" dirty="0" smtClean="0"/>
              <a:t>The workshop produced a high level functional architecture, and mapped this to existing OMA PCPS and TCCE stage 2 architectures which include PTT functionality</a:t>
            </a:r>
          </a:p>
          <a:p>
            <a:r>
              <a:rPr lang="en-GB" dirty="0" smtClean="0"/>
              <a:t>This presentation summarises the architecture produced, and its comparison to PCPS and TCCE work</a:t>
            </a:r>
          </a:p>
          <a:p>
            <a:r>
              <a:rPr lang="en-GB" dirty="0" smtClean="0"/>
              <a:t>The contributing companies recommend that the architecture is considered for the SA6 MCPTT TR</a:t>
            </a:r>
          </a:p>
          <a:p>
            <a:r>
              <a:rPr lang="en-GB" dirty="0" smtClean="0"/>
              <a:t>The strong alignment with OMA PCPS and TCCA CCA allows reuse of concepts from existing work from OMA and ETSI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11559" y="2132856"/>
            <a:ext cx="1436979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475656" y="2130860"/>
            <a:ext cx="572884" cy="5060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1560" y="3356992"/>
            <a:ext cx="2957506" cy="3147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3528" y="908720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662790" y="2133854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44008" y="2133854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909454" y="1035321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04248" y="1556792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07006" y="2134852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Resource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884368" y="1097109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1520" y="4293096"/>
            <a:ext cx="8568952" cy="124340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68308" y="509378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44103" y="4598083"/>
            <a:ext cx="785542" cy="5760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6036874" y="3142964"/>
            <a:ext cx="2180" cy="1455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683285" y="4598082"/>
            <a:ext cx="785542" cy="5760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20072" y="3140968"/>
            <a:ext cx="677714" cy="14571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6056" y="3142964"/>
            <a:ext cx="0" cy="29503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57355" y="3146269"/>
            <a:ext cx="1" cy="2927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01246" y="3146269"/>
            <a:ext cx="580819" cy="2940909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3954162" y="3121556"/>
            <a:ext cx="866359" cy="2965622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699792" y="3671734"/>
            <a:ext cx="0" cy="239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475655" y="3121556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062105" y="3140968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131840" y="2043433"/>
            <a:ext cx="0" cy="13135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67544" y="1916832"/>
            <a:ext cx="0" cy="4176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899592" y="1916832"/>
            <a:ext cx="0" cy="218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187624" y="1539377"/>
            <a:ext cx="1721830" cy="174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14" idx="0"/>
          </p:cNvCxnSpPr>
          <p:nvPr/>
        </p:nvCxnSpPr>
        <p:spPr>
          <a:xfrm>
            <a:off x="3773550" y="1700808"/>
            <a:ext cx="321288" cy="4330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6" idx="3"/>
            <a:endCxn id="15" idx="0"/>
          </p:cNvCxnSpPr>
          <p:nvPr/>
        </p:nvCxnSpPr>
        <p:spPr>
          <a:xfrm>
            <a:off x="3773550" y="1539377"/>
            <a:ext cx="1302506" cy="5944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endCxn id="18" idx="0"/>
          </p:cNvCxnSpPr>
          <p:nvPr/>
        </p:nvCxnSpPr>
        <p:spPr>
          <a:xfrm>
            <a:off x="3773550" y="1340768"/>
            <a:ext cx="2265504" cy="7940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2986234" y="1124744"/>
            <a:ext cx="217614" cy="288032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187624" y="1700808"/>
            <a:ext cx="1721830" cy="4300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907704" y="620688"/>
            <a:ext cx="1424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699792" y="908720"/>
            <a:ext cx="432048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757355" y="1268760"/>
            <a:ext cx="3046893" cy="6031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236296" y="2564904"/>
            <a:ext cx="0" cy="35283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333632" y="4592010"/>
            <a:ext cx="4275438" cy="580768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968456" y="4581128"/>
            <a:ext cx="1347960" cy="580768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361394" y="4038657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980448" y="4033458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705137" y="2841362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AS8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907704" y="1297796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AP1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1896414" y="1628800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858235" y="1782688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550443" y="1735656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407500" y="1737567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AP5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753657" y="140290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84169" y="187195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AP7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992943" y="309864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AP8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773550" y="1143908"/>
            <a:ext cx="41108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956376" y="2104373"/>
            <a:ext cx="0" cy="39763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6315072" y="888975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429" y="-34715"/>
            <a:ext cx="7171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High Level Functional Architecture from Workshop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8" y="5999967"/>
            <a:ext cx="8496944" cy="4258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31882" y="592323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265136" y="599061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062342" y="5990617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483117" y="5993806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1430" y="6009647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840520" y="599410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68876" y="5993468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471351" y="5988336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7728086" y="5987226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</p:spTree>
    <p:extLst>
      <p:ext uri="{BB962C8B-B14F-4D97-AF65-F5344CB8AC3E}">
        <p14:creationId xmlns:p14="http://schemas.microsoft.com/office/powerpoint/2010/main" xmlns="" val="353551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n-GB" dirty="0" smtClean="0"/>
              <a:t>Functional Entity Description - 1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97102"/>
            <a:ext cx="8784976" cy="5328592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User Identity: Function enabling the authentication of the user identity.  Sits above SIP registrar contains details of user independent of services and devices; includes security parameters related to the user (but not to groups; control vs media TBC).</a:t>
            </a:r>
          </a:p>
          <a:p>
            <a:r>
              <a:rPr lang="en-GB" dirty="0" smtClean="0"/>
              <a:t>SIP registrar: maps user’s address of record (SIP URI) to contact IP addresses</a:t>
            </a:r>
          </a:p>
          <a:p>
            <a:r>
              <a:rPr lang="en-GB" dirty="0" smtClean="0"/>
              <a:t>SIP routing: Enables routing of SIP messages to appropriate destinations to allow services between clients &amp; servers</a:t>
            </a:r>
          </a:p>
          <a:p>
            <a:pPr lvl="1"/>
            <a:r>
              <a:rPr lang="en-GB" dirty="0" smtClean="0"/>
              <a:t>May also have function for connection maintenance (firewall, NAT </a:t>
            </a:r>
            <a:r>
              <a:rPr lang="en-GB" dirty="0" err="1" smtClean="0"/>
              <a:t>etc</a:t>
            </a:r>
            <a:r>
              <a:rPr lang="en-GB" dirty="0" smtClean="0"/>
              <a:t>) </a:t>
            </a:r>
          </a:p>
          <a:p>
            <a:r>
              <a:rPr lang="en-GB" dirty="0" smtClean="0"/>
              <a:t>PTT Services: Master logic responsible for call control and management; destination for SIP routing related to PTT calls; timer management, configuration and settings management; + resource control (priority, queueing</a:t>
            </a:r>
            <a:r>
              <a:rPr lang="en-GB" dirty="0"/>
              <a:t>, pre-emption management…), </a:t>
            </a:r>
            <a:r>
              <a:rPr lang="en-GB" dirty="0" smtClean="0"/>
              <a:t>mobility tracking (cell/MBSFN awareness) </a:t>
            </a:r>
            <a:r>
              <a:rPr lang="en-GB" dirty="0" err="1" smtClean="0"/>
              <a:t>etc</a:t>
            </a:r>
            <a:endParaRPr lang="en-GB" dirty="0" smtClean="0"/>
          </a:p>
          <a:p>
            <a:pPr lvl="1"/>
            <a:r>
              <a:rPr lang="en-GB" dirty="0" smtClean="0"/>
              <a:t>Currently includes both home and local functions; may be divided later</a:t>
            </a:r>
          </a:p>
          <a:p>
            <a:pPr lvl="1"/>
            <a:r>
              <a:rPr lang="en-GB" dirty="0" smtClean="0"/>
              <a:t>Big bucket of functions, may be further divided later</a:t>
            </a:r>
          </a:p>
        </p:txBody>
      </p:sp>
    </p:spTree>
    <p:extLst>
      <p:ext uri="{BB962C8B-B14F-4D97-AF65-F5344CB8AC3E}">
        <p14:creationId xmlns:p14="http://schemas.microsoft.com/office/powerpoint/2010/main" xmlns="" val="69958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06090"/>
          </a:xfrm>
        </p:spPr>
        <p:txBody>
          <a:bodyPr>
            <a:normAutofit/>
          </a:bodyPr>
          <a:lstStyle/>
          <a:p>
            <a:r>
              <a:rPr lang="en-GB" dirty="0"/>
              <a:t>Functional Entity Description - </a:t>
            </a:r>
            <a:r>
              <a:rPr lang="en-GB" dirty="0" smtClean="0"/>
              <a:t>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4680520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Media control: floor control and possible other functions</a:t>
            </a:r>
          </a:p>
          <a:p>
            <a:r>
              <a:rPr lang="en-GB" dirty="0" smtClean="0"/>
              <a:t>Media </a:t>
            </a:r>
            <a:r>
              <a:rPr lang="en-GB" dirty="0"/>
              <a:t>distribution: distribution of media for both unicast and multicast bearer, including replication of media content where needed</a:t>
            </a:r>
          </a:p>
          <a:p>
            <a:r>
              <a:rPr lang="en-GB" dirty="0" smtClean="0"/>
              <a:t>Resource </a:t>
            </a:r>
            <a:r>
              <a:rPr lang="en-GB" dirty="0"/>
              <a:t>management: controls bearers under direction from PTT services’ resource control function (controls via RX, MB2-c </a:t>
            </a:r>
            <a:r>
              <a:rPr lang="en-GB" dirty="0" err="1"/>
              <a:t>etc</a:t>
            </a:r>
            <a:r>
              <a:rPr lang="en-GB" dirty="0" smtClean="0"/>
              <a:t>)</a:t>
            </a:r>
          </a:p>
          <a:p>
            <a:r>
              <a:rPr lang="en-GB" dirty="0" smtClean="0"/>
              <a:t>Group management: contains provisioning information related to groups and mapping of users to groups; responsible for distribution of group information to clients, and group-membership information to PTT services</a:t>
            </a:r>
          </a:p>
          <a:p>
            <a:r>
              <a:rPr lang="en-GB" dirty="0" smtClean="0"/>
              <a:t>Security </a:t>
            </a:r>
            <a:r>
              <a:rPr lang="en-GB" dirty="0"/>
              <a:t>management: policy &amp; key management for media, related to groups and individual media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NOTE: IP route setup and maintenance is out of scope for current discussion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4961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txBody>
          <a:bodyPr/>
          <a:lstStyle/>
          <a:p>
            <a:r>
              <a:rPr lang="en-GB" dirty="0" smtClean="0"/>
              <a:t>Interface descriptions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GB" sz="2000" dirty="0" smtClean="0"/>
              <a:t>Interface types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AS: Application Service interface, likely to be standardised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AP: Application Provisional interface, may be standardised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AS1: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user identity function</a:t>
            </a:r>
          </a:p>
          <a:p>
            <a:pPr lvl="2">
              <a:spcBef>
                <a:spcPts val="0"/>
              </a:spcBef>
            </a:pPr>
            <a:r>
              <a:rPr lang="en-GB" sz="1400" dirty="0"/>
              <a:t>Used for log-on purposes</a:t>
            </a:r>
            <a:endParaRPr lang="en-GB" sz="1400" dirty="0" smtClean="0"/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 based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AS2: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client SIP interactions with the application function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 lvl="2">
              <a:spcBef>
                <a:spcPts val="0"/>
              </a:spcBef>
            </a:pPr>
            <a:r>
              <a:rPr lang="en-GB" sz="1400" dirty="0" smtClean="0"/>
              <a:t>May utilise Gm* if IMS is in use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AS3-1: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Media control unicast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carried on UDP; format is based on (S)RTCP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 lvl="1">
              <a:spcBef>
                <a:spcPts val="0"/>
              </a:spcBef>
            </a:pPr>
            <a:endParaRPr lang="en-GB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-744" y="6164249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xmlns="" val="23920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4732"/>
            <a:ext cx="8229600" cy="85010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Interface descriptions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5198"/>
            <a:ext cx="8229600" cy="5040560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0"/>
              </a:spcBef>
            </a:pPr>
            <a:r>
              <a:rPr lang="en-GB" sz="2000" dirty="0" smtClean="0"/>
              <a:t>AS3-2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Media control multicast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format similar (or identical) to AS3-1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 MB2-u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AS4-1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Unicast media distribution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(S)RTP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AS4-2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Multicast media distribution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(S)RTP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MB2-u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AS5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Group management to/from client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Based on XCAP; possibility of OMA XDM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AS6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MB2-c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744" y="6164249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xmlns="" val="271178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040"/>
            <a:ext cx="8229600" cy="72008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Interface descriptions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088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AS7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Rx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AS8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Support for administrative and call control functions for PTT services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SIP based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AS9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Supports key distribution function to client for end to end media encryption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AS9 interface may not be required if transport can be SIP based (interface to SIP routing and AS2) or if it can reuse another transport interface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Security associations shall be able to be independent of other interfaces (AS2, AS3-1, AS3-2 </a:t>
            </a:r>
            <a:r>
              <a:rPr lang="en-GB" sz="1600" dirty="0" err="1" smtClean="0"/>
              <a:t>etc</a:t>
            </a:r>
            <a:r>
              <a:rPr lang="en-GB" sz="1600" dirty="0" smtClean="0"/>
              <a:t>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AP1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/>
              <a:t>Supports user identity </a:t>
            </a:r>
            <a:r>
              <a:rPr lang="en-GB" sz="1600" dirty="0" smtClean="0"/>
              <a:t>function for PTT services</a:t>
            </a:r>
            <a:endParaRPr lang="en-GB" sz="1600" dirty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GB" sz="1400" dirty="0" smtClean="0"/>
              <a:t>E.g. </a:t>
            </a:r>
            <a:r>
              <a:rPr lang="en-GB" sz="1400" dirty="0" err="1" smtClean="0"/>
              <a:t>OAuth</a:t>
            </a:r>
            <a:r>
              <a:rPr lang="en-GB" sz="1400" dirty="0" smtClean="0"/>
              <a:t>, SAML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744" y="6164249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xmlns="" val="203079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2630"/>
            <a:ext cx="8229600" cy="778098"/>
          </a:xfrm>
        </p:spPr>
        <p:txBody>
          <a:bodyPr/>
          <a:lstStyle/>
          <a:p>
            <a:r>
              <a:rPr lang="en-GB" dirty="0" smtClean="0"/>
              <a:t>Interface descriptions 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9382"/>
            <a:ext cx="8229600" cy="492941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AP2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Supports SIP registrar functions for PTT services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AP2 interface may not be required if all functions can be SIP based, and so flow over AS8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Protocol TBD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AP3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floor control and other media management for PTT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Protocol TBD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AP4</a:t>
            </a:r>
            <a:endParaRPr lang="en-GB" sz="2000" dirty="0"/>
          </a:p>
          <a:p>
            <a:pPr lvl="1">
              <a:spcBef>
                <a:spcPts val="0"/>
              </a:spcBef>
            </a:pPr>
            <a:r>
              <a:rPr lang="en-GB" sz="1600" dirty="0"/>
              <a:t>Supports control of media distribution function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Non SIP based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Protocol TBD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AP5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control of resource management function for PTT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Protocol TBD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744" y="6164249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xmlns="" val="39187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8322</TotalTime>
  <Words>1495</Words>
  <Application>Microsoft Office PowerPoint</Application>
  <PresentationFormat>On-screen Show (4:3)</PresentationFormat>
  <Paragraphs>337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3gpp</vt:lpstr>
      <vt:lpstr>Slide 1</vt:lpstr>
      <vt:lpstr>Introduction</vt:lpstr>
      <vt:lpstr>Slide 3</vt:lpstr>
      <vt:lpstr>Functional Entity Description - 1</vt:lpstr>
      <vt:lpstr>Functional Entity Description - 2</vt:lpstr>
      <vt:lpstr>Interface descriptions 1</vt:lpstr>
      <vt:lpstr>Interface descriptions 2</vt:lpstr>
      <vt:lpstr>Interface descriptions 3</vt:lpstr>
      <vt:lpstr>Interface descriptions 4</vt:lpstr>
      <vt:lpstr>Interface descriptions 5</vt:lpstr>
      <vt:lpstr>Identities</vt:lpstr>
      <vt:lpstr>Security considerations</vt:lpstr>
      <vt:lpstr>Architecture mapping</vt:lpstr>
      <vt:lpstr>Mapping of Workshop Architecture Interfaces to  PCPS and TCCE Architecture Interfaces</vt:lpstr>
      <vt:lpstr>Mapping of Workshop Architecture Functions to  PCPS Architecture Functional Entities</vt:lpstr>
      <vt:lpstr>Mapping of Workshop Architecture Interfaces to  PCPS Architecture Interfaces</vt:lpstr>
      <vt:lpstr>Mapping of Workshop Architecture Interfaces to  TCCE Architecture Interfaces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Alla Goldner</dc:creator>
  <dc:description>©3GPP 2009. All rights reserved</dc:description>
  <cp:lastModifiedBy>Dave C-L</cp:lastModifiedBy>
  <cp:revision>31</cp:revision>
  <dcterms:created xsi:type="dcterms:W3CDTF">2014-11-24T14:35:23Z</dcterms:created>
  <dcterms:modified xsi:type="dcterms:W3CDTF">2015-01-19T08:10:07Z</dcterms:modified>
</cp:coreProperties>
</file>