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7"/>
  </p:notesMasterIdLst>
  <p:handoutMasterIdLst>
    <p:handoutMasterId r:id="rId18"/>
  </p:handoutMasterIdLst>
  <p:sldIdLst>
    <p:sldId id="341" r:id="rId5"/>
    <p:sldId id="363" r:id="rId6"/>
    <p:sldId id="369" r:id="rId7"/>
    <p:sldId id="364" r:id="rId8"/>
    <p:sldId id="371" r:id="rId9"/>
    <p:sldId id="372" r:id="rId10"/>
    <p:sldId id="373" r:id="rId11"/>
    <p:sldId id="374" r:id="rId12"/>
    <p:sldId id="365" r:id="rId13"/>
    <p:sldId id="366" r:id="rId14"/>
    <p:sldId id="368" r:id="rId15"/>
    <p:sldId id="370" r:id="rId1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ranth" initials="NA" lastIdx="1" clrIdx="0">
    <p:extLst>
      <p:ext uri="{19B8F6BF-5375-455C-9EA6-DF929625EA0E}">
        <p15:presenceInfo xmlns:p15="http://schemas.microsoft.com/office/powerpoint/2012/main" userId="Nirant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中度样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E8034E78-7F5D-4C2E-B375-FC64B27BC917}" styleName="深色样式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深色样式 1 - 强调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627" autoAdjust="0"/>
    <p:restoredTop sz="87659" autoAdjust="0"/>
  </p:normalViewPr>
  <p:slideViewPr>
    <p:cSldViewPr snapToGrid="0">
      <p:cViewPr>
        <p:scale>
          <a:sx n="66" d="100"/>
          <a:sy n="66" d="100"/>
        </p:scale>
        <p:origin x="249" y="5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=""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=""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=""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=""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=""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=""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69383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75813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67212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144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章节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2A38214-5857-FC4E-B923-056100E16BC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28890" y="456134"/>
            <a:ext cx="10736446" cy="9934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ts val="3429"/>
              </a:lnSpc>
              <a:spcBef>
                <a:spcPts val="0"/>
              </a:spcBef>
              <a:buNone/>
              <a:defRPr sz="31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defRPr>
            </a:lvl1pPr>
            <a:lvl2pPr marL="593662" indent="0" algn="ctr">
              <a:buNone/>
              <a:defRPr sz="2597"/>
            </a:lvl2pPr>
            <a:lvl3pPr marL="1187323" indent="0" algn="ctr">
              <a:buNone/>
              <a:defRPr sz="2337"/>
            </a:lvl3pPr>
            <a:lvl4pPr marL="1780986" indent="0" algn="ctr">
              <a:buNone/>
              <a:defRPr sz="2078"/>
            </a:lvl4pPr>
            <a:lvl5pPr marL="2374648" indent="0" algn="ctr">
              <a:buNone/>
              <a:defRPr sz="2078"/>
            </a:lvl5pPr>
            <a:lvl6pPr marL="2968309" indent="0" algn="ctr">
              <a:buNone/>
              <a:defRPr sz="2078"/>
            </a:lvl6pPr>
            <a:lvl7pPr marL="3561971" indent="0" algn="ctr">
              <a:buNone/>
              <a:defRPr sz="2078"/>
            </a:lvl7pPr>
            <a:lvl8pPr marL="4155634" indent="0" algn="ctr">
              <a:buNone/>
              <a:defRPr sz="2078"/>
            </a:lvl8pPr>
            <a:lvl9pPr marL="4749295" indent="0" algn="ctr">
              <a:buNone/>
              <a:defRPr sz="2078"/>
            </a:lvl9pPr>
          </a:lstStyle>
          <a:p>
            <a:r>
              <a:rPr lang="zh-CN" altLang="en-US" dirty="0"/>
              <a:t>单击此处添加标题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CA8B3F0C-616F-224A-B32F-9F9BF5EEE1BC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5738" y="1512876"/>
            <a:ext cx="10729365" cy="4690459"/>
          </a:xfrm>
          <a:prstGeom prst="rect">
            <a:avLst/>
          </a:prstGeom>
        </p:spPr>
        <p:txBody>
          <a:bodyPr lIns="0" tIns="0" rIns="0" bIns="0"/>
          <a:lstStyle>
            <a:lvl1pPr marL="17931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 sz="1799" baseline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Arial" panose="020B0604020202020204" pitchFamily="34" charset="0"/>
              </a:defRPr>
            </a:lvl1pPr>
            <a:lvl2pPr marL="328894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&gt;"/>
              <a:tabLst>
                <a:tab pos="1207605" algn="ctr"/>
              </a:tabLst>
              <a:defRPr sz="1599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2pPr>
            <a:lvl3pPr marL="1098136" marR="0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.AppleSystemUIFont"/>
              <a:buChar char="-"/>
              <a:tabLst>
                <a:tab pos="1207605" algn="ctr"/>
              </a:tabLst>
              <a:defRPr sz="1298" baseline="0">
                <a:latin typeface="Microsoft YaHei" panose="020B0503020204020204" pitchFamily="34" charset="-122"/>
                <a:ea typeface="Microsoft YaHei" panose="020B0503020204020204" pitchFamily="34" charset="-122"/>
              </a:defRPr>
            </a:lvl3pPr>
            <a:lvl4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4pPr>
            <a:lvl5pPr marL="525640" indent="-171091">
              <a:buFont typeface="Arial" panose="020B0604020202020204" pitchFamily="34" charset="0"/>
              <a:buChar char="•"/>
              <a:tabLst>
                <a:tab pos="1207937" algn="ctr"/>
              </a:tabLst>
              <a:defRPr sz="1298" baseline="0"/>
            </a:lvl5pPr>
          </a:lstStyle>
          <a:p>
            <a:pPr lvl="0"/>
            <a:r>
              <a:rPr lang="zh-CN" altLang="en-US" dirty="0"/>
              <a:t>单击此处添加文本</a:t>
            </a:r>
            <a:endParaRPr lang="en-US" dirty="0"/>
          </a:p>
          <a:p>
            <a:pPr marL="328894" marR="0" lvl="1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r>
              <a:rPr lang="zh-CN" altLang="en-US" dirty="0"/>
              <a:t>单击此处添加文本</a:t>
            </a:r>
            <a:endParaRPr lang="en-US" dirty="0"/>
          </a:p>
          <a:p>
            <a:pPr marL="1098136" marR="0" lvl="2" indent="-168208" algn="l" defTabSz="118732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Tx/>
              <a:buFont typeface="Arial" panose="020B0604020202020204" pitchFamily="34" charset="0"/>
              <a:buChar char="•"/>
              <a:tabLst>
                <a:tab pos="1207605" algn="ctr"/>
              </a:tabLst>
              <a:defRPr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81925315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384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=""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=""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=""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=""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=""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=""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=""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=""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27699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</a:t>
            </a:r>
            <a:r>
              <a:rPr lang="sv-SE" altLang="en-US" sz="1200" b="1" dirty="0" smtClean="0">
                <a:latin typeface="Arial "/>
              </a:rPr>
              <a:t>#50-e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=""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</a:t>
            </a:r>
            <a:r>
              <a:rPr lang="en-GB" altLang="en-US" sz="1200" dirty="0"/>
              <a:t> 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  <p:sldLayoutId id="2147485164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wangyaxin11@huawei.com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=""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 smtClean="0"/>
              <a:t>Discussion about </a:t>
            </a:r>
            <a:r>
              <a:rPr lang="en-US" altLang="en-US" dirty="0"/>
              <a:t>5G enabled Transport Layer </a:t>
            </a:r>
            <a:r>
              <a:rPr lang="en-US" altLang="en-US" dirty="0" smtClean="0"/>
              <a:t>Optimization </a:t>
            </a:r>
            <a:r>
              <a:rPr lang="en-GB" altLang="en-US" dirty="0" smtClean="0"/>
              <a:t>of SEALDD</a:t>
            </a:r>
            <a:endParaRPr lang="en-GB" altLang="en-US" dirty="0"/>
          </a:p>
        </p:txBody>
      </p:sp>
      <p:sp>
        <p:nvSpPr>
          <p:cNvPr id="5123" name="Text Placeholder 2">
            <a:extLst>
              <a:ext uri="{FF2B5EF4-FFF2-40B4-BE49-F238E27FC236}">
                <a16:creationId xmlns=""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zh-CN" dirty="0" err="1">
                <a:latin typeface="Arial" panose="020B0604020202020204" pitchFamily="34" charset="0"/>
              </a:rPr>
              <a:t>Yaxin</a:t>
            </a:r>
            <a:r>
              <a:rPr lang="en-GB" altLang="zh-CN" dirty="0">
                <a:latin typeface="Arial" panose="020B0604020202020204" pitchFamily="34" charset="0"/>
              </a:rPr>
              <a:t> (</a:t>
            </a:r>
            <a:r>
              <a:rPr lang="en-GB" altLang="zh-CN" u="sng" dirty="0">
                <a:solidFill>
                  <a:srgbClr val="0000FF"/>
                </a:solidFill>
                <a:latin typeface="Arial" panose="020B0604020202020204" pitchFamily="34" charset="0"/>
                <a:hlinkClick r:id="rId2"/>
              </a:rPr>
              <a:t>wangyaxin11@huawei.com</a:t>
            </a:r>
            <a:r>
              <a:rPr lang="en-GB" altLang="zh-CN" dirty="0">
                <a:latin typeface="Arial" panose="020B0604020202020204" pitchFamily="34" charset="0"/>
              </a:rPr>
              <a:t>)</a:t>
            </a:r>
            <a:endParaRPr lang="en-GB" altLang="en-US" dirty="0"/>
          </a:p>
          <a:p>
            <a:pPr marL="0" indent="0" eaLnBrk="1" hangingPunct="1">
              <a:buFontTx/>
              <a:buNone/>
            </a:pPr>
            <a:r>
              <a:rPr lang="en-GB" altLang="en-US" dirty="0"/>
              <a:t>Huawei, Hisilicon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CE0CEC36-5881-F64A-A70F-904DBA98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227" y="952802"/>
            <a:ext cx="10736446" cy="496506"/>
          </a:xfrm>
        </p:spPr>
        <p:txBody>
          <a:bodyPr/>
          <a:lstStyle/>
          <a:p>
            <a:r>
              <a:rPr lang="en-US" smtClean="0"/>
              <a:t>Annex 1: </a:t>
            </a:r>
            <a:r>
              <a:rPr lang="en-US" dirty="0" smtClean="0"/>
              <a:t>Transport Layer Connection Startup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21227" y="1809787"/>
            <a:ext cx="4354067" cy="4609867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r>
              <a:rPr lang="en-US" sz="1800" dirty="0" smtClean="0"/>
              <a:t>Transport </a:t>
            </a:r>
            <a:r>
              <a:rPr lang="en-US" sz="1800" dirty="0"/>
              <a:t>protocols with bitrate control (e.g. TCP, QUIC</a:t>
            </a:r>
            <a:r>
              <a:rPr lang="en-US" sz="1800" dirty="0" smtClean="0"/>
              <a:t>) has slow startup mechanism</a:t>
            </a:r>
            <a:endParaRPr lang="en-US" sz="1800" dirty="0"/>
          </a:p>
          <a:p>
            <a:r>
              <a:rPr lang="en-US" sz="1800" dirty="0" smtClean="0"/>
              <a:t>Window size scaling: </a:t>
            </a:r>
            <a:endParaRPr lang="en-US" sz="1800" dirty="0"/>
          </a:p>
          <a:p>
            <a:pPr lvl="1"/>
            <a:r>
              <a:rPr lang="en-US" altLang="zh-CN" sz="1800" dirty="0" smtClean="0"/>
              <a:t>CWND(congestion window)</a:t>
            </a:r>
            <a:r>
              <a:rPr lang="en-US" sz="1800" dirty="0" smtClean="0"/>
              <a:t>:</a:t>
            </a:r>
            <a:endParaRPr lang="en-US" sz="1800" dirty="0"/>
          </a:p>
          <a:p>
            <a:pPr lvl="2"/>
            <a:r>
              <a:rPr lang="en-US" altLang="zh-CN" sz="1400" dirty="0" smtClean="0"/>
              <a:t>Slow startup</a:t>
            </a:r>
          </a:p>
          <a:p>
            <a:pPr lvl="2"/>
            <a:r>
              <a:rPr lang="en-US" sz="1400" dirty="0" smtClean="0"/>
              <a:t>Congestion control</a:t>
            </a:r>
          </a:p>
          <a:p>
            <a:pPr lvl="1"/>
            <a:r>
              <a:rPr lang="en-US" altLang="zh-CN" sz="1800" dirty="0">
                <a:solidFill>
                  <a:prstClr val="black"/>
                </a:solidFill>
              </a:rPr>
              <a:t>RWND(receiver window):</a:t>
            </a:r>
            <a:endParaRPr lang="en-US" altLang="zh-CN" sz="1800" dirty="0" smtClean="0">
              <a:solidFill>
                <a:prstClr val="black"/>
              </a:solidFill>
            </a:endParaRPr>
          </a:p>
          <a:p>
            <a:pPr lvl="2"/>
            <a:r>
              <a:rPr lang="en-US" altLang="zh-CN" sz="1400" dirty="0" smtClean="0">
                <a:solidFill>
                  <a:prstClr val="black"/>
                </a:solidFill>
              </a:rPr>
              <a:t>Buffer notification</a:t>
            </a:r>
          </a:p>
          <a:p>
            <a:pPr lvl="2"/>
            <a:endParaRPr lang="en-US" altLang="zh-CN" sz="1400" dirty="0">
              <a:solidFill>
                <a:prstClr val="black"/>
              </a:solidFill>
            </a:endParaRPr>
          </a:p>
          <a:p>
            <a:pPr lvl="0"/>
            <a:r>
              <a:rPr lang="en-US" altLang="zh-CN" sz="1800" smtClean="0">
                <a:solidFill>
                  <a:prstClr val="black"/>
                </a:solidFill>
              </a:rPr>
              <a:t>Window size notification:</a:t>
            </a:r>
          </a:p>
          <a:p>
            <a:pPr lvl="1"/>
            <a:r>
              <a:rPr lang="en-US" altLang="zh-CN" sz="1400" smtClean="0">
                <a:solidFill>
                  <a:prstClr val="black"/>
                </a:solidFill>
              </a:rPr>
              <a:t>Two directions have their own window parameter sets.</a:t>
            </a:r>
            <a:endParaRPr lang="en-US" altLang="zh-CN" sz="1400" dirty="0" smtClean="0">
              <a:solidFill>
                <a:prstClr val="black"/>
              </a:solidFill>
            </a:endParaRPr>
          </a:p>
          <a:p>
            <a:pPr lvl="1"/>
            <a:r>
              <a:rPr lang="en-US" altLang="zh-CN" sz="1400" smtClean="0">
                <a:solidFill>
                  <a:prstClr val="black"/>
                </a:solidFill>
              </a:rPr>
              <a:t>CWND is set by the sender and can be adjusted according to the receiver’s response.</a:t>
            </a:r>
            <a:endParaRPr lang="en-US" altLang="zh-CN" sz="1400" dirty="0" smtClean="0">
              <a:solidFill>
                <a:prstClr val="black"/>
              </a:solidFill>
            </a:endParaRPr>
          </a:p>
          <a:p>
            <a:pPr lvl="1"/>
            <a:r>
              <a:rPr lang="en-US" altLang="zh-CN" sz="1400" smtClean="0">
                <a:solidFill>
                  <a:prstClr val="black"/>
                </a:solidFill>
              </a:rPr>
              <a:t>RWND is set by the receiver and notified to the sender. </a:t>
            </a:r>
            <a:endParaRPr lang="en-US" altLang="zh-CN" sz="1400" dirty="0">
              <a:solidFill>
                <a:prstClr val="black"/>
              </a:solidFill>
            </a:endParaRPr>
          </a:p>
          <a:p>
            <a:pPr marL="914400" lvl="2" indent="0">
              <a:buNone/>
            </a:pPr>
            <a:endParaRPr lang="en-GB" sz="1400" dirty="0" smtClean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6258" y="2827402"/>
            <a:ext cx="3345158" cy="2665673"/>
          </a:xfrm>
          <a:prstGeom prst="rect">
            <a:avLst/>
          </a:prstGeom>
        </p:spPr>
      </p:pic>
      <p:pic>
        <p:nvPicPr>
          <p:cNvPr id="2050" name="Picture 2" descr="http://3ms.huawei.com/hi/staticimages/hi3msg/images/2018/0514/19/5af96d7ab0a6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1758" y="2942848"/>
            <a:ext cx="3788036" cy="15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3ms.huawei.com/hi/staticimages/hi3msg/images/2018/0514/19/5af96e000e468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5901" y="4724421"/>
            <a:ext cx="3707125" cy="118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452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CE0CEC36-5881-F64A-A70F-904DBA98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680" y="941078"/>
            <a:ext cx="10736446" cy="496506"/>
          </a:xfrm>
        </p:spPr>
        <p:txBody>
          <a:bodyPr/>
          <a:lstStyle/>
          <a:p>
            <a:r>
              <a:rPr lang="en-US" smtClean="0"/>
              <a:t>Annex 2: </a:t>
            </a:r>
            <a:r>
              <a:rPr lang="en-US" dirty="0" smtClean="0"/>
              <a:t>Transport Layer </a:t>
            </a:r>
            <a:r>
              <a:rPr lang="en-US" dirty="0"/>
              <a:t>Connection Startup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95153" y="2477026"/>
            <a:ext cx="5295750" cy="3401260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lvl="0"/>
            <a:r>
              <a:rPr lang="en-US" altLang="zh-CN" sz="1800" dirty="0">
                <a:solidFill>
                  <a:prstClr val="black"/>
                </a:solidFill>
              </a:rPr>
              <a:t>Transport protocols with bitrate control (e.g. TCP, QUIC) has slow startup </a:t>
            </a:r>
            <a:r>
              <a:rPr lang="en-US" altLang="zh-CN" sz="1800" dirty="0" smtClean="0">
                <a:solidFill>
                  <a:prstClr val="black"/>
                </a:solidFill>
              </a:rPr>
              <a:t>mechanism</a:t>
            </a:r>
            <a:endParaRPr lang="en-US" sz="1800" dirty="0" smtClean="0"/>
          </a:p>
          <a:p>
            <a:r>
              <a:rPr lang="en-US" sz="1800" dirty="0" smtClean="0"/>
              <a:t>RTO(retransmission timeout): </a:t>
            </a:r>
            <a:endParaRPr lang="en-US" sz="1800" dirty="0"/>
          </a:p>
          <a:p>
            <a:pPr lvl="1"/>
            <a:r>
              <a:rPr lang="en-US" sz="1800" dirty="0" smtClean="0"/>
              <a:t>Affects the final average bitrate:</a:t>
            </a:r>
            <a:endParaRPr lang="en-US" sz="1800" dirty="0"/>
          </a:p>
          <a:p>
            <a:pPr lvl="2"/>
            <a:r>
              <a:rPr lang="en-GB" sz="1400" dirty="0" smtClean="0"/>
              <a:t>ACK notification interval</a:t>
            </a:r>
          </a:p>
          <a:p>
            <a:pPr lvl="2"/>
            <a:r>
              <a:rPr lang="en-GB" sz="1400" dirty="0" smtClean="0"/>
              <a:t>Retransmission and window size reduction trigger</a:t>
            </a:r>
          </a:p>
          <a:p>
            <a:pPr lvl="2"/>
            <a:r>
              <a:rPr lang="en-GB" sz="1400" dirty="0" smtClean="0"/>
              <a:t>Recovery trigger </a:t>
            </a:r>
          </a:p>
          <a:p>
            <a:pPr lvl="0"/>
            <a:r>
              <a:rPr lang="en-US" altLang="zh-CN" sz="1800" dirty="0" smtClean="0">
                <a:solidFill>
                  <a:prstClr val="black"/>
                </a:solidFill>
              </a:rPr>
              <a:t>For EAS relocation scenario:</a:t>
            </a:r>
            <a:endParaRPr lang="en-GB" altLang="zh-CN" sz="1400" dirty="0" smtClean="0"/>
          </a:p>
          <a:p>
            <a:pPr lvl="1"/>
            <a:r>
              <a:rPr lang="en-GB" altLang="zh-CN" sz="1400" dirty="0" smtClean="0">
                <a:solidFill>
                  <a:prstClr val="black"/>
                </a:solidFill>
              </a:rPr>
              <a:t>RTO should be re-calculated according to several rounds of RTT detection</a:t>
            </a:r>
            <a:endParaRPr lang="en-US" altLang="zh-CN" sz="1400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s://img-blog.csdn.net/20180709170418569?watermark/2/text/aHR0cHM6Ly9ibG9nLmNzZG4ubmV0L3doZ3RoZW9uZQ==/font/5a6L5L2T/fontsize/400/fill/I0JBQkFCMA==/dissolve/7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104" b="3492"/>
          <a:stretch/>
        </p:blipFill>
        <p:spPr bwMode="auto">
          <a:xfrm>
            <a:off x="9229906" y="2477026"/>
            <a:ext cx="2962094" cy="316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TCP Global Synchronizatio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46" y="2477026"/>
            <a:ext cx="3420716" cy="1436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CP Global Synchronization R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0046" y="4390476"/>
            <a:ext cx="3708422" cy="148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4932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="" xmlns:a16="http://schemas.microsoft.com/office/drawing/2014/main" id="{CE0CEC36-5881-F64A-A70F-904DBA9886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2680" y="941078"/>
            <a:ext cx="10736446" cy="496506"/>
          </a:xfrm>
        </p:spPr>
        <p:txBody>
          <a:bodyPr/>
          <a:lstStyle/>
          <a:p>
            <a:r>
              <a:rPr lang="en-US" smtClean="0"/>
              <a:t>Annex 3: TCP startup Parameter Decision</a:t>
            </a:r>
            <a:endParaRPr lang="en-US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751161"/>
            <a:ext cx="11610901" cy="4366835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lvl="0"/>
            <a:r>
              <a:rPr lang="en-US" altLang="zh-CN" sz="1800" smtClean="0">
                <a:solidFill>
                  <a:prstClr val="black"/>
                </a:solidFill>
              </a:rPr>
              <a:t>RFC </a:t>
            </a:r>
            <a:r>
              <a:rPr lang="en-US" altLang="zh-CN" sz="1800">
                <a:solidFill>
                  <a:prstClr val="black"/>
                </a:solidFill>
              </a:rPr>
              <a:t>1323 defines TCP extensions for window </a:t>
            </a:r>
            <a:r>
              <a:rPr lang="en-US" altLang="zh-CN" sz="1800" smtClean="0">
                <a:solidFill>
                  <a:prstClr val="black"/>
                </a:solidFill>
              </a:rPr>
              <a:t>scaling, timestamps</a:t>
            </a:r>
            <a:r>
              <a:rPr lang="en-US" altLang="zh-CN" sz="1800">
                <a:solidFill>
                  <a:prstClr val="black"/>
                </a:solidFill>
              </a:rPr>
              <a:t>, and protection against wrapped sequence numbers, </a:t>
            </a:r>
            <a:r>
              <a:rPr lang="en-US" altLang="zh-CN" sz="1800" smtClean="0">
                <a:solidFill>
                  <a:prstClr val="black"/>
                </a:solidFill>
              </a:rPr>
              <a:t>for efficient </a:t>
            </a:r>
            <a:r>
              <a:rPr lang="en-US" altLang="zh-CN" sz="1800">
                <a:solidFill>
                  <a:prstClr val="black"/>
                </a:solidFill>
              </a:rPr>
              <a:t>and safe operation over paths with large </a:t>
            </a:r>
            <a:r>
              <a:rPr lang="en-US" altLang="zh-CN" sz="1800" smtClean="0">
                <a:solidFill>
                  <a:prstClr val="black"/>
                </a:solidFill>
              </a:rPr>
              <a:t>bandwidth-delay products. [ref: RFC 4614, RFC 1323]</a:t>
            </a:r>
          </a:p>
          <a:p>
            <a:pPr lvl="1"/>
            <a:r>
              <a:rPr lang="en-US" sz="1400" smtClean="0">
                <a:solidFill>
                  <a:prstClr val="black"/>
                </a:solidFill>
              </a:rPr>
              <a:t>These </a:t>
            </a:r>
            <a:r>
              <a:rPr lang="en-US" sz="1400">
                <a:solidFill>
                  <a:prstClr val="black"/>
                </a:solidFill>
              </a:rPr>
              <a:t>extensions are commonly found in currently </a:t>
            </a:r>
            <a:r>
              <a:rPr lang="en-US" sz="1400" smtClean="0">
                <a:solidFill>
                  <a:prstClr val="black"/>
                </a:solidFill>
              </a:rPr>
              <a:t>used </a:t>
            </a:r>
            <a:r>
              <a:rPr lang="en-US" sz="1400">
                <a:solidFill>
                  <a:prstClr val="black"/>
                </a:solidFill>
              </a:rPr>
              <a:t>systems; however, they may require manual tuning </a:t>
            </a:r>
            <a:r>
              <a:rPr lang="en-US" sz="1400" smtClean="0">
                <a:solidFill>
                  <a:prstClr val="black"/>
                </a:solidFill>
              </a:rPr>
              <a:t>and configuration. [ref: RFC 4614]</a:t>
            </a:r>
          </a:p>
          <a:p>
            <a:pPr lvl="1"/>
            <a:r>
              <a:rPr lang="en-US" sz="1400">
                <a:solidFill>
                  <a:prstClr val="black"/>
                </a:solidFill>
              </a:rPr>
              <a:t>Operating system now provides interfaces to adjust the parameters defined in RFC 1323</a:t>
            </a:r>
            <a:r>
              <a:rPr lang="en-US" sz="1400" smtClean="0">
                <a:solidFill>
                  <a:prstClr val="black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1400">
                <a:solidFill>
                  <a:prstClr val="black"/>
                </a:solidFill>
              </a:rPr>
              <a:t>	</a:t>
            </a:r>
            <a:r>
              <a:rPr lang="en-US" sz="1400" smtClean="0">
                <a:solidFill>
                  <a:prstClr val="black"/>
                </a:solidFill>
              </a:rPr>
              <a:t>[</a:t>
            </a:r>
            <a:r>
              <a:rPr lang="en-US" sz="1400">
                <a:solidFill>
                  <a:prstClr val="black"/>
                </a:solidFill>
              </a:rPr>
              <a:t>ref: </a:t>
            </a:r>
            <a:r>
              <a:rPr lang="en-US" sz="1400" smtClean="0">
                <a:solidFill>
                  <a:prstClr val="black"/>
                </a:solidFill>
              </a:rPr>
              <a:t>wiki: https</a:t>
            </a:r>
            <a:r>
              <a:rPr lang="en-US" sz="1400">
                <a:solidFill>
                  <a:prstClr val="black"/>
                </a:solidFill>
              </a:rPr>
              <a:t>://en.wikipedia.org/wiki/TCP_window_scale_option </a:t>
            </a:r>
            <a:r>
              <a:rPr lang="en-US" sz="1400" smtClean="0">
                <a:solidFill>
                  <a:prstClr val="black"/>
                </a:solidFill>
              </a:rPr>
              <a:t>]</a:t>
            </a:r>
          </a:p>
          <a:p>
            <a:pPr lvl="1"/>
            <a:r>
              <a:rPr lang="en-US" altLang="zh-CN" sz="1400">
                <a:solidFill>
                  <a:prstClr val="black"/>
                </a:solidFill>
              </a:rPr>
              <a:t>Operating system now provides interfaces to adjust the parameters defined in RFC 1323</a:t>
            </a:r>
            <a:r>
              <a:rPr lang="en-US" altLang="zh-CN" sz="1400" smtClean="0">
                <a:solidFill>
                  <a:prstClr val="black"/>
                </a:solidFill>
              </a:rPr>
              <a:t>.</a:t>
            </a:r>
            <a:endParaRPr lang="en-US" sz="1400" smtClean="0">
              <a:solidFill>
                <a:prstClr val="black"/>
              </a:solidFill>
            </a:endParaRPr>
          </a:p>
          <a:p>
            <a:pPr lvl="0"/>
            <a:r>
              <a:rPr lang="en-US" altLang="zh-CN" sz="1800">
                <a:solidFill>
                  <a:prstClr val="black"/>
                </a:solidFill>
              </a:rPr>
              <a:t>RFC 3390 permits </a:t>
            </a:r>
            <a:r>
              <a:rPr lang="en-US" altLang="zh-CN" sz="1800" smtClean="0">
                <a:solidFill>
                  <a:prstClr val="black"/>
                </a:solidFill>
              </a:rPr>
              <a:t>a larger </a:t>
            </a:r>
            <a:r>
              <a:rPr lang="en-US" altLang="zh-CN" sz="1800">
                <a:solidFill>
                  <a:prstClr val="black"/>
                </a:solidFill>
              </a:rPr>
              <a:t>initial TCP </a:t>
            </a:r>
            <a:r>
              <a:rPr lang="en-US" altLang="zh-CN" sz="1800" smtClean="0">
                <a:solidFill>
                  <a:prstClr val="black"/>
                </a:solidFill>
              </a:rPr>
              <a:t>window during </a:t>
            </a:r>
            <a:r>
              <a:rPr lang="en-US" altLang="zh-CN" sz="1800">
                <a:solidFill>
                  <a:prstClr val="black"/>
                </a:solidFill>
              </a:rPr>
              <a:t>the slow-start phase, depending on the segment size. [ref: RFC 4614, RFC 3390]</a:t>
            </a:r>
          </a:p>
          <a:p>
            <a:pPr lvl="1"/>
            <a:r>
              <a:rPr lang="en-US" sz="1400" smtClean="0">
                <a:solidFill>
                  <a:prstClr val="black"/>
                </a:solidFill>
              </a:rPr>
              <a:t>RFC </a:t>
            </a:r>
            <a:r>
              <a:rPr lang="en-US" sz="1400">
                <a:solidFill>
                  <a:prstClr val="black"/>
                </a:solidFill>
              </a:rPr>
              <a:t>3390 can be implemented by web browser to </a:t>
            </a:r>
            <a:r>
              <a:rPr lang="en-US" sz="1400" smtClean="0">
                <a:solidFill>
                  <a:prstClr val="black"/>
                </a:solidFill>
              </a:rPr>
              <a:t>open larger </a:t>
            </a:r>
            <a:r>
              <a:rPr lang="en-US" sz="1400">
                <a:solidFill>
                  <a:prstClr val="black"/>
                </a:solidFill>
              </a:rPr>
              <a:t>initial </a:t>
            </a:r>
            <a:r>
              <a:rPr lang="en-US" sz="1400" smtClean="0">
                <a:solidFill>
                  <a:prstClr val="black"/>
                </a:solidFill>
              </a:rPr>
              <a:t>windows. [ref: RFC3390]</a:t>
            </a:r>
          </a:p>
          <a:p>
            <a:pPr lvl="1"/>
            <a:r>
              <a:rPr lang="en-US" sz="1400" smtClean="0">
                <a:solidFill>
                  <a:prstClr val="black"/>
                </a:solidFill>
              </a:rPr>
              <a:t>Larger initial windows have better performance in some scenario while worse performance in other scenarios.[ref: RFC3390]</a:t>
            </a:r>
            <a:endParaRPr lang="en-US" sz="1400">
              <a:solidFill>
                <a:prstClr val="black"/>
              </a:solidFill>
            </a:endParaRPr>
          </a:p>
          <a:p>
            <a:pPr lvl="0"/>
            <a:r>
              <a:rPr lang="en-US" sz="1800" smtClean="0"/>
              <a:t>Conclusion:</a:t>
            </a:r>
            <a:endParaRPr lang="en-US" sz="1800" dirty="0"/>
          </a:p>
          <a:p>
            <a:pPr lvl="2"/>
            <a:r>
              <a:rPr lang="en-GB" sz="1400" smtClean="0"/>
              <a:t>Current IETF RFCs support operating systems (e.g. Linux, and the system can provide interface to applications for parameter adjustion) and applications (e.g. Web Browser) to adjust the initial windows manually.</a:t>
            </a:r>
          </a:p>
          <a:p>
            <a:pPr lvl="2"/>
            <a:r>
              <a:rPr lang="en-GB" sz="1400" smtClean="0"/>
              <a:t>The performance of different startup parameters depends on the scenario (network status)</a:t>
            </a:r>
          </a:p>
          <a:p>
            <a:pPr lvl="2"/>
            <a:r>
              <a:rPr lang="en-GB" sz="1400" smtClean="0">
                <a:solidFill>
                  <a:srgbClr val="FF0000"/>
                </a:solidFill>
              </a:rPr>
              <a:t>If the application can have acknowledge of the network status and adjust the startup parameters manually, transport layer will have better performance.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38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=""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=""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5G enabled Transport Layer Optimization</a:t>
            </a:r>
          </a:p>
          <a:p>
            <a:r>
              <a:rPr lang="en-US" altLang="en-US" dirty="0" smtClean="0"/>
              <a:t>Information </a:t>
            </a:r>
            <a:r>
              <a:rPr lang="en-US" altLang="en-US" dirty="0"/>
              <a:t>C</a:t>
            </a:r>
            <a:r>
              <a:rPr lang="en-US" altLang="en-US" dirty="0" smtClean="0"/>
              <a:t>ollection </a:t>
            </a:r>
            <a:r>
              <a:rPr lang="en-US" altLang="en-US" smtClean="0"/>
              <a:t>and Examples</a:t>
            </a:r>
          </a:p>
          <a:p>
            <a:pPr lvl="0"/>
            <a:r>
              <a:rPr lang="en-US" altLang="en-US">
                <a:solidFill>
                  <a:srgbClr val="FF0000"/>
                </a:solidFill>
              </a:rPr>
              <a:t>Left APs </a:t>
            </a:r>
            <a:r>
              <a:rPr lang="en-US" altLang="en-US" smtClean="0">
                <a:solidFill>
                  <a:srgbClr val="FF0000"/>
                </a:solidFill>
              </a:rPr>
              <a:t>from </a:t>
            </a:r>
            <a:r>
              <a:rPr lang="en-US" altLang="en-US">
                <a:solidFill>
                  <a:srgbClr val="FF0000"/>
                </a:solidFill>
              </a:rPr>
              <a:t>Last </a:t>
            </a:r>
            <a:r>
              <a:rPr lang="en-US" altLang="en-US" smtClean="0">
                <a:solidFill>
                  <a:srgbClr val="FF0000"/>
                </a:solidFill>
              </a:rPr>
              <a:t>CC</a:t>
            </a:r>
            <a:endParaRPr lang="en-US" altLang="en-US" dirty="0" smtClean="0"/>
          </a:p>
          <a:p>
            <a:r>
              <a:rPr lang="en-US" altLang="en-US" smtClean="0">
                <a:solidFill>
                  <a:srgbClr val="FF0000"/>
                </a:solidFill>
              </a:rPr>
              <a:t>Summary</a:t>
            </a:r>
          </a:p>
          <a:p>
            <a:r>
              <a:rPr lang="en-US" altLang="en-US" smtClean="0"/>
              <a:t>Annex</a:t>
            </a:r>
            <a:r>
              <a:rPr lang="en-US" altLang="en-US" dirty="0"/>
              <a:t>: Transport layer connection </a:t>
            </a:r>
            <a:r>
              <a:rPr lang="en-US" altLang="en-US" dirty="0" smtClean="0"/>
              <a:t>startup</a:t>
            </a:r>
            <a:endParaRPr lang="en-US" alt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副标题 1"/>
          <p:cNvSpPr>
            <a:spLocks noGrp="1"/>
          </p:cNvSpPr>
          <p:nvPr>
            <p:ph type="subTitle" idx="1"/>
          </p:nvPr>
        </p:nvSpPr>
        <p:spPr>
          <a:xfrm>
            <a:off x="163031" y="969283"/>
            <a:ext cx="10736446" cy="993400"/>
          </a:xfrm>
        </p:spPr>
        <p:txBody>
          <a:bodyPr/>
          <a:lstStyle/>
          <a:p>
            <a:r>
              <a:rPr lang="en-US" altLang="zh-CN" dirty="0" smtClean="0"/>
              <a:t>5G enabled Transport Layer Optimization</a:t>
            </a:r>
            <a:endParaRPr lang="zh-CN" alt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 txBox="1">
            <a:spLocks/>
          </p:cNvSpPr>
          <p:nvPr/>
        </p:nvSpPr>
        <p:spPr bwMode="auto">
          <a:xfrm>
            <a:off x="307874" y="1838325"/>
            <a:ext cx="11083712" cy="4248150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3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 smtClean="0"/>
              <a:t>This discussion is in the scope of KI #2 and KI #3</a:t>
            </a:r>
          </a:p>
          <a:p>
            <a:r>
              <a:rPr lang="en-US" sz="1400" dirty="0" smtClean="0"/>
              <a:t>5G </a:t>
            </a:r>
            <a:r>
              <a:rPr lang="en-US" sz="1400" dirty="0"/>
              <a:t>system is already capable to expose network information to Application for service improvement.</a:t>
            </a:r>
          </a:p>
          <a:p>
            <a:pPr lvl="1"/>
            <a:r>
              <a:rPr lang="en-US" sz="1400" dirty="0" err="1">
                <a:solidFill>
                  <a:prstClr val="black"/>
                </a:solidFill>
              </a:rPr>
              <a:t>QoS</a:t>
            </a:r>
            <a:r>
              <a:rPr lang="en-US" sz="1400" dirty="0">
                <a:solidFill>
                  <a:prstClr val="black"/>
                </a:solidFill>
              </a:rPr>
              <a:t> status (GFBR(guaranteed flow bit rate</a:t>
            </a:r>
            <a:r>
              <a:rPr lang="en-US" sz="1400" dirty="0" smtClean="0">
                <a:solidFill>
                  <a:prstClr val="black"/>
                </a:solidFill>
              </a:rPr>
              <a:t>), MFBR(</a:t>
            </a:r>
            <a:r>
              <a:rPr lang="en-US" altLang="zh-CN" sz="1400" dirty="0" smtClean="0">
                <a:solidFill>
                  <a:prstClr val="black"/>
                </a:solidFill>
              </a:rPr>
              <a:t>maximum</a:t>
            </a:r>
            <a:r>
              <a:rPr lang="en-US" sz="1400" dirty="0" smtClean="0">
                <a:solidFill>
                  <a:prstClr val="black"/>
                </a:solidFill>
              </a:rPr>
              <a:t> </a:t>
            </a:r>
            <a:r>
              <a:rPr lang="en-US" sz="1400" dirty="0">
                <a:solidFill>
                  <a:prstClr val="black"/>
                </a:solidFill>
              </a:rPr>
              <a:t>flow bit rate), ) via SM notification (</a:t>
            </a:r>
            <a:r>
              <a:rPr lang="en-US" sz="1400" dirty="0" smtClean="0">
                <a:solidFill>
                  <a:prstClr val="black"/>
                </a:solidFill>
              </a:rPr>
              <a:t>PCF, </a:t>
            </a:r>
            <a:r>
              <a:rPr lang="en-US" sz="1400" dirty="0">
                <a:solidFill>
                  <a:prstClr val="black"/>
                </a:solidFill>
              </a:rPr>
              <a:t>23.501)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Delay in 5GS via </a:t>
            </a:r>
            <a:r>
              <a:rPr lang="en-US" sz="1400" dirty="0" err="1">
                <a:solidFill>
                  <a:prstClr val="black"/>
                </a:solidFill>
              </a:rPr>
              <a:t>QoS</a:t>
            </a:r>
            <a:r>
              <a:rPr lang="en-US" sz="1400" dirty="0">
                <a:solidFill>
                  <a:prstClr val="black"/>
                </a:solidFill>
              </a:rPr>
              <a:t> monitoring notification (PCF, 23.501)</a:t>
            </a:r>
          </a:p>
          <a:p>
            <a:pPr lvl="1"/>
            <a:r>
              <a:rPr lang="en-US" sz="1400" dirty="0">
                <a:solidFill>
                  <a:prstClr val="black"/>
                </a:solidFill>
              </a:rPr>
              <a:t>Predicted </a:t>
            </a:r>
            <a:r>
              <a:rPr lang="en-US" sz="1400" dirty="0" smtClean="0">
                <a:solidFill>
                  <a:prstClr val="black"/>
                </a:solidFill>
              </a:rPr>
              <a:t>U</a:t>
            </a:r>
            <a:r>
              <a:rPr lang="en-US" altLang="zh-CN" sz="1400" dirty="0" smtClean="0">
                <a:solidFill>
                  <a:prstClr val="black"/>
                </a:solidFill>
              </a:rPr>
              <a:t>P path performance</a:t>
            </a:r>
            <a:r>
              <a:rPr lang="en-US" sz="1400" dirty="0" smtClean="0">
                <a:solidFill>
                  <a:prstClr val="black"/>
                </a:solidFill>
              </a:rPr>
              <a:t>, </a:t>
            </a:r>
            <a:r>
              <a:rPr lang="en-US" sz="1400" dirty="0" err="1">
                <a:solidFill>
                  <a:prstClr val="black"/>
                </a:solidFill>
              </a:rPr>
              <a:t>QoE</a:t>
            </a:r>
            <a:r>
              <a:rPr lang="en-US" sz="1400" dirty="0">
                <a:solidFill>
                  <a:prstClr val="black"/>
                </a:solidFill>
              </a:rPr>
              <a:t> (NWDAF, 23.501) </a:t>
            </a:r>
          </a:p>
          <a:p>
            <a:r>
              <a:rPr lang="en-US" sz="1400" dirty="0"/>
              <a:t>Transport layer usage with bitrate control (e.g. TCP, QUIC) can have better performance if configured with the transport layer parameters for application session/traffic based on network status info, compared to configuring the transport layer parameters with default values. It will be beneficial for some VAL applications with strict </a:t>
            </a:r>
            <a:r>
              <a:rPr lang="en-US" sz="1400" dirty="0" err="1"/>
              <a:t>QoS</a:t>
            </a:r>
            <a:r>
              <a:rPr lang="en-US" sz="1400" dirty="0"/>
              <a:t> </a:t>
            </a:r>
            <a:r>
              <a:rPr lang="en-US" sz="1400" dirty="0" smtClean="0"/>
              <a:t>requirements. </a:t>
            </a:r>
            <a:endParaRPr lang="en-US" sz="1400" dirty="0">
              <a:solidFill>
                <a:prstClr val="black"/>
              </a:solidFill>
            </a:endParaRPr>
          </a:p>
          <a:p>
            <a:r>
              <a:rPr lang="en-US" altLang="zh-CN" sz="1400" dirty="0" smtClean="0"/>
              <a:t>5G system exposed network information can be used to optimize the transport layer parameter configuration</a:t>
            </a:r>
            <a:r>
              <a:rPr lang="en-US" sz="1400" dirty="0" smtClean="0"/>
              <a:t>:</a:t>
            </a:r>
          </a:p>
          <a:p>
            <a:pPr lvl="1"/>
            <a:r>
              <a:rPr lang="en-US" altLang="zh-CN" sz="1400" dirty="0">
                <a:solidFill>
                  <a:prstClr val="black"/>
                </a:solidFill>
              </a:rPr>
              <a:t>Congestion window </a:t>
            </a:r>
            <a:r>
              <a:rPr lang="en-US" altLang="zh-CN" sz="1400" dirty="0" smtClean="0">
                <a:solidFill>
                  <a:prstClr val="black"/>
                </a:solidFill>
              </a:rPr>
              <a:t>calculation based on GFBR, MFBR </a:t>
            </a:r>
            <a:r>
              <a:rPr lang="en-US" altLang="zh-CN" sz="1400" dirty="0">
                <a:solidFill>
                  <a:prstClr val="black"/>
                </a:solidFill>
              </a:rPr>
              <a:t>info</a:t>
            </a:r>
          </a:p>
          <a:p>
            <a:pPr lvl="1"/>
            <a:r>
              <a:rPr lang="en-US" altLang="zh-CN" sz="1400" dirty="0">
                <a:solidFill>
                  <a:prstClr val="black"/>
                </a:solidFill>
              </a:rPr>
              <a:t>RTT detection and </a:t>
            </a:r>
            <a:r>
              <a:rPr lang="en-US" altLang="zh-CN" sz="1400" dirty="0" smtClean="0">
                <a:solidFill>
                  <a:prstClr val="black"/>
                </a:solidFill>
              </a:rPr>
              <a:t>calculation based on </a:t>
            </a:r>
            <a:r>
              <a:rPr lang="en-US" altLang="zh-CN" sz="1400" dirty="0">
                <a:solidFill>
                  <a:prstClr val="black"/>
                </a:solidFill>
              </a:rPr>
              <a:t>Delay in 5GS</a:t>
            </a:r>
          </a:p>
          <a:p>
            <a:pPr lvl="1"/>
            <a:r>
              <a:rPr lang="en-US" altLang="zh-CN" sz="1400" dirty="0">
                <a:solidFill>
                  <a:prstClr val="black"/>
                </a:solidFill>
              </a:rPr>
              <a:t>Other optimization (congestion prediction</a:t>
            </a:r>
            <a:r>
              <a:rPr lang="en-US" altLang="zh-CN" sz="1400" dirty="0" smtClean="0">
                <a:solidFill>
                  <a:prstClr val="black"/>
                </a:solidFill>
              </a:rPr>
              <a:t>) based on </a:t>
            </a:r>
            <a:r>
              <a:rPr lang="en-US" altLang="zh-CN" sz="1400" dirty="0">
                <a:solidFill>
                  <a:prstClr val="black"/>
                </a:solidFill>
              </a:rPr>
              <a:t>Predicted </a:t>
            </a:r>
            <a:r>
              <a:rPr lang="en-US" altLang="zh-CN" sz="1400" dirty="0" smtClean="0">
                <a:solidFill>
                  <a:prstClr val="black"/>
                </a:solidFill>
              </a:rPr>
              <a:t>UP path performance.</a:t>
            </a:r>
            <a:endParaRPr lang="en-US" altLang="zh-CN" sz="1400" dirty="0">
              <a:solidFill>
                <a:prstClr val="black"/>
              </a:solidFill>
            </a:endParaRPr>
          </a:p>
          <a:p>
            <a:r>
              <a:rPr lang="en-US" altLang="zh-CN" sz="1400" dirty="0" smtClean="0">
                <a:solidFill>
                  <a:prstClr val="black"/>
                </a:solidFill>
              </a:rPr>
              <a:t>Enhancement in SEALDD:</a:t>
            </a:r>
          </a:p>
          <a:p>
            <a:pPr lvl="1"/>
            <a:r>
              <a:rPr lang="en-US" altLang="zh-CN" sz="1400" dirty="0" smtClean="0">
                <a:solidFill>
                  <a:prstClr val="black"/>
                </a:solidFill>
              </a:rPr>
              <a:t>Subscribe and receive </a:t>
            </a:r>
            <a:r>
              <a:rPr lang="en-US" altLang="zh-CN" sz="1400" dirty="0" err="1" smtClean="0">
                <a:solidFill>
                  <a:prstClr val="black"/>
                </a:solidFill>
              </a:rPr>
              <a:t>QoS</a:t>
            </a:r>
            <a:r>
              <a:rPr lang="en-US" altLang="zh-CN" sz="1400" dirty="0" smtClean="0">
                <a:solidFill>
                  <a:prstClr val="black"/>
                </a:solidFill>
              </a:rPr>
              <a:t> parameters and network status information from 5GS</a:t>
            </a:r>
          </a:p>
          <a:p>
            <a:pPr lvl="1"/>
            <a:r>
              <a:rPr lang="en-US" altLang="zh-CN" sz="1400" dirty="0" smtClean="0">
                <a:solidFill>
                  <a:prstClr val="black"/>
                </a:solidFill>
              </a:rPr>
              <a:t>Generate optimal transport layer parameters like startup parameters (for EAS relocation or connection initiating scenario) to be applied/configured for the application session.</a:t>
            </a:r>
            <a:endParaRPr lang="en-US" altLang="zh-CN" sz="1100" dirty="0" smtClean="0">
              <a:solidFill>
                <a:prstClr val="black"/>
              </a:solidFill>
            </a:endParaRPr>
          </a:p>
          <a:p>
            <a:pPr lvl="2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8487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="" xmlns:a16="http://schemas.microsoft.com/office/drawing/2014/main" id="{3794A7AC-F975-4B82-9FCA-9C67ECE03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Information Collection and Examples</a:t>
            </a:r>
            <a:endParaRPr lang="en-GB" alt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83720" y="1766190"/>
            <a:ext cx="6012330" cy="4577459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r>
              <a:rPr lang="en-US" sz="1600" dirty="0" err="1" smtClean="0"/>
              <a:t>QoS</a:t>
            </a:r>
            <a:r>
              <a:rPr lang="en-US" sz="1600" dirty="0" smtClean="0"/>
              <a:t> parameters collection of the new data transmission path from 5GS </a:t>
            </a:r>
            <a:r>
              <a:rPr lang="en-US" sz="1600" dirty="0"/>
              <a:t>b</a:t>
            </a:r>
            <a:r>
              <a:rPr lang="en-US" sz="1600" dirty="0" smtClean="0"/>
              <a:t>efore application data transmission:</a:t>
            </a:r>
          </a:p>
          <a:p>
            <a:pPr lvl="1"/>
            <a:r>
              <a:rPr lang="en-US" sz="1200" dirty="0" smtClean="0"/>
              <a:t>GFBR/MFBR not changed for the same </a:t>
            </a:r>
            <a:r>
              <a:rPr lang="en-US" sz="1200" dirty="0" err="1" smtClean="0"/>
              <a:t>QoS</a:t>
            </a:r>
            <a:r>
              <a:rPr lang="en-US" sz="1200" dirty="0" smtClean="0"/>
              <a:t> flow</a:t>
            </a:r>
          </a:p>
          <a:p>
            <a:pPr lvl="1"/>
            <a:r>
              <a:rPr lang="en-US" sz="1200" smtClean="0"/>
              <a:t>New path already determined before </a:t>
            </a:r>
            <a:r>
              <a:rPr lang="en-US" altLang="zh-CN" sz="1200" smtClean="0"/>
              <a:t>SEALDD connection establishment</a:t>
            </a:r>
            <a:r>
              <a:rPr lang="en-US" sz="1200" smtClean="0"/>
              <a:t>(4.3.6.3 of 23.502)</a:t>
            </a:r>
          </a:p>
          <a:p>
            <a:pPr lvl="1"/>
            <a:r>
              <a:rPr lang="en-US" sz="1200" smtClean="0"/>
              <a:t>Dummy packets can be generated for QoS monitoring (5.33.3.2 of 23.501)</a:t>
            </a:r>
          </a:p>
          <a:p>
            <a:pPr lvl="1"/>
            <a:r>
              <a:rPr lang="en-US" sz="1200" smtClean="0"/>
              <a:t>Predicted </a:t>
            </a:r>
            <a:r>
              <a:rPr lang="en-US" sz="1200" dirty="0" smtClean="0"/>
              <a:t>UP path performance before UP path establishment (23.288)</a:t>
            </a:r>
          </a:p>
          <a:p>
            <a:r>
              <a:rPr lang="en-US" sz="1600" dirty="0" smtClean="0"/>
              <a:t>Transport layer optimization procedure</a:t>
            </a:r>
          </a:p>
          <a:p>
            <a:pPr lvl="1"/>
            <a:r>
              <a:rPr lang="en-US" altLang="zh-CN" sz="1200" dirty="0" smtClean="0"/>
              <a:t>Shown as the figure</a:t>
            </a:r>
          </a:p>
          <a:p>
            <a:r>
              <a:rPr lang="en-US" altLang="zh-CN" sz="1600" dirty="0" smtClean="0"/>
              <a:t>Mapping table (TCP as example)</a:t>
            </a:r>
            <a:r>
              <a:rPr lang="en-US" sz="1600" dirty="0" smtClean="0"/>
              <a:t>:</a:t>
            </a: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009397"/>
              </p:ext>
            </p:extLst>
          </p:nvPr>
        </p:nvGraphicFramePr>
        <p:xfrm>
          <a:off x="596946" y="4282016"/>
          <a:ext cx="5785878" cy="192024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317704"/>
                <a:gridCol w="1539548"/>
                <a:gridCol w="1928626"/>
              </a:tblGrid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err="1" smtClean="0"/>
                        <a:t>QoS</a:t>
                      </a:r>
                      <a:r>
                        <a:rPr lang="en-US" altLang="zh-CN" sz="1200" baseline="0" dirty="0" smtClean="0"/>
                        <a:t> parameter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Source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Transport layer</a:t>
                      </a:r>
                      <a:r>
                        <a:rPr lang="en-US" altLang="zh-CN" sz="1200" baseline="0" dirty="0" smtClean="0"/>
                        <a:t> parameter</a:t>
                      </a:r>
                      <a:endParaRPr lang="zh-CN" altLang="en-US" sz="1200" dirty="0"/>
                    </a:p>
                  </a:txBody>
                  <a:tcPr/>
                </a:tc>
              </a:tr>
              <a:tr h="406189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GFBR/MFBR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SEALDD server/PCF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Congestion </a:t>
                      </a:r>
                      <a:r>
                        <a:rPr lang="en-US" altLang="zh-CN" sz="1200" smtClean="0"/>
                        <a:t>window size/ssthresh, window scaling factor</a:t>
                      </a:r>
                      <a:endParaRPr lang="zh-CN" altLang="en-US" sz="1200" dirty="0"/>
                    </a:p>
                  </a:txBody>
                  <a:tcPr/>
                </a:tc>
              </a:tr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RAN delay and N3 delay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PCF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smtClean="0"/>
                        <a:t>RTT/RTO</a:t>
                      </a:r>
                      <a:endParaRPr lang="zh-CN" altLang="en-US" sz="1200" dirty="0"/>
                    </a:p>
                  </a:txBody>
                  <a:tcPr/>
                </a:tc>
              </a:tr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N6 delay (SA6’s</a:t>
                      </a:r>
                      <a:r>
                        <a:rPr lang="en-US" altLang="zh-CN" sz="1200" baseline="0" dirty="0" smtClean="0"/>
                        <a:t> scope</a:t>
                      </a:r>
                      <a:r>
                        <a:rPr lang="en-US" altLang="zh-CN" sz="1200" dirty="0" smtClean="0"/>
                        <a:t>)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SEALDD server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RTT/RTO</a:t>
                      </a:r>
                      <a:endParaRPr lang="zh-CN" altLang="en-US" sz="1200" dirty="0"/>
                    </a:p>
                  </a:txBody>
                  <a:tcPr/>
                </a:tc>
              </a:tr>
              <a:tr h="268154"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Predicted UP</a:t>
                      </a:r>
                      <a:r>
                        <a:rPr lang="en-US" altLang="zh-CN" sz="1200" baseline="0" dirty="0" smtClean="0"/>
                        <a:t> path performance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NWDAF</a:t>
                      </a:r>
                      <a:endParaRPr lang="zh-CN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/>
                        <a:t>Window size</a:t>
                      </a:r>
                      <a:r>
                        <a:rPr lang="en-US" altLang="zh-CN" sz="1200" baseline="0" dirty="0" smtClean="0"/>
                        <a:t> </a:t>
                      </a:r>
                      <a:r>
                        <a:rPr lang="en-US" altLang="zh-CN" sz="1200" baseline="0" smtClean="0"/>
                        <a:t>and ssthresh, window scaling factor.</a:t>
                      </a:r>
                      <a:endParaRPr lang="zh-CN" alt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9276" y="1766190"/>
            <a:ext cx="4995170" cy="412247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Left APs from Last CC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mtClean="0"/>
              <a:t>AP1: Whether Transport layer protocol stacks (e.g. TCP) </a:t>
            </a:r>
            <a:r>
              <a:rPr lang="en-US" altLang="zh-CN" smtClean="0">
                <a:solidFill>
                  <a:srgbClr val="FF0000"/>
                </a:solidFill>
              </a:rPr>
              <a:t>provides interfaces to application layer</a:t>
            </a:r>
            <a:r>
              <a:rPr lang="en-US" altLang="zh-CN" smtClean="0"/>
              <a:t> for startup parameter adjustion?</a:t>
            </a:r>
          </a:p>
          <a:p>
            <a:endParaRPr lang="en-US" altLang="zh-CN" smtClean="0"/>
          </a:p>
          <a:p>
            <a:r>
              <a:rPr lang="en-US" altLang="zh-CN" smtClean="0"/>
              <a:t>AP2: Whether the </a:t>
            </a:r>
            <a:r>
              <a:rPr lang="en-US" altLang="zh-CN" smtClean="0">
                <a:solidFill>
                  <a:srgbClr val="FF0000"/>
                </a:solidFill>
              </a:rPr>
              <a:t>SEALDD client needs to be notified </a:t>
            </a:r>
            <a:r>
              <a:rPr lang="en-US" altLang="zh-CN" smtClean="0"/>
              <a:t>about the startup parameters </a:t>
            </a:r>
            <a:r>
              <a:rPr lang="en-US" altLang="zh-CN" smtClean="0">
                <a:solidFill>
                  <a:srgbClr val="FF0000"/>
                </a:solidFill>
              </a:rPr>
              <a:t>by the SEALDD server</a:t>
            </a:r>
            <a:r>
              <a:rPr lang="en-US" altLang="zh-CN" smtClean="0"/>
              <a:t>?</a:t>
            </a:r>
          </a:p>
          <a:p>
            <a:endParaRPr lang="en-US" altLang="zh-CN"/>
          </a:p>
          <a:p>
            <a:r>
              <a:rPr lang="en-US" altLang="zh-CN"/>
              <a:t>AP3: Whether the startup </a:t>
            </a:r>
            <a:r>
              <a:rPr lang="en-US" altLang="zh-CN" smtClean="0"/>
              <a:t>parameters calculated by the </a:t>
            </a:r>
            <a:r>
              <a:rPr lang="en-US" altLang="zh-CN"/>
              <a:t>Source SEALDD server </a:t>
            </a:r>
            <a:r>
              <a:rPr lang="en-US" altLang="zh-CN" smtClean="0"/>
              <a:t>are </a:t>
            </a:r>
            <a:r>
              <a:rPr lang="en-US" altLang="zh-CN"/>
              <a:t>useful </a:t>
            </a:r>
            <a:r>
              <a:rPr lang="en-US" altLang="zh-CN" smtClean="0"/>
              <a:t>for the </a:t>
            </a:r>
            <a:r>
              <a:rPr lang="en-US" altLang="zh-CN"/>
              <a:t>Target SEALDD server with new UP path?</a:t>
            </a:r>
          </a:p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81230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AP1: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="" xmlns:a16="http://schemas.microsoft.com/office/drawing/2014/main" id="{55F986D5-D7D9-6446-9526-9389CD9831D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751161"/>
            <a:ext cx="11610901" cy="4366835"/>
          </a:xfrm>
          <a:prstGeom prst="rect">
            <a:avLst/>
          </a:prstGeom>
          <a:noFill/>
          <a:ln>
            <a:solidFill>
              <a:srgbClr val="221815"/>
            </a:solidFill>
            <a:prstDash val="dash"/>
          </a:ln>
        </p:spPr>
        <p:txBody>
          <a:bodyPr/>
          <a:lstStyle/>
          <a:p>
            <a:pPr lvl="0"/>
            <a:r>
              <a:rPr lang="en-US" altLang="zh-CN" sz="1800" smtClean="0">
                <a:solidFill>
                  <a:prstClr val="black"/>
                </a:solidFill>
              </a:rPr>
              <a:t>RFC </a:t>
            </a:r>
            <a:r>
              <a:rPr lang="en-US" altLang="zh-CN" sz="1800">
                <a:solidFill>
                  <a:prstClr val="black"/>
                </a:solidFill>
              </a:rPr>
              <a:t>1323 defines TCP extensions for window </a:t>
            </a:r>
            <a:r>
              <a:rPr lang="en-US" altLang="zh-CN" sz="1800" smtClean="0">
                <a:solidFill>
                  <a:prstClr val="black"/>
                </a:solidFill>
              </a:rPr>
              <a:t>scaling, timestamps</a:t>
            </a:r>
            <a:r>
              <a:rPr lang="en-US" altLang="zh-CN" sz="1800">
                <a:solidFill>
                  <a:prstClr val="black"/>
                </a:solidFill>
              </a:rPr>
              <a:t>, and protection against wrapped sequence numbers, </a:t>
            </a:r>
            <a:r>
              <a:rPr lang="en-US" altLang="zh-CN" sz="1800" smtClean="0">
                <a:solidFill>
                  <a:prstClr val="black"/>
                </a:solidFill>
              </a:rPr>
              <a:t>for efficient </a:t>
            </a:r>
            <a:r>
              <a:rPr lang="en-US" altLang="zh-CN" sz="1800">
                <a:solidFill>
                  <a:prstClr val="black"/>
                </a:solidFill>
              </a:rPr>
              <a:t>and safe operation over paths with large </a:t>
            </a:r>
            <a:r>
              <a:rPr lang="en-US" altLang="zh-CN" sz="1800" smtClean="0">
                <a:solidFill>
                  <a:prstClr val="black"/>
                </a:solidFill>
              </a:rPr>
              <a:t>bandwidth-delay products. [ref: RFC 4614, RFC 1323]</a:t>
            </a:r>
          </a:p>
          <a:p>
            <a:pPr lvl="1"/>
            <a:r>
              <a:rPr lang="en-US" sz="1400" smtClean="0">
                <a:solidFill>
                  <a:prstClr val="black"/>
                </a:solidFill>
              </a:rPr>
              <a:t>These </a:t>
            </a:r>
            <a:r>
              <a:rPr lang="en-US" sz="1400">
                <a:solidFill>
                  <a:prstClr val="black"/>
                </a:solidFill>
              </a:rPr>
              <a:t>extensions are commonly found in currently </a:t>
            </a:r>
            <a:r>
              <a:rPr lang="en-US" sz="1400" smtClean="0">
                <a:solidFill>
                  <a:prstClr val="black"/>
                </a:solidFill>
              </a:rPr>
              <a:t>used </a:t>
            </a:r>
            <a:r>
              <a:rPr lang="en-US" sz="1400">
                <a:solidFill>
                  <a:prstClr val="black"/>
                </a:solidFill>
              </a:rPr>
              <a:t>systems; however, they may require manual tuning </a:t>
            </a:r>
            <a:r>
              <a:rPr lang="en-US" sz="1400" smtClean="0">
                <a:solidFill>
                  <a:prstClr val="black"/>
                </a:solidFill>
              </a:rPr>
              <a:t>and configuration. [ref: RFC 4614]</a:t>
            </a:r>
          </a:p>
          <a:p>
            <a:pPr lvl="1"/>
            <a:r>
              <a:rPr lang="en-US" sz="1400">
                <a:solidFill>
                  <a:prstClr val="black"/>
                </a:solidFill>
              </a:rPr>
              <a:t>Operating system now provides interfaces to adjust the parameters defined in RFC 1323</a:t>
            </a:r>
            <a:r>
              <a:rPr lang="en-US" sz="1400" smtClean="0">
                <a:solidFill>
                  <a:prstClr val="black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1400">
                <a:solidFill>
                  <a:prstClr val="black"/>
                </a:solidFill>
              </a:rPr>
              <a:t>	</a:t>
            </a:r>
            <a:r>
              <a:rPr lang="en-US" sz="1400" smtClean="0">
                <a:solidFill>
                  <a:prstClr val="black"/>
                </a:solidFill>
              </a:rPr>
              <a:t>[</a:t>
            </a:r>
            <a:r>
              <a:rPr lang="en-US" sz="1400">
                <a:solidFill>
                  <a:prstClr val="black"/>
                </a:solidFill>
              </a:rPr>
              <a:t>ref: </a:t>
            </a:r>
            <a:r>
              <a:rPr lang="en-US" sz="1400" smtClean="0">
                <a:solidFill>
                  <a:prstClr val="black"/>
                </a:solidFill>
              </a:rPr>
              <a:t>wiki: https</a:t>
            </a:r>
            <a:r>
              <a:rPr lang="en-US" sz="1400">
                <a:solidFill>
                  <a:prstClr val="black"/>
                </a:solidFill>
              </a:rPr>
              <a:t>://en.wikipedia.org/wiki/TCP_window_scale_option </a:t>
            </a:r>
            <a:r>
              <a:rPr lang="en-US" sz="1400" smtClean="0">
                <a:solidFill>
                  <a:prstClr val="black"/>
                </a:solidFill>
              </a:rPr>
              <a:t>]</a:t>
            </a:r>
          </a:p>
          <a:p>
            <a:pPr lvl="1"/>
            <a:r>
              <a:rPr lang="en-US" altLang="zh-CN" sz="1400">
                <a:solidFill>
                  <a:prstClr val="black"/>
                </a:solidFill>
              </a:rPr>
              <a:t>Operating system now provides interfaces to adjust the parameters defined in RFC 1323</a:t>
            </a:r>
            <a:r>
              <a:rPr lang="en-US" altLang="zh-CN" sz="1400" smtClean="0">
                <a:solidFill>
                  <a:prstClr val="black"/>
                </a:solidFill>
              </a:rPr>
              <a:t>.</a:t>
            </a:r>
            <a:endParaRPr lang="en-US" sz="1400" smtClean="0">
              <a:solidFill>
                <a:prstClr val="black"/>
              </a:solidFill>
            </a:endParaRPr>
          </a:p>
          <a:p>
            <a:pPr lvl="0"/>
            <a:r>
              <a:rPr lang="en-US" altLang="zh-CN" sz="1800">
                <a:solidFill>
                  <a:prstClr val="black"/>
                </a:solidFill>
              </a:rPr>
              <a:t>RFC 3390 permits </a:t>
            </a:r>
            <a:r>
              <a:rPr lang="en-US" altLang="zh-CN" sz="1800" smtClean="0">
                <a:solidFill>
                  <a:prstClr val="black"/>
                </a:solidFill>
              </a:rPr>
              <a:t>a larger </a:t>
            </a:r>
            <a:r>
              <a:rPr lang="en-US" altLang="zh-CN" sz="1800">
                <a:solidFill>
                  <a:prstClr val="black"/>
                </a:solidFill>
              </a:rPr>
              <a:t>initial TCP </a:t>
            </a:r>
            <a:r>
              <a:rPr lang="en-US" altLang="zh-CN" sz="1800" smtClean="0">
                <a:solidFill>
                  <a:prstClr val="black"/>
                </a:solidFill>
              </a:rPr>
              <a:t>window during </a:t>
            </a:r>
            <a:r>
              <a:rPr lang="en-US" altLang="zh-CN" sz="1800">
                <a:solidFill>
                  <a:prstClr val="black"/>
                </a:solidFill>
              </a:rPr>
              <a:t>the slow-start phase, depending on the segment size. [ref: RFC 4614, RFC 3390]</a:t>
            </a:r>
          </a:p>
          <a:p>
            <a:pPr lvl="1"/>
            <a:r>
              <a:rPr lang="en-US" sz="1400" smtClean="0">
                <a:solidFill>
                  <a:prstClr val="black"/>
                </a:solidFill>
              </a:rPr>
              <a:t>RFC </a:t>
            </a:r>
            <a:r>
              <a:rPr lang="en-US" sz="1400">
                <a:solidFill>
                  <a:prstClr val="black"/>
                </a:solidFill>
              </a:rPr>
              <a:t>3390 can be implemented by web browser to </a:t>
            </a:r>
            <a:r>
              <a:rPr lang="en-US" sz="1400" smtClean="0">
                <a:solidFill>
                  <a:prstClr val="black"/>
                </a:solidFill>
              </a:rPr>
              <a:t>open larger </a:t>
            </a:r>
            <a:r>
              <a:rPr lang="en-US" sz="1400">
                <a:solidFill>
                  <a:prstClr val="black"/>
                </a:solidFill>
              </a:rPr>
              <a:t>initial </a:t>
            </a:r>
            <a:r>
              <a:rPr lang="en-US" sz="1400" smtClean="0">
                <a:solidFill>
                  <a:prstClr val="black"/>
                </a:solidFill>
              </a:rPr>
              <a:t>windows. [ref: RFC3390]</a:t>
            </a:r>
          </a:p>
          <a:p>
            <a:pPr lvl="1"/>
            <a:r>
              <a:rPr lang="en-US" sz="1400" smtClean="0">
                <a:solidFill>
                  <a:prstClr val="black"/>
                </a:solidFill>
              </a:rPr>
              <a:t>Larger initial windows have better performance in some scenario while worse performance in other scenarios.[ref: RFC3390]</a:t>
            </a:r>
            <a:endParaRPr lang="en-US" sz="1400">
              <a:solidFill>
                <a:prstClr val="black"/>
              </a:solidFill>
            </a:endParaRPr>
          </a:p>
          <a:p>
            <a:pPr lvl="0"/>
            <a:r>
              <a:rPr lang="en-US" sz="1800" smtClean="0"/>
              <a:t>Conclusion:</a:t>
            </a:r>
            <a:endParaRPr lang="en-US" sz="1800" dirty="0"/>
          </a:p>
          <a:p>
            <a:pPr lvl="2"/>
            <a:r>
              <a:rPr lang="en-GB" sz="1400" smtClean="0"/>
              <a:t>Current IETF RFCs support operating systems (e.g. Linux, and the system can provide interface to applications for parameter adjustion) and applications (e.g. Web Browser) to adjust the initial windows manually.</a:t>
            </a:r>
          </a:p>
          <a:p>
            <a:pPr lvl="2"/>
            <a:r>
              <a:rPr lang="en-GB" sz="1400" smtClean="0"/>
              <a:t>The performance of different startup parameters depends on the scenario (network status)</a:t>
            </a:r>
          </a:p>
          <a:p>
            <a:pPr lvl="2"/>
            <a:r>
              <a:rPr lang="en-GB" sz="1400" smtClean="0">
                <a:solidFill>
                  <a:srgbClr val="FF0000"/>
                </a:solidFill>
              </a:rPr>
              <a:t>If the application can have acknowledge of the network status and adjust the startup parameters manually, transport layer will have better performance.</a:t>
            </a:r>
            <a:endParaRPr lang="en-GB" sz="14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2318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AP2: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238812" y="3406330"/>
            <a:ext cx="6096000" cy="13095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>
                <a:solidFill>
                  <a:prstClr val="black"/>
                </a:solidFill>
                <a:latin typeface="Calibri" panose="020F0502020204030204"/>
                <a:cs typeface="+mn-cs"/>
              </a:rPr>
              <a:t>Window size notification: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rgbClr val="FF0000"/>
                </a:solidFill>
                <a:latin typeface="Calibri" panose="020F0502020204030204"/>
                <a:cs typeface="+mn-cs"/>
              </a:rPr>
              <a:t>Two directions have their own window parameter sets.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srgbClr val="FF0000"/>
                </a:solidFill>
                <a:latin typeface="Calibri" panose="020F0502020204030204"/>
                <a:cs typeface="+mn-cs"/>
              </a:rPr>
              <a:t>CWND is set by the sender and can be adjusted according to the receiver’s response.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>
                <a:solidFill>
                  <a:prstClr val="black"/>
                </a:solidFill>
                <a:latin typeface="Calibri" panose="020F0502020204030204"/>
                <a:cs typeface="+mn-cs"/>
              </a:rPr>
              <a:t>RWND is set by the receiver and notified to the sender. </a:t>
            </a:r>
            <a:endParaRPr lang="en-US" altLang="zh-CN" sz="14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6" name="Picture 2" descr="http://3ms.huawei.com/hi/staticimages/hi3msg/images/2018/0514/19/5af96d7ab0a6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2154" y="2061172"/>
            <a:ext cx="3788036" cy="15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http://3ms.huawei.com/hi/staticimages/hi3msg/images/2018/0514/19/5af96e000e468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2858" y="3960681"/>
            <a:ext cx="3707125" cy="11886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25691" y="4687008"/>
            <a:ext cx="6595620" cy="1697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Conclusion: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zh-CN" sz="14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The window size of the two directions are different.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zh-CN" sz="14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Not all the window size related startup parameters can be negotiated by TCP interaction. Some of the parameters (e.g. CWND) should be decided by the sender itself.</a:t>
            </a:r>
            <a:endParaRPr lang="en-GB" altLang="zh-CN" sz="140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GB" altLang="zh-CN" sz="140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If the SEALDD server calculates the startup parameters, it should notify the SEALDD client via application layer.</a:t>
            </a:r>
            <a:endParaRPr lang="en-GB" altLang="zh-CN" sz="1400" dirty="0">
              <a:solidFill>
                <a:srgbClr val="FF0000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38812" y="1813269"/>
            <a:ext cx="6096000" cy="16973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Network information acknowlege:</a:t>
            </a:r>
            <a:endParaRPr lang="en-US" altLang="zh-CN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Currently only the AF (SEALDD server) can get the network status information from 5GC</a:t>
            </a:r>
            <a:r>
              <a:rPr lang="en-US" altLang="zh-CN" sz="14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 via Exposure services.</a:t>
            </a:r>
            <a:r>
              <a:rPr lang="en-US" altLang="zh-CN" sz="1400">
                <a:solidFill>
                  <a:prstClr val="black"/>
                </a:solidFill>
                <a:latin typeface="Calibri" panose="020F0502020204030204"/>
                <a:cs typeface="+mn-cs"/>
              </a:rPr>
              <a:t> </a:t>
            </a:r>
            <a:endParaRPr lang="en-US" altLang="zh-CN" sz="1400" smtClean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The UE only has radio interface info and now it is not exposed to application layer.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40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The Startup parameters </a:t>
            </a:r>
            <a:r>
              <a:rPr lang="en-US" altLang="zh-CN" sz="140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can only be calculated by the SEALDD server currently.</a:t>
            </a:r>
          </a:p>
        </p:txBody>
      </p:sp>
    </p:spTree>
    <p:extLst>
      <p:ext uri="{BB962C8B-B14F-4D97-AF65-F5344CB8AC3E}">
        <p14:creationId xmlns:p14="http://schemas.microsoft.com/office/powerpoint/2010/main" val="4072816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>
                <a:solidFill>
                  <a:srgbClr val="FF0000"/>
                </a:solidFill>
              </a:rPr>
              <a:t>AP3: </a:t>
            </a:r>
            <a:endParaRPr lang="zh-CN" altLang="en-US">
              <a:solidFill>
                <a:srgbClr val="FF0000"/>
              </a:solidFill>
            </a:endParaRPr>
          </a:p>
        </p:txBody>
      </p:sp>
      <p:sp>
        <p:nvSpPr>
          <p:cNvPr id="3" name="矩形 2"/>
          <p:cNvSpPr/>
          <p:nvPr/>
        </p:nvSpPr>
        <p:spPr>
          <a:xfrm>
            <a:off x="191149" y="3283738"/>
            <a:ext cx="6096000" cy="140140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 sz="16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SEALDD server change and new UP path activation:</a:t>
            </a:r>
            <a:endParaRPr lang="en-US" altLang="zh-CN" sz="16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Target SEALDD server determination and SEALDD context transfer. (Startup Parameter Transfer)</a:t>
            </a:r>
            <a:endParaRPr lang="en-US" altLang="zh-CN" sz="1200" dirty="0">
              <a:solidFill>
                <a:srgbClr val="FF0000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Calibri" panose="020F0502020204030204"/>
                <a:cs typeface="+mn-cs"/>
              </a:rPr>
              <a:t>Source SEALDD server responds to the 5GC</a:t>
            </a:r>
            <a:endParaRPr lang="en-US" altLang="zh-CN" sz="1200" dirty="0"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New UP path towards Target SEALDD server is activated.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New SEALDD connection establishment. (with Startup parameter execution) </a:t>
            </a:r>
            <a:endParaRPr lang="en-US" altLang="zh-CN" sz="12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41713" y="5642724"/>
            <a:ext cx="6567340" cy="710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 sz="16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Conclusion: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the startup parameters calculated by the Source SEALDD server are useful for the Target SEALDD server with new UP path</a:t>
            </a:r>
            <a:r>
              <a:rPr lang="en-GB" altLang="zh-CN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.</a:t>
            </a:r>
          </a:p>
        </p:txBody>
      </p:sp>
      <p:sp>
        <p:nvSpPr>
          <p:cNvPr id="8" name="矩形 7"/>
          <p:cNvSpPr/>
          <p:nvPr/>
        </p:nvSpPr>
        <p:spPr>
          <a:xfrm>
            <a:off x="238812" y="1813269"/>
            <a:ext cx="6096000" cy="150348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 sz="16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Network information notification:</a:t>
            </a:r>
            <a:endParaRPr lang="en-US" altLang="zh-CN" sz="16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latin typeface="Calibri" panose="020F0502020204030204"/>
                <a:cs typeface="+mn-cs"/>
              </a:rPr>
              <a:t>Currently the AF (SEALDD server) can get the </a:t>
            </a:r>
            <a:r>
              <a:rPr lang="en-US" altLang="zh-CN" sz="1200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network status information</a:t>
            </a:r>
            <a:r>
              <a:rPr lang="en-US" altLang="zh-CN" sz="1200" dirty="0" smtClean="0">
                <a:latin typeface="Calibri" panose="020F0502020204030204"/>
                <a:cs typeface="+mn-cs"/>
              </a:rPr>
              <a:t> from 5GC via Exposure services </a:t>
            </a:r>
            <a:r>
              <a:rPr lang="en-US" altLang="zh-CN" sz="1200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about the new UP path before SEALDD server change</a:t>
            </a:r>
            <a:r>
              <a:rPr lang="en-US" altLang="zh-CN" sz="1200" dirty="0" smtClean="0">
                <a:latin typeface="Calibri" panose="020F0502020204030204"/>
                <a:cs typeface="+mn-cs"/>
              </a:rPr>
              <a:t>. 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The RAN has already changed before this notification.</a:t>
            </a: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New UPF has been selected before this notification, </a:t>
            </a:r>
            <a:r>
              <a:rPr lang="en-US" altLang="zh-CN" sz="1200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new UP path from UE to new UPF has been decided and this notification is sent to the source SEALDD server</a:t>
            </a:r>
            <a:r>
              <a:rPr lang="en-US" altLang="zh-CN" sz="1200" dirty="0">
                <a:solidFill>
                  <a:prstClr val="black"/>
                </a:solidFill>
                <a:latin typeface="Calibri" panose="020F0502020204030204"/>
                <a:cs typeface="+mn-cs"/>
              </a:rPr>
              <a:t>. </a:t>
            </a:r>
            <a:r>
              <a:rPr lang="en-US" altLang="zh-CN" sz="12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(Clause 4.3.6.3 of TS 23.502)</a:t>
            </a:r>
            <a:endParaRPr lang="en-US" altLang="zh-CN" sz="12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07030" y="1756754"/>
            <a:ext cx="4365335" cy="100215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91003" y="3038979"/>
            <a:ext cx="4141984" cy="1466616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1093" y="4710930"/>
            <a:ext cx="3908485" cy="1638258"/>
          </a:xfrm>
          <a:prstGeom prst="rect">
            <a:avLst/>
          </a:prstGeom>
        </p:spPr>
      </p:pic>
      <p:sp>
        <p:nvSpPr>
          <p:cNvPr id="12" name="右箭头 11"/>
          <p:cNvSpPr/>
          <p:nvPr/>
        </p:nvSpPr>
        <p:spPr>
          <a:xfrm rot="5400000">
            <a:off x="6984817" y="2993402"/>
            <a:ext cx="472592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右箭头 12"/>
          <p:cNvSpPr/>
          <p:nvPr/>
        </p:nvSpPr>
        <p:spPr>
          <a:xfrm rot="5400000">
            <a:off x="6984817" y="4577989"/>
            <a:ext cx="472592" cy="32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9872330" y="2951416"/>
            <a:ext cx="1323754" cy="29851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右箭头 5"/>
          <p:cNvSpPr/>
          <p:nvPr/>
        </p:nvSpPr>
        <p:spPr>
          <a:xfrm rot="2029132">
            <a:off x="11210925" y="3102080"/>
            <a:ext cx="285750" cy="17666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1205173" y="3343316"/>
            <a:ext cx="703457" cy="8191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" dirty="0" err="1" smtClean="0">
                <a:solidFill>
                  <a:schemeClr val="tx1"/>
                </a:solidFill>
              </a:rPr>
              <a:t>QoS</a:t>
            </a:r>
            <a:r>
              <a:rPr lang="en-US" altLang="zh-CN" sz="800" dirty="0" smtClean="0">
                <a:solidFill>
                  <a:schemeClr val="tx1"/>
                </a:solidFill>
              </a:rPr>
              <a:t> and network information of the new path for the UE</a:t>
            </a:r>
            <a:endParaRPr lang="zh-CN" altLang="en-US" sz="800" dirty="0">
              <a:solidFill>
                <a:schemeClr val="tx1"/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63060" y="4562807"/>
            <a:ext cx="6096000" cy="110697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  <a:buBlip>
                <a:blip r:embed="rId2"/>
              </a:buBlip>
            </a:pPr>
            <a:r>
              <a:rPr lang="en-US" altLang="zh-CN" sz="1600" dirty="0" smtClean="0">
                <a:solidFill>
                  <a:prstClr val="black"/>
                </a:solidFill>
                <a:latin typeface="Calibri" panose="020F0502020204030204"/>
                <a:cs typeface="+mn-cs"/>
              </a:rPr>
              <a:t>Key message:</a:t>
            </a:r>
            <a:endParaRPr lang="en-US" altLang="zh-CN" sz="1600" dirty="0">
              <a:solidFill>
                <a:prstClr val="black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rgbClr val="FF0000"/>
                </a:solidFill>
                <a:latin typeface="Calibri" panose="020F0502020204030204"/>
                <a:cs typeface="+mn-cs"/>
              </a:rPr>
              <a:t>1. Network path changes before SEAL DD relocation  S-SEALDD server could get </a:t>
            </a:r>
            <a:r>
              <a:rPr lang="en-US" altLang="zh-CN" sz="1200" dirty="0" err="1">
                <a:solidFill>
                  <a:srgbClr val="FF0000"/>
                </a:solidFill>
                <a:latin typeface="Calibri" panose="020F0502020204030204"/>
                <a:cs typeface="+mn-cs"/>
              </a:rPr>
              <a:t>QoS</a:t>
            </a:r>
            <a:r>
              <a:rPr lang="en-US" altLang="zh-CN" sz="1200" dirty="0">
                <a:solidFill>
                  <a:srgbClr val="FF0000"/>
                </a:solidFill>
                <a:latin typeface="Calibri" panose="020F0502020204030204"/>
                <a:cs typeface="+mn-cs"/>
              </a:rPr>
              <a:t> information </a:t>
            </a:r>
            <a:r>
              <a:rPr lang="en-US" altLang="zh-CN" sz="1200" dirty="0" err="1">
                <a:solidFill>
                  <a:srgbClr val="FF0000"/>
                </a:solidFill>
                <a:latin typeface="Calibri" panose="020F0502020204030204"/>
                <a:cs typeface="+mn-cs"/>
              </a:rPr>
              <a:t>relevent</a:t>
            </a:r>
            <a:r>
              <a:rPr lang="en-US" altLang="zh-CN" sz="1200" dirty="0">
                <a:solidFill>
                  <a:srgbClr val="FF0000"/>
                </a:solidFill>
                <a:latin typeface="Calibri" panose="020F0502020204030204"/>
                <a:cs typeface="+mn-cs"/>
              </a:rPr>
              <a:t> with new path. </a:t>
            </a:r>
            <a:endParaRPr lang="en-US" altLang="zh-CN" sz="1200" dirty="0" smtClean="0">
              <a:solidFill>
                <a:srgbClr val="FF0000"/>
              </a:solidFill>
              <a:latin typeface="Calibri" panose="020F0502020204030204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rgbClr val="FF0000"/>
                </a:solidFill>
                <a:latin typeface="Calibri" panose="020F0502020204030204"/>
                <a:cs typeface="+mn-cs"/>
              </a:rPr>
              <a:t> </a:t>
            </a:r>
            <a:r>
              <a:rPr lang="en-US" altLang="zh-CN" sz="1200" dirty="0">
                <a:solidFill>
                  <a:srgbClr val="FF0000"/>
                </a:solidFill>
                <a:latin typeface="Calibri" panose="020F0502020204030204"/>
                <a:cs typeface="+mn-cs"/>
              </a:rPr>
              <a:t>2. </a:t>
            </a:r>
            <a:r>
              <a:rPr lang="en-US" altLang="zh-CN" sz="1200" dirty="0" err="1">
                <a:solidFill>
                  <a:srgbClr val="FF0000"/>
                </a:solidFill>
                <a:latin typeface="Calibri" panose="020F0502020204030204"/>
                <a:cs typeface="+mn-cs"/>
              </a:rPr>
              <a:t>QoS</a:t>
            </a:r>
            <a:r>
              <a:rPr lang="en-US" altLang="zh-CN" sz="1200" dirty="0">
                <a:solidFill>
                  <a:srgbClr val="FF0000"/>
                </a:solidFill>
                <a:latin typeface="Calibri" panose="020F0502020204030204"/>
                <a:cs typeface="+mn-cs"/>
              </a:rPr>
              <a:t> information should be per UE, rather than per Node. So the information T-SEALDD got for other UE can not be used for the relocated UE.</a:t>
            </a:r>
            <a:endParaRPr lang="en-US" altLang="zh-CN" sz="1200" dirty="0">
              <a:latin typeface="Calibri" panose="020F0502020204030204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724532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=""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Summary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=""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SEALDD can collect enough information for Transport layer </a:t>
            </a:r>
            <a:r>
              <a:rPr lang="en-US" altLang="en-US" dirty="0" smtClean="0"/>
              <a:t>optimization.</a:t>
            </a:r>
            <a:endParaRPr lang="en-US" altLang="en-US" dirty="0"/>
          </a:p>
          <a:p>
            <a:r>
              <a:rPr lang="en-US" altLang="en-US" dirty="0" smtClean="0"/>
              <a:t>SEALDD can provide Transport layer optimization for better </a:t>
            </a:r>
            <a:r>
              <a:rPr lang="en-US" altLang="en-US" smtClean="0"/>
              <a:t>traffic transmission (see Annex 2,3, AP1).</a:t>
            </a:r>
          </a:p>
          <a:p>
            <a:r>
              <a:rPr lang="en-US" altLang="en-US" smtClean="0"/>
              <a:t>Startup parameter should be notified to the SEALDD client for client side startup parameter setting. (see Annex 1, AP2).</a:t>
            </a:r>
          </a:p>
          <a:p>
            <a:r>
              <a:rPr lang="en-US" altLang="en-US" smtClean="0"/>
              <a:t>Source SEALDD server can calculate the startup parameters for the Target SEALDD server in EAS relocation scenario. (AP3)</a:t>
            </a:r>
            <a:endParaRPr lang="en-US" alt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schemas.microsoft.com/office/infopath/2007/PartnerControls"/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schemas.microsoft.com/office/2006/documentManagement/types"/>
    <ds:schemaRef ds:uri="http://www.w3.org/XML/1998/namespace"/>
    <ds:schemaRef ds:uri="679a257e-872f-4c98-9e8a-0a9c104f72cd"/>
    <ds:schemaRef ds:uri="280d8efa-eff2-4910-88d2-79ca146720c4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11185</TotalTime>
  <Words>1217</Words>
  <Application>Microsoft Office PowerPoint</Application>
  <PresentationFormat>宽屏</PresentationFormat>
  <Paragraphs>138</Paragraphs>
  <Slides>12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1" baseType="lpstr">
      <vt:lpstr>.AppleSystemUIFont</vt:lpstr>
      <vt:lpstr>Arial </vt:lpstr>
      <vt:lpstr>宋体</vt:lpstr>
      <vt:lpstr>Microsoft YaHei</vt:lpstr>
      <vt:lpstr>Arial</vt:lpstr>
      <vt:lpstr>Calibri</vt:lpstr>
      <vt:lpstr>Calibri Light</vt:lpstr>
      <vt:lpstr>Times New Roman</vt:lpstr>
      <vt:lpstr>Office Theme</vt:lpstr>
      <vt:lpstr>Discussion about 5G enabled Transport Layer Optimization of SEALDD</vt:lpstr>
      <vt:lpstr>Outline</vt:lpstr>
      <vt:lpstr>PowerPoint 演示文稿</vt:lpstr>
      <vt:lpstr>Information Collection and Examples</vt:lpstr>
      <vt:lpstr>Left APs from Last CC</vt:lpstr>
      <vt:lpstr>AP1: </vt:lpstr>
      <vt:lpstr>AP2: </vt:lpstr>
      <vt:lpstr>AP3: </vt:lpstr>
      <vt:lpstr>Summary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Huawei</cp:lastModifiedBy>
  <cp:revision>656</cp:revision>
  <dcterms:created xsi:type="dcterms:W3CDTF">2010-02-05T13:52:04Z</dcterms:created>
  <dcterms:modified xsi:type="dcterms:W3CDTF">2022-08-11T12:48:34Z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(3)JVD9SOyrluau8AMrRkCP7HCDow9mMtAGnluU3C6BUjO/7j3riI4GaHb878hQ/rLspPdX+tHz
ZpAJsGDIeeB76ITVwhNX4Roq/0LP21YAgpLNVtQWDFTyHrbzLeOfzSqCd5BJv8+OLU9Jh3Dq
hsRV6ADHSBZQg/qsKMf8H8ZLJFNulfhXKG0YOJDwuriYlk2GlJyzAvXyCcdBfCoYfkJJK49L
bY9BpynDGgTMuQkGqI</vt:lpwstr>
  </property>
  <property fmtid="{D5CDD505-2E9C-101B-9397-08002B2CF9AE}" pid="4" name="_2015_ms_pID_7253431">
    <vt:lpwstr>ZvSueDto1QHms/nNApEnftKGdT1lhvk6bYEZQFAI1myRm5CCIp7y4K
3+Lbc2BTIGXYdDzEYDUCGvg+cuHipiYgo74KrtXoBBlbg23rDSMLXHUhKTX3ci2Q40v8Uzu6
RJRjw1HdkzEsxVLzdZGG64XUvIGkjTM/+byPUszMSrlDk15w7JYsp6HP2FUkWUzp/jnH+cNq
xclAyyAi0Csgdgmz4KMy2OO/d4zIdwOoh8+j</vt:lpwstr>
  </property>
  <property fmtid="{D5CDD505-2E9C-101B-9397-08002B2CF9AE}" pid="5" name="_2015_ms_pID_7253432">
    <vt:lpwstr>2Q==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1660221648</vt:lpwstr>
  </property>
</Properties>
</file>