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9" r:id="rId7"/>
    <p:sldId id="364" r:id="rId8"/>
    <p:sldId id="365" r:id="rId9"/>
    <p:sldId id="366" r:id="rId10"/>
    <p:sldId id="368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anth" initials="NA" lastIdx="1" clrIdx="0">
    <p:extLst>
      <p:ext uri="{19B8F6BF-5375-455C-9EA6-DF929625EA0E}">
        <p15:presenceInfo xmlns:p15="http://schemas.microsoft.com/office/powerpoint/2012/main" userId="Niran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87659" autoAdjust="0"/>
  </p:normalViewPr>
  <p:slideViewPr>
    <p:cSldViewPr snapToGrid="0">
      <p:cViewPr varScale="1">
        <p:scale>
          <a:sx n="102" d="100"/>
          <a:sy n="102" d="100"/>
        </p:scale>
        <p:origin x="8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93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81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21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14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92531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#50-e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angyaxin11@huawei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about </a:t>
            </a:r>
            <a:r>
              <a:rPr lang="en-US" altLang="en-US" dirty="0"/>
              <a:t>5G enabled Transport Layer </a:t>
            </a:r>
            <a:r>
              <a:rPr lang="en-US" altLang="en-US" dirty="0" smtClean="0"/>
              <a:t>Optimization </a:t>
            </a:r>
            <a:r>
              <a:rPr lang="en-GB" altLang="en-US" dirty="0" smtClean="0"/>
              <a:t>of SEALDD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zh-CN" dirty="0" err="1">
                <a:latin typeface="Arial" panose="020B0604020202020204" pitchFamily="34" charset="0"/>
              </a:rPr>
              <a:t>Yaxin</a:t>
            </a:r>
            <a:r>
              <a:rPr lang="en-GB" altLang="zh-CN" dirty="0">
                <a:latin typeface="Arial" panose="020B0604020202020204" pitchFamily="34" charset="0"/>
              </a:rPr>
              <a:t> (</a:t>
            </a:r>
            <a:r>
              <a:rPr lang="en-GB" altLang="zh-CN" u="sng" dirty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wangyaxin11@huawei.com</a:t>
            </a:r>
            <a:r>
              <a:rPr lang="en-GB" altLang="zh-CN" dirty="0">
                <a:latin typeface="Arial" panose="020B0604020202020204" pitchFamily="34" charset="0"/>
              </a:rPr>
              <a:t>)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/>
              <a:t>Huawei, Hisilicon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5G enabled Transport Layer Optimization</a:t>
            </a:r>
          </a:p>
          <a:p>
            <a:r>
              <a:rPr lang="en-US" altLang="en-US" dirty="0" smtClean="0"/>
              <a:t>Information </a:t>
            </a:r>
            <a:r>
              <a:rPr lang="en-US" altLang="en-US" dirty="0"/>
              <a:t>C</a:t>
            </a:r>
            <a:r>
              <a:rPr lang="en-US" altLang="en-US" dirty="0" smtClean="0"/>
              <a:t>ollection and Examples</a:t>
            </a:r>
          </a:p>
          <a:p>
            <a:r>
              <a:rPr lang="en-US" altLang="en-US" dirty="0" smtClean="0"/>
              <a:t>Summary</a:t>
            </a:r>
          </a:p>
          <a:p>
            <a:r>
              <a:rPr lang="en-US" altLang="en-US" dirty="0" smtClean="0"/>
              <a:t>Annex</a:t>
            </a:r>
            <a:r>
              <a:rPr lang="en-US" altLang="en-US" dirty="0"/>
              <a:t>: Transport layer connection </a:t>
            </a:r>
            <a:r>
              <a:rPr lang="en-US" altLang="en-US" dirty="0" smtClean="0"/>
              <a:t>startup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3031" y="969283"/>
            <a:ext cx="10736446" cy="993400"/>
          </a:xfrm>
        </p:spPr>
        <p:txBody>
          <a:bodyPr/>
          <a:lstStyle/>
          <a:p>
            <a:r>
              <a:rPr lang="en-US" altLang="zh-CN" dirty="0" smtClean="0"/>
              <a:t>5G enabled Transport Layer Optimization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 txBox="1">
            <a:spLocks/>
          </p:cNvSpPr>
          <p:nvPr/>
        </p:nvSpPr>
        <p:spPr bwMode="auto">
          <a:xfrm>
            <a:off x="307874" y="1838325"/>
            <a:ext cx="11083712" cy="4248150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This discussion is in the scope of KI #2 and KI #3</a:t>
            </a:r>
          </a:p>
          <a:p>
            <a:r>
              <a:rPr lang="en-US" sz="1400" dirty="0" smtClean="0"/>
              <a:t>5G </a:t>
            </a:r>
            <a:r>
              <a:rPr lang="en-US" sz="1400" dirty="0"/>
              <a:t>system is already capable to expose network information to Application for service improvement.</a:t>
            </a:r>
          </a:p>
          <a:p>
            <a:pPr lvl="1"/>
            <a:r>
              <a:rPr lang="en-US" sz="1400" dirty="0" err="1">
                <a:solidFill>
                  <a:prstClr val="black"/>
                </a:solidFill>
              </a:rPr>
              <a:t>QoS</a:t>
            </a:r>
            <a:r>
              <a:rPr lang="en-US" sz="1400" dirty="0">
                <a:solidFill>
                  <a:prstClr val="black"/>
                </a:solidFill>
              </a:rPr>
              <a:t> status (GFBR(guaranteed flow bit rate</a:t>
            </a:r>
            <a:r>
              <a:rPr lang="en-US" sz="1400" dirty="0" smtClean="0">
                <a:solidFill>
                  <a:prstClr val="black"/>
                </a:solidFill>
              </a:rPr>
              <a:t>), MFBR(</a:t>
            </a:r>
            <a:r>
              <a:rPr lang="en-US" altLang="zh-CN" sz="1400" dirty="0" smtClean="0">
                <a:solidFill>
                  <a:prstClr val="black"/>
                </a:solidFill>
              </a:rPr>
              <a:t>maximum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flow bit rate), ) via SM notification (</a:t>
            </a:r>
            <a:r>
              <a:rPr lang="en-US" sz="1400" dirty="0" smtClean="0">
                <a:solidFill>
                  <a:prstClr val="black"/>
                </a:solidFill>
              </a:rPr>
              <a:t>PCF, </a:t>
            </a:r>
            <a:r>
              <a:rPr lang="en-US" sz="1400" dirty="0">
                <a:solidFill>
                  <a:prstClr val="black"/>
                </a:solidFill>
              </a:rPr>
              <a:t>23.501)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Delay in 5GS via </a:t>
            </a:r>
            <a:r>
              <a:rPr lang="en-US" sz="1400" dirty="0" err="1">
                <a:solidFill>
                  <a:prstClr val="black"/>
                </a:solidFill>
              </a:rPr>
              <a:t>QoS</a:t>
            </a:r>
            <a:r>
              <a:rPr lang="en-US" sz="1400" dirty="0">
                <a:solidFill>
                  <a:prstClr val="black"/>
                </a:solidFill>
              </a:rPr>
              <a:t> monitoring notification (PCF, 23.501)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Predicted </a:t>
            </a:r>
            <a:r>
              <a:rPr lang="en-US" sz="1400" dirty="0" smtClean="0">
                <a:solidFill>
                  <a:prstClr val="black"/>
                </a:solidFill>
              </a:rPr>
              <a:t>U</a:t>
            </a:r>
            <a:r>
              <a:rPr lang="en-US" altLang="zh-CN" sz="1400" dirty="0" smtClean="0">
                <a:solidFill>
                  <a:prstClr val="black"/>
                </a:solidFill>
              </a:rPr>
              <a:t>P path performance</a:t>
            </a:r>
            <a:r>
              <a:rPr lang="en-US" sz="1400" dirty="0" smtClean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QoE</a:t>
            </a:r>
            <a:r>
              <a:rPr lang="en-US" sz="1400" dirty="0">
                <a:solidFill>
                  <a:prstClr val="black"/>
                </a:solidFill>
              </a:rPr>
              <a:t> (NWDAF, 23.501) </a:t>
            </a:r>
          </a:p>
          <a:p>
            <a:r>
              <a:rPr lang="en-US" sz="1400" dirty="0"/>
              <a:t>Transport layer usage with bitrate control (e.g. TCP, QUIC) can have better performance if configured with the transport layer parameters for application session/traffic based on network status info, compared to configuring the transport layer parameters with default values. It will be beneficial for some VAL applications with strict </a:t>
            </a:r>
            <a:r>
              <a:rPr lang="en-US" sz="1400" dirty="0" err="1"/>
              <a:t>QoS</a:t>
            </a:r>
            <a:r>
              <a:rPr lang="en-US" sz="1400" dirty="0"/>
              <a:t> </a:t>
            </a:r>
            <a:r>
              <a:rPr lang="en-US" sz="1400" dirty="0" smtClean="0"/>
              <a:t>requirements. 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altLang="zh-CN" sz="1400" dirty="0" smtClean="0"/>
              <a:t>5G system exposed network information can be used to optimize the transport layer parameter configuration</a:t>
            </a:r>
            <a:r>
              <a:rPr lang="en-US" sz="1400" dirty="0" smtClean="0"/>
              <a:t>: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Congestion window </a:t>
            </a:r>
            <a:r>
              <a:rPr lang="en-US" altLang="zh-CN" sz="1400" dirty="0" smtClean="0">
                <a:solidFill>
                  <a:prstClr val="black"/>
                </a:solidFill>
              </a:rPr>
              <a:t>calculation based on GFBR, MFBR </a:t>
            </a:r>
            <a:r>
              <a:rPr lang="en-US" altLang="zh-CN" sz="1400" dirty="0">
                <a:solidFill>
                  <a:prstClr val="black"/>
                </a:solidFill>
              </a:rPr>
              <a:t>info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RTT detection and </a:t>
            </a:r>
            <a:r>
              <a:rPr lang="en-US" altLang="zh-CN" sz="1400" dirty="0" smtClean="0">
                <a:solidFill>
                  <a:prstClr val="black"/>
                </a:solidFill>
              </a:rPr>
              <a:t>calculation based on </a:t>
            </a:r>
            <a:r>
              <a:rPr lang="en-US" altLang="zh-CN" sz="1400" dirty="0">
                <a:solidFill>
                  <a:prstClr val="black"/>
                </a:solidFill>
              </a:rPr>
              <a:t>Delay in 5GS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Other optimization (congestion prediction</a:t>
            </a:r>
            <a:r>
              <a:rPr lang="en-US" altLang="zh-CN" sz="1400" dirty="0" smtClean="0">
                <a:solidFill>
                  <a:prstClr val="black"/>
                </a:solidFill>
              </a:rPr>
              <a:t>) based on </a:t>
            </a:r>
            <a:r>
              <a:rPr lang="en-US" altLang="zh-CN" sz="1400" dirty="0">
                <a:solidFill>
                  <a:prstClr val="black"/>
                </a:solidFill>
              </a:rPr>
              <a:t>Predicted </a:t>
            </a:r>
            <a:r>
              <a:rPr lang="en-US" altLang="zh-CN" sz="1400" dirty="0" smtClean="0">
                <a:solidFill>
                  <a:prstClr val="black"/>
                </a:solidFill>
              </a:rPr>
              <a:t>UP path performance.</a:t>
            </a:r>
            <a:endParaRPr lang="en-US" altLang="zh-CN" sz="1400" dirty="0">
              <a:solidFill>
                <a:prstClr val="black"/>
              </a:solidFill>
            </a:endParaRPr>
          </a:p>
          <a:p>
            <a:r>
              <a:rPr lang="en-US" altLang="zh-CN" sz="1400" dirty="0" smtClean="0">
                <a:solidFill>
                  <a:prstClr val="black"/>
                </a:solidFill>
              </a:rPr>
              <a:t>Enhancement in SEALDD: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Subscribe and receive </a:t>
            </a:r>
            <a:r>
              <a:rPr lang="en-US" altLang="zh-CN" sz="1400" dirty="0" err="1" smtClean="0">
                <a:solidFill>
                  <a:prstClr val="black"/>
                </a:solidFill>
              </a:rPr>
              <a:t>QoS</a:t>
            </a:r>
            <a:r>
              <a:rPr lang="en-US" altLang="zh-CN" sz="1400" dirty="0" smtClean="0">
                <a:solidFill>
                  <a:prstClr val="black"/>
                </a:solidFill>
              </a:rPr>
              <a:t> parameters and network status information from 5GS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Generate optimal transport layer parameters like startup parameters (for EAS relocation or connection initiating scenario) to be applied/configured for the application session.</a:t>
            </a:r>
            <a:endParaRPr lang="en-US" altLang="zh-CN" sz="1100" dirty="0" smtClean="0">
              <a:solidFill>
                <a:prstClr val="black"/>
              </a:solidFill>
            </a:endParaRPr>
          </a:p>
          <a:p>
            <a:pPr lvl="2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487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Information Collection and Examples</a:t>
            </a:r>
            <a:endParaRPr lang="en-GB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3720" y="1766190"/>
            <a:ext cx="6012330" cy="4577459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r>
              <a:rPr lang="en-US" sz="1600" dirty="0" err="1" smtClean="0"/>
              <a:t>QoS</a:t>
            </a:r>
            <a:r>
              <a:rPr lang="en-US" sz="1600" dirty="0" smtClean="0"/>
              <a:t> parameters collection of the new data transmission path from 5GS </a:t>
            </a:r>
            <a:r>
              <a:rPr lang="en-US" sz="1600" dirty="0"/>
              <a:t>b</a:t>
            </a:r>
            <a:r>
              <a:rPr lang="en-US" sz="1600" dirty="0" smtClean="0"/>
              <a:t>efore application data transmission:</a:t>
            </a:r>
          </a:p>
          <a:p>
            <a:pPr lvl="1"/>
            <a:r>
              <a:rPr lang="en-US" sz="1200" dirty="0" smtClean="0"/>
              <a:t>GFBR/MFBR not changed for the same </a:t>
            </a:r>
            <a:r>
              <a:rPr lang="en-US" sz="1200" dirty="0" err="1" smtClean="0"/>
              <a:t>QoS</a:t>
            </a:r>
            <a:r>
              <a:rPr lang="en-US" sz="1200" dirty="0" smtClean="0"/>
              <a:t> flow</a:t>
            </a:r>
          </a:p>
          <a:p>
            <a:pPr lvl="1"/>
            <a:r>
              <a:rPr lang="en-US" sz="1200" dirty="0" smtClean="0"/>
              <a:t>New path already determined before notifying SEALDD server for SEALDD </a:t>
            </a:r>
            <a:r>
              <a:rPr lang="en-US" sz="1200" dirty="0"/>
              <a:t>server relocation (4.3.6.3 of 23.502)</a:t>
            </a:r>
            <a:endParaRPr lang="en-US" sz="1200" dirty="0" smtClean="0"/>
          </a:p>
          <a:p>
            <a:pPr lvl="1"/>
            <a:r>
              <a:rPr lang="en-US" sz="1200" dirty="0" smtClean="0"/>
              <a:t>Dummy packets can be generated for </a:t>
            </a:r>
            <a:r>
              <a:rPr lang="en-US" sz="1200" dirty="0" err="1" smtClean="0"/>
              <a:t>QoS</a:t>
            </a:r>
            <a:r>
              <a:rPr lang="en-US" sz="1200" dirty="0"/>
              <a:t> monitoring (5.33.3.2 of 23.501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smtClean="0"/>
              <a:t>Predicted UP path performance before UP path establishment (23.288)</a:t>
            </a:r>
          </a:p>
          <a:p>
            <a:r>
              <a:rPr lang="en-US" sz="1600" dirty="0" smtClean="0"/>
              <a:t>Transport layer optimization procedure</a:t>
            </a:r>
          </a:p>
          <a:p>
            <a:pPr lvl="1"/>
            <a:r>
              <a:rPr lang="en-US" altLang="zh-CN" sz="1200" dirty="0" smtClean="0"/>
              <a:t>Shown as the figure</a:t>
            </a:r>
          </a:p>
          <a:p>
            <a:r>
              <a:rPr lang="en-US" altLang="zh-CN" sz="1600" dirty="0" smtClean="0"/>
              <a:t>Mapping table (TCP as example)</a:t>
            </a:r>
            <a:r>
              <a:rPr lang="en-US" sz="1600" dirty="0" smtClean="0"/>
              <a:t>: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45836"/>
              </p:ext>
            </p:extLst>
          </p:nvPr>
        </p:nvGraphicFramePr>
        <p:xfrm>
          <a:off x="596946" y="4282016"/>
          <a:ext cx="5785878" cy="19537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17704"/>
                <a:gridCol w="1539548"/>
                <a:gridCol w="1928626"/>
              </a:tblGrid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QoS</a:t>
                      </a:r>
                      <a:r>
                        <a:rPr lang="en-US" altLang="zh-CN" sz="1200" baseline="0" dirty="0" smtClean="0"/>
                        <a:t> 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Source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Transport layer</a:t>
                      </a:r>
                      <a:r>
                        <a:rPr lang="en-US" altLang="zh-CN" sz="1200" baseline="0" dirty="0" smtClean="0"/>
                        <a:t> parameter</a:t>
                      </a:r>
                      <a:endParaRPr lang="zh-CN" altLang="en-US" sz="1200" dirty="0"/>
                    </a:p>
                  </a:txBody>
                  <a:tcPr/>
                </a:tc>
              </a:tr>
              <a:tr h="4061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GFBR/MFBR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SEALDD server/PCF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Congestion window size/</a:t>
                      </a:r>
                      <a:r>
                        <a:rPr lang="en-US" altLang="zh-CN" sz="1200" dirty="0" err="1" smtClean="0"/>
                        <a:t>ssthresh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 delay and N3 delay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RTT/RTO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N6 delay (SA6’s</a:t>
                      </a:r>
                      <a:r>
                        <a:rPr lang="en-US" altLang="zh-CN" sz="1200" baseline="0" dirty="0" smtClean="0"/>
                        <a:t> scope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SEALDD server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RTT/RTO</a:t>
                      </a:r>
                      <a:endParaRPr lang="zh-CN" altLang="en-US" sz="1200" dirty="0"/>
                    </a:p>
                  </a:txBody>
                  <a:tcPr/>
                </a:tc>
              </a:tr>
              <a:tr h="39925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Packets in the buffer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SEALDD server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Receiver</a:t>
                      </a:r>
                      <a:r>
                        <a:rPr lang="en-US" altLang="zh-CN" sz="1200" baseline="0" dirty="0" smtClean="0"/>
                        <a:t> window size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Predicted UP</a:t>
                      </a:r>
                      <a:r>
                        <a:rPr lang="en-US" altLang="zh-CN" sz="1200" baseline="0" dirty="0" smtClean="0"/>
                        <a:t> path performance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NWDAF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Window size</a:t>
                      </a:r>
                      <a:r>
                        <a:rPr lang="en-US" altLang="zh-CN" sz="1200" baseline="0" dirty="0" smtClean="0"/>
                        <a:t> and </a:t>
                      </a:r>
                      <a:r>
                        <a:rPr lang="en-US" altLang="zh-CN" sz="1200" baseline="0" dirty="0" err="1" smtClean="0"/>
                        <a:t>ssthresh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185" y="1975763"/>
            <a:ext cx="5387320" cy="38311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SEALDD can collect enough information for Transport layer </a:t>
            </a:r>
            <a:r>
              <a:rPr lang="en-US" altLang="en-US" dirty="0" smtClean="0"/>
              <a:t>optimization.</a:t>
            </a:r>
            <a:endParaRPr lang="en-US" altLang="en-US" dirty="0"/>
          </a:p>
          <a:p>
            <a:r>
              <a:rPr lang="en-US" altLang="en-US" dirty="0" smtClean="0"/>
              <a:t>SEALDD can provide Transport layer optimization for better traffic transmission.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27" y="952802"/>
            <a:ext cx="10736446" cy="496506"/>
          </a:xfrm>
        </p:spPr>
        <p:txBody>
          <a:bodyPr/>
          <a:lstStyle/>
          <a:p>
            <a:r>
              <a:rPr lang="en-US" dirty="0" smtClean="0"/>
              <a:t>Annex: Transport Layer Connection Startup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1227" y="2337688"/>
            <a:ext cx="4354067" cy="4028277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r>
              <a:rPr lang="en-US" sz="1800" dirty="0" smtClean="0"/>
              <a:t>Transport </a:t>
            </a:r>
            <a:r>
              <a:rPr lang="en-US" sz="1800" dirty="0"/>
              <a:t>protocols with bitrate control (e.g. TCP, QUIC</a:t>
            </a:r>
            <a:r>
              <a:rPr lang="en-US" sz="1800" dirty="0" smtClean="0"/>
              <a:t>) has slow startup mechanism</a:t>
            </a:r>
            <a:endParaRPr lang="en-US" sz="1800" dirty="0"/>
          </a:p>
          <a:p>
            <a:r>
              <a:rPr lang="en-US" sz="1800" dirty="0" smtClean="0"/>
              <a:t>Window size scaling: </a:t>
            </a:r>
            <a:endParaRPr lang="en-US" sz="1800" dirty="0"/>
          </a:p>
          <a:p>
            <a:pPr lvl="1"/>
            <a:r>
              <a:rPr lang="en-US" altLang="zh-CN" sz="1800" dirty="0" smtClean="0"/>
              <a:t>CWND(congestion window)</a:t>
            </a:r>
            <a:r>
              <a:rPr lang="en-US" sz="1800" dirty="0" smtClean="0"/>
              <a:t>:</a:t>
            </a:r>
            <a:endParaRPr lang="en-US" sz="1800" dirty="0"/>
          </a:p>
          <a:p>
            <a:pPr lvl="2"/>
            <a:r>
              <a:rPr lang="en-US" altLang="zh-CN" sz="1400" dirty="0" smtClean="0"/>
              <a:t>Slow startup</a:t>
            </a:r>
          </a:p>
          <a:p>
            <a:pPr lvl="2"/>
            <a:r>
              <a:rPr lang="en-US" sz="1400" dirty="0" smtClean="0"/>
              <a:t>Congestion control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RWND(receiver window):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lvl="2"/>
            <a:r>
              <a:rPr lang="en-US" altLang="zh-CN" sz="1400" dirty="0" smtClean="0">
                <a:solidFill>
                  <a:prstClr val="black"/>
                </a:solidFill>
              </a:rPr>
              <a:t>Buffer notification</a:t>
            </a:r>
          </a:p>
          <a:p>
            <a:pPr lvl="2"/>
            <a:endParaRPr lang="en-US" altLang="zh-CN" sz="1400" dirty="0">
              <a:solidFill>
                <a:prstClr val="black"/>
              </a:solidFill>
            </a:endParaRPr>
          </a:p>
          <a:p>
            <a:pPr lvl="0"/>
            <a:r>
              <a:rPr lang="en-US" altLang="zh-CN" sz="1800" dirty="0" smtClean="0">
                <a:solidFill>
                  <a:prstClr val="black"/>
                </a:solidFill>
              </a:rPr>
              <a:t>For EAS relocation scenario: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CWND should be reset suitable to new path.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Buffer status should be synchronized. </a:t>
            </a:r>
            <a:endParaRPr lang="en-US" altLang="zh-CN" sz="14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GB" sz="14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258" y="2827402"/>
            <a:ext cx="3345158" cy="2665673"/>
          </a:xfrm>
          <a:prstGeom prst="rect">
            <a:avLst/>
          </a:prstGeom>
        </p:spPr>
      </p:pic>
      <p:pic>
        <p:nvPicPr>
          <p:cNvPr id="2050" name="Picture 2" descr="http://3ms.huawei.com/hi/staticimages/hi3msg/images/2018/0514/19/5af96d7ab0a6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758" y="2942848"/>
            <a:ext cx="3788036" cy="15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ms.huawei.com/hi/staticimages/hi3msg/images/2018/0514/19/5af96e000e46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901" y="4724421"/>
            <a:ext cx="3707125" cy="118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52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680" y="941078"/>
            <a:ext cx="10736446" cy="496506"/>
          </a:xfrm>
        </p:spPr>
        <p:txBody>
          <a:bodyPr/>
          <a:lstStyle/>
          <a:p>
            <a:r>
              <a:rPr lang="en-US" dirty="0" smtClean="0"/>
              <a:t>Annex: Transport Layer </a:t>
            </a:r>
            <a:r>
              <a:rPr lang="en-US" dirty="0"/>
              <a:t>Connection Startup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5153" y="2477026"/>
            <a:ext cx="5295750" cy="3401260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Transport protocols with bitrate control (e.g. TCP, QUIC) has slow startup </a:t>
            </a:r>
            <a:r>
              <a:rPr lang="en-US" altLang="zh-CN" sz="1800" dirty="0" smtClean="0">
                <a:solidFill>
                  <a:prstClr val="black"/>
                </a:solidFill>
              </a:rPr>
              <a:t>mechanism</a:t>
            </a:r>
            <a:endParaRPr lang="en-US" sz="1800" dirty="0" smtClean="0"/>
          </a:p>
          <a:p>
            <a:r>
              <a:rPr lang="en-US" sz="1800" dirty="0" smtClean="0"/>
              <a:t>RTO(retransmission timeout): </a:t>
            </a:r>
            <a:endParaRPr lang="en-US" sz="1800" dirty="0"/>
          </a:p>
          <a:p>
            <a:pPr lvl="1"/>
            <a:r>
              <a:rPr lang="en-US" sz="1800" dirty="0" smtClean="0"/>
              <a:t>Affects the final average bitrate:</a:t>
            </a:r>
            <a:endParaRPr lang="en-US" sz="1800" dirty="0"/>
          </a:p>
          <a:p>
            <a:pPr lvl="2"/>
            <a:r>
              <a:rPr lang="en-GB" sz="1400" dirty="0" smtClean="0"/>
              <a:t>ACK notification interval</a:t>
            </a:r>
          </a:p>
          <a:p>
            <a:pPr lvl="2"/>
            <a:r>
              <a:rPr lang="en-GB" sz="1400" dirty="0" smtClean="0"/>
              <a:t>Retransmission and window size reduction trigger</a:t>
            </a:r>
          </a:p>
          <a:p>
            <a:pPr lvl="2"/>
            <a:r>
              <a:rPr lang="en-GB" sz="1400" dirty="0" smtClean="0"/>
              <a:t>Recovery trigger </a:t>
            </a:r>
          </a:p>
          <a:p>
            <a:pPr lvl="0"/>
            <a:r>
              <a:rPr lang="en-US" altLang="zh-CN" sz="1800" dirty="0" smtClean="0">
                <a:solidFill>
                  <a:prstClr val="black"/>
                </a:solidFill>
              </a:rPr>
              <a:t>For EAS relocation scenario:</a:t>
            </a:r>
            <a:endParaRPr lang="en-GB" altLang="zh-CN" sz="1400" dirty="0" smtClean="0"/>
          </a:p>
          <a:p>
            <a:pPr lvl="1"/>
            <a:r>
              <a:rPr lang="en-GB" altLang="zh-CN" sz="1400" dirty="0" smtClean="0">
                <a:solidFill>
                  <a:prstClr val="black"/>
                </a:solidFill>
              </a:rPr>
              <a:t>RTO should be re-calculated according to several rounds of RTT detection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img-blog.csdn.net/20180709170418569?watermark/2/text/aHR0cHM6Ly9ibG9nLmNzZG4ubmV0L3doZ3RoZW9uZQ==/font/5a6L5L2T/fontsize/400/fill/I0JBQkFCMA==/dissolve/7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4" b="3492"/>
          <a:stretch/>
        </p:blipFill>
        <p:spPr bwMode="auto">
          <a:xfrm>
            <a:off x="9229906" y="2477026"/>
            <a:ext cx="2962094" cy="316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CP Global Synchroniz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46" y="2477026"/>
            <a:ext cx="3420716" cy="14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CP Global Synchronization 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46" y="4390476"/>
            <a:ext cx="3708422" cy="148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93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679a257e-872f-4c98-9e8a-0a9c104f72cd"/>
    <ds:schemaRef ds:uri="http://schemas.microsoft.com/office/infopath/2007/PartnerControls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10868</TotalTime>
  <Words>527</Words>
  <Application>Microsoft Office PowerPoint</Application>
  <PresentationFormat>宽屏</PresentationFormat>
  <Paragraphs>76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.AppleSystemUIFont</vt:lpstr>
      <vt:lpstr>Arial </vt:lpstr>
      <vt:lpstr>宋体</vt:lpstr>
      <vt:lpstr>Microsoft YaHei</vt:lpstr>
      <vt:lpstr>Arial</vt:lpstr>
      <vt:lpstr>Calibri</vt:lpstr>
      <vt:lpstr>Calibri Light</vt:lpstr>
      <vt:lpstr>Times New Roman</vt:lpstr>
      <vt:lpstr>Office Theme</vt:lpstr>
      <vt:lpstr>Discussion about 5G enabled Transport Layer Optimization of SEALDD</vt:lpstr>
      <vt:lpstr>Outline</vt:lpstr>
      <vt:lpstr>PowerPoint 演示文稿</vt:lpstr>
      <vt:lpstr>Information Collection and Examples</vt:lpstr>
      <vt:lpstr>Summary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648</cp:revision>
  <dcterms:created xsi:type="dcterms:W3CDTF">2010-02-05T13:52:04Z</dcterms:created>
  <dcterms:modified xsi:type="dcterms:W3CDTF">2022-07-20T08:02:04Z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(3)Nmh+bC8JfdpA6XiCxv4omPEuJENLxoKrPn1zdUM5dQL1F2DIcPgumIo3OrkADYrWlbf0/pdh
eivECQ8MXEkqqsMqHO+q0vtUQY6/ufWxt5b/roF9uYTttffxQtH+kuQX8pG5fhkF+LmhOO9f
lsPhO+Lccq8npLttK+XlB9qvmPD4c2JPtRzK7Qh5Syll0Hw+Br0ZbwO3hF6MZHqR5wnnRPL6
0STol4gd7OEflcLegy</vt:lpwstr>
  </property>
  <property fmtid="{D5CDD505-2E9C-101B-9397-08002B2CF9AE}" pid="4" name="_2015_ms_pID_7253431">
    <vt:lpwstr>ic2A7H/DvikojKlMdrDTZpFgYTJ6yPGFsw1tAWn7crIYbzA8pS8HPG
RdItOytrYMaBTMwa6A5UnxzZrvSfHKFeWLPK9vj7Z1d6WuRWOeqUYr6k3l5OaGfEY7adT+/T
MfJB/NzC1dGB8QVVgyNFdeesZ8WeulgR5qpv06p2MVe40RcGTpnXw7551oVFq6oEZUE+s3cO
EddlqCzMDncYhCkV0XlsFVKH/SsbcefvCH0b</vt:lpwstr>
  </property>
  <property fmtid="{D5CDD505-2E9C-101B-9397-08002B2CF9AE}" pid="5" name="_2015_ms_pID_7253432">
    <vt:lpwstr>fg==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1657764379</vt:lpwstr>
  </property>
</Properties>
</file>