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4"/>
  </p:notesMasterIdLst>
  <p:handoutMasterIdLst>
    <p:handoutMasterId r:id="rId15"/>
  </p:handoutMasterIdLst>
  <p:sldIdLst>
    <p:sldId id="341" r:id="rId5"/>
    <p:sldId id="363" r:id="rId6"/>
    <p:sldId id="364" r:id="rId7"/>
    <p:sldId id="375" r:id="rId8"/>
    <p:sldId id="379" r:id="rId9"/>
    <p:sldId id="376" r:id="rId10"/>
    <p:sldId id="378" r:id="rId11"/>
    <p:sldId id="380" r:id="rId12"/>
    <p:sldId id="381" r:id="rId1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024F0"/>
    <a:srgbClr val="6D69F7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3" d="100"/>
          <a:sy n="83" d="100"/>
        </p:scale>
        <p:origin x="56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</a:t>
            </a:r>
            <a:r>
              <a:rPr lang="sv-SE" altLang="en-US" sz="1200" b="1" dirty="0" smtClean="0">
                <a:latin typeface="Arial "/>
              </a:rPr>
              <a:t>#50-e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22</a:t>
            </a:r>
            <a:r>
              <a:rPr lang="en-GB" altLang="en-US" sz="1200" b="1" baseline="30000" dirty="0">
                <a:latin typeface="Arial "/>
              </a:rPr>
              <a:t>nd</a:t>
            </a:r>
            <a:r>
              <a:rPr lang="en-GB" altLang="en-US" sz="1200" b="1" dirty="0">
                <a:latin typeface="Arial "/>
              </a:rPr>
              <a:t> </a:t>
            </a:r>
            <a:r>
              <a:rPr lang="en-GB" altLang="en-US" sz="1200" b="1" dirty="0" smtClean="0">
                <a:latin typeface="Arial "/>
              </a:rPr>
              <a:t>Aug </a:t>
            </a:r>
            <a:r>
              <a:rPr lang="en-GB" altLang="en-US" sz="1200" b="1" dirty="0">
                <a:latin typeface="Arial "/>
              </a:rPr>
              <a:t>– </a:t>
            </a:r>
            <a:r>
              <a:rPr lang="en-GB" altLang="en-US" sz="1200" b="1" dirty="0" smtClean="0">
                <a:latin typeface="Arial "/>
              </a:rPr>
              <a:t>31</a:t>
            </a:r>
            <a:r>
              <a:rPr lang="en-GB" altLang="en-US" sz="1200" b="1" baseline="30000" dirty="0" smtClean="0">
                <a:latin typeface="Arial "/>
              </a:rPr>
              <a:t>st</a:t>
            </a:r>
            <a:r>
              <a:rPr lang="en-GB" altLang="en-US" sz="1200" b="1" dirty="0" smtClean="0">
                <a:latin typeface="Arial "/>
              </a:rPr>
              <a:t> Aug </a:t>
            </a:r>
            <a:r>
              <a:rPr lang="en-GB" altLang="en-US" sz="1200" b="1" dirty="0">
                <a:latin typeface="Arial "/>
              </a:rPr>
              <a:t>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 smtClean="0"/>
              <a:t>S6-22XXX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2410691"/>
            <a:ext cx="8307676" cy="1847273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Discussion on AHGC end2end encryption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Samsung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Background</a:t>
            </a:r>
          </a:p>
          <a:p>
            <a:r>
              <a:rPr lang="en-GB" altLang="en-US" dirty="0" smtClean="0"/>
              <a:t>End-to-end encryption</a:t>
            </a:r>
          </a:p>
          <a:p>
            <a:r>
              <a:rPr lang="en-IN" altLang="en-US" dirty="0" smtClean="0"/>
              <a:t>Preconfigured group</a:t>
            </a:r>
          </a:p>
          <a:p>
            <a:r>
              <a:rPr lang="en-IN" altLang="en-US" dirty="0" smtClean="0"/>
              <a:t>Discussion points</a:t>
            </a:r>
          </a:p>
          <a:p>
            <a:endParaRPr lang="en-GB" altLang="en-US" dirty="0"/>
          </a:p>
          <a:p>
            <a:endParaRPr lang="en-GB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Background</a:t>
            </a:r>
            <a:endParaRPr lang="en-GB" alt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27" y="1825624"/>
            <a:ext cx="10437091" cy="3522231"/>
          </a:xfrm>
        </p:spPr>
        <p:txBody>
          <a:bodyPr/>
          <a:lstStyle/>
          <a:p>
            <a:r>
              <a:rPr lang="en-IN" sz="2400" dirty="0" smtClean="0">
                <a:ea typeface="Calibri" panose="020F0502020204030204" pitchFamily="34" charset="0"/>
              </a:rPr>
              <a:t>Draft TR 23.700-76 captured the following solutions for the AHGC</a:t>
            </a:r>
          </a:p>
          <a:p>
            <a:pPr lvl="1"/>
            <a:r>
              <a:rPr lang="en-IN" altLang="en-US" sz="2000" dirty="0" smtClean="0"/>
              <a:t>AHGC where the participants list is provided by the initiator of the communication</a:t>
            </a:r>
          </a:p>
          <a:p>
            <a:pPr lvl="1"/>
            <a:r>
              <a:rPr lang="en-IN" altLang="en-US" sz="2000" dirty="0" smtClean="0"/>
              <a:t>AHGC where the participants list determined by the MC system based on the criteria provided by the initiator of the communication</a:t>
            </a:r>
          </a:p>
          <a:p>
            <a:pPr lvl="1"/>
            <a:r>
              <a:rPr lang="en-IN" altLang="en-US" sz="2000" dirty="0" smtClean="0"/>
              <a:t>AHGC involving users from multiple MC system</a:t>
            </a:r>
          </a:p>
          <a:p>
            <a:pPr lvl="1"/>
            <a:r>
              <a:rPr lang="en-IN" altLang="en-US" sz="2000" dirty="0" smtClean="0"/>
              <a:t>Modifying the participants list of on-going ad hoc group communication</a:t>
            </a:r>
          </a:p>
          <a:p>
            <a:pPr lvl="1"/>
            <a:r>
              <a:rPr lang="en-IN" altLang="en-US" sz="2000" dirty="0" smtClean="0"/>
              <a:t>Configuration parameters required for the AHGC</a:t>
            </a:r>
          </a:p>
          <a:p>
            <a:pPr lvl="1"/>
            <a:endParaRPr lang="en-US" alt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198257" y="5532580"/>
            <a:ext cx="779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  <a:latin typeface="+mn-lt"/>
              </a:rPr>
              <a:t>Note : Procedures for AHGC shall need to support end-to-end encryption </a:t>
            </a:r>
            <a:endParaRPr lang="en-GB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End-to-End encryption </a:t>
            </a:r>
            <a:endParaRPr lang="en-GB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2848"/>
          </a:xfrm>
        </p:spPr>
        <p:txBody>
          <a:bodyPr/>
          <a:lstStyle/>
          <a:p>
            <a:r>
              <a:rPr lang="en-IN" dirty="0" smtClean="0"/>
              <a:t>Following methods are proposed in AHGC study to achieve end-to-end encryption:</a:t>
            </a:r>
          </a:p>
          <a:p>
            <a:pPr lvl="1"/>
            <a:r>
              <a:rPr lang="en-IN" dirty="0" smtClean="0"/>
              <a:t>Originator of the AHGC generates the AHGC Key and shares with the participants of the AHGC – This is proposed for the case where participants list is provided by the initiator of AHGC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Pre-configured group is used for achieving end-to-end encryption for both the cases [Initiator providing the participants list and MC system determining the participants list]</a:t>
            </a:r>
          </a:p>
          <a:p>
            <a:pPr lvl="1"/>
            <a:endParaRPr lang="en-IN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1226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75" y="585771"/>
            <a:ext cx="10515600" cy="1104917"/>
          </a:xfrm>
        </p:spPr>
        <p:txBody>
          <a:bodyPr/>
          <a:lstStyle/>
          <a:p>
            <a:r>
              <a:rPr lang="en-GB" altLang="en-US" sz="3600" dirty="0" smtClean="0"/>
              <a:t>End-to-End encryption </a:t>
            </a:r>
            <a:r>
              <a:rPr lang="en-GB" altLang="en-US" sz="2800" dirty="0" smtClean="0"/>
              <a:t>[Initiator generating the AHGC key]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0" y="2000682"/>
            <a:ext cx="5354637" cy="331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66479" y="2265367"/>
            <a:ext cx="65315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1400" b="1" dirty="0">
                <a:solidFill>
                  <a:srgbClr val="FF0000"/>
                </a:solidFill>
                <a:latin typeface="+mn-lt"/>
              </a:rPr>
              <a:t>Initiator of the ad hoc group call generates the </a:t>
            </a:r>
            <a:r>
              <a:rPr lang="en-IN" sz="1400" b="1" dirty="0" smtClean="0">
                <a:solidFill>
                  <a:srgbClr val="FF0000"/>
                </a:solidFill>
                <a:latin typeface="+mn-lt"/>
              </a:rPr>
              <a:t>AHGC key </a:t>
            </a:r>
            <a:r>
              <a:rPr lang="en-IN" sz="1400" dirty="0" smtClean="0">
                <a:latin typeface="+mn-lt"/>
              </a:rPr>
              <a:t>on </a:t>
            </a:r>
            <a:r>
              <a:rPr lang="en-IN" sz="1400" dirty="0">
                <a:latin typeface="+mn-lt"/>
              </a:rPr>
              <a:t>the similar lines of PCK and PCK ID</a:t>
            </a: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1400" dirty="0" smtClean="0">
                <a:latin typeface="+mn-lt"/>
              </a:rPr>
              <a:t>Security key generated for AHGC </a:t>
            </a:r>
            <a:r>
              <a:rPr lang="en-IN" sz="1400" dirty="0">
                <a:latin typeface="+mn-lt"/>
              </a:rPr>
              <a:t>shared </a:t>
            </a:r>
            <a:r>
              <a:rPr lang="en-IN" sz="1400" dirty="0" smtClean="0">
                <a:latin typeface="+mn-lt"/>
              </a:rPr>
              <a:t>to the target participants individually encrypted </a:t>
            </a:r>
            <a:r>
              <a:rPr lang="en-IN" sz="1400" dirty="0">
                <a:latin typeface="+mn-lt"/>
              </a:rPr>
              <a:t>using the target participant’s user ID (similar to the private call)</a:t>
            </a: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1400" dirty="0">
                <a:solidFill>
                  <a:srgbClr val="FF0000"/>
                </a:solidFill>
                <a:latin typeface="+mn-lt"/>
              </a:rPr>
              <a:t>Please note that the same security material is shared by the initiator to all the participants for the ad hoc group </a:t>
            </a:r>
            <a:r>
              <a:rPr lang="en-IN" sz="1400" dirty="0" smtClean="0">
                <a:solidFill>
                  <a:srgbClr val="FF0000"/>
                </a:solidFill>
                <a:latin typeface="+mn-lt"/>
              </a:rPr>
              <a:t>call</a:t>
            </a: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IN" sz="1400" dirty="0">
              <a:solidFill>
                <a:srgbClr val="FF0000"/>
              </a:solidFill>
              <a:latin typeface="+mn-lt"/>
            </a:endParaRPr>
          </a:p>
          <a:p>
            <a:pPr lvl="1">
              <a:spcBef>
                <a:spcPct val="20000"/>
              </a:spcBef>
              <a:buClr>
                <a:srgbClr val="C00000"/>
              </a:buClr>
              <a:defRPr/>
            </a:pPr>
            <a:r>
              <a:rPr lang="en-IN" sz="1400" b="1" dirty="0" smtClean="0">
                <a:latin typeface="+mn-lt"/>
              </a:rPr>
              <a:t>Required precondition for this mechanism to work : </a:t>
            </a: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1400" dirty="0">
                <a:latin typeface="+mn-lt"/>
              </a:rPr>
              <a:t>Initiating MC service user shall have the MC Service ID and the KMS URI of the users being invited for the call</a:t>
            </a:r>
          </a:p>
        </p:txBody>
      </p:sp>
    </p:spTree>
    <p:extLst>
      <p:ext uri="{BB962C8B-B14F-4D97-AF65-F5344CB8AC3E}">
        <p14:creationId xmlns:p14="http://schemas.microsoft.com/office/powerpoint/2010/main" val="38661967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62" y="585771"/>
            <a:ext cx="10515600" cy="1104917"/>
          </a:xfrm>
        </p:spPr>
        <p:txBody>
          <a:bodyPr/>
          <a:lstStyle/>
          <a:p>
            <a:r>
              <a:rPr lang="en-GB" altLang="en-US" sz="4000" dirty="0"/>
              <a:t>End-to-End encryption </a:t>
            </a:r>
            <a:r>
              <a:rPr lang="en-GB" altLang="en-US" sz="3200" dirty="0" smtClean="0"/>
              <a:t>[Using Pre-Configured Group]</a:t>
            </a:r>
            <a:endParaRPr lang="en-GB" altLang="en-US" sz="3200" dirty="0"/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2848"/>
          </a:xfrm>
        </p:spPr>
        <p:txBody>
          <a:bodyPr/>
          <a:lstStyle/>
          <a:p>
            <a:r>
              <a:rPr lang="en-IN" dirty="0" smtClean="0"/>
              <a:t>AHGC request carries the pre-configured group ID which serves as the source of security related information</a:t>
            </a:r>
          </a:p>
          <a:p>
            <a:r>
              <a:rPr lang="en-IN" dirty="0"/>
              <a:t>The MC service group identity and group configuration for the preconfigured MC service group have </a:t>
            </a:r>
            <a:r>
              <a:rPr lang="en-IN" dirty="0" smtClean="0"/>
              <a:t>to be </a:t>
            </a:r>
            <a:r>
              <a:rPr lang="en-IN" dirty="0"/>
              <a:t>preconfigured in MC service </a:t>
            </a:r>
            <a:r>
              <a:rPr lang="en-IN" dirty="0" smtClean="0"/>
              <a:t>clients participating in AHGC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9568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Pre-configured Group [</a:t>
            </a:r>
            <a:r>
              <a:rPr lang="en-GB" altLang="en-US" sz="3600" dirty="0" smtClean="0"/>
              <a:t>Excerpts</a:t>
            </a:r>
            <a:r>
              <a:rPr lang="en-GB" altLang="en-US" dirty="0" smtClean="0"/>
              <a:t>]</a:t>
            </a:r>
            <a:endParaRPr lang="en-GB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2448"/>
          </a:xfrm>
        </p:spPr>
        <p:txBody>
          <a:bodyPr/>
          <a:lstStyle/>
          <a:p>
            <a:r>
              <a:rPr lang="en-IN" sz="2000" dirty="0" smtClean="0"/>
              <a:t>Excerpts from 23.280</a:t>
            </a:r>
          </a:p>
          <a:p>
            <a:pPr lvl="1"/>
            <a:r>
              <a:rPr lang="en-IN" sz="1600" dirty="0" smtClean="0"/>
              <a:t>Definition : A</a:t>
            </a:r>
            <a:r>
              <a:rPr lang="en-GB" sz="1600" dirty="0" smtClean="0"/>
              <a:t>n </a:t>
            </a:r>
            <a:r>
              <a:rPr lang="en-GB" sz="1600" dirty="0"/>
              <a:t>MC service group used only for regrouping that </a:t>
            </a:r>
            <a:r>
              <a:rPr lang="en-GB" sz="1600" dirty="0">
                <a:solidFill>
                  <a:srgbClr val="FF0000"/>
                </a:solidFill>
              </a:rPr>
              <a:t>has been configured in advance of a group or user regrouping operation</a:t>
            </a:r>
            <a:r>
              <a:rPr lang="en-GB" sz="1600" dirty="0"/>
              <a:t> to serve as the source of regroup group configuration</a:t>
            </a:r>
            <a:r>
              <a:rPr lang="en-GB" sz="1600" dirty="0" smtClean="0"/>
              <a:t>.</a:t>
            </a:r>
          </a:p>
          <a:p>
            <a:pPr lvl="1"/>
            <a:r>
              <a:rPr lang="en-GB" sz="1600" dirty="0"/>
              <a:t>A group regroup may be achieved by regrouping MC service groups into a new MC service regroup group which uses the configuration of a separate preconfigured MC service group</a:t>
            </a:r>
            <a:r>
              <a:rPr lang="en-GB" sz="1600" dirty="0" smtClean="0"/>
              <a:t>.</a:t>
            </a:r>
          </a:p>
          <a:p>
            <a:pPr lvl="1"/>
            <a:r>
              <a:rPr lang="en-GB" sz="1600" dirty="0"/>
              <a:t>A preconfigured group which is intended only to provide configuration for the preconfigured regroup process is </a:t>
            </a:r>
            <a:r>
              <a:rPr lang="en-GB" sz="1600" dirty="0">
                <a:solidFill>
                  <a:srgbClr val="FF0000"/>
                </a:solidFill>
              </a:rPr>
              <a:t>identified by a parameter in group configuration </a:t>
            </a:r>
            <a:r>
              <a:rPr lang="en-GB" sz="1600" dirty="0"/>
              <a:t>described in </a:t>
            </a:r>
            <a:r>
              <a:rPr lang="en-US" sz="1600" dirty="0"/>
              <a:t>this specification</a:t>
            </a:r>
            <a:r>
              <a:rPr lang="en-GB" sz="1600" dirty="0"/>
              <a:t>. </a:t>
            </a:r>
            <a:endParaRPr lang="en-GB" sz="1600" dirty="0" smtClean="0"/>
          </a:p>
          <a:p>
            <a:pPr lvl="1"/>
            <a:r>
              <a:rPr lang="en-GB" sz="1600" dirty="0"/>
              <a:t>The preconfigured MC service group that provides the configuration is not used as the MC service regroup group itself, </a:t>
            </a:r>
            <a:r>
              <a:rPr lang="en-GB" sz="1600" dirty="0">
                <a:solidFill>
                  <a:srgbClr val="FF0000"/>
                </a:solidFill>
              </a:rPr>
              <a:t>it only provides configuration for one or more MC service regroup </a:t>
            </a:r>
            <a:r>
              <a:rPr lang="en-GB" sz="1600" dirty="0" smtClean="0">
                <a:solidFill>
                  <a:srgbClr val="FF0000"/>
                </a:solidFill>
              </a:rPr>
              <a:t>groups</a:t>
            </a:r>
          </a:p>
          <a:p>
            <a:r>
              <a:rPr lang="en-IN" sz="2000" dirty="0" smtClean="0"/>
              <a:t>Excerpts from 33.180</a:t>
            </a:r>
          </a:p>
          <a:p>
            <a:pPr lvl="1"/>
            <a:r>
              <a:rPr lang="en-IN" sz="1600" dirty="0"/>
              <a:t>All users invited to join a secure group regroup with preconfigured group call </a:t>
            </a:r>
            <a:r>
              <a:rPr lang="en-IN" sz="1600" dirty="0">
                <a:solidFill>
                  <a:srgbClr val="FF0000"/>
                </a:solidFill>
              </a:rPr>
              <a:t>shall be members of the indicated preconfigured group</a:t>
            </a:r>
            <a:r>
              <a:rPr lang="en-IN" sz="1600" dirty="0"/>
              <a:t> and shall have obtained the preconfigured group configuration and GMK</a:t>
            </a:r>
            <a:r>
              <a:rPr lang="en-IN" sz="1600" dirty="0" smtClean="0"/>
              <a:t>.</a:t>
            </a:r>
          </a:p>
          <a:p>
            <a:pPr lvl="1"/>
            <a:endParaRPr lang="en-GB" sz="16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559389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Discussion Points</a:t>
            </a:r>
            <a:endParaRPr lang="en-GB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2811"/>
          </a:xfrm>
        </p:spPr>
        <p:txBody>
          <a:bodyPr/>
          <a:lstStyle/>
          <a:p>
            <a:r>
              <a:rPr lang="en-IN" sz="1800" dirty="0" smtClean="0"/>
              <a:t>For user regroup and group regroup to work, it is said that pre-configured group shall be available in advance before regroup operation is triggered. </a:t>
            </a:r>
            <a:r>
              <a:rPr lang="en-IN" sz="1800" dirty="0" smtClean="0">
                <a:solidFill>
                  <a:srgbClr val="FF0000"/>
                </a:solidFill>
              </a:rPr>
              <a:t>i.e., the dispatcher/authorized user can create pre-configured group and then does the regroup operation. But AHGC call can be initiated by normal user also and in this case how can user make sure that pre-configured group is available at all the participants </a:t>
            </a:r>
            <a:r>
              <a:rPr lang="en-IN" sz="1800" dirty="0">
                <a:solidFill>
                  <a:srgbClr val="FF0000"/>
                </a:solidFill>
              </a:rPr>
              <a:t>? </a:t>
            </a:r>
            <a:endParaRPr lang="en-GB" sz="1800" dirty="0" smtClean="0">
              <a:solidFill>
                <a:srgbClr val="FF0000"/>
              </a:solidFill>
            </a:endParaRPr>
          </a:p>
          <a:p>
            <a:r>
              <a:rPr lang="en-IN" sz="1800" dirty="0" smtClean="0"/>
              <a:t>Pre-configured group is like any other group but its just labelled as pre-configured group and it cannot be user for communication and also it cannot participate in regroup operation. </a:t>
            </a:r>
            <a:r>
              <a:rPr lang="en-IN" sz="1800" dirty="0" smtClean="0">
                <a:solidFill>
                  <a:srgbClr val="FF0000"/>
                </a:solidFill>
              </a:rPr>
              <a:t>Pre-configured group has group members or not? As per 33.180 it is clear that it has members.</a:t>
            </a:r>
          </a:p>
          <a:p>
            <a:r>
              <a:rPr lang="en-IN" sz="1800" dirty="0" smtClean="0"/>
              <a:t>When the participants list is determined by the MC system, it can choose the appropriate pre-configuration and if nothing available pre-configuration can be created by the system before AHGC request is sent. </a:t>
            </a:r>
            <a:r>
              <a:rPr lang="en-IN" sz="1800" dirty="0" smtClean="0">
                <a:solidFill>
                  <a:srgbClr val="FF0000"/>
                </a:solidFill>
              </a:rPr>
              <a:t>Is it possible for the end-user (normal user) to do this ?</a:t>
            </a:r>
          </a:p>
          <a:p>
            <a:r>
              <a:rPr lang="en-IN" sz="1800" dirty="0" smtClean="0"/>
              <a:t>Usage of Preconfigured group for the AHGC where the participant list is provided by the initiator would be a limitation</a:t>
            </a:r>
            <a:r>
              <a:rPr lang="en-IN" sz="1800" dirty="0" smtClean="0">
                <a:solidFill>
                  <a:srgbClr val="FF0000"/>
                </a:solidFill>
              </a:rPr>
              <a:t> since user cannot assess whether the Preconfigured group is available at all the participants.</a:t>
            </a:r>
          </a:p>
          <a:p>
            <a:r>
              <a:rPr lang="en-IN" sz="1800" dirty="0" smtClean="0"/>
              <a:t>In case where the participants list is determined by the MC system, </a:t>
            </a:r>
            <a:r>
              <a:rPr lang="en-IN" sz="1800" dirty="0" smtClean="0">
                <a:solidFill>
                  <a:srgbClr val="FF0000"/>
                </a:solidFill>
              </a:rPr>
              <a:t>availability of preconfigured group at all the participants client can be assessed by the system before placing AHGC request</a:t>
            </a:r>
            <a:endParaRPr lang="en-GB" sz="1800" dirty="0" smtClean="0">
              <a:solidFill>
                <a:srgbClr val="FF0000"/>
              </a:solidFill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715605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 txBox="1">
            <a:spLocks/>
          </p:cNvSpPr>
          <p:nvPr/>
        </p:nvSpPr>
        <p:spPr bwMode="auto">
          <a:xfrm>
            <a:off x="990600" y="328741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n-GB" altLang="en-US" dirty="0" smtClean="0"/>
              <a:t>Thank You !!!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09705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280d8efa-eff2-4910-88d2-79ca146720c4"/>
    <ds:schemaRef ds:uri="http://purl.org/dc/terms/"/>
    <ds:schemaRef ds:uri="http://schemas.microsoft.com/office/2006/documentManagement/types"/>
    <ds:schemaRef ds:uri="679a257e-872f-4c98-9e8a-0a9c104f72c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17456</TotalTime>
  <Words>727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</vt:lpstr>
      <vt:lpstr>Calibri</vt:lpstr>
      <vt:lpstr>Calibri Light</vt:lpstr>
      <vt:lpstr>Times New Roman</vt:lpstr>
      <vt:lpstr>Office Theme</vt:lpstr>
      <vt:lpstr>Discussion on AHGC end2end encryption</vt:lpstr>
      <vt:lpstr>Outline</vt:lpstr>
      <vt:lpstr>Background</vt:lpstr>
      <vt:lpstr>End-to-End encryption </vt:lpstr>
      <vt:lpstr>End-to-End encryption [Initiator generating the AHGC key] </vt:lpstr>
      <vt:lpstr>End-to-End encryption [Using Pre-Configured Group]</vt:lpstr>
      <vt:lpstr>Pre-configured Group [Excerpts]</vt:lpstr>
      <vt:lpstr>Discussion Points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Rapporteur</cp:lastModifiedBy>
  <cp:revision>723</cp:revision>
  <dcterms:created xsi:type="dcterms:W3CDTF">2010-02-05T13:52:04Z</dcterms:created>
  <dcterms:modified xsi:type="dcterms:W3CDTF">2022-07-12T04:31:26Z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