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303" r:id="rId3"/>
    <p:sldId id="746" r:id="rId4"/>
    <p:sldId id="742" r:id="rId5"/>
    <p:sldId id="747" r:id="rId6"/>
    <p:sldId id="741" r:id="rId7"/>
    <p:sldId id="745" r:id="rId8"/>
    <p:sldId id="748" r:id="rId9"/>
    <p:sldId id="743" r:id="rId10"/>
    <p:sldId id="74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58628F-0E3F-486F-88BF-ADF93830106E}" type="datetimeFigureOut">
              <a:rPr lang="en-US" smtClean="0"/>
              <a:t>8/5/2024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B28841-08EA-4881-901E-029EEED3FB47}" type="slidenum">
              <a:rPr lang="en-US" smtClean="0"/>
              <a:t>‹#›</a:t>
            </a:fld>
            <a:endParaRPr lang="en-US"/>
          </a:p>
        </p:txBody>
      </p:sp>
    </p:spTree>
    <p:extLst>
      <p:ext uri="{BB962C8B-B14F-4D97-AF65-F5344CB8AC3E}">
        <p14:creationId xmlns:p14="http://schemas.microsoft.com/office/powerpoint/2010/main" val="2569427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txBox="1">
            <a:spLocks noGrp="1"/>
          </p:cNvSpPr>
          <p:nvPr>
            <p:ph type="sldNum" sz="quarter"/>
          </p:nvPr>
        </p:nvSpPr>
        <p:spPr>
          <a:xfrm>
            <a:off x="3851275" y="9431338"/>
            <a:ext cx="2946400" cy="496887"/>
          </a:xfrm>
          <a:prstGeom prst="rect">
            <a:avLst/>
          </a:prstGeom>
          <a:noFill/>
          <a:ln w="9525">
            <a:noFill/>
          </a:ln>
        </p:spPr>
        <p:txBody>
          <a:bodyPr lIns="92859" tIns="46430" rIns="92859" bIns="46430" anchor="b" anchorCtr="0"/>
          <a:lstStyle/>
          <a:p>
            <a:pPr marL="0" marR="0" lvl="0" indent="0" algn="r" defTabSz="930275" rtl="0" eaLnBrk="1" fontAlgn="base" latinLnBrk="0" hangingPunct="1">
              <a:lnSpc>
                <a:spcPct val="100000"/>
              </a:lnSpc>
              <a:spcBef>
                <a:spcPct val="0"/>
              </a:spcBef>
              <a:spcAft>
                <a:spcPct val="0"/>
              </a:spcAft>
              <a:buClrTx/>
              <a:buSzTx/>
              <a:buFontTx/>
              <a:buNone/>
              <a:tabLst/>
              <a:defRPr/>
            </a:pPr>
            <a:fld id="{9A0DB2DC-4C9A-4742-B13C-FB6460FD3503}" type="slidenum">
              <a:rPr kumimoji="0" lang="en-GB" alt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000" b="0" i="0" u="none" strike="noStrike" kern="1200" cap="none" spc="0" normalizeH="0" baseline="0" noProof="0" dirty="0">
              <a:ln>
                <a:noFill/>
              </a:ln>
              <a:solidFill>
                <a:srgbClr val="000000"/>
              </a:solidFill>
              <a:effectLst/>
              <a:uLnTx/>
              <a:uFillTx/>
              <a:latin typeface="Arial" panose="020B0604020202020204" pitchFamily="34" charset="0"/>
              <a:ea typeface="Arial" panose="020B0604020202020204" pitchFamily="34" charset="0"/>
              <a:cs typeface="Arial" panose="020B0604020202020204" pitchFamily="34" charset="0"/>
            </a:endParaRPr>
          </a:p>
        </p:txBody>
      </p:sp>
      <p:sp>
        <p:nvSpPr>
          <p:cNvPr id="6147" name="Rectangle 2"/>
          <p:cNvSpPr>
            <a:spLocks noGrp="1" noRot="1" noChangeAspect="1" noTextEdit="1"/>
          </p:cNvSpPr>
          <p:nvPr>
            <p:ph type="sldImg"/>
          </p:nvPr>
        </p:nvSpPr>
        <p:spPr>
          <a:xfrm>
            <a:off x="88900" y="742950"/>
            <a:ext cx="6621463" cy="3725863"/>
          </a:xfrm>
        </p:spPr>
      </p:sp>
      <p:sp>
        <p:nvSpPr>
          <p:cNvPr id="6148" name="Rectangle 3"/>
          <p:cNvSpPr>
            <a:spLocks noGrp="1"/>
          </p:cNvSpPr>
          <p:nvPr>
            <p:ph type="body" idx="1"/>
          </p:nvPr>
        </p:nvSpPr>
        <p:spPr>
          <a:xfrm>
            <a:off x="904875" y="4718050"/>
            <a:ext cx="4987925" cy="4467225"/>
          </a:xfrm>
        </p:spPr>
        <p:txBody>
          <a:bodyPr wrap="square" lIns="92859" tIns="46430" rIns="92859" bIns="46430" anchor="t" anchorCtr="0"/>
          <a:lstStyle/>
          <a:p>
            <a:pPr lvl="0"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A0F8A-407B-7E9C-6697-17E32A6D8D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A9ACD1-71A9-D10E-0A36-3D95B9E929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5DA0146-AAAD-8614-1E4B-97DED714CA61}"/>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5" name="Footer Placeholder 4">
            <a:extLst>
              <a:ext uri="{FF2B5EF4-FFF2-40B4-BE49-F238E27FC236}">
                <a16:creationId xmlns:a16="http://schemas.microsoft.com/office/drawing/2014/main" id="{68CD56BC-A50B-90F0-12F6-35AA2C5AD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DF733-3248-68BA-AB38-44A8A52CE3DF}"/>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3230800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B16D1-B272-3285-70ED-6D32DBE30C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227CF3-1BCA-4551-D309-CA0AFF9080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40E354-B7B3-6337-A207-02BE66452374}"/>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5" name="Footer Placeholder 4">
            <a:extLst>
              <a:ext uri="{FF2B5EF4-FFF2-40B4-BE49-F238E27FC236}">
                <a16:creationId xmlns:a16="http://schemas.microsoft.com/office/drawing/2014/main" id="{41C6718D-FB1F-C223-EB11-C3D69194C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F3643E-DC59-8292-C2D0-0DB938443AEA}"/>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1916926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337078-52E7-8687-F3ED-908F637C88D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F4F88B4-CDBF-7564-C8FB-BCC52B2AF2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3299C9-72FC-CB72-EB47-C9B008944B20}"/>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5" name="Footer Placeholder 4">
            <a:extLst>
              <a:ext uri="{FF2B5EF4-FFF2-40B4-BE49-F238E27FC236}">
                <a16:creationId xmlns:a16="http://schemas.microsoft.com/office/drawing/2014/main" id="{0E2B52E0-90C5-AA3F-8744-B33369F1E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BE3689-19E1-0B0D-7C62-FBA226F2F706}"/>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1577037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95118166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00757607"/>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857661774"/>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E651B-5A05-D411-30AD-2F7B40DA0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C5828F-6B6E-5282-571C-C146015E23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03567E-5E8A-164C-028E-10A1169CBE02}"/>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5" name="Footer Placeholder 4">
            <a:extLst>
              <a:ext uri="{FF2B5EF4-FFF2-40B4-BE49-F238E27FC236}">
                <a16:creationId xmlns:a16="http://schemas.microsoft.com/office/drawing/2014/main" id="{3179C854-95CC-163F-9340-D3FC137B00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D783CB-00EC-2983-64DB-1C7E9CF4F435}"/>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1911170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70EE-5955-BC1E-D9E8-860FBCF1B6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49A27-AB1B-CAE3-CCF9-D731BEE414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B03E31-39DA-13CE-E506-2104BC2430CF}"/>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5" name="Footer Placeholder 4">
            <a:extLst>
              <a:ext uri="{FF2B5EF4-FFF2-40B4-BE49-F238E27FC236}">
                <a16:creationId xmlns:a16="http://schemas.microsoft.com/office/drawing/2014/main" id="{D9BAD215-7FFE-CEFC-32DB-7BA14AE70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D95D8-AAF1-C229-B43B-A9DEEBF216E9}"/>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3140693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FB803-E818-B875-693B-9D672962B2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D72652-5F21-2DA9-4211-B01ECF4734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A179CA-351A-34EE-CC1D-9D1A9C652E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1B18856-6BB2-8B0C-29CD-5733CA3A691C}"/>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6" name="Footer Placeholder 5">
            <a:extLst>
              <a:ext uri="{FF2B5EF4-FFF2-40B4-BE49-F238E27FC236}">
                <a16:creationId xmlns:a16="http://schemas.microsoft.com/office/drawing/2014/main" id="{09A2D1A4-3DD2-3369-0BCB-00C78AA31F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42440B-CAFA-161B-1857-BA633AD7D4D3}"/>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269189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E5408-6A73-B684-BA0C-02E4E632F8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9C849C0-F1E2-C261-1E08-E85B4718CF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52912B-024D-DD67-AF47-FED1FB362F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F7E03C-FE76-BEE0-791B-D92A45A6C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CD5877-1856-0D42-1010-CE7FE7B172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E64F69-DC7A-B015-08A0-1D3A9537433B}"/>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8" name="Footer Placeholder 7">
            <a:extLst>
              <a:ext uri="{FF2B5EF4-FFF2-40B4-BE49-F238E27FC236}">
                <a16:creationId xmlns:a16="http://schemas.microsoft.com/office/drawing/2014/main" id="{4471DB4F-D1D8-6063-DCAC-D046006081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C158AD-446F-2DD2-7BC2-D61042336B08}"/>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34043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CD0A-FE1C-EA59-70F6-7197096477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44AEE-37F2-C522-6CE1-7AE2D072B0CF}"/>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4" name="Footer Placeholder 3">
            <a:extLst>
              <a:ext uri="{FF2B5EF4-FFF2-40B4-BE49-F238E27FC236}">
                <a16:creationId xmlns:a16="http://schemas.microsoft.com/office/drawing/2014/main" id="{EE15C088-175A-12C4-FCFA-224B15BEFD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B81E23-9BC0-91E8-BCF0-3F5FDB485D42}"/>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744578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B458CF-60F4-7B2D-4DEC-C57903998216}"/>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3" name="Footer Placeholder 2">
            <a:extLst>
              <a:ext uri="{FF2B5EF4-FFF2-40B4-BE49-F238E27FC236}">
                <a16:creationId xmlns:a16="http://schemas.microsoft.com/office/drawing/2014/main" id="{9964194E-3BED-BEB7-EFFC-A5B6A5B2601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706D06-4707-04EC-D8B1-F2EE5F0C8C25}"/>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1028562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9D4AC-1033-AAB7-E24A-CB4700B4C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54FBAC-50F0-B4EA-5C02-B625A90772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D38BE6-3739-17B6-958D-83907D96FC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04F974-5A14-FD8E-42AA-B810760015AD}"/>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6" name="Footer Placeholder 5">
            <a:extLst>
              <a:ext uri="{FF2B5EF4-FFF2-40B4-BE49-F238E27FC236}">
                <a16:creationId xmlns:a16="http://schemas.microsoft.com/office/drawing/2014/main" id="{7C35511B-2468-30BB-B4E7-77CF714CC3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29643-D8A6-9D9F-C9ED-716BED0135B9}"/>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91190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2082-A7D8-4872-A5F4-CB4D07E31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695238-BACB-C3F7-916A-F4E8EB282C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F10E25-4554-96C4-4FA0-6ED510222E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06CD11-DF95-583C-12B8-2C959A78AE71}"/>
              </a:ext>
            </a:extLst>
          </p:cNvPr>
          <p:cNvSpPr>
            <a:spLocks noGrp="1"/>
          </p:cNvSpPr>
          <p:nvPr>
            <p:ph type="dt" sz="half" idx="10"/>
          </p:nvPr>
        </p:nvSpPr>
        <p:spPr/>
        <p:txBody>
          <a:bodyPr/>
          <a:lstStyle/>
          <a:p>
            <a:fld id="{CEC00FE6-AC50-4E58-9022-7DE8D1E45F94}" type="datetimeFigureOut">
              <a:rPr lang="en-US" smtClean="0"/>
              <a:t>8/5/2024</a:t>
            </a:fld>
            <a:endParaRPr lang="en-US"/>
          </a:p>
        </p:txBody>
      </p:sp>
      <p:sp>
        <p:nvSpPr>
          <p:cNvPr id="6" name="Footer Placeholder 5">
            <a:extLst>
              <a:ext uri="{FF2B5EF4-FFF2-40B4-BE49-F238E27FC236}">
                <a16:creationId xmlns:a16="http://schemas.microsoft.com/office/drawing/2014/main" id="{21920902-2935-47A8-CB55-8E8D9A301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0A08C3-1BA2-5363-BC22-D6A71C6BED7C}"/>
              </a:ext>
            </a:extLst>
          </p:cNvPr>
          <p:cNvSpPr>
            <a:spLocks noGrp="1"/>
          </p:cNvSpPr>
          <p:nvPr>
            <p:ph type="sldNum" sz="quarter" idx="12"/>
          </p:nvPr>
        </p:nvSpPr>
        <p:spPr/>
        <p:txBody>
          <a:bodyPr/>
          <a:lstStyle/>
          <a:p>
            <a:fld id="{6DACF97B-BA2A-4FA7-8B0C-61AF0F1CA663}" type="slidenum">
              <a:rPr lang="en-US" smtClean="0"/>
              <a:t>‹#›</a:t>
            </a:fld>
            <a:endParaRPr lang="en-US"/>
          </a:p>
        </p:txBody>
      </p:sp>
    </p:spTree>
    <p:extLst>
      <p:ext uri="{BB962C8B-B14F-4D97-AF65-F5344CB8AC3E}">
        <p14:creationId xmlns:p14="http://schemas.microsoft.com/office/powerpoint/2010/main" val="1042997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2F465E-8F88-E004-217A-75F5FBCDC8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CF52D1-1CFE-B715-3736-22C55606BE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C2263A-88F2-A6D2-BE20-C4E2194567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C00FE6-AC50-4E58-9022-7DE8D1E45F94}" type="datetimeFigureOut">
              <a:rPr lang="en-US" smtClean="0"/>
              <a:t>8/5/2024</a:t>
            </a:fld>
            <a:endParaRPr lang="en-US"/>
          </a:p>
        </p:txBody>
      </p:sp>
      <p:sp>
        <p:nvSpPr>
          <p:cNvPr id="5" name="Footer Placeholder 4">
            <a:extLst>
              <a:ext uri="{FF2B5EF4-FFF2-40B4-BE49-F238E27FC236}">
                <a16:creationId xmlns:a16="http://schemas.microsoft.com/office/drawing/2014/main" id="{AE3BBB35-0908-312F-FE21-8A1F62132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6260E8-CD33-71DF-86EF-09EE3DD0D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CF97B-BA2A-4FA7-8B0C-61AF0F1CA663}" type="slidenum">
              <a:rPr lang="en-US" smtClean="0"/>
              <a:t>‹#›</a:t>
            </a:fld>
            <a:endParaRPr lang="en-US"/>
          </a:p>
        </p:txBody>
      </p:sp>
    </p:spTree>
    <p:extLst>
      <p:ext uri="{BB962C8B-B14F-4D97-AF65-F5344CB8AC3E}">
        <p14:creationId xmlns:p14="http://schemas.microsoft.com/office/powerpoint/2010/main" val="757988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p:nvSpPr>
        <p:spPr bwMode="auto">
          <a:xfrm>
            <a:off x="787401" y="6373813"/>
            <a:ext cx="8225367" cy="323850"/>
          </a:xfrm>
          <a:prstGeom prst="homePlate">
            <a:avLst>
              <a:gd name="adj" fmla="val 91541"/>
            </a:avLst>
          </a:prstGeom>
          <a:solidFill>
            <a:srgbClr val="72AF2F">
              <a:alpha val="94901"/>
            </a:srgbClr>
          </a:solidFill>
          <a:ln>
            <a:noFill/>
          </a:ln>
        </p:spPr>
        <p:txBody>
          <a:bodyPr wrap="none" anchor="ctr"/>
          <a:lstStyle/>
          <a:p>
            <a:pPr lvl="0">
              <a:buNone/>
            </a:pPr>
            <a:endParaRPr lang="en-US" altLang="en-US" sz="1800" dirty="0">
              <a:latin typeface="Arial" panose="020B0604020202020204" pitchFamily="34" charset="0"/>
            </a:endParaRPr>
          </a:p>
        </p:txBody>
      </p:sp>
      <p:sp>
        <p:nvSpPr>
          <p:cNvPr id="1027" name="Title Placeholder 1"/>
          <p:cNvSpPr>
            <a:spLocks noGrp="1"/>
          </p:cNvSpPr>
          <p:nvPr>
            <p:ph type="title"/>
          </p:nvPr>
        </p:nvSpPr>
        <p:spPr>
          <a:xfrm>
            <a:off x="651933" y="228600"/>
            <a:ext cx="9103784" cy="1143000"/>
          </a:xfrm>
          <a:prstGeom prst="rect">
            <a:avLst/>
          </a:prstGeom>
          <a:noFill/>
          <a:ln w="9525">
            <a:noFill/>
          </a:ln>
        </p:spPr>
        <p:txBody>
          <a:bodyPr anchor="ctr" anchorCtr="0"/>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a:xfrm>
            <a:off x="647700" y="1454151"/>
            <a:ext cx="11184467" cy="4830763"/>
          </a:xfrm>
          <a:prstGeom prst="rect">
            <a:avLst/>
          </a:prstGeom>
          <a:noFill/>
          <a:ln w="9525">
            <a:noFill/>
          </a:ln>
        </p:spPr>
        <p:txBody>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2" name="Oval 11"/>
          <p:cNvSpPr/>
          <p:nvPr/>
        </p:nvSpPr>
        <p:spPr bwMode="auto">
          <a:xfrm>
            <a:off x="11091334" y="6383339"/>
            <a:ext cx="681567"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lvl="0" algn="ctr"/>
            <a:fld id="{9A0DB2DC-4C9A-4742-B13C-FB6460FD3503}" type="slidenum">
              <a:rPr lang="en-GB" altLang="en-US" sz="1800" b="1" dirty="0">
                <a:latin typeface="Arial" panose="020B0604020202020204" pitchFamily="34" charset="0"/>
              </a:rPr>
              <a:t>‹#›</a:t>
            </a:fld>
            <a:endParaRPr lang="en-GB" altLang="en-US" sz="1800" b="1" dirty="0">
              <a:latin typeface="Arial" panose="020B0604020202020204" pitchFamily="34" charset="0"/>
            </a:endParaRPr>
          </a:p>
          <a:p>
            <a:pPr lvl="0"/>
            <a:endParaRPr lang="en-GB" altLang="en-US" sz="1800" dirty="0">
              <a:latin typeface="Arial" panose="020B0604020202020204" pitchFamily="34" charset="0"/>
            </a:endParaRPr>
          </a:p>
        </p:txBody>
      </p:sp>
      <p:sp>
        <p:nvSpPr>
          <p:cNvPr id="1030" name="Rectangle 15"/>
          <p:cNvSpPr>
            <a:spLocks noChangeArrowheads="1"/>
          </p:cNvSpPr>
          <p:nvPr/>
        </p:nvSpPr>
        <p:spPr bwMode="auto">
          <a:xfrm>
            <a:off x="5448301" y="3303588"/>
            <a:ext cx="1607171" cy="369332"/>
          </a:xfrm>
          <a:prstGeom prst="rect">
            <a:avLst/>
          </a:prstGeom>
          <a:noFill/>
          <a:ln>
            <a:noFill/>
          </a:ln>
        </p:spPr>
        <p:txBody>
          <a:bodyPr wrap="none">
            <a:spAutoFit/>
          </a:bodyPr>
          <a:lstStyle/>
          <a:p>
            <a:pPr lvl="0" eaLnBrk="1" hangingPunct="1">
              <a:buNone/>
            </a:pPr>
            <a:r>
              <a:rPr lang="en-GB" altLang="en-US" sz="1800" dirty="0">
                <a:solidFill>
                  <a:schemeClr val="bg1"/>
                </a:solidFill>
                <a:latin typeface="Arial" panose="020B0604020202020204" pitchFamily="34" charset="0"/>
              </a:rPr>
              <a:t>© 3GPP 2012</a:t>
            </a:r>
            <a:endParaRPr lang="en-GB" altLang="en-US" sz="1800" dirty="0">
              <a:latin typeface="Arial" panose="020B0604020202020204" pitchFamily="34" charset="0"/>
            </a:endParaRPr>
          </a:p>
        </p:txBody>
      </p:sp>
      <p:sp>
        <p:nvSpPr>
          <p:cNvPr id="1031" name="Rectangle 16"/>
          <p:cNvSpPr>
            <a:spLocks noChangeArrowheads="1"/>
          </p:cNvSpPr>
          <p:nvPr/>
        </p:nvSpPr>
        <p:spPr bwMode="auto">
          <a:xfrm>
            <a:off x="9918701" y="6462713"/>
            <a:ext cx="824265" cy="215444"/>
          </a:xfrm>
          <a:prstGeom prst="rect">
            <a:avLst/>
          </a:prstGeom>
          <a:noFill/>
          <a:ln>
            <a:noFill/>
          </a:ln>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3GPP 2024</a:t>
            </a:r>
          </a:p>
        </p:txBody>
      </p:sp>
      <p:pic>
        <p:nvPicPr>
          <p:cNvPr id="1032" name="Picture 10"/>
          <p:cNvPicPr>
            <a:picLocks noChangeAspect="1"/>
          </p:cNvPicPr>
          <p:nvPr userDrawn="1"/>
        </p:nvPicPr>
        <p:blipFill>
          <a:blip r:embed="rId5"/>
          <a:stretch>
            <a:fillRect/>
          </a:stretch>
        </p:blipFill>
        <p:spPr>
          <a:xfrm>
            <a:off x="10035118" y="415925"/>
            <a:ext cx="1744133" cy="762000"/>
          </a:xfrm>
          <a:prstGeom prst="rect">
            <a:avLst/>
          </a:prstGeom>
          <a:noFill/>
          <a:ln w="9525">
            <a:noFill/>
          </a:ln>
        </p:spPr>
      </p:pic>
    </p:spTree>
    <p:extLst>
      <p:ext uri="{BB962C8B-B14F-4D97-AF65-F5344CB8AC3E}">
        <p14:creationId xmlns:p14="http://schemas.microsoft.com/office/powerpoint/2010/main" val="1095735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vsdx"/><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package" Target="../embeddings/Microsoft_Visio_Drawing1.vsdx"/><Relationship Id="rId1" Type="http://schemas.openxmlformats.org/officeDocument/2006/relationships/slideLayout" Target="../slideLayouts/slideLayout13.xml"/><Relationship Id="rId5" Type="http://schemas.openxmlformats.org/officeDocument/2006/relationships/image" Target="../media/image5.emf"/><Relationship Id="rId4" Type="http://schemas.openxmlformats.org/officeDocument/2006/relationships/package" Target="../embeddings/Microsoft_Visio_Drawing2.vsdx"/></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182813" y="1614489"/>
            <a:ext cx="7772400" cy="2466975"/>
          </a:xfrm>
        </p:spPr>
        <p:txBody>
          <a:bodyPr vert="horz" wrap="square" lIns="91440" tIns="45720" rIns="91440" bIns="45720" numCol="1" anchor="ctr" anchorCtr="0" compatLnSpc="1">
            <a:noAutofit/>
          </a:bodyPr>
          <a:lstStyle/>
          <a:p>
            <a:pPr>
              <a:defRPr/>
            </a:pPr>
            <a:r>
              <a:rPr lang="en-GB" altLang="zh-CN" sz="2400" b="1" i="1" dirty="0">
                <a:effectLst>
                  <a:outerShdw blurRad="38100" dist="38100" dir="2700000" algn="tl">
                    <a:srgbClr val="C0C0C0"/>
                  </a:outerShdw>
                </a:effectLst>
              </a:rPr>
              <a:t>  </a:t>
            </a:r>
            <a:br>
              <a:rPr lang="en-GB" altLang="zh-CN" sz="2400" dirty="0"/>
            </a:br>
            <a:r>
              <a:rPr lang="en-US" altLang="zh-CN" sz="4400" b="1" dirty="0"/>
              <a:t>AIMLAPP – Status and discussion on way forward</a:t>
            </a:r>
            <a:br>
              <a:rPr lang="en-US" altLang="zh-CN" sz="2400" dirty="0">
                <a:effectLst>
                  <a:outerShdw blurRad="38100" dist="38100" dir="2700000" algn="tl">
                    <a:srgbClr val="C0C0C0"/>
                  </a:outerShdw>
                </a:effectLst>
                <a:latin typeface="Arial" panose="020B0604020202020204" pitchFamily="34" charset="0"/>
              </a:rPr>
            </a:br>
            <a:br>
              <a:rPr lang="en-US" altLang="zh-CN" sz="2000" dirty="0">
                <a:effectLst>
                  <a:outerShdw blurRad="38100" dist="38100" dir="2700000" algn="tl">
                    <a:srgbClr val="C0C0C0"/>
                  </a:outerShdw>
                </a:effectLst>
              </a:rPr>
            </a:br>
            <a:endParaRPr lang="en-GB" altLang="zh-CN" sz="2000" dirty="0">
              <a:effectLst>
                <a:outerShdw blurRad="38100" dist="38100" dir="2700000" algn="tl">
                  <a:srgbClr val="C0C0C0"/>
                </a:outerShdw>
              </a:effectLst>
            </a:endParaRPr>
          </a:p>
        </p:txBody>
      </p:sp>
      <p:sp>
        <p:nvSpPr>
          <p:cNvPr id="5123" name="Subtitle 6"/>
          <p:cNvSpPr>
            <a:spLocks noGrp="1"/>
          </p:cNvSpPr>
          <p:nvPr>
            <p:ph type="subTitle" idx="1"/>
          </p:nvPr>
        </p:nvSpPr>
        <p:spPr/>
        <p:txBody>
          <a:bodyPr vert="horz" wrap="square" lIns="91440" tIns="45720" rIns="91440" bIns="45720" anchor="t" anchorCtr="0"/>
          <a:lstStyle/>
          <a:p>
            <a:pPr>
              <a:lnSpc>
                <a:spcPct val="80000"/>
              </a:lnSpc>
              <a:buClrTx/>
              <a:buSzTx/>
              <a:buFontTx/>
              <a:buNone/>
            </a:pPr>
            <a:endParaRPr lang="en-US" altLang="en-US" sz="2000" dirty="0">
              <a:latin typeface="Arial" panose="020B0604020202020204" pitchFamily="34" charset="0"/>
            </a:endParaRPr>
          </a:p>
          <a:p>
            <a:pPr>
              <a:lnSpc>
                <a:spcPct val="80000"/>
              </a:lnSpc>
              <a:buClrTx/>
              <a:buSzTx/>
              <a:buFontTx/>
              <a:buNone/>
            </a:pPr>
            <a:r>
              <a:rPr lang="en-US" altLang="en-US" sz="2000" dirty="0">
                <a:latin typeface="Arial" panose="020B0604020202020204" pitchFamily="34" charset="0"/>
              </a:rPr>
              <a:t>Manos Pateromichelakis</a:t>
            </a:r>
          </a:p>
          <a:p>
            <a:pPr>
              <a:lnSpc>
                <a:spcPct val="80000"/>
              </a:lnSpc>
              <a:buClrTx/>
              <a:buSzTx/>
              <a:buFontTx/>
              <a:buNone/>
            </a:pPr>
            <a:r>
              <a:rPr lang="en-US" altLang="en-US" sz="2000" dirty="0">
                <a:latin typeface="Arial" panose="020B0604020202020204" pitchFamily="34" charset="0"/>
              </a:rPr>
              <a:t>Lenovo</a:t>
            </a:r>
            <a:endParaRPr lang="en-GB" altLang="en-US" sz="2000" dirty="0">
              <a:latin typeface="Arial" panose="020B0604020202020204" pitchFamily="34" charset="0"/>
            </a:endParaRPr>
          </a:p>
        </p:txBody>
      </p:sp>
      <p:sp>
        <p:nvSpPr>
          <p:cNvPr id="5124" name="Text Box 14"/>
          <p:cNvSpPr txBox="1"/>
          <p:nvPr/>
        </p:nvSpPr>
        <p:spPr>
          <a:xfrm>
            <a:off x="1847850" y="73026"/>
            <a:ext cx="3486150" cy="276225"/>
          </a:xfrm>
          <a:prstGeom prst="rect">
            <a:avLst/>
          </a:prstGeom>
          <a:noFill/>
          <a:ln w="9525">
            <a:noFill/>
          </a:ln>
        </p:spPr>
        <p:txBody>
          <a:bodyPr>
            <a:spAutoFit/>
          </a:bodyPr>
          <a:lstStyle>
            <a:lvl1pPr marL="342900" indent="-342900" algn="l" rtl="0" eaLnBrk="0" fontAlgn="base" hangingPunct="0">
              <a:spcBef>
                <a:spcPct val="20000"/>
              </a:spcBef>
              <a:spcAft>
                <a:spcPct val="0"/>
              </a:spcAft>
              <a:buBlip>
                <a:blip r:embed="rId3"/>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stStyle>
          <a:p>
            <a:pPr marL="0" indent="0" eaLnBrk="1" hangingPunct="1">
              <a:spcBef>
                <a:spcPct val="0"/>
              </a:spcBef>
              <a:buNone/>
            </a:pPr>
            <a:r>
              <a:rPr lang="sv-SE" altLang="en-US" sz="1200" b="1" dirty="0">
                <a:solidFill>
                  <a:prstClr val="black"/>
                </a:solidFill>
                <a:latin typeface="Arial" panose="020B0604020202020204"/>
                <a:cs typeface="Arial" panose="020B0604020202020204" pitchFamily="34" charset="0"/>
              </a:rPr>
              <a:t>S6-24xxxx	</a:t>
            </a:r>
            <a:endParaRPr lang="sv-SE" altLang="en-US" sz="1200" b="1" dirty="0">
              <a:solidFill>
                <a:prstClr val="black"/>
              </a:solidFill>
              <a:latin typeface="Arial" panose="020B0604020202020204"/>
              <a:ea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046E7-DEAA-17E3-F3B6-4B24DFA7D26D}"/>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4632E5E2-EED0-5378-CB35-7F735CD7BFD8}"/>
              </a:ext>
            </a:extLst>
          </p:cNvPr>
          <p:cNvSpPr>
            <a:spLocks noGrp="1"/>
          </p:cNvSpPr>
          <p:nvPr>
            <p:ph idx="1"/>
          </p:nvPr>
        </p:nvSpPr>
        <p:spPr/>
        <p:txBody>
          <a:bodyPr/>
          <a:lstStyle/>
          <a:p>
            <a:r>
              <a:rPr lang="en-US" dirty="0"/>
              <a:t> AIMLAPP status </a:t>
            </a:r>
          </a:p>
          <a:p>
            <a:endParaRPr lang="en-US" dirty="0"/>
          </a:p>
          <a:p>
            <a:r>
              <a:rPr lang="en-US" dirty="0"/>
              <a:t>Discussion on ML-related Definitions</a:t>
            </a:r>
          </a:p>
          <a:p>
            <a:endParaRPr lang="en-US" dirty="0"/>
          </a:p>
          <a:p>
            <a:r>
              <a:rPr lang="en-US" dirty="0"/>
              <a:t>Discussion on Architecture</a:t>
            </a:r>
          </a:p>
          <a:p>
            <a:endParaRPr lang="en-US" dirty="0"/>
          </a:p>
          <a:p>
            <a:r>
              <a:rPr lang="en-US" dirty="0"/>
              <a:t>Discussion on relation to SA4</a:t>
            </a:r>
          </a:p>
        </p:txBody>
      </p:sp>
    </p:spTree>
    <p:extLst>
      <p:ext uri="{BB962C8B-B14F-4D97-AF65-F5344CB8AC3E}">
        <p14:creationId xmlns:p14="http://schemas.microsoft.com/office/powerpoint/2010/main" val="148043147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68D8D-1422-1C07-4EFC-EB9D159D9D99}"/>
              </a:ext>
            </a:extLst>
          </p:cNvPr>
          <p:cNvSpPr>
            <a:spLocks noGrp="1"/>
          </p:cNvSpPr>
          <p:nvPr>
            <p:ph type="title"/>
          </p:nvPr>
        </p:nvSpPr>
        <p:spPr>
          <a:xfrm>
            <a:off x="651933" y="228600"/>
            <a:ext cx="9103784" cy="710967"/>
          </a:xfrm>
        </p:spPr>
        <p:txBody>
          <a:bodyPr/>
          <a:lstStyle/>
          <a:p>
            <a:r>
              <a:rPr lang="en-US" dirty="0"/>
              <a:t>AIMLAPP Status and TUs</a:t>
            </a:r>
          </a:p>
        </p:txBody>
      </p:sp>
      <p:graphicFrame>
        <p:nvGraphicFramePr>
          <p:cNvPr id="4" name="Content Placeholder 6">
            <a:extLst>
              <a:ext uri="{FF2B5EF4-FFF2-40B4-BE49-F238E27FC236}">
                <a16:creationId xmlns:a16="http://schemas.microsoft.com/office/drawing/2014/main" id="{2177F417-12E2-A9AC-8641-F0C9654C10B9}"/>
              </a:ext>
            </a:extLst>
          </p:cNvPr>
          <p:cNvGraphicFramePr>
            <a:graphicFrameLocks noGrp="1"/>
          </p:cNvGraphicFramePr>
          <p:nvPr>
            <p:ph idx="1"/>
            <p:extLst>
              <p:ext uri="{D42A27DB-BD31-4B8C-83A1-F6EECF244321}">
                <p14:modId xmlns:p14="http://schemas.microsoft.com/office/powerpoint/2010/main" val="819728581"/>
              </p:ext>
            </p:extLst>
          </p:nvPr>
        </p:nvGraphicFramePr>
        <p:xfrm>
          <a:off x="137286" y="1008133"/>
          <a:ext cx="11783204" cy="5308163"/>
        </p:xfrm>
        <a:graphic>
          <a:graphicData uri="http://schemas.openxmlformats.org/drawingml/2006/table">
            <a:tbl>
              <a:tblPr firstRow="1" bandRow="1">
                <a:tableStyleId>{5C22544A-7EE6-4342-B048-85BDC9FD1C3A}</a:tableStyleId>
              </a:tblPr>
              <a:tblGrid>
                <a:gridCol w="1456803">
                  <a:extLst>
                    <a:ext uri="{9D8B030D-6E8A-4147-A177-3AD203B41FA5}">
                      <a16:colId xmlns:a16="http://schemas.microsoft.com/office/drawing/2014/main" val="533739105"/>
                    </a:ext>
                  </a:extLst>
                </a:gridCol>
                <a:gridCol w="820961">
                  <a:extLst>
                    <a:ext uri="{9D8B030D-6E8A-4147-A177-3AD203B41FA5}">
                      <a16:colId xmlns:a16="http://schemas.microsoft.com/office/drawing/2014/main" val="4272823323"/>
                    </a:ext>
                  </a:extLst>
                </a:gridCol>
                <a:gridCol w="877302">
                  <a:extLst>
                    <a:ext uri="{9D8B030D-6E8A-4147-A177-3AD203B41FA5}">
                      <a16:colId xmlns:a16="http://schemas.microsoft.com/office/drawing/2014/main" val="2707129855"/>
                    </a:ext>
                  </a:extLst>
                </a:gridCol>
                <a:gridCol w="3810154">
                  <a:extLst>
                    <a:ext uri="{9D8B030D-6E8A-4147-A177-3AD203B41FA5}">
                      <a16:colId xmlns:a16="http://schemas.microsoft.com/office/drawing/2014/main" val="618825359"/>
                    </a:ext>
                  </a:extLst>
                </a:gridCol>
                <a:gridCol w="1580100">
                  <a:extLst>
                    <a:ext uri="{9D8B030D-6E8A-4147-A177-3AD203B41FA5}">
                      <a16:colId xmlns:a16="http://schemas.microsoft.com/office/drawing/2014/main" val="2160267683"/>
                    </a:ext>
                  </a:extLst>
                </a:gridCol>
                <a:gridCol w="3237884">
                  <a:extLst>
                    <a:ext uri="{9D8B030D-6E8A-4147-A177-3AD203B41FA5}">
                      <a16:colId xmlns:a16="http://schemas.microsoft.com/office/drawing/2014/main" val="1631893507"/>
                    </a:ext>
                  </a:extLst>
                </a:gridCol>
              </a:tblGrid>
              <a:tr h="262383">
                <a:tc rowSpan="2">
                  <a:txBody>
                    <a:bodyPr/>
                    <a:lstStyle/>
                    <a:p>
                      <a:pPr algn="ctr"/>
                      <a:r>
                        <a:rPr lang="en-IN" sz="1200" dirty="0"/>
                        <a:t>Meeting</a:t>
                      </a:r>
                    </a:p>
                  </a:txBody>
                  <a:tcPr/>
                </a:tc>
                <a:tc gridSpan="2">
                  <a:txBody>
                    <a:bodyPr/>
                    <a:lstStyle/>
                    <a:p>
                      <a:pPr algn="ctr"/>
                      <a:r>
                        <a:rPr lang="en-IN" sz="1200" dirty="0"/>
                        <a:t>TUs Planned</a:t>
                      </a:r>
                    </a:p>
                  </a:txBody>
                  <a:tcPr/>
                </a:tc>
                <a:tc hMerge="1">
                  <a:txBody>
                    <a:bodyPr/>
                    <a:lstStyle/>
                    <a:p>
                      <a:endParaRPr lang="en-IN" dirty="0"/>
                    </a:p>
                  </a:txBody>
                  <a:tcPr/>
                </a:tc>
                <a:tc rowSpan="2">
                  <a:txBody>
                    <a:bodyPr/>
                    <a:lstStyle/>
                    <a:p>
                      <a:pPr algn="ctr"/>
                      <a:r>
                        <a:rPr lang="en-IN" sz="1200" dirty="0"/>
                        <a:t>Work Planned</a:t>
                      </a:r>
                    </a:p>
                  </a:txBody>
                  <a:tcPr/>
                </a:tc>
                <a:tc>
                  <a:txBody>
                    <a:bodyPr/>
                    <a:lstStyle/>
                    <a:p>
                      <a:pPr algn="ctr"/>
                      <a:r>
                        <a:rPr lang="en-IN" sz="1200" dirty="0"/>
                        <a:t>%</a:t>
                      </a:r>
                      <a:r>
                        <a:rPr lang="en-IN" sz="1200" baseline="0" dirty="0"/>
                        <a:t> Completion</a:t>
                      </a:r>
                      <a:endParaRPr lang="en-IN" sz="1200" dirty="0"/>
                    </a:p>
                  </a:txBody>
                  <a:tcPr>
                    <a:solidFill>
                      <a:schemeClr val="accent6"/>
                    </a:solidFill>
                  </a:tcPr>
                </a:tc>
                <a:tc>
                  <a:txBody>
                    <a:bodyPr/>
                    <a:lstStyle/>
                    <a:p>
                      <a:r>
                        <a:rPr lang="en-IN" sz="1200" dirty="0"/>
                        <a:t>Work Expected</a:t>
                      </a:r>
                    </a:p>
                  </a:txBody>
                  <a:tcPr>
                    <a:solidFill>
                      <a:schemeClr val="accent6"/>
                    </a:solidFill>
                  </a:tcPr>
                </a:tc>
                <a:extLst>
                  <a:ext uri="{0D108BD9-81ED-4DB2-BD59-A6C34878D82A}">
                    <a16:rowId xmlns:a16="http://schemas.microsoft.com/office/drawing/2014/main" val="3700429551"/>
                  </a:ext>
                </a:extLst>
              </a:tr>
              <a:tr h="361095">
                <a:tc vMerge="1">
                  <a:txBody>
                    <a:bodyPr/>
                    <a:lstStyle/>
                    <a:p>
                      <a:endParaRPr lang="en-IN" dirty="0"/>
                    </a:p>
                  </a:txBody>
                  <a:tcPr/>
                </a:tc>
                <a:tc>
                  <a:txBody>
                    <a:bodyPr/>
                    <a:lstStyle/>
                    <a:p>
                      <a:pPr algn="ctr"/>
                      <a:r>
                        <a:rPr lang="en-IN" sz="1200" dirty="0">
                          <a:solidFill>
                            <a:schemeClr val="bg1"/>
                          </a:solidFill>
                        </a:rPr>
                        <a:t>SID</a:t>
                      </a:r>
                    </a:p>
                  </a:txBody>
                  <a:tcPr>
                    <a:solidFill>
                      <a:schemeClr val="accent1">
                        <a:lumMod val="75000"/>
                      </a:schemeClr>
                    </a:solidFill>
                  </a:tcPr>
                </a:tc>
                <a:tc>
                  <a:txBody>
                    <a:bodyPr/>
                    <a:lstStyle/>
                    <a:p>
                      <a:pPr algn="ctr"/>
                      <a:r>
                        <a:rPr lang="en-IN" sz="1200" dirty="0">
                          <a:solidFill>
                            <a:schemeClr val="bg1"/>
                          </a:solidFill>
                        </a:rPr>
                        <a:t>WID</a:t>
                      </a:r>
                    </a:p>
                  </a:txBody>
                  <a:tcPr>
                    <a:solidFill>
                      <a:schemeClr val="accent1">
                        <a:lumMod val="75000"/>
                      </a:schemeClr>
                    </a:solidFill>
                  </a:tcPr>
                </a:tc>
                <a:tc vMerge="1">
                  <a:txBody>
                    <a:bodyPr/>
                    <a:lstStyle/>
                    <a:p>
                      <a:endParaRPr lang="en-IN"/>
                    </a:p>
                  </a:txBody>
                  <a:tcPr/>
                </a:tc>
                <a:tc>
                  <a:txBody>
                    <a:bodyPr/>
                    <a:lstStyle/>
                    <a:p>
                      <a:endParaRPr lang="en-IN" dirty="0"/>
                    </a:p>
                  </a:txBody>
                  <a:tcPr/>
                </a:tc>
                <a:tc>
                  <a:txBody>
                    <a:bodyPr/>
                    <a:lstStyle/>
                    <a:p>
                      <a:endParaRPr lang="en-IN" dirty="0"/>
                    </a:p>
                  </a:txBody>
                  <a:tcPr/>
                </a:tc>
                <a:extLst>
                  <a:ext uri="{0D108BD9-81ED-4DB2-BD59-A6C34878D82A}">
                    <a16:rowId xmlns:a16="http://schemas.microsoft.com/office/drawing/2014/main" val="399410094"/>
                  </a:ext>
                </a:extLst>
              </a:tr>
              <a:tr h="262383">
                <a:tc>
                  <a:txBody>
                    <a:bodyPr/>
                    <a:lstStyle/>
                    <a:p>
                      <a:r>
                        <a:rPr lang="en-IN" sz="1100" dirty="0">
                          <a:solidFill>
                            <a:schemeClr val="tx1">
                              <a:lumMod val="50000"/>
                              <a:lumOff val="50000"/>
                            </a:schemeClr>
                          </a:solidFill>
                        </a:rPr>
                        <a:t>SA6#56 (Aug-23)</a:t>
                      </a:r>
                    </a:p>
                  </a:txBody>
                  <a:tcPr/>
                </a:tc>
                <a:tc>
                  <a:txBody>
                    <a:bodyPr/>
                    <a:lstStyle/>
                    <a:p>
                      <a:pPr algn="ctr"/>
                      <a:r>
                        <a:rPr lang="en-IN" sz="1100" dirty="0">
                          <a:solidFill>
                            <a:schemeClr val="tx1">
                              <a:lumMod val="50000"/>
                              <a:lumOff val="50000"/>
                            </a:schemeClr>
                          </a:solidFill>
                        </a:rPr>
                        <a:t>-</a:t>
                      </a:r>
                    </a:p>
                  </a:txBody>
                  <a:tcPr/>
                </a:tc>
                <a:tc>
                  <a:txBody>
                    <a:bodyPr/>
                    <a:lstStyle/>
                    <a:p>
                      <a:pPr algn="ctr"/>
                      <a:r>
                        <a:rPr lang="en-IN" sz="1100" dirty="0">
                          <a:solidFill>
                            <a:schemeClr val="tx1">
                              <a:lumMod val="50000"/>
                              <a:lumOff val="50000"/>
                            </a:schemeClr>
                          </a:solidFill>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100" dirty="0">
                          <a:solidFill>
                            <a:schemeClr val="tx1">
                              <a:lumMod val="50000"/>
                              <a:lumOff val="50000"/>
                            </a:schemeClr>
                          </a:solidFill>
                        </a:rPr>
                        <a:t>SID </a:t>
                      </a:r>
                      <a:r>
                        <a:rPr lang="en-IN" sz="1100" baseline="0" dirty="0">
                          <a:solidFill>
                            <a:schemeClr val="tx1">
                              <a:lumMod val="50000"/>
                              <a:lumOff val="50000"/>
                            </a:schemeClr>
                          </a:solidFill>
                        </a:rPr>
                        <a:t>Approval</a:t>
                      </a:r>
                      <a:endParaRPr lang="en-IN" sz="1100" dirty="0">
                        <a:solidFill>
                          <a:schemeClr val="tx1">
                            <a:lumMod val="50000"/>
                            <a:lumOff val="50000"/>
                          </a:schemeClr>
                        </a:solidFill>
                      </a:endParaRPr>
                    </a:p>
                  </a:txBody>
                  <a:tcPr/>
                </a:tc>
                <a:tc>
                  <a:txBody>
                    <a:bodyPr/>
                    <a:lstStyle/>
                    <a:p>
                      <a:pPr algn="ctr"/>
                      <a:endParaRPr lang="en-IN" sz="1200" dirty="0">
                        <a:solidFill>
                          <a:schemeClr val="tx1">
                            <a:lumMod val="50000"/>
                            <a:lumOff val="50000"/>
                          </a:schemeClr>
                        </a:solidFill>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598464229"/>
                  </a:ext>
                </a:extLst>
              </a:tr>
              <a:tr h="262383">
                <a:tc>
                  <a:txBody>
                    <a:bodyPr/>
                    <a:lstStyle/>
                    <a:p>
                      <a:r>
                        <a:rPr lang="en-IN" sz="1100" dirty="0">
                          <a:solidFill>
                            <a:schemeClr val="tx1">
                              <a:lumMod val="50000"/>
                              <a:lumOff val="50000"/>
                            </a:schemeClr>
                          </a:solidFill>
                        </a:rPr>
                        <a:t>SA6#57 (Oct-09)</a:t>
                      </a:r>
                    </a:p>
                  </a:txBody>
                  <a:tcPr/>
                </a:tc>
                <a:tc>
                  <a:txBody>
                    <a:bodyPr/>
                    <a:lstStyle/>
                    <a:p>
                      <a:pPr algn="ctr"/>
                      <a:r>
                        <a:rPr lang="en-IN" sz="1100" dirty="0">
                          <a:solidFill>
                            <a:schemeClr val="tx1">
                              <a:lumMod val="50000"/>
                              <a:lumOff val="50000"/>
                            </a:schemeClr>
                          </a:solidFill>
                        </a:rPr>
                        <a:t>2.0 TU</a:t>
                      </a:r>
                    </a:p>
                  </a:txBody>
                  <a:tcPr/>
                </a:tc>
                <a:tc>
                  <a:txBody>
                    <a:bodyPr/>
                    <a:lstStyle/>
                    <a:p>
                      <a:pPr algn="ctr"/>
                      <a:endParaRPr lang="en-IN" sz="1100" dirty="0">
                        <a:solidFill>
                          <a:schemeClr val="tx1">
                            <a:lumMod val="50000"/>
                            <a:lumOff val="50000"/>
                          </a:schemeClr>
                        </a:solidFill>
                      </a:endParaRPr>
                    </a:p>
                  </a:txBody>
                  <a:tcPr/>
                </a:tc>
                <a:tc>
                  <a:txBody>
                    <a:bodyPr/>
                    <a:lstStyle/>
                    <a:p>
                      <a:r>
                        <a:rPr lang="en-IN" sz="1100" dirty="0">
                          <a:solidFill>
                            <a:schemeClr val="tx1">
                              <a:lumMod val="50000"/>
                              <a:lumOff val="50000"/>
                            </a:schemeClr>
                          </a:solidFill>
                        </a:rPr>
                        <a:t>Skeleton,</a:t>
                      </a:r>
                      <a:r>
                        <a:rPr lang="en-IN" sz="1100" baseline="0" dirty="0">
                          <a:solidFill>
                            <a:schemeClr val="tx1">
                              <a:lumMod val="50000"/>
                              <a:lumOff val="50000"/>
                            </a:schemeClr>
                          </a:solidFill>
                        </a:rPr>
                        <a:t> Scope, </a:t>
                      </a:r>
                      <a:r>
                        <a:rPr lang="en-IN" sz="1100" dirty="0">
                          <a:solidFill>
                            <a:schemeClr val="tx1">
                              <a:lumMod val="50000"/>
                              <a:lumOff val="50000"/>
                            </a:schemeClr>
                          </a:solidFill>
                        </a:rPr>
                        <a:t>Key Issues, Solutions</a:t>
                      </a:r>
                    </a:p>
                  </a:txBody>
                  <a:tcPr/>
                </a:tc>
                <a:tc>
                  <a:txBody>
                    <a:bodyPr/>
                    <a:lstStyle/>
                    <a:p>
                      <a:pPr algn="ctr"/>
                      <a:r>
                        <a:rPr lang="en-IN" sz="1200" dirty="0">
                          <a:solidFill>
                            <a:schemeClr val="tx1">
                              <a:lumMod val="50000"/>
                              <a:lumOff val="50000"/>
                            </a:schemeClr>
                          </a:solidFill>
                        </a:rPr>
                        <a:t>15%</a:t>
                      </a:r>
                    </a:p>
                  </a:txBody>
                  <a:tcPr>
                    <a:solidFill>
                      <a:schemeClr val="accent6">
                        <a:lumMod val="40000"/>
                        <a:lumOff val="60000"/>
                      </a:schemeClr>
                    </a:solidFill>
                  </a:tcPr>
                </a:tc>
                <a:tc>
                  <a:txBody>
                    <a:bodyPr/>
                    <a:lstStyle/>
                    <a:p>
                      <a:endParaRPr lang="en-IN" sz="12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3812213378"/>
                  </a:ext>
                </a:extLst>
              </a:tr>
              <a:tr h="437305">
                <a:tc>
                  <a:txBody>
                    <a:bodyPr/>
                    <a:lstStyle/>
                    <a:p>
                      <a:r>
                        <a:rPr lang="en-IN" sz="1100" dirty="0">
                          <a:solidFill>
                            <a:schemeClr val="tx1">
                              <a:lumMod val="50000"/>
                              <a:lumOff val="50000"/>
                            </a:schemeClr>
                          </a:solidFill>
                        </a:rPr>
                        <a:t>SA6#58 (Nov-13)</a:t>
                      </a:r>
                    </a:p>
                  </a:txBody>
                  <a:tcPr/>
                </a:tc>
                <a:tc>
                  <a:txBody>
                    <a:bodyPr/>
                    <a:lstStyle/>
                    <a:p>
                      <a:pPr algn="ctr"/>
                      <a:r>
                        <a:rPr lang="en-IN" sz="1100" dirty="0">
                          <a:solidFill>
                            <a:schemeClr val="tx1">
                              <a:lumMod val="50000"/>
                              <a:lumOff val="50000"/>
                            </a:schemeClr>
                          </a:solidFill>
                        </a:rPr>
                        <a:t>1.0 TU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altLang="zh-CN" sz="1100" dirty="0">
                        <a:solidFill>
                          <a:schemeClr val="tx1">
                            <a:lumMod val="50000"/>
                            <a:lumOff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100" dirty="0">
                          <a:solidFill>
                            <a:schemeClr val="tx1">
                              <a:lumMod val="50000"/>
                              <a:lumOff val="50000"/>
                            </a:schemeClr>
                          </a:solidFill>
                        </a:rPr>
                        <a:t>Key Issues,</a:t>
                      </a:r>
                      <a:r>
                        <a:rPr lang="en-IN" sz="1100" baseline="0" dirty="0">
                          <a:solidFill>
                            <a:schemeClr val="tx1">
                              <a:lumMod val="50000"/>
                              <a:lumOff val="50000"/>
                            </a:schemeClr>
                          </a:solidFill>
                        </a:rPr>
                        <a:t> Architecture Requirements, Solutions, Background Analysis</a:t>
                      </a:r>
                      <a:endParaRPr lang="en-IN" sz="1100" dirty="0">
                        <a:solidFill>
                          <a:schemeClr val="tx1">
                            <a:lumMod val="50000"/>
                            <a:lumOff val="50000"/>
                          </a:schemeClr>
                        </a:solidFill>
                      </a:endParaRPr>
                    </a:p>
                  </a:txBody>
                  <a:tcPr/>
                </a:tc>
                <a:tc>
                  <a:txBody>
                    <a:bodyPr/>
                    <a:lstStyle/>
                    <a:p>
                      <a:pPr algn="ctr"/>
                      <a:r>
                        <a:rPr lang="en-IN" sz="1200" dirty="0">
                          <a:solidFill>
                            <a:schemeClr val="tx1">
                              <a:lumMod val="50000"/>
                              <a:lumOff val="50000"/>
                            </a:schemeClr>
                          </a:solidFill>
                        </a:rPr>
                        <a:t>35%</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4191356535"/>
                  </a:ext>
                </a:extLst>
              </a:tr>
              <a:tr h="262383">
                <a:tc>
                  <a:txBody>
                    <a:bodyPr/>
                    <a:lstStyle/>
                    <a:p>
                      <a:r>
                        <a:rPr lang="en-IN" sz="1100" dirty="0">
                          <a:solidFill>
                            <a:schemeClr val="tx1">
                              <a:lumMod val="50000"/>
                              <a:lumOff val="50000"/>
                            </a:schemeClr>
                          </a:solidFill>
                        </a:rPr>
                        <a:t>SA6#59 (Feb-24)</a:t>
                      </a:r>
                    </a:p>
                  </a:txBody>
                  <a:tcPr/>
                </a:tc>
                <a:tc>
                  <a:txBody>
                    <a:bodyPr/>
                    <a:lstStyle/>
                    <a:p>
                      <a:pPr algn="ctr"/>
                      <a:r>
                        <a:rPr lang="en-IN" sz="1100" dirty="0">
                          <a:solidFill>
                            <a:schemeClr val="tx1">
                              <a:lumMod val="50000"/>
                              <a:lumOff val="50000"/>
                            </a:schemeClr>
                          </a:solidFill>
                        </a:rPr>
                        <a:t>1.0 TU</a:t>
                      </a:r>
                    </a:p>
                  </a:txBody>
                  <a:tcPr/>
                </a:tc>
                <a:tc>
                  <a:txBody>
                    <a:bodyPr/>
                    <a:lstStyle/>
                    <a:p>
                      <a:pPr algn="ctr"/>
                      <a:endParaRPr lang="en-IN" sz="1100" dirty="0">
                        <a:solidFill>
                          <a:schemeClr val="tx1">
                            <a:lumMod val="50000"/>
                            <a:lumOff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100" dirty="0">
                          <a:solidFill>
                            <a:schemeClr val="tx1">
                              <a:lumMod val="50000"/>
                              <a:lumOff val="50000"/>
                            </a:schemeClr>
                          </a:solidFill>
                        </a:rPr>
                        <a:t>Key Issues (Freeze)</a:t>
                      </a:r>
                      <a:r>
                        <a:rPr lang="en-IN" sz="1100" baseline="0" dirty="0">
                          <a:solidFill>
                            <a:schemeClr val="tx1">
                              <a:lumMod val="50000"/>
                              <a:lumOff val="50000"/>
                            </a:schemeClr>
                          </a:solidFill>
                        </a:rPr>
                        <a:t>, Solutions and solution updates</a:t>
                      </a:r>
                      <a:endParaRPr lang="en-IN" sz="1100" dirty="0">
                        <a:solidFill>
                          <a:schemeClr val="tx1">
                            <a:lumMod val="50000"/>
                            <a:lumOff val="50000"/>
                          </a:schemeClr>
                        </a:solidFill>
                      </a:endParaRPr>
                    </a:p>
                  </a:txBody>
                  <a:tcPr/>
                </a:tc>
                <a:tc>
                  <a:txBody>
                    <a:bodyPr/>
                    <a:lstStyle/>
                    <a:p>
                      <a:pPr algn="ctr"/>
                      <a:r>
                        <a:rPr lang="en-IN" sz="1200" dirty="0">
                          <a:solidFill>
                            <a:schemeClr val="tx1">
                              <a:lumMod val="50000"/>
                              <a:lumOff val="50000"/>
                            </a:schemeClr>
                          </a:solidFill>
                        </a:rPr>
                        <a:t>55%</a:t>
                      </a:r>
                    </a:p>
                  </a:txBody>
                  <a:tcPr>
                    <a:solidFill>
                      <a:schemeClr val="accent6">
                        <a:lumMod val="40000"/>
                        <a:lumOff val="60000"/>
                      </a:schemeClr>
                    </a:solidFill>
                  </a:tcPr>
                </a:tc>
                <a:tc>
                  <a:txBody>
                    <a:bodyPr/>
                    <a:lstStyle/>
                    <a:p>
                      <a:endParaRPr lang="en-IN" sz="12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618207565"/>
                  </a:ext>
                </a:extLst>
              </a:tr>
              <a:tr h="438472">
                <a:tc>
                  <a:txBody>
                    <a:bodyPr/>
                    <a:lstStyle/>
                    <a:p>
                      <a:r>
                        <a:rPr lang="en-IN" sz="1100" dirty="0">
                          <a:solidFill>
                            <a:schemeClr val="tx1">
                              <a:lumMod val="50000"/>
                              <a:lumOff val="50000"/>
                            </a:schemeClr>
                          </a:solidFill>
                        </a:rPr>
                        <a:t>SA6#60 (Apr-24)</a:t>
                      </a:r>
                    </a:p>
                  </a:txBody>
                  <a:tcPr/>
                </a:tc>
                <a:tc>
                  <a:txBody>
                    <a:bodyPr/>
                    <a:lstStyle/>
                    <a:p>
                      <a:pPr algn="ctr"/>
                      <a:r>
                        <a:rPr lang="en-IN" sz="1100" dirty="0">
                          <a:solidFill>
                            <a:schemeClr val="tx1">
                              <a:lumMod val="50000"/>
                              <a:lumOff val="50000"/>
                            </a:schemeClr>
                          </a:solidFill>
                        </a:rPr>
                        <a:t>1.0 TU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IN" altLang="zh-CN" sz="1100" dirty="0">
                        <a:solidFill>
                          <a:schemeClr val="tx1">
                            <a:lumMod val="50000"/>
                            <a:lumOff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t>Stable Architecture, Solutions (Freeze), Solution </a:t>
                      </a:r>
                      <a:r>
                        <a:rPr kumimoji="0" lang="en-US" altLang="zh-CN" sz="1100" b="0" i="0" u="none" strike="noStrike" kern="1200" cap="none" spc="0" normalizeH="0" baseline="0" noProof="0" dirty="0">
                          <a:ln>
                            <a:noFill/>
                          </a:ln>
                          <a:solidFill>
                            <a:schemeClr val="tx1">
                              <a:lumMod val="50000"/>
                              <a:lumOff val="50000"/>
                            </a:schemeClr>
                          </a:solidFill>
                          <a:effectLst/>
                          <a:uLnTx/>
                          <a:uFillTx/>
                          <a:latin typeface="Calibri" panose="020F0502020204030204"/>
                          <a:ea typeface="宋体" panose="02010600030101010101" pitchFamily="2" charset="-122"/>
                          <a:cs typeface="+mn-cs"/>
                        </a:rPr>
                        <a:t>Updates and Evaluations, Deployment/ Business Models </a:t>
                      </a:r>
                      <a:endParaRPr kumimoji="0" lang="en-IN" altLang="zh-CN" sz="1100" b="0" i="0" u="none" strike="noStrike" kern="1200" cap="none" spc="0" normalizeH="0" baseline="0" noProof="0" dirty="0">
                        <a:ln>
                          <a:noFill/>
                        </a:ln>
                        <a:solidFill>
                          <a:schemeClr val="tx1">
                            <a:lumMod val="50000"/>
                            <a:lumOff val="50000"/>
                          </a:schemeClr>
                        </a:solidFill>
                        <a:effectLst/>
                        <a:uLnTx/>
                        <a:uFillTx/>
                        <a:latin typeface="Calibri" panose="020F0502020204030204"/>
                        <a:ea typeface="宋体" panose="02010600030101010101" pitchFamily="2" charset="-122"/>
                        <a:cs typeface="+mn-cs"/>
                      </a:endParaRPr>
                    </a:p>
                  </a:txBody>
                  <a:tcPr/>
                </a:tc>
                <a:tc>
                  <a:txBody>
                    <a:bodyPr/>
                    <a:lstStyle/>
                    <a:p>
                      <a:pPr algn="ctr"/>
                      <a:r>
                        <a:rPr lang="en-IN" sz="1200" dirty="0">
                          <a:solidFill>
                            <a:schemeClr val="tx1">
                              <a:lumMod val="50000"/>
                              <a:lumOff val="50000"/>
                            </a:schemeClr>
                          </a:solidFill>
                        </a:rPr>
                        <a:t>80%</a:t>
                      </a: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sz="12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3504355784"/>
                  </a:ext>
                </a:extLst>
              </a:tr>
              <a:tr h="612226">
                <a:tc>
                  <a:txBody>
                    <a:bodyPr/>
                    <a:lstStyle/>
                    <a:p>
                      <a:r>
                        <a:rPr lang="en-IN" sz="1100" dirty="0">
                          <a:solidFill>
                            <a:schemeClr val="tx1">
                              <a:lumMod val="50000"/>
                              <a:lumOff val="50000"/>
                            </a:schemeClr>
                          </a:solidFill>
                        </a:rPr>
                        <a:t>SA6#61 (May-24)</a:t>
                      </a:r>
                    </a:p>
                  </a:txBody>
                  <a:tcPr/>
                </a:tc>
                <a:tc>
                  <a:txBody>
                    <a:bodyPr/>
                    <a:lstStyle/>
                    <a:p>
                      <a:pPr algn="ctr"/>
                      <a:r>
                        <a:rPr lang="en-IN" sz="1100" dirty="0">
                          <a:solidFill>
                            <a:schemeClr val="tx1">
                              <a:lumMod val="50000"/>
                              <a:lumOff val="50000"/>
                            </a:schemeClr>
                          </a:solidFill>
                        </a:rPr>
                        <a:t>1.0 TU</a:t>
                      </a:r>
                    </a:p>
                  </a:txBody>
                  <a:tcPr/>
                </a:tc>
                <a:tc>
                  <a:txBody>
                    <a:bodyPr/>
                    <a:lstStyle/>
                    <a:p>
                      <a:pPr algn="ctr"/>
                      <a:endParaRPr lang="en-IN" sz="1100" dirty="0">
                        <a:solidFill>
                          <a:schemeClr val="tx1">
                            <a:lumMod val="50000"/>
                            <a:lumOff val="50000"/>
                          </a:schemeClr>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100" baseline="0" dirty="0">
                          <a:solidFill>
                            <a:schemeClr val="tx1">
                              <a:lumMod val="50000"/>
                              <a:lumOff val="50000"/>
                            </a:schemeClr>
                          </a:solidFill>
                        </a:rPr>
                        <a:t>Overall Evaluation and Conclusions. SID send for Approval. </a:t>
                      </a:r>
                      <a:r>
                        <a:rPr lang="en-IN" sz="1100" dirty="0">
                          <a:solidFill>
                            <a:schemeClr val="tx1">
                              <a:lumMod val="50000"/>
                              <a:lumOff val="50000"/>
                            </a:schemeClr>
                          </a:solidFill>
                        </a:rPr>
                        <a:t>WID Approval</a:t>
                      </a:r>
                    </a:p>
                  </a:txBody>
                  <a:tcPr/>
                </a:tc>
                <a:tc>
                  <a:txBody>
                    <a:bodyPr/>
                    <a:lstStyle/>
                    <a:p>
                      <a:pPr algn="ctr"/>
                      <a:r>
                        <a:rPr lang="en-IN" sz="1200" dirty="0">
                          <a:solidFill>
                            <a:schemeClr val="tx1">
                              <a:lumMod val="50000"/>
                              <a:lumOff val="50000"/>
                            </a:schemeClr>
                          </a:solidFill>
                        </a:rPr>
                        <a:t>95%</a:t>
                      </a:r>
                    </a:p>
                  </a:txBody>
                  <a:tcPr>
                    <a:solidFill>
                      <a:schemeClr val="accent6">
                        <a:lumMod val="40000"/>
                        <a:lumOff val="60000"/>
                      </a:schemeClr>
                    </a:solidFill>
                  </a:tcPr>
                </a:tc>
                <a:tc>
                  <a:txBody>
                    <a:bodyPr/>
                    <a:lstStyle/>
                    <a:p>
                      <a:endParaRPr lang="en-IN" sz="1200" dirty="0">
                        <a:solidFill>
                          <a:schemeClr val="tx1">
                            <a:lumMod val="50000"/>
                            <a:lumOff val="50000"/>
                          </a:schemeClr>
                        </a:solidFill>
                      </a:endParaRPr>
                    </a:p>
                  </a:txBody>
                  <a:tcPr>
                    <a:solidFill>
                      <a:schemeClr val="accent6">
                        <a:lumMod val="40000"/>
                        <a:lumOff val="60000"/>
                      </a:schemeClr>
                    </a:solidFill>
                  </a:tcPr>
                </a:tc>
                <a:extLst>
                  <a:ext uri="{0D108BD9-81ED-4DB2-BD59-A6C34878D82A}">
                    <a16:rowId xmlns:a16="http://schemas.microsoft.com/office/drawing/2014/main" val="2715177088"/>
                  </a:ext>
                </a:extLst>
              </a:tr>
              <a:tr h="528320">
                <a:tc>
                  <a:txBody>
                    <a:bodyPr/>
                    <a:lstStyle/>
                    <a:p>
                      <a:r>
                        <a:rPr lang="en-IN" sz="1100" dirty="0">
                          <a:solidFill>
                            <a:schemeClr val="tx1"/>
                          </a:solidFill>
                        </a:rPr>
                        <a:t>SA6#62-Adhoc-e (Jul-24) (TBC)</a:t>
                      </a:r>
                    </a:p>
                  </a:txBody>
                  <a:tcPr>
                    <a:solidFill>
                      <a:schemeClr val="accent2"/>
                    </a:solidFill>
                  </a:tcPr>
                </a:tc>
                <a:tc>
                  <a:txBody>
                    <a:bodyPr/>
                    <a:lstStyle/>
                    <a:p>
                      <a:pPr algn="ctr"/>
                      <a:r>
                        <a:rPr lang="en-IN" sz="1100" dirty="0">
                          <a:solidFill>
                            <a:schemeClr val="tx1"/>
                          </a:solidFill>
                        </a:rPr>
                        <a:t>-</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altLang="zh-CN" sz="1100" dirty="0">
                          <a:solidFill>
                            <a:schemeClr val="tx1"/>
                          </a:solidFill>
                        </a:rPr>
                        <a:t>1.0 TU</a:t>
                      </a: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a:ln>
                            <a:noFill/>
                          </a:ln>
                          <a:solidFill>
                            <a:schemeClr val="tx1"/>
                          </a:solidFill>
                          <a:effectLst/>
                          <a:uLnTx/>
                          <a:uFillTx/>
                          <a:latin typeface="+mn-lt"/>
                          <a:ea typeface="+mn-ea"/>
                          <a:cs typeface="+mn-cs"/>
                        </a:rPr>
                        <a:t>Architecture, Deployments  and Features (procedures and flows)</a:t>
                      </a:r>
                      <a:endParaRPr kumimoji="0" lang="en-IN" altLang="zh-CN" sz="1100" b="0" i="0" u="none" strike="noStrike" kern="1200" cap="none" spc="0" normalizeH="0" baseline="0" noProof="0" dirty="0">
                        <a:ln>
                          <a:noFill/>
                        </a:ln>
                        <a:solidFill>
                          <a:schemeClr val="tx1"/>
                        </a:solidFill>
                        <a:effectLst/>
                        <a:uLnTx/>
                        <a:uFillTx/>
                        <a:latin typeface="Calibri" panose="020F0502020204030204"/>
                        <a:ea typeface="宋体" panose="02010600030101010101" pitchFamily="2" charset="-122"/>
                        <a:cs typeface="+mn-cs"/>
                      </a:endParaRPr>
                    </a:p>
                  </a:txBody>
                  <a:tcPr>
                    <a:solidFill>
                      <a:schemeClr val="accent2"/>
                    </a:solidFill>
                  </a:tcPr>
                </a:tc>
                <a:tc>
                  <a:txBody>
                    <a:bodyPr/>
                    <a:lstStyle/>
                    <a:p>
                      <a:pPr algn="ctr"/>
                      <a:r>
                        <a:rPr lang="en-IN" sz="1200" b="1" dirty="0">
                          <a:solidFill>
                            <a:schemeClr val="tx1"/>
                          </a:solidFill>
                          <a:latin typeface="Calibri (Body)"/>
                        </a:rPr>
                        <a:t>SID: 100 %</a:t>
                      </a:r>
                    </a:p>
                    <a:p>
                      <a:pPr algn="ctr"/>
                      <a:r>
                        <a:rPr lang="en-IN" sz="1200" b="1" dirty="0">
                          <a:solidFill>
                            <a:schemeClr val="tx1"/>
                          </a:solidFill>
                          <a:latin typeface="Calibri (Body)"/>
                        </a:rPr>
                        <a:t>WID: 5%</a:t>
                      </a:r>
                    </a:p>
                  </a:txBody>
                  <a:tcPr>
                    <a:solidFill>
                      <a:schemeClr val="accent2"/>
                    </a:solidFill>
                  </a:tcPr>
                </a:tc>
                <a:tc>
                  <a:txBody>
                    <a:bodyPr/>
                    <a:lstStyle/>
                    <a:p>
                      <a:r>
                        <a:rPr lang="en-IN" sz="1200" i="1" dirty="0">
                          <a:latin typeface="Calibri (Body)"/>
                        </a:rPr>
                        <a:t>Skeleton, Scope and Intro</a:t>
                      </a:r>
                    </a:p>
                  </a:txBody>
                  <a:tcPr>
                    <a:solidFill>
                      <a:schemeClr val="accent2"/>
                    </a:solidFill>
                  </a:tcPr>
                </a:tc>
                <a:extLst>
                  <a:ext uri="{0D108BD9-81ED-4DB2-BD59-A6C34878D82A}">
                    <a16:rowId xmlns:a16="http://schemas.microsoft.com/office/drawing/2014/main" val="2751705179"/>
                  </a:ext>
                </a:extLst>
              </a:tr>
              <a:tr h="375920">
                <a:tc>
                  <a:txBody>
                    <a:bodyPr/>
                    <a:lstStyle/>
                    <a:p>
                      <a:r>
                        <a:rPr lang="en-IN" sz="1100" dirty="0">
                          <a:solidFill>
                            <a:schemeClr val="tx1"/>
                          </a:solidFill>
                        </a:rPr>
                        <a:t>SA6#62 (Aug-24)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100" dirty="0">
                          <a:solidFill>
                            <a:schemeClr val="tx1"/>
                          </a:solidFill>
                        </a:rPr>
                        <a:t>-</a:t>
                      </a:r>
                    </a:p>
                  </a:txBody>
                  <a:tcPr/>
                </a:tc>
                <a:tc>
                  <a:txBody>
                    <a:bodyPr/>
                    <a:lstStyle/>
                    <a:p>
                      <a:pPr algn="ctr"/>
                      <a:r>
                        <a:rPr lang="en-US" sz="1100" dirty="0">
                          <a:solidFill>
                            <a:schemeClr val="tx1"/>
                          </a:solidFill>
                        </a:rPr>
                        <a:t>1.0 TU</a:t>
                      </a:r>
                    </a:p>
                    <a:p>
                      <a:pPr algn="ctr"/>
                      <a:r>
                        <a:rPr lang="en-US" sz="1100" dirty="0">
                          <a:solidFill>
                            <a:srgbClr val="FF0000"/>
                          </a:solidFill>
                        </a:rPr>
                        <a:t>+ 1.0 TU?</a:t>
                      </a:r>
                      <a:endParaRPr lang="en-IN" sz="11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a:ln>
                            <a:noFill/>
                          </a:ln>
                          <a:solidFill>
                            <a:schemeClr val="tx1"/>
                          </a:solidFill>
                          <a:effectLst/>
                          <a:uLnTx/>
                          <a:uFillTx/>
                          <a:latin typeface="+mn-lt"/>
                          <a:ea typeface="+mn-ea"/>
                          <a:cs typeface="+mn-cs"/>
                        </a:rPr>
                        <a:t>Features (procedures and flows) and APIs</a:t>
                      </a:r>
                      <a:endParaRPr kumimoji="0" lang="en-IN" altLang="zh-CN"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1200" b="0" i="0" u="none" strike="noStrike" kern="1200" cap="none" spc="0" normalizeH="0" baseline="0" noProof="0" dirty="0">
                          <a:ln>
                            <a:noFill/>
                          </a:ln>
                          <a:solidFill>
                            <a:srgbClr val="FF0000"/>
                          </a:solidFill>
                          <a:effectLst/>
                          <a:uLnTx/>
                          <a:uFillTx/>
                          <a:latin typeface="Calibri" panose="020F0502020204030204"/>
                          <a:ea typeface="+mn-ea"/>
                          <a:cs typeface="+mn-cs"/>
                        </a:rPr>
                        <a:t>25-30%?</a:t>
                      </a:r>
                    </a:p>
                  </a:txBody>
                  <a:tcPr>
                    <a:solidFill>
                      <a:schemeClr val="accent6">
                        <a:lumMod val="40000"/>
                        <a:lumOff val="60000"/>
                      </a:schemeClr>
                    </a:solidFill>
                  </a:tcPr>
                </a:tc>
                <a:tc>
                  <a:txBody>
                    <a:bodyPr/>
                    <a:lstStyle/>
                    <a:p>
                      <a:r>
                        <a:rPr lang="en-IN" sz="1200" i="1" dirty="0">
                          <a:solidFill>
                            <a:srgbClr val="FF0000"/>
                          </a:solidFill>
                        </a:rPr>
                        <a:t>Architecture, deployment/business scenarios, and initial features</a:t>
                      </a:r>
                    </a:p>
                  </a:txBody>
                  <a:tcPr>
                    <a:solidFill>
                      <a:schemeClr val="accent6">
                        <a:lumMod val="40000"/>
                        <a:lumOff val="60000"/>
                      </a:schemeClr>
                    </a:solidFill>
                  </a:tcPr>
                </a:tc>
                <a:extLst>
                  <a:ext uri="{0D108BD9-81ED-4DB2-BD59-A6C34878D82A}">
                    <a16:rowId xmlns:a16="http://schemas.microsoft.com/office/drawing/2014/main" val="2172897788"/>
                  </a:ext>
                </a:extLst>
              </a:tr>
              <a:tr h="375920">
                <a:tc>
                  <a:txBody>
                    <a:bodyPr/>
                    <a:lstStyle/>
                    <a:p>
                      <a:r>
                        <a:rPr lang="en-IN" sz="1100" dirty="0">
                          <a:solidFill>
                            <a:schemeClr val="tx1"/>
                          </a:solidFill>
                        </a:rPr>
                        <a:t>SA6#63 (Oct-24)</a:t>
                      </a:r>
                    </a:p>
                  </a:txBody>
                  <a:tcPr/>
                </a:tc>
                <a:tc>
                  <a:txBody>
                    <a:bodyPr/>
                    <a:lstStyle/>
                    <a:p>
                      <a:pPr algn="ctr"/>
                      <a:r>
                        <a:rPr lang="en-IN" sz="1100" dirty="0">
                          <a:solidFill>
                            <a:schemeClr val="tx1"/>
                          </a:solidFill>
                        </a:rPr>
                        <a: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solidFill>
                            <a:schemeClr val="tx1"/>
                          </a:solidFill>
                        </a:rPr>
                        <a:t>1.0 TU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rPr>
                        <a:t>+ 1.0 TU?</a:t>
                      </a:r>
                      <a:endParaRPr lang="en-IN" sz="11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a:ln>
                            <a:noFill/>
                          </a:ln>
                          <a:solidFill>
                            <a:schemeClr val="tx1"/>
                          </a:solidFill>
                          <a:effectLst/>
                          <a:uLnTx/>
                          <a:uFillTx/>
                          <a:latin typeface="+mn-lt"/>
                          <a:ea typeface="+mn-ea"/>
                          <a:cs typeface="+mn-cs"/>
                        </a:rPr>
                        <a:t>Features (procedures and flows) and APIs</a:t>
                      </a:r>
                      <a:endParaRPr kumimoji="0" lang="en-IN" altLang="zh-CN" sz="1100" b="0" i="0" u="none" strike="noStrike" kern="1200" cap="none" spc="0" normalizeH="0" baseline="0" noProof="0" dirty="0">
                        <a:ln>
                          <a:noFill/>
                        </a:ln>
                        <a:solidFill>
                          <a:schemeClr val="tx1"/>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1200" b="0" i="0" u="none" strike="noStrike" kern="1200" cap="none" spc="0" normalizeH="0" baseline="0" noProof="0" dirty="0">
                          <a:ln>
                            <a:noFill/>
                          </a:ln>
                          <a:solidFill>
                            <a:srgbClr val="FF0000"/>
                          </a:solidFill>
                          <a:effectLst/>
                          <a:uLnTx/>
                          <a:uFillTx/>
                          <a:latin typeface="Calibri" panose="020F0502020204030204"/>
                          <a:ea typeface="+mn-ea"/>
                          <a:cs typeface="+mn-cs"/>
                        </a:rPr>
                        <a:t>50-60%?</a:t>
                      </a:r>
                    </a:p>
                  </a:txBody>
                  <a:tcPr>
                    <a:solidFill>
                      <a:schemeClr val="accent6">
                        <a:lumMod val="40000"/>
                        <a:lumOff val="60000"/>
                      </a:schemeClr>
                    </a:solidFill>
                  </a:tcPr>
                </a:tc>
                <a:tc>
                  <a:txBody>
                    <a:bodyPr/>
                    <a:lstStyle/>
                    <a:p>
                      <a:endParaRPr lang="en-IN" sz="1200" i="1" dirty="0">
                        <a:solidFill>
                          <a:srgbClr val="FF0000"/>
                        </a:solidFill>
                      </a:endParaRPr>
                    </a:p>
                  </a:txBody>
                  <a:tcPr>
                    <a:solidFill>
                      <a:schemeClr val="accent6">
                        <a:lumMod val="40000"/>
                        <a:lumOff val="60000"/>
                      </a:schemeClr>
                    </a:solidFill>
                  </a:tcPr>
                </a:tc>
                <a:extLst>
                  <a:ext uri="{0D108BD9-81ED-4DB2-BD59-A6C34878D82A}">
                    <a16:rowId xmlns:a16="http://schemas.microsoft.com/office/drawing/2014/main" val="3243329033"/>
                  </a:ext>
                </a:extLst>
              </a:tr>
              <a:tr h="375920">
                <a:tc>
                  <a:txBody>
                    <a:bodyPr/>
                    <a:lstStyle/>
                    <a:p>
                      <a:r>
                        <a:rPr lang="en-IN" sz="1100" dirty="0">
                          <a:solidFill>
                            <a:schemeClr val="tx1"/>
                          </a:solidFill>
                        </a:rPr>
                        <a:t>SA6#64 (Nov24)</a:t>
                      </a:r>
                    </a:p>
                  </a:txBody>
                  <a:tcPr/>
                </a:tc>
                <a:tc>
                  <a:txBody>
                    <a:bodyPr/>
                    <a:lstStyle/>
                    <a:p>
                      <a:pPr algn="ctr"/>
                      <a:r>
                        <a:rPr lang="en-IN" sz="1100" dirty="0">
                          <a:solidFill>
                            <a:schemeClr val="tx1"/>
                          </a:solidFill>
                        </a:rPr>
                        <a:t>-</a:t>
                      </a:r>
                    </a:p>
                  </a:txBody>
                  <a:tcPr/>
                </a:tc>
                <a:tc>
                  <a:txBody>
                    <a:bodyPr/>
                    <a:lstStyle/>
                    <a:p>
                      <a:pPr algn="ctr"/>
                      <a:r>
                        <a:rPr lang="en-US" sz="1100" dirty="0">
                          <a:solidFill>
                            <a:schemeClr val="tx1"/>
                          </a:solidFill>
                        </a:rPr>
                        <a:t>1.0 TU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solidFill>
                            <a:srgbClr val="FF0000"/>
                          </a:solidFill>
                        </a:rPr>
                        <a:t>+ 1.0 TU?</a:t>
                      </a:r>
                      <a:endParaRPr lang="en-IN" sz="1100"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100" b="0" i="0" u="none" strike="noStrike" kern="1200" cap="none" spc="0" normalizeH="0" baseline="0" noProof="0" dirty="0">
                          <a:ln>
                            <a:noFill/>
                          </a:ln>
                          <a:solidFill>
                            <a:schemeClr val="tx1"/>
                          </a:solidFill>
                          <a:effectLst/>
                          <a:uLnTx/>
                          <a:uFillTx/>
                          <a:latin typeface="+mn-lt"/>
                          <a:ea typeface="+mn-ea"/>
                          <a:cs typeface="+mn-cs"/>
                        </a:rPr>
                        <a:t>Complete unfinished work, Send for Approval.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1200" b="0" i="0" u="none" strike="noStrike" kern="1200" cap="none" spc="0" normalizeH="0" baseline="0" noProof="0" dirty="0">
                          <a:ln>
                            <a:noFill/>
                          </a:ln>
                          <a:solidFill>
                            <a:srgbClr val="FF0000"/>
                          </a:solidFill>
                          <a:effectLst/>
                          <a:uLnTx/>
                          <a:uFillTx/>
                          <a:latin typeface="+mn-lt"/>
                          <a:ea typeface="+mn-ea"/>
                          <a:cs typeface="+mn-cs"/>
                        </a:rPr>
                        <a:t>80-90%?</a:t>
                      </a:r>
                    </a:p>
                    <a:p>
                      <a:pPr algn="ctr"/>
                      <a:endParaRPr lang="en-IN" sz="1400" dirty="0"/>
                    </a:p>
                  </a:txBody>
                  <a:tcPr>
                    <a:solidFill>
                      <a:schemeClr val="accent6">
                        <a:lumMod val="40000"/>
                        <a:lumOff val="60000"/>
                      </a:schemeClr>
                    </a:solidFill>
                  </a:tcPr>
                </a:tc>
                <a:tc>
                  <a:txBody>
                    <a:bodyPr/>
                    <a:lstStyle/>
                    <a:p>
                      <a:endParaRPr lang="en-IN" sz="1400" dirty="0"/>
                    </a:p>
                  </a:txBody>
                  <a:tcPr>
                    <a:solidFill>
                      <a:schemeClr val="accent6">
                        <a:lumMod val="40000"/>
                        <a:lumOff val="60000"/>
                      </a:schemeClr>
                    </a:solidFill>
                  </a:tcPr>
                </a:tc>
                <a:extLst>
                  <a:ext uri="{0D108BD9-81ED-4DB2-BD59-A6C34878D82A}">
                    <a16:rowId xmlns:a16="http://schemas.microsoft.com/office/drawing/2014/main" val="3773270040"/>
                  </a:ext>
                </a:extLst>
              </a:tr>
              <a:tr h="313809">
                <a:tc>
                  <a:txBody>
                    <a:bodyPr/>
                    <a:lstStyle/>
                    <a:p>
                      <a:r>
                        <a:rPr lang="en-IN" sz="1200" b="1" dirty="0"/>
                        <a:t>Total</a:t>
                      </a:r>
                    </a:p>
                  </a:txBody>
                  <a:tcPr/>
                </a:tc>
                <a:tc>
                  <a:txBody>
                    <a:bodyPr/>
                    <a:lstStyle/>
                    <a:p>
                      <a:pPr algn="ctr"/>
                      <a:r>
                        <a:rPr lang="en-IN" sz="1200" b="1" dirty="0"/>
                        <a:t> 6 TUs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IN" sz="1200" b="1" dirty="0"/>
                        <a:t>4 Tus </a:t>
                      </a:r>
                      <a:r>
                        <a:rPr lang="en-US" sz="1200" dirty="0">
                          <a:solidFill>
                            <a:srgbClr val="FF0000"/>
                          </a:solidFill>
                        </a:rPr>
                        <a:t>+ 4.0 Tus?</a:t>
                      </a:r>
                      <a:endParaRPr lang="en-IN" sz="1200" dirty="0">
                        <a:solidFill>
                          <a:srgbClr val="FF0000"/>
                        </a:solidFill>
                      </a:endParaRPr>
                    </a:p>
                  </a:txBody>
                  <a:tcPr/>
                </a:tc>
                <a:tc>
                  <a:txBody>
                    <a:bodyPr/>
                    <a:lstStyle/>
                    <a:p>
                      <a:endParaRPr lang="en-IN" sz="1200" b="1" dirty="0"/>
                    </a:p>
                  </a:txBody>
                  <a:tcPr/>
                </a:tc>
                <a:tc>
                  <a:txBody>
                    <a:bodyPr/>
                    <a:lstStyle/>
                    <a:p>
                      <a:pPr algn="ctr"/>
                      <a:endParaRPr lang="en-IN" sz="1400" b="1" dirty="0"/>
                    </a:p>
                  </a:txBody>
                  <a:tcPr>
                    <a:solidFill>
                      <a:schemeClr val="accent6">
                        <a:lumMod val="40000"/>
                        <a:lumOff val="60000"/>
                      </a:schemeClr>
                    </a:solidFill>
                  </a:tcPr>
                </a:tc>
                <a:tc>
                  <a:txBody>
                    <a:bodyPr/>
                    <a:lstStyle/>
                    <a:p>
                      <a:endParaRPr lang="en-IN" sz="1400" b="1" dirty="0"/>
                    </a:p>
                  </a:txBody>
                  <a:tcPr>
                    <a:solidFill>
                      <a:schemeClr val="accent6">
                        <a:lumMod val="40000"/>
                        <a:lumOff val="60000"/>
                      </a:schemeClr>
                    </a:solidFill>
                  </a:tcPr>
                </a:tc>
                <a:extLst>
                  <a:ext uri="{0D108BD9-81ED-4DB2-BD59-A6C34878D82A}">
                    <a16:rowId xmlns:a16="http://schemas.microsoft.com/office/drawing/2014/main" val="2998194826"/>
                  </a:ext>
                </a:extLst>
              </a:tr>
            </a:tbl>
          </a:graphicData>
        </a:graphic>
      </p:graphicFrame>
    </p:spTree>
    <p:extLst>
      <p:ext uri="{BB962C8B-B14F-4D97-AF65-F5344CB8AC3E}">
        <p14:creationId xmlns:p14="http://schemas.microsoft.com/office/powerpoint/2010/main" val="99305263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3DEA1-BC66-A552-0A38-1BF2A751D0BE}"/>
              </a:ext>
            </a:extLst>
          </p:cNvPr>
          <p:cNvSpPr>
            <a:spLocks noGrp="1"/>
          </p:cNvSpPr>
          <p:nvPr>
            <p:ph type="title"/>
          </p:nvPr>
        </p:nvSpPr>
        <p:spPr>
          <a:xfrm>
            <a:off x="2012950" y="228600"/>
            <a:ext cx="6827838" cy="879764"/>
          </a:xfrm>
        </p:spPr>
        <p:txBody>
          <a:bodyPr/>
          <a:lstStyle/>
          <a:p>
            <a:r>
              <a:rPr lang="en-US" dirty="0"/>
              <a:t>AIMLAPP impacted specifications</a:t>
            </a:r>
          </a:p>
        </p:txBody>
      </p:sp>
      <p:sp>
        <p:nvSpPr>
          <p:cNvPr id="3" name="Content Placeholder 2">
            <a:extLst>
              <a:ext uri="{FF2B5EF4-FFF2-40B4-BE49-F238E27FC236}">
                <a16:creationId xmlns:a16="http://schemas.microsoft.com/office/drawing/2014/main" id="{6668F43C-F61B-1BAD-FA2E-37A1B2ADEAC9}"/>
              </a:ext>
            </a:extLst>
          </p:cNvPr>
          <p:cNvSpPr>
            <a:spLocks noGrp="1"/>
          </p:cNvSpPr>
          <p:nvPr>
            <p:ph idx="1"/>
          </p:nvPr>
        </p:nvSpPr>
        <p:spPr>
          <a:xfrm>
            <a:off x="1773382" y="1108365"/>
            <a:ext cx="8894618" cy="4830763"/>
          </a:xfrm>
        </p:spPr>
        <p:txBody>
          <a:bodyPr/>
          <a:lstStyle/>
          <a:p>
            <a:pPr marL="0" indent="0">
              <a:buNone/>
            </a:pPr>
            <a:r>
              <a:rPr lang="en-US" sz="2000" dirty="0"/>
              <a:t>Expected contributions to below specifications:</a:t>
            </a:r>
          </a:p>
          <a:p>
            <a:endParaRPr lang="en-US" sz="2000" dirty="0"/>
          </a:p>
          <a:p>
            <a:r>
              <a:rPr lang="en-US" sz="2000" dirty="0"/>
              <a:t>TS 23.482: Functional architecture, Features based on the TR solutions related to AIMLE (procedures / flows and APIs), Business and Deployment scenarios</a:t>
            </a:r>
          </a:p>
          <a:p>
            <a:endParaRPr lang="en-US" sz="2000" dirty="0"/>
          </a:p>
          <a:p>
            <a:r>
              <a:rPr lang="en-US" sz="2000" dirty="0"/>
              <a:t>TS 23.434: High level architecture (inclusion of SEAL AIMLE as part of SEAL services).</a:t>
            </a:r>
          </a:p>
          <a:p>
            <a:endParaRPr lang="en-US" sz="2000" dirty="0"/>
          </a:p>
          <a:p>
            <a:r>
              <a:rPr lang="en-US" sz="2000" dirty="0"/>
              <a:t>TS 23.436: Features based on the TR solutions related to ADAES enhancements (procedures / flows and APIs)</a:t>
            </a:r>
          </a:p>
          <a:p>
            <a:pPr marL="0" indent="0">
              <a:buNone/>
            </a:pPr>
            <a:endParaRPr lang="en-US" sz="2000" dirty="0"/>
          </a:p>
          <a:p>
            <a:r>
              <a:rPr lang="en-US" sz="2000" dirty="0"/>
              <a:t>TS 23.558: Potential </a:t>
            </a:r>
            <a:r>
              <a:rPr lang="en-US" sz="2000" dirty="0">
                <a:solidFill>
                  <a:srgbClr val="000000"/>
                </a:solidFill>
                <a:effectLst/>
                <a:latin typeface="Calibri" panose="020F0502020204030204" pitchFamily="34" charset="0"/>
                <a:ea typeface="+mn-ea"/>
                <a:cs typeface="+mn-cs"/>
              </a:rPr>
              <a:t>Enhancements for EES/CES services by supporting </a:t>
            </a:r>
            <a:r>
              <a:rPr lang="en-US" sz="2000" dirty="0">
                <a:solidFill>
                  <a:srgbClr val="000000"/>
                </a:solidFill>
                <a:latin typeface="Calibri" panose="020F0502020204030204" pitchFamily="34" charset="0"/>
              </a:rPr>
              <a:t>or</a:t>
            </a:r>
            <a:r>
              <a:rPr lang="en-US" sz="2000" dirty="0">
                <a:solidFill>
                  <a:srgbClr val="000000"/>
                </a:solidFill>
                <a:effectLst/>
                <a:latin typeface="Calibri" panose="020F0502020204030204" pitchFamily="34" charset="0"/>
                <a:ea typeface="+mn-ea"/>
                <a:cs typeface="+mn-cs"/>
              </a:rPr>
              <a:t> consuming AIMLE services </a:t>
            </a:r>
            <a:endParaRPr lang="en-US" sz="2000" dirty="0"/>
          </a:p>
          <a:p>
            <a:endParaRPr lang="en-US" sz="1400" dirty="0"/>
          </a:p>
          <a:p>
            <a:endParaRPr lang="en-US" sz="1400" dirty="0"/>
          </a:p>
        </p:txBody>
      </p:sp>
    </p:spTree>
    <p:extLst>
      <p:ext uri="{BB962C8B-B14F-4D97-AF65-F5344CB8AC3E}">
        <p14:creationId xmlns:p14="http://schemas.microsoft.com/office/powerpoint/2010/main" val="412410727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3DEA1-BC66-A552-0A38-1BF2A751D0BE}"/>
              </a:ext>
            </a:extLst>
          </p:cNvPr>
          <p:cNvSpPr>
            <a:spLocks noGrp="1"/>
          </p:cNvSpPr>
          <p:nvPr>
            <p:ph type="title"/>
          </p:nvPr>
        </p:nvSpPr>
        <p:spPr>
          <a:xfrm>
            <a:off x="2012950" y="228600"/>
            <a:ext cx="6827838" cy="879764"/>
          </a:xfrm>
        </p:spPr>
        <p:txBody>
          <a:bodyPr/>
          <a:lstStyle/>
          <a:p>
            <a:r>
              <a:rPr lang="en-US" dirty="0"/>
              <a:t>Discussion on Definitions(1)</a:t>
            </a:r>
          </a:p>
        </p:txBody>
      </p:sp>
      <p:sp>
        <p:nvSpPr>
          <p:cNvPr id="3" name="Content Placeholder 2">
            <a:extLst>
              <a:ext uri="{FF2B5EF4-FFF2-40B4-BE49-F238E27FC236}">
                <a16:creationId xmlns:a16="http://schemas.microsoft.com/office/drawing/2014/main" id="{6668F43C-F61B-1BAD-FA2E-37A1B2ADEAC9}"/>
              </a:ext>
            </a:extLst>
          </p:cNvPr>
          <p:cNvSpPr>
            <a:spLocks noGrp="1"/>
          </p:cNvSpPr>
          <p:nvPr>
            <p:ph idx="1"/>
          </p:nvPr>
        </p:nvSpPr>
        <p:spPr>
          <a:xfrm>
            <a:off x="598922" y="1418757"/>
            <a:ext cx="11120498" cy="4830763"/>
          </a:xfrm>
        </p:spPr>
        <p:txBody>
          <a:bodyPr/>
          <a:lstStyle/>
          <a:p>
            <a:r>
              <a:rPr lang="en-US" sz="2400" dirty="0"/>
              <a:t>Proper and consistent definition of AI/ML terms is needed. In TR we have defined</a:t>
            </a:r>
          </a:p>
          <a:p>
            <a:pPr lvl="1"/>
            <a:r>
              <a:rPr lang="en-US" sz="1400" dirty="0"/>
              <a:t>AI/ML Operations: AIML operations can consist of data collection, data preparation, exploratory data analysis (EDA), AIML training, and AIML inference. AIML operations can also consist of participation in split AIML or transfer learning operations. </a:t>
            </a:r>
          </a:p>
          <a:p>
            <a:pPr lvl="1"/>
            <a:r>
              <a:rPr lang="en-US" sz="1400" dirty="0"/>
              <a:t>AI/ML service operation: undefined</a:t>
            </a:r>
          </a:p>
          <a:p>
            <a:pPr lvl="1"/>
            <a:r>
              <a:rPr lang="en-US" sz="1400" dirty="0"/>
              <a:t>AIML service: undefined</a:t>
            </a:r>
          </a:p>
          <a:p>
            <a:pPr lvl="1"/>
            <a:r>
              <a:rPr lang="en-US" sz="1400" dirty="0"/>
              <a:t>AI/ML service lifecycle: defined as example </a:t>
            </a:r>
            <a:r>
              <a:rPr lang="en-US" sz="1400" dirty="0">
                <a:sym typeface="Wingdings" panose="05000000000000000000" pitchFamily="2" charset="2"/>
              </a:rPr>
              <a:t> </a:t>
            </a:r>
            <a:r>
              <a:rPr lang="en-US" sz="1400" dirty="0"/>
              <a:t>AIML service creation, service status, service operation</a:t>
            </a:r>
          </a:p>
          <a:p>
            <a:pPr lvl="1"/>
            <a:r>
              <a:rPr lang="en-US" sz="1400" dirty="0"/>
              <a:t>ML model lifecycle: The lifecycle of an ML model includes data collection, data processing, model training, model verification, model instantiation and deployment, model monitoring and termination of ML model components. </a:t>
            </a:r>
          </a:p>
          <a:p>
            <a:pPr lvl="1"/>
            <a:r>
              <a:rPr lang="en-US" sz="1400" dirty="0"/>
              <a:t>Split operation pipeline: is defined to represent distributed compute nodes configured sequentially. Data can be provided at the entry point of the pipeline, and sequentially processed through each node of the pipeline</a:t>
            </a:r>
          </a:p>
          <a:p>
            <a:pPr marL="0" indent="0">
              <a:buNone/>
            </a:pPr>
            <a:endParaRPr lang="en-US" sz="1800" dirty="0"/>
          </a:p>
          <a:p>
            <a:r>
              <a:rPr lang="en-US" sz="1800" dirty="0"/>
              <a:t>Considering the effort from SA to align terminologies we need to have some clear definition and relation among terms related to ML operations, ML model Lifecycle / workflow, ML service vs ML support service…</a:t>
            </a:r>
          </a:p>
          <a:p>
            <a:endParaRPr lang="en-US" sz="1600" dirty="0"/>
          </a:p>
          <a:p>
            <a:endParaRPr lang="en-US" sz="1600" dirty="0"/>
          </a:p>
        </p:txBody>
      </p:sp>
    </p:spTree>
    <p:extLst>
      <p:ext uri="{BB962C8B-B14F-4D97-AF65-F5344CB8AC3E}">
        <p14:creationId xmlns:p14="http://schemas.microsoft.com/office/powerpoint/2010/main" val="3342593101"/>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3DEA1-BC66-A552-0A38-1BF2A751D0BE}"/>
              </a:ext>
            </a:extLst>
          </p:cNvPr>
          <p:cNvSpPr>
            <a:spLocks noGrp="1"/>
          </p:cNvSpPr>
          <p:nvPr>
            <p:ph type="title"/>
          </p:nvPr>
        </p:nvSpPr>
        <p:spPr>
          <a:xfrm>
            <a:off x="2012950" y="228600"/>
            <a:ext cx="6827838" cy="879764"/>
          </a:xfrm>
        </p:spPr>
        <p:txBody>
          <a:bodyPr/>
          <a:lstStyle/>
          <a:p>
            <a:r>
              <a:rPr lang="en-US" dirty="0"/>
              <a:t>Discussion on Definitions (2)</a:t>
            </a:r>
          </a:p>
        </p:txBody>
      </p:sp>
      <p:sp>
        <p:nvSpPr>
          <p:cNvPr id="3" name="Content Placeholder 2">
            <a:extLst>
              <a:ext uri="{FF2B5EF4-FFF2-40B4-BE49-F238E27FC236}">
                <a16:creationId xmlns:a16="http://schemas.microsoft.com/office/drawing/2014/main" id="{6668F43C-F61B-1BAD-FA2E-37A1B2ADEAC9}"/>
              </a:ext>
            </a:extLst>
          </p:cNvPr>
          <p:cNvSpPr>
            <a:spLocks noGrp="1"/>
          </p:cNvSpPr>
          <p:nvPr>
            <p:ph idx="1"/>
          </p:nvPr>
        </p:nvSpPr>
        <p:spPr>
          <a:xfrm>
            <a:off x="570451" y="1108365"/>
            <a:ext cx="10097549" cy="4956875"/>
          </a:xfrm>
        </p:spPr>
        <p:txBody>
          <a:bodyPr/>
          <a:lstStyle/>
          <a:p>
            <a:r>
              <a:rPr lang="en-US" sz="2000" dirty="0"/>
              <a:t>Definitions in other groups:</a:t>
            </a:r>
          </a:p>
          <a:p>
            <a:pPr lvl="1"/>
            <a:r>
              <a:rPr lang="en-US" sz="1400" dirty="0"/>
              <a:t>3GPP SA1:</a:t>
            </a:r>
          </a:p>
          <a:p>
            <a:pPr lvl="2"/>
            <a:r>
              <a:rPr lang="en-US" sz="1050" dirty="0"/>
              <a:t>AI/ML Operations: Three types of AIML operations have been defined in  SA1 (TS 22.261); however the ML operation is usually the ML training / inference operation:</a:t>
            </a:r>
          </a:p>
          <a:p>
            <a:pPr lvl="4"/>
            <a:r>
              <a:rPr lang="en-US" sz="1050" dirty="0"/>
              <a:t>AI/ML operation splitting between AI/ML endpoints;</a:t>
            </a:r>
          </a:p>
          <a:p>
            <a:pPr lvl="4"/>
            <a:r>
              <a:rPr lang="en-US" sz="1050" dirty="0"/>
              <a:t>AI/ML model/data distribution and sharing over 5G system;</a:t>
            </a:r>
          </a:p>
          <a:p>
            <a:pPr lvl="4"/>
            <a:r>
              <a:rPr lang="en-US" sz="1050" dirty="0"/>
              <a:t>Distributed/Federated Learning over 5G system. </a:t>
            </a:r>
          </a:p>
          <a:p>
            <a:pPr lvl="1"/>
            <a:r>
              <a:rPr lang="en-US" sz="1600" dirty="0"/>
              <a:t>3GPP SA5 (TS 28.105):</a:t>
            </a:r>
          </a:p>
          <a:p>
            <a:pPr lvl="2"/>
            <a:r>
              <a:rPr lang="en-US" sz="1200" dirty="0"/>
              <a:t>ML model lifecycle (or operational workflow) includes AI/ML operations like:</a:t>
            </a:r>
          </a:p>
          <a:p>
            <a:pPr lvl="3"/>
            <a:r>
              <a:rPr lang="en-US" sz="1200" dirty="0"/>
              <a:t>ML model training</a:t>
            </a:r>
          </a:p>
          <a:p>
            <a:pPr lvl="3"/>
            <a:r>
              <a:rPr lang="en-US" sz="1200" dirty="0"/>
              <a:t>ML model testing</a:t>
            </a:r>
          </a:p>
          <a:p>
            <a:pPr lvl="3"/>
            <a:r>
              <a:rPr lang="en-US" sz="1200" dirty="0"/>
              <a:t>ML inference emulation </a:t>
            </a:r>
          </a:p>
          <a:p>
            <a:pPr lvl="3"/>
            <a:r>
              <a:rPr lang="en-US" sz="1200" dirty="0"/>
              <a:t>ML model deployment</a:t>
            </a:r>
          </a:p>
          <a:p>
            <a:pPr lvl="3"/>
            <a:r>
              <a:rPr lang="en-US" sz="1200" dirty="0"/>
              <a:t>ML inference</a:t>
            </a:r>
            <a:endParaRPr lang="en-US" sz="1600" dirty="0"/>
          </a:p>
          <a:p>
            <a:pPr lvl="1"/>
            <a:r>
              <a:rPr lang="en-US" sz="1600" dirty="0"/>
              <a:t>There are multiple definitions of the “model lifecycle” or “ ML model workflow” consisting numerous operations (depending also on the type of ML methods </a:t>
            </a:r>
            <a:r>
              <a:rPr lang="en-US" sz="1600" dirty="0" err="1"/>
              <a:t>etc</a:t>
            </a:r>
            <a:r>
              <a:rPr lang="en-US" sz="1600" dirty="0"/>
              <a:t>). However, the minimum aspects which can be defined as AIML operations are:</a:t>
            </a:r>
          </a:p>
          <a:p>
            <a:pPr lvl="2">
              <a:buFont typeface="+mj-lt"/>
              <a:buAutoNum type="arabicPeriod"/>
            </a:pPr>
            <a:r>
              <a:rPr lang="en-US" sz="1200" dirty="0"/>
              <a:t>Data Management operations (collection, preparation)</a:t>
            </a:r>
          </a:p>
          <a:p>
            <a:pPr lvl="2">
              <a:buFont typeface="+mj-lt"/>
              <a:buAutoNum type="arabicPeriod"/>
            </a:pPr>
            <a:r>
              <a:rPr lang="en-US" sz="1200" dirty="0"/>
              <a:t>Model training (selection, config, training)</a:t>
            </a:r>
          </a:p>
          <a:p>
            <a:pPr lvl="2">
              <a:buFont typeface="+mj-lt"/>
              <a:buAutoNum type="arabicPeriod"/>
            </a:pPr>
            <a:r>
              <a:rPr lang="en-US" sz="1200" dirty="0"/>
              <a:t>Model testing / evaluation</a:t>
            </a:r>
          </a:p>
          <a:p>
            <a:pPr lvl="2">
              <a:buFont typeface="+mj-lt"/>
              <a:buAutoNum type="arabicPeriod"/>
            </a:pPr>
            <a:r>
              <a:rPr lang="en-US" sz="1200" dirty="0"/>
              <a:t>Model deployment </a:t>
            </a:r>
          </a:p>
          <a:p>
            <a:pPr lvl="2">
              <a:buFont typeface="+mj-lt"/>
              <a:buAutoNum type="arabicPeriod"/>
            </a:pPr>
            <a:r>
              <a:rPr lang="en-US" sz="1200" dirty="0"/>
              <a:t>Model monitoring and inference / retraining </a:t>
            </a:r>
          </a:p>
          <a:p>
            <a:pPr lvl="2">
              <a:buFont typeface="+mj-lt"/>
              <a:buAutoNum type="arabicPeriod"/>
            </a:pPr>
            <a:endParaRPr lang="en-US" sz="1200" dirty="0"/>
          </a:p>
          <a:p>
            <a:endParaRPr lang="en-US" sz="1400" dirty="0"/>
          </a:p>
          <a:p>
            <a:endParaRPr lang="en-US" sz="1400" dirty="0"/>
          </a:p>
          <a:p>
            <a:endParaRPr lang="en-US" sz="1400" dirty="0"/>
          </a:p>
        </p:txBody>
      </p:sp>
      <p:graphicFrame>
        <p:nvGraphicFramePr>
          <p:cNvPr id="7" name="Object 6">
            <a:extLst>
              <a:ext uri="{FF2B5EF4-FFF2-40B4-BE49-F238E27FC236}">
                <a16:creationId xmlns:a16="http://schemas.microsoft.com/office/drawing/2014/main" id="{47A18BD9-2B35-2174-1994-2B9CC7A36DAD}"/>
              </a:ext>
            </a:extLst>
          </p:cNvPr>
          <p:cNvGraphicFramePr>
            <a:graphicFrameLocks noChangeAspect="1"/>
          </p:cNvGraphicFramePr>
          <p:nvPr>
            <p:extLst>
              <p:ext uri="{D42A27DB-BD31-4B8C-83A1-F6EECF244321}">
                <p14:modId xmlns:p14="http://schemas.microsoft.com/office/powerpoint/2010/main" val="3480340438"/>
              </p:ext>
            </p:extLst>
          </p:nvPr>
        </p:nvGraphicFramePr>
        <p:xfrm>
          <a:off x="6713941" y="2756308"/>
          <a:ext cx="3778391" cy="1345384"/>
        </p:xfrm>
        <a:graphic>
          <a:graphicData uri="http://schemas.openxmlformats.org/presentationml/2006/ole">
            <mc:AlternateContent xmlns:mc="http://schemas.openxmlformats.org/markup-compatibility/2006">
              <mc:Choice xmlns:v="urn:schemas-microsoft-com:vml" Requires="v">
                <p:oleObj name="Visio" r:id="rId2" imgW="7459803" imgH="2659349" progId="Visio.Drawing.15">
                  <p:embed/>
                </p:oleObj>
              </mc:Choice>
              <mc:Fallback>
                <p:oleObj name="Visio" r:id="rId2" imgW="7459803" imgH="2659349"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3941" y="2756308"/>
                        <a:ext cx="3778391" cy="1345384"/>
                      </a:xfrm>
                      <a:prstGeom prst="rect">
                        <a:avLst/>
                      </a:prstGeom>
                      <a:noFill/>
                    </p:spPr>
                  </p:pic>
                </p:oleObj>
              </mc:Fallback>
            </mc:AlternateContent>
          </a:graphicData>
        </a:graphic>
      </p:graphicFrame>
    </p:spTree>
    <p:extLst>
      <p:ext uri="{BB962C8B-B14F-4D97-AF65-F5344CB8AC3E}">
        <p14:creationId xmlns:p14="http://schemas.microsoft.com/office/powerpoint/2010/main" val="291741040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3DEA1-BC66-A552-0A38-1BF2A751D0BE}"/>
              </a:ext>
            </a:extLst>
          </p:cNvPr>
          <p:cNvSpPr>
            <a:spLocks noGrp="1"/>
          </p:cNvSpPr>
          <p:nvPr>
            <p:ph type="title"/>
          </p:nvPr>
        </p:nvSpPr>
        <p:spPr>
          <a:xfrm>
            <a:off x="2012950" y="228600"/>
            <a:ext cx="6827838" cy="879764"/>
          </a:xfrm>
        </p:spPr>
        <p:txBody>
          <a:bodyPr/>
          <a:lstStyle/>
          <a:p>
            <a:r>
              <a:rPr lang="en-US" dirty="0"/>
              <a:t>Discussion on Definitions (3)</a:t>
            </a:r>
          </a:p>
        </p:txBody>
      </p:sp>
      <p:sp>
        <p:nvSpPr>
          <p:cNvPr id="3" name="Content Placeholder 2">
            <a:extLst>
              <a:ext uri="{FF2B5EF4-FFF2-40B4-BE49-F238E27FC236}">
                <a16:creationId xmlns:a16="http://schemas.microsoft.com/office/drawing/2014/main" id="{6668F43C-F61B-1BAD-FA2E-37A1B2ADEAC9}"/>
              </a:ext>
            </a:extLst>
          </p:cNvPr>
          <p:cNvSpPr>
            <a:spLocks noGrp="1"/>
          </p:cNvSpPr>
          <p:nvPr>
            <p:ph idx="1"/>
          </p:nvPr>
        </p:nvSpPr>
        <p:spPr>
          <a:xfrm>
            <a:off x="310393" y="1317072"/>
            <a:ext cx="11048300" cy="5144549"/>
          </a:xfrm>
        </p:spPr>
        <p:txBody>
          <a:bodyPr/>
          <a:lstStyle/>
          <a:p>
            <a:pPr marL="0" indent="0">
              <a:buNone/>
            </a:pPr>
            <a:r>
              <a:rPr lang="en-US" sz="1800" dirty="0"/>
              <a:t>The study provided multiple ML operations and terminologies which can be related. Here we try to provide some basic definitions to avoid confusion at the normative phase:</a:t>
            </a:r>
          </a:p>
          <a:p>
            <a:pPr marL="0" indent="0">
              <a:buNone/>
            </a:pPr>
            <a:endParaRPr lang="en-US" sz="1800" dirty="0"/>
          </a:p>
          <a:p>
            <a:r>
              <a:rPr lang="en-US" sz="1800" dirty="0"/>
              <a:t>Definition 1: An ML model lifecycle consists of a sequence of AIML operations for a given ML task / job (such job can be an analytics task or a VAL automation task)</a:t>
            </a:r>
          </a:p>
          <a:p>
            <a:r>
              <a:rPr lang="en-US" sz="1800" dirty="0"/>
              <a:t>Definition 2: The AIML operations depend on the required ML task/job and can be: an ML training operation, ML inference operation, data management-related operation, ML testing/evaluation operation, ML distribution operation, Split ML operation, FL-related operations (e.g., member selection)</a:t>
            </a:r>
          </a:p>
          <a:p>
            <a:r>
              <a:rPr lang="en-US" sz="1800" dirty="0"/>
              <a:t>Definition 3: An AIML service (as defined in TR) is equivalent to an AIMLE service, and assists in performing or enabling one or more AIML operations</a:t>
            </a:r>
          </a:p>
          <a:p>
            <a:pPr lvl="1"/>
            <a:r>
              <a:rPr lang="en-US" sz="1400" dirty="0"/>
              <a:t>Definition 4: An AIML service may be performed directly by the AIMLE based on the AIMLE capabilities, whereas the remaining AIML operations are performed by the VAL layer (and out of scope).</a:t>
            </a:r>
          </a:p>
          <a:p>
            <a:pPr lvl="1"/>
            <a:r>
              <a:rPr lang="en-US" sz="1400" dirty="0"/>
              <a:t>Definition 5: AIMLE may also provide assisting AIML services for enabling an AIML operation (e.g. assistance in discovery/registration of the model and members </a:t>
            </a:r>
            <a:r>
              <a:rPr lang="en-US" sz="1400" dirty="0" err="1"/>
              <a:t>etc</a:t>
            </a:r>
            <a:r>
              <a:rPr lang="en-US" sz="1400" dirty="0"/>
              <a:t>)</a:t>
            </a:r>
          </a:p>
          <a:p>
            <a:r>
              <a:rPr lang="en-US" sz="1800" dirty="0"/>
              <a:t>Definition 6: An AIML service lifecycle as discussed in Sol#11 includes deployment, instantiation and termination </a:t>
            </a:r>
            <a:r>
              <a:rPr lang="en-US" sz="1800" i="1" dirty="0"/>
              <a:t>of the AIMLE service </a:t>
            </a:r>
            <a:r>
              <a:rPr lang="en-US" sz="1800" dirty="0"/>
              <a:t>and is not related to the ML model lifecycle.</a:t>
            </a:r>
            <a:endParaRPr lang="en-US" sz="1200" dirty="0"/>
          </a:p>
          <a:p>
            <a:endParaRPr lang="en-US" sz="1200" dirty="0"/>
          </a:p>
        </p:txBody>
      </p:sp>
    </p:spTree>
    <p:extLst>
      <p:ext uri="{BB962C8B-B14F-4D97-AF65-F5344CB8AC3E}">
        <p14:creationId xmlns:p14="http://schemas.microsoft.com/office/powerpoint/2010/main" val="900682186"/>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3DEA1-BC66-A552-0A38-1BF2A751D0BE}"/>
              </a:ext>
            </a:extLst>
          </p:cNvPr>
          <p:cNvSpPr>
            <a:spLocks noGrp="1"/>
          </p:cNvSpPr>
          <p:nvPr>
            <p:ph type="title"/>
          </p:nvPr>
        </p:nvSpPr>
        <p:spPr>
          <a:xfrm>
            <a:off x="2012950" y="228600"/>
            <a:ext cx="6827838" cy="879764"/>
          </a:xfrm>
        </p:spPr>
        <p:txBody>
          <a:bodyPr/>
          <a:lstStyle/>
          <a:p>
            <a:r>
              <a:rPr lang="en-US" dirty="0"/>
              <a:t>Discussion on Architecture</a:t>
            </a:r>
          </a:p>
        </p:txBody>
      </p:sp>
      <p:sp>
        <p:nvSpPr>
          <p:cNvPr id="3" name="Content Placeholder 2">
            <a:extLst>
              <a:ext uri="{FF2B5EF4-FFF2-40B4-BE49-F238E27FC236}">
                <a16:creationId xmlns:a16="http://schemas.microsoft.com/office/drawing/2014/main" id="{6668F43C-F61B-1BAD-FA2E-37A1B2ADEAC9}"/>
              </a:ext>
            </a:extLst>
          </p:cNvPr>
          <p:cNvSpPr>
            <a:spLocks noGrp="1"/>
          </p:cNvSpPr>
          <p:nvPr>
            <p:ph idx="1"/>
          </p:nvPr>
        </p:nvSpPr>
        <p:spPr>
          <a:xfrm>
            <a:off x="0" y="1329148"/>
            <a:ext cx="7331978" cy="4830763"/>
          </a:xfrm>
        </p:spPr>
        <p:txBody>
          <a:bodyPr/>
          <a:lstStyle/>
          <a:p>
            <a:r>
              <a:rPr lang="en-US" sz="2400" dirty="0"/>
              <a:t>Architecture discussions / open points</a:t>
            </a:r>
          </a:p>
          <a:p>
            <a:pPr lvl="1"/>
            <a:r>
              <a:rPr lang="en-US" sz="1800" dirty="0"/>
              <a:t>ML repository was introduced at the TR acting as registry for both ML models and ML members.</a:t>
            </a:r>
          </a:p>
          <a:p>
            <a:pPr lvl="2"/>
            <a:r>
              <a:rPr lang="en-US" sz="1400" dirty="0"/>
              <a:t>Such ML repository is accessible only via AIMLE server (as global registry). </a:t>
            </a:r>
          </a:p>
          <a:p>
            <a:pPr lvl="2"/>
            <a:r>
              <a:rPr lang="en-US" sz="1400" dirty="0"/>
              <a:t>Different deployments and access rights to VAL and other enablers are not investigated, but we could re-visit in normative phase if there is a valid use case.</a:t>
            </a:r>
          </a:p>
          <a:p>
            <a:pPr marL="914400" lvl="2" indent="0">
              <a:buNone/>
            </a:pPr>
            <a:endParaRPr lang="en-US" sz="1800" dirty="0"/>
          </a:p>
          <a:p>
            <a:pPr lvl="1"/>
            <a:r>
              <a:rPr lang="en-US" sz="1800" dirty="0"/>
              <a:t>AIMLE client services and the impact on AIML-C / AIML-PC5 interfaces are not discussed much in the TR phase even if some solutions may involve UE-to-UE interactions. </a:t>
            </a:r>
          </a:p>
          <a:p>
            <a:pPr lvl="2"/>
            <a:r>
              <a:rPr lang="en-US" sz="1400" dirty="0"/>
              <a:t>We need to discuss further (given the time limitations) the UE impacts.</a:t>
            </a:r>
          </a:p>
          <a:p>
            <a:pPr marL="914400" lvl="2" indent="0">
              <a:buNone/>
            </a:pPr>
            <a:endParaRPr lang="en-US" sz="1400" dirty="0"/>
          </a:p>
          <a:p>
            <a:pPr lvl="1"/>
            <a:r>
              <a:rPr lang="en-US" sz="1800" dirty="0"/>
              <a:t>Interaction with EDGEAPP is discussed in some solutions (e.g. Sol#23); however the enhancements in EES/CES and how EDGEAPP will utilize AIMLE services is not investigated. </a:t>
            </a:r>
          </a:p>
          <a:p>
            <a:pPr lvl="2"/>
            <a:r>
              <a:rPr lang="en-US" sz="1200" dirty="0"/>
              <a:t>Further discussion is needed to capture what enhancements are needed in EDGEAPP</a:t>
            </a:r>
          </a:p>
          <a:p>
            <a:endParaRPr lang="en-US" sz="1600" dirty="0"/>
          </a:p>
          <a:p>
            <a:endParaRPr lang="en-US" sz="1600" dirty="0"/>
          </a:p>
        </p:txBody>
      </p:sp>
      <p:graphicFrame>
        <p:nvGraphicFramePr>
          <p:cNvPr id="5" name="Object 4">
            <a:extLst>
              <a:ext uri="{FF2B5EF4-FFF2-40B4-BE49-F238E27FC236}">
                <a16:creationId xmlns:a16="http://schemas.microsoft.com/office/drawing/2014/main" id="{506270BB-F1B8-531F-3A31-305F8BB168E3}"/>
              </a:ext>
            </a:extLst>
          </p:cNvPr>
          <p:cNvGraphicFramePr>
            <a:graphicFrameLocks noChangeAspect="1"/>
          </p:cNvGraphicFramePr>
          <p:nvPr>
            <p:extLst>
              <p:ext uri="{D42A27DB-BD31-4B8C-83A1-F6EECF244321}">
                <p14:modId xmlns:p14="http://schemas.microsoft.com/office/powerpoint/2010/main" val="3625996529"/>
              </p:ext>
            </p:extLst>
          </p:nvPr>
        </p:nvGraphicFramePr>
        <p:xfrm>
          <a:off x="7189365" y="1243971"/>
          <a:ext cx="4579690" cy="2185028"/>
        </p:xfrm>
        <a:graphic>
          <a:graphicData uri="http://schemas.openxmlformats.org/presentationml/2006/ole">
            <mc:AlternateContent xmlns:mc="http://schemas.openxmlformats.org/markup-compatibility/2006">
              <mc:Choice xmlns:v="urn:schemas-microsoft-com:vml" Requires="v">
                <p:oleObj name="Visio" r:id="rId2" imgW="7353670" imgH="3372114" progId="Visio.Drawing.15">
                  <p:embed/>
                </p:oleObj>
              </mc:Choice>
              <mc:Fallback>
                <p:oleObj name="Visio" r:id="rId2" imgW="7353670" imgH="3372114"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9365" y="1243971"/>
                        <a:ext cx="4579690" cy="2185028"/>
                      </a:xfrm>
                      <a:prstGeom prst="rect">
                        <a:avLst/>
                      </a:prstGeom>
                      <a:noFill/>
                    </p:spPr>
                  </p:pic>
                </p:oleObj>
              </mc:Fallback>
            </mc:AlternateContent>
          </a:graphicData>
        </a:graphic>
      </p:graphicFrame>
      <p:graphicFrame>
        <p:nvGraphicFramePr>
          <p:cNvPr id="7" name="Object 6">
            <a:extLst>
              <a:ext uri="{FF2B5EF4-FFF2-40B4-BE49-F238E27FC236}">
                <a16:creationId xmlns:a16="http://schemas.microsoft.com/office/drawing/2014/main" id="{92998F73-7E66-2DB4-4A03-19E4F754E95E}"/>
              </a:ext>
            </a:extLst>
          </p:cNvPr>
          <p:cNvGraphicFramePr>
            <a:graphicFrameLocks noChangeAspect="1"/>
          </p:cNvGraphicFramePr>
          <p:nvPr>
            <p:extLst>
              <p:ext uri="{D42A27DB-BD31-4B8C-83A1-F6EECF244321}">
                <p14:modId xmlns:p14="http://schemas.microsoft.com/office/powerpoint/2010/main" val="1684822128"/>
              </p:ext>
            </p:extLst>
          </p:nvPr>
        </p:nvGraphicFramePr>
        <p:xfrm>
          <a:off x="7331978" y="3744530"/>
          <a:ext cx="4160416" cy="2339424"/>
        </p:xfrm>
        <a:graphic>
          <a:graphicData uri="http://schemas.openxmlformats.org/presentationml/2006/ole">
            <mc:AlternateContent xmlns:mc="http://schemas.openxmlformats.org/markup-compatibility/2006">
              <mc:Choice xmlns:v="urn:schemas-microsoft-com:vml" Requires="v">
                <p:oleObj name="Visio" r:id="rId4" imgW="6103661" imgH="3444043" progId="Visio.Drawing.15">
                  <p:embed/>
                </p:oleObj>
              </mc:Choice>
              <mc:Fallback>
                <p:oleObj name="Visio" r:id="rId4" imgW="6103661" imgH="3444043" progId="Visio.Drawing.15">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978" y="3744530"/>
                        <a:ext cx="4160416" cy="2339424"/>
                      </a:xfrm>
                      <a:prstGeom prst="rect">
                        <a:avLst/>
                      </a:prstGeom>
                      <a:noFill/>
                    </p:spPr>
                  </p:pic>
                </p:oleObj>
              </mc:Fallback>
            </mc:AlternateContent>
          </a:graphicData>
        </a:graphic>
      </p:graphicFrame>
    </p:spTree>
    <p:extLst>
      <p:ext uri="{BB962C8B-B14F-4D97-AF65-F5344CB8AC3E}">
        <p14:creationId xmlns:p14="http://schemas.microsoft.com/office/powerpoint/2010/main" val="365273116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3DEA1-BC66-A552-0A38-1BF2A751D0BE}"/>
              </a:ext>
            </a:extLst>
          </p:cNvPr>
          <p:cNvSpPr>
            <a:spLocks noGrp="1"/>
          </p:cNvSpPr>
          <p:nvPr>
            <p:ph type="title"/>
          </p:nvPr>
        </p:nvSpPr>
        <p:spPr>
          <a:xfrm>
            <a:off x="2012950" y="228600"/>
            <a:ext cx="6827838" cy="879764"/>
          </a:xfrm>
        </p:spPr>
        <p:txBody>
          <a:bodyPr/>
          <a:lstStyle/>
          <a:p>
            <a:r>
              <a:rPr lang="en-US" dirty="0"/>
              <a:t>Discussion on relation to SA4</a:t>
            </a:r>
          </a:p>
        </p:txBody>
      </p:sp>
      <p:sp>
        <p:nvSpPr>
          <p:cNvPr id="3" name="Content Placeholder 2">
            <a:extLst>
              <a:ext uri="{FF2B5EF4-FFF2-40B4-BE49-F238E27FC236}">
                <a16:creationId xmlns:a16="http://schemas.microsoft.com/office/drawing/2014/main" id="{6668F43C-F61B-1BAD-FA2E-37A1B2ADEAC9}"/>
              </a:ext>
            </a:extLst>
          </p:cNvPr>
          <p:cNvSpPr>
            <a:spLocks noGrp="1"/>
          </p:cNvSpPr>
          <p:nvPr>
            <p:ph idx="1"/>
          </p:nvPr>
        </p:nvSpPr>
        <p:spPr>
          <a:xfrm>
            <a:off x="234206" y="1108364"/>
            <a:ext cx="7685001" cy="4857227"/>
          </a:xfrm>
        </p:spPr>
        <p:txBody>
          <a:bodyPr/>
          <a:lstStyle/>
          <a:p>
            <a:r>
              <a:rPr lang="en-US" sz="1800" dirty="0"/>
              <a:t>SA6a240087 provided a DP on the potential relation to EVEX/SA4 for the data collection aspects</a:t>
            </a:r>
          </a:p>
          <a:p>
            <a:r>
              <a:rPr lang="en-US" sz="1800" dirty="0"/>
              <a:t>EVEX is a framework which provides a generic mechanism for  for data collection from the UE side (directly or indirectly ) via DCAF. </a:t>
            </a:r>
          </a:p>
          <a:p>
            <a:pPr lvl="1"/>
            <a:r>
              <a:rPr lang="en-US" sz="1400" dirty="0"/>
              <a:t>Currently used in SA2 for supporting data collection at the network side for NWDAF analytics via AF</a:t>
            </a:r>
          </a:p>
          <a:p>
            <a:r>
              <a:rPr lang="en-US" sz="1800" dirty="0"/>
              <a:t>Data Collection from the VAL UE has been discussed in SA6 in ADAES as part of the analytics services defined, and possible re-use of EVEX was well captured.</a:t>
            </a:r>
          </a:p>
          <a:p>
            <a:r>
              <a:rPr lang="en-US" sz="1800" dirty="0"/>
              <a:t>In AIMLAPP, only a small part of the study discussed the data collection aspects (a solution on data management) as part of the ML model lifecycle (can relate to one of the AIML operations).</a:t>
            </a:r>
          </a:p>
          <a:p>
            <a:r>
              <a:rPr lang="en-US" sz="1800" dirty="0"/>
              <a:t>Open discussion: Do we need to discuss more on the possible relation to SA4 in normative phase? </a:t>
            </a:r>
          </a:p>
          <a:p>
            <a:pPr lvl="1"/>
            <a:r>
              <a:rPr lang="en-US" sz="1400" dirty="0"/>
              <a:t>If yes, what exact solutions are impacted? 	</a:t>
            </a:r>
          </a:p>
          <a:p>
            <a:pPr lvl="1"/>
            <a:r>
              <a:rPr lang="en-US" sz="1400" dirty="0"/>
              <a:t>Is EVEX functionality sufficient to meet the AIMLAPP requirements or we need enhancements?</a:t>
            </a:r>
          </a:p>
          <a:p>
            <a:pPr lvl="1"/>
            <a:r>
              <a:rPr lang="en-US" sz="1400" dirty="0"/>
              <a:t>Would it be a good opportunity for SA6 to undertake EVEX from R19 onwards, based on AIMLAPP new requirements?</a:t>
            </a:r>
          </a:p>
        </p:txBody>
      </p:sp>
      <p:pic>
        <p:nvPicPr>
          <p:cNvPr id="4" name="图片 7">
            <a:extLst>
              <a:ext uri="{FF2B5EF4-FFF2-40B4-BE49-F238E27FC236}">
                <a16:creationId xmlns:a16="http://schemas.microsoft.com/office/drawing/2014/main" id="{4B91B7DB-C1BE-6BDA-6227-B5669D5DC522}"/>
              </a:ext>
            </a:extLst>
          </p:cNvPr>
          <p:cNvPicPr>
            <a:picLocks noChangeAspect="1"/>
          </p:cNvPicPr>
          <p:nvPr/>
        </p:nvPicPr>
        <p:blipFill>
          <a:blip r:embed="rId2"/>
          <a:stretch>
            <a:fillRect/>
          </a:stretch>
        </p:blipFill>
        <p:spPr>
          <a:xfrm>
            <a:off x="8061819" y="1635853"/>
            <a:ext cx="3895975" cy="2021747"/>
          </a:xfrm>
          <a:prstGeom prst="rect">
            <a:avLst/>
          </a:prstGeom>
        </p:spPr>
      </p:pic>
      <p:pic>
        <p:nvPicPr>
          <p:cNvPr id="30" name="Picture 29">
            <a:extLst>
              <a:ext uri="{FF2B5EF4-FFF2-40B4-BE49-F238E27FC236}">
                <a16:creationId xmlns:a16="http://schemas.microsoft.com/office/drawing/2014/main" id="{B6B05D3D-D97D-BD8C-5C3F-334E8E7451B9}"/>
              </a:ext>
            </a:extLst>
          </p:cNvPr>
          <p:cNvPicPr>
            <a:picLocks noChangeAspect="1"/>
          </p:cNvPicPr>
          <p:nvPr/>
        </p:nvPicPr>
        <p:blipFill>
          <a:blip r:embed="rId3"/>
          <a:stretch>
            <a:fillRect/>
          </a:stretch>
        </p:blipFill>
        <p:spPr>
          <a:xfrm>
            <a:off x="8175864" y="3913716"/>
            <a:ext cx="3667883" cy="2277360"/>
          </a:xfrm>
          <a:prstGeom prst="rect">
            <a:avLst/>
          </a:prstGeom>
        </p:spPr>
      </p:pic>
      <p:sp>
        <p:nvSpPr>
          <p:cNvPr id="32" name="TextBox 31">
            <a:extLst>
              <a:ext uri="{FF2B5EF4-FFF2-40B4-BE49-F238E27FC236}">
                <a16:creationId xmlns:a16="http://schemas.microsoft.com/office/drawing/2014/main" id="{345CD83E-8FAD-D450-43F9-72E0D9E5C8B3}"/>
              </a:ext>
            </a:extLst>
          </p:cNvPr>
          <p:cNvSpPr txBox="1"/>
          <p:nvPr/>
        </p:nvSpPr>
        <p:spPr>
          <a:xfrm>
            <a:off x="9590714" y="6119805"/>
            <a:ext cx="1356919" cy="369332"/>
          </a:xfrm>
          <a:prstGeom prst="rect">
            <a:avLst/>
          </a:prstGeom>
          <a:noFill/>
        </p:spPr>
        <p:txBody>
          <a:bodyPr wrap="square">
            <a:spAutoFit/>
          </a:bodyPr>
          <a:lstStyle/>
          <a:p>
            <a:r>
              <a:rPr lang="en-US" sz="1800" dirty="0"/>
              <a:t>SA6a240087</a:t>
            </a:r>
            <a:endParaRPr lang="en-US" dirty="0"/>
          </a:p>
        </p:txBody>
      </p:sp>
    </p:spTree>
    <p:extLst>
      <p:ext uri="{BB962C8B-B14F-4D97-AF65-F5344CB8AC3E}">
        <p14:creationId xmlns:p14="http://schemas.microsoft.com/office/powerpoint/2010/main" val="637318698"/>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GB" sz="1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1361</Words>
  <Application>Microsoft Office PowerPoint</Application>
  <PresentationFormat>Widescreen</PresentationFormat>
  <Paragraphs>148</Paragraphs>
  <Slides>9</Slides>
  <Notes>1</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7" baseType="lpstr">
      <vt:lpstr>Arial</vt:lpstr>
      <vt:lpstr>Calibri</vt:lpstr>
      <vt:lpstr>Calibri (Body)</vt:lpstr>
      <vt:lpstr>Calibri Light</vt:lpstr>
      <vt:lpstr>Wingdings</vt:lpstr>
      <vt:lpstr>Office Theme</vt:lpstr>
      <vt:lpstr>1_Office Theme</vt:lpstr>
      <vt:lpstr>Microsoft Visio Drawing</vt:lpstr>
      <vt:lpstr>   AIMLAPP – Status and discussion on way forward  </vt:lpstr>
      <vt:lpstr>Contents</vt:lpstr>
      <vt:lpstr>AIMLAPP Status and TUs</vt:lpstr>
      <vt:lpstr>AIMLAPP impacted specifications</vt:lpstr>
      <vt:lpstr>Discussion on Definitions(1)</vt:lpstr>
      <vt:lpstr>Discussion on Definitions (2)</vt:lpstr>
      <vt:lpstr>Discussion on Definitions (3)</vt:lpstr>
      <vt:lpstr>Discussion on Architecture</vt:lpstr>
      <vt:lpstr>Discussion on relation to SA4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AIMLAPP – Status and discussion</dc:title>
  <dc:creator>auth1</dc:creator>
  <cp:lastModifiedBy>auth1</cp:lastModifiedBy>
  <cp:revision>9</cp:revision>
  <dcterms:created xsi:type="dcterms:W3CDTF">2024-08-05T09:04:29Z</dcterms:created>
  <dcterms:modified xsi:type="dcterms:W3CDTF">2024-08-05T14:02:18Z</dcterms:modified>
</cp:coreProperties>
</file>