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1"/>
  </p:notesMasterIdLst>
  <p:handoutMasterIdLst>
    <p:handoutMasterId r:id="rId12"/>
  </p:handoutMasterIdLst>
  <p:sldIdLst>
    <p:sldId id="365" r:id="rId5"/>
    <p:sldId id="366" r:id="rId6"/>
    <p:sldId id="378" r:id="rId7"/>
    <p:sldId id="379" r:id="rId8"/>
    <p:sldId id="381" r:id="rId9"/>
    <p:sldId id="377" r:id="rId1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80" d="100"/>
          <a:sy n="80" d="100"/>
        </p:scale>
        <p:origin x="590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3456" y="-629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7818" y="12619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49" y="73025"/>
            <a:ext cx="3703027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</a:t>
            </a:r>
            <a:r>
              <a:rPr lang="sv-SE" altLang="en-US" sz="1200" b="1" dirty="0" smtClean="0">
                <a:latin typeface="Arial "/>
              </a:rPr>
              <a:t>#</a:t>
            </a:r>
            <a:r>
              <a:rPr lang="sv-SE" altLang="en-US" sz="1200" b="1" dirty="0" smtClean="0">
                <a:latin typeface="Arial "/>
              </a:rPr>
              <a:t>62</a:t>
            </a:r>
            <a:endParaRPr lang="sv-SE" altLang="en-US" sz="1200" b="1" dirty="0">
              <a:latin typeface="Arial "/>
            </a:endParaRPr>
          </a:p>
          <a:p>
            <a:pPr eaLnBrk="1" hangingPunct="1">
              <a:defRPr/>
            </a:pPr>
            <a:r>
              <a:rPr lang="en-IN" sz="10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Maastricht, Netherlands, 19th – 23rd August 2024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8168601" y="53573"/>
            <a:ext cx="9332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S6-243xxx</a:t>
            </a:r>
            <a:endParaRPr lang="en-IN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kern="0" dirty="0" smtClean="0">
                <a:solidFill>
                  <a:srgbClr val="FF0000"/>
                </a:solidFill>
              </a:rPr>
              <a:t>Spatial Mapping and Localization</a:t>
            </a:r>
            <a:endParaRPr lang="en-IN" b="1" kern="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Sapan Shah</a:t>
            </a:r>
          </a:p>
          <a:p>
            <a:r>
              <a:rPr lang="en-IN" dirty="0" smtClean="0"/>
              <a:t>Samsung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4212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 from SA1</a:t>
            </a:r>
          </a:p>
          <a:p>
            <a:r>
              <a:rPr lang="en-US" dirty="0" smtClean="0"/>
              <a:t>How to expose Spatial map?</a:t>
            </a:r>
          </a:p>
          <a:p>
            <a:r>
              <a:rPr lang="en-US" dirty="0" smtClean="0"/>
              <a:t>What is spatial localization service?</a:t>
            </a:r>
          </a:p>
          <a:p>
            <a:r>
              <a:rPr lang="en-US" dirty="0" smtClean="0"/>
              <a:t>What can be augmented/overlaid?</a:t>
            </a:r>
          </a:p>
          <a:p>
            <a:pPr lvl="1"/>
            <a:r>
              <a:rPr lang="en-US" dirty="0" smtClean="0"/>
              <a:t>Spatial map and Spatial anchors</a:t>
            </a:r>
          </a:p>
          <a:p>
            <a:pPr lvl="1"/>
            <a:r>
              <a:rPr lang="en-US" dirty="0" smtClean="0"/>
              <a:t>Do we need to define each team based on augmentation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6709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Definitions from SA1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1825625"/>
            <a:ext cx="11106150" cy="4603750"/>
          </a:xfrm>
        </p:spPr>
        <p:txBody>
          <a:bodyPr/>
          <a:lstStyle/>
          <a:p>
            <a:r>
              <a:rPr lang="en-GB" sz="2400" b="1" dirty="0"/>
              <a:t>spatial map</a:t>
            </a:r>
            <a:r>
              <a:rPr lang="en-GB" sz="2400" dirty="0"/>
              <a:t>: </a:t>
            </a:r>
            <a:r>
              <a:rPr lang="en-GB" sz="2400" dirty="0">
                <a:solidFill>
                  <a:srgbClr val="00B050"/>
                </a:solidFill>
              </a:rPr>
              <a:t>A collection of information that corresponds to space</a:t>
            </a:r>
            <a:r>
              <a:rPr lang="en-GB" sz="2400" dirty="0"/>
              <a:t>, including information gathered from sensors concerning characteristics of the forms in that space, especially appearance information</a:t>
            </a:r>
            <a:r>
              <a:rPr lang="en-GB" sz="2400" dirty="0" smtClean="0"/>
              <a:t>.</a:t>
            </a:r>
          </a:p>
          <a:p>
            <a:r>
              <a:rPr lang="en-US" sz="2400" b="1" dirty="0"/>
              <a:t>spatial mapping service: </a:t>
            </a:r>
            <a:r>
              <a:rPr lang="en-US" sz="2400" dirty="0"/>
              <a:t>A service offered by a mobile network operator that gathers sensor data in order </a:t>
            </a:r>
            <a:r>
              <a:rPr lang="en-US" sz="2400" dirty="0">
                <a:solidFill>
                  <a:srgbClr val="00B050"/>
                </a:solidFill>
              </a:rPr>
              <a:t>to create and maintain a Spatial Map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that can be used to offer customers Spatial Localization Service</a:t>
            </a:r>
            <a:r>
              <a:rPr lang="en-US" sz="2400" dirty="0" smtClean="0"/>
              <a:t>.</a:t>
            </a:r>
          </a:p>
          <a:p>
            <a:pPr lvl="1"/>
            <a:r>
              <a:rPr lang="en-US" b="1" dirty="0"/>
              <a:t>spatial localization service: </a:t>
            </a:r>
            <a:r>
              <a:rPr lang="en-US" dirty="0"/>
              <a:t>A service offered by a mobile network operator that can provide customers with Localization.</a:t>
            </a:r>
            <a:endParaRPr lang="en-IN" dirty="0"/>
          </a:p>
          <a:p>
            <a:pPr lvl="2"/>
            <a:r>
              <a:rPr lang="en-US" b="1" dirty="0"/>
              <a:t>localization</a:t>
            </a:r>
            <a:r>
              <a:rPr lang="en-US" dirty="0"/>
              <a:t>: A known location in 3 dimensional space, including an orientation, e.g., defined as pitch, yaw and roll</a:t>
            </a:r>
            <a:r>
              <a:rPr lang="en-US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242852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expose Spatial map?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5" y="1825625"/>
            <a:ext cx="11572875" cy="4732338"/>
          </a:xfrm>
        </p:spPr>
        <p:txBody>
          <a:bodyPr/>
          <a:lstStyle/>
          <a:p>
            <a:r>
              <a:rPr lang="en-IN" sz="1800" dirty="0" smtClean="0"/>
              <a:t>3GPP TR 22.856. Clause 5.5.1, Quote:</a:t>
            </a:r>
          </a:p>
          <a:p>
            <a:pPr marL="0" indent="0">
              <a:buNone/>
            </a:pPr>
            <a:r>
              <a:rPr lang="en-IN" sz="1800" dirty="0"/>
              <a:t>“the service provider or operator needs to </a:t>
            </a:r>
            <a:r>
              <a:rPr lang="en-IN" sz="1800" dirty="0">
                <a:solidFill>
                  <a:srgbClr val="00B050"/>
                </a:solidFill>
              </a:rPr>
              <a:t>provide and use </a:t>
            </a:r>
            <a:r>
              <a:rPr lang="en-IN" sz="1800" dirty="0"/>
              <a:t>spatial map information, i.e. </a:t>
            </a:r>
            <a:r>
              <a:rPr lang="en-IN" sz="1800" dirty="0">
                <a:solidFill>
                  <a:srgbClr val="00B050"/>
                </a:solidFill>
              </a:rPr>
              <a:t>a 3D map of indoor or outdoor environment</a:t>
            </a:r>
            <a:r>
              <a:rPr lang="en-IN" sz="1800" dirty="0"/>
              <a:t>”</a:t>
            </a:r>
            <a:endParaRPr lang="en-IN" sz="1800" dirty="0" smtClean="0"/>
          </a:p>
          <a:p>
            <a:r>
              <a:rPr lang="en-IN" sz="1800" b="1" i="1" dirty="0" smtClean="0"/>
              <a:t>Observation:</a:t>
            </a:r>
            <a:r>
              <a:rPr lang="en-IN" sz="1800" dirty="0" smtClean="0"/>
              <a:t> To expose spatial map, the enabler should provide 3D map of the area of interest.</a:t>
            </a:r>
          </a:p>
          <a:p>
            <a:pPr lvl="1"/>
            <a:r>
              <a:rPr lang="en-IN" sz="1400" dirty="0" smtClean="0"/>
              <a:t>As shown in Figure (C). </a:t>
            </a:r>
          </a:p>
          <a:p>
            <a:r>
              <a:rPr lang="en-IN" sz="1800" dirty="0" smtClean="0"/>
              <a:t>How to provide 3D map? Using which format?</a:t>
            </a:r>
          </a:p>
          <a:p>
            <a:pPr lvl="1"/>
            <a:r>
              <a:rPr lang="en-IN" sz="1400" dirty="0" smtClean="0"/>
              <a:t>MAP file?</a:t>
            </a:r>
          </a:p>
          <a:p>
            <a:pPr lvl="1"/>
            <a:r>
              <a:rPr lang="en-IN" sz="1400" dirty="0" smtClean="0"/>
              <a:t>SA4 scope?</a:t>
            </a:r>
          </a:p>
          <a:p>
            <a:endParaRPr lang="en-IN" sz="18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692" y="3203388"/>
            <a:ext cx="6122035" cy="155228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177726"/>
              </p:ext>
            </p:extLst>
          </p:nvPr>
        </p:nvGraphicFramePr>
        <p:xfrm>
          <a:off x="285274" y="4755674"/>
          <a:ext cx="5486400" cy="150876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736669778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val="2529087099"/>
                    </a:ext>
                  </a:extLst>
                </a:gridCol>
                <a:gridCol w="2917825">
                  <a:extLst>
                    <a:ext uri="{9D8B030D-6E8A-4147-A177-3AD203B41FA5}">
                      <a16:colId xmlns:a16="http://schemas.microsoft.com/office/drawing/2014/main" val="23022327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 element</a:t>
                      </a:r>
                      <a:endParaRPr lang="en-I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I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IN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5647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Result</a:t>
                      </a:r>
                      <a:endParaRPr lang="en-I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I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Result of the producing spatial map (e.g., success or fail), including cause of failure if needed</a:t>
                      </a:r>
                      <a:endParaRPr lang="en-I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8462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 of discovered spatial maps</a:t>
                      </a:r>
                      <a:endParaRPr lang="en-I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I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 of discovered spatial anchor(s). Each element includes the information described below</a:t>
                      </a:r>
                      <a:endParaRPr lang="en-I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98255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Spatial map ID</a:t>
                      </a:r>
                      <a:endParaRPr lang="en-I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I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 of a spatial map discovered</a:t>
                      </a:r>
                      <a:endParaRPr lang="en-I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6156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 Spatial map information</a:t>
                      </a:r>
                      <a:endParaRPr lang="en-I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IN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collection of information that corresponds to the discovered spatial map including dimensional information, stationary or moving objects with attributes, e.g., object type, appearance, position, direction and speed of them</a:t>
                      </a:r>
                      <a:endParaRPr lang="en-IN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354269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226879" y="4462145"/>
            <a:ext cx="31917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300"/>
              </a:spcBef>
              <a:spcAft>
                <a:spcPts val="900"/>
              </a:spcAft>
            </a:pPr>
            <a:r>
              <a:rPr lang="en-GB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Table 7.8.4.3-2: Get spatial map response</a:t>
            </a:r>
            <a:endParaRPr lang="en-IN" sz="12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5867400" y="5791200"/>
            <a:ext cx="541020" cy="2743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6403597" y="5788521"/>
            <a:ext cx="5814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200" dirty="0" smtClean="0"/>
              <a:t>This is actually Spatial localization information, not the Spatial map. (See next slide)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377391903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spatial localization service?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5" y="1825625"/>
            <a:ext cx="11768138" cy="4732338"/>
          </a:xfrm>
        </p:spPr>
        <p:txBody>
          <a:bodyPr/>
          <a:lstStyle/>
          <a:p>
            <a:r>
              <a:rPr lang="en-IN" sz="1800" dirty="0" smtClean="0"/>
              <a:t>3GPP TS 23.156. </a:t>
            </a:r>
          </a:p>
          <a:p>
            <a:pPr marL="0" indent="0">
              <a:buNone/>
            </a:pPr>
            <a:r>
              <a:rPr lang="en-IN" sz="1800" dirty="0" smtClean="0"/>
              <a:t>“</a:t>
            </a:r>
            <a:r>
              <a:rPr lang="en-US" sz="1800" b="1" dirty="0"/>
              <a:t>localization</a:t>
            </a:r>
            <a:r>
              <a:rPr lang="en-US" sz="1800" dirty="0"/>
              <a:t>: A known location in 3 dimensional space, including an orientation, e.g., defined as pitch, yaw and roll</a:t>
            </a:r>
            <a:r>
              <a:rPr lang="en-US" sz="1800" dirty="0" smtClean="0"/>
              <a:t>.</a:t>
            </a:r>
            <a:r>
              <a:rPr lang="en-IN" sz="1800" dirty="0" smtClean="0"/>
              <a:t>”</a:t>
            </a:r>
          </a:p>
          <a:p>
            <a:r>
              <a:rPr lang="en-IN" sz="1800" dirty="0" smtClean="0"/>
              <a:t>3GPP TR 22.856. Clause 5.5.1, Quote:</a:t>
            </a:r>
          </a:p>
          <a:p>
            <a:pPr marL="0" indent="0">
              <a:buNone/>
            </a:pPr>
            <a:r>
              <a:rPr lang="en-IN" sz="1800" dirty="0" smtClean="0"/>
              <a:t>“</a:t>
            </a:r>
            <a:r>
              <a:rPr lang="en-GB" sz="1800" dirty="0"/>
              <a:t>Spatial mapping will classify objects into modelling and tracking of </a:t>
            </a:r>
            <a:r>
              <a:rPr lang="en-GB" sz="1800" dirty="0">
                <a:solidFill>
                  <a:srgbClr val="FF0000"/>
                </a:solidFill>
              </a:rPr>
              <a:t>stationary</a:t>
            </a:r>
            <a:r>
              <a:rPr lang="en-GB" sz="1800" dirty="0"/>
              <a:t> and 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moving</a:t>
            </a:r>
            <a:r>
              <a:rPr lang="en-GB" sz="1800" dirty="0"/>
              <a:t> objects. </a:t>
            </a:r>
            <a:r>
              <a:rPr lang="en-GB" sz="1800" dirty="0">
                <a:solidFill>
                  <a:srgbClr val="FF0000"/>
                </a:solidFill>
              </a:rPr>
              <a:t>For stationary object, spatial mapping has to estimate the number of objects, type of object and position</a:t>
            </a:r>
            <a:r>
              <a:rPr lang="en-GB" sz="1800" dirty="0"/>
              <a:t>. 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Whereas for moving objects, spatial mapping has to determine the position, type of object, direction, speed</a:t>
            </a:r>
            <a:r>
              <a:rPr lang="en-GB" sz="1800" dirty="0"/>
              <a:t>. Once the spatial mapping service has sufficient information, it has to map all the stationary and moving objects related to UE’s environment. </a:t>
            </a:r>
            <a:r>
              <a:rPr lang="en-GB" sz="1800" dirty="0">
                <a:solidFill>
                  <a:srgbClr val="00B050"/>
                </a:solidFill>
              </a:rPr>
              <a:t>This information can be provided to the UE, service providers and surrounding subscribed </a:t>
            </a:r>
            <a:r>
              <a:rPr lang="en-GB" sz="1800" dirty="0"/>
              <a:t>users as well [17,19,24]</a:t>
            </a:r>
            <a:r>
              <a:rPr lang="en-IN" sz="1800" dirty="0" smtClean="0"/>
              <a:t>”</a:t>
            </a:r>
          </a:p>
          <a:p>
            <a:r>
              <a:rPr lang="en-IN" sz="1800" b="1" i="1" dirty="0" smtClean="0"/>
              <a:t>Observation 1:</a:t>
            </a:r>
            <a:r>
              <a:rPr lang="en-IN" sz="1800" dirty="0" smtClean="0"/>
              <a:t> </a:t>
            </a:r>
            <a:r>
              <a:rPr lang="en-IN" sz="1800" dirty="0" smtClean="0"/>
              <a:t>To provide spatial localization service, the enabler should provide</a:t>
            </a:r>
          </a:p>
          <a:p>
            <a:pPr lvl="1"/>
            <a:r>
              <a:rPr lang="en-IN" sz="1400" dirty="0" smtClean="0"/>
              <a:t>Static objects details:</a:t>
            </a:r>
          </a:p>
          <a:p>
            <a:pPr lvl="2"/>
            <a:r>
              <a:rPr lang="en-IN" sz="1050" dirty="0" smtClean="0"/>
              <a:t>Number of objects, and for each objects: type of object and 3D position (including </a:t>
            </a:r>
            <a:r>
              <a:rPr lang="en-US" sz="1050" dirty="0"/>
              <a:t>pitch, yaw and </a:t>
            </a:r>
            <a:r>
              <a:rPr lang="en-US" sz="1050" dirty="0" smtClean="0"/>
              <a:t>roll)</a:t>
            </a:r>
            <a:endParaRPr lang="en-IN" sz="1050" dirty="0" smtClean="0"/>
          </a:p>
          <a:p>
            <a:pPr lvl="1"/>
            <a:r>
              <a:rPr lang="en-IN" sz="1400" dirty="0" smtClean="0"/>
              <a:t>Moving objects</a:t>
            </a:r>
          </a:p>
          <a:p>
            <a:pPr lvl="2"/>
            <a:r>
              <a:rPr lang="en-IN" sz="1050" dirty="0" smtClean="0"/>
              <a:t>For each object: type of object, direction, speed </a:t>
            </a:r>
            <a:r>
              <a:rPr lang="en-IN" sz="1050" dirty="0"/>
              <a:t>and 3D position (including </a:t>
            </a:r>
            <a:r>
              <a:rPr lang="en-US" sz="1050" dirty="0"/>
              <a:t>pitch, yaw and roll</a:t>
            </a:r>
            <a:r>
              <a:rPr lang="en-US" sz="1050" dirty="0" smtClean="0"/>
              <a:t>)</a:t>
            </a:r>
            <a:endParaRPr lang="en-IN" sz="1050" dirty="0" smtClean="0"/>
          </a:p>
          <a:p>
            <a:r>
              <a:rPr lang="en-IN" sz="1850" b="1" i="1" dirty="0" smtClean="0"/>
              <a:t>Observation 2:</a:t>
            </a:r>
            <a:r>
              <a:rPr lang="en-IN" sz="1850" dirty="0" smtClean="0"/>
              <a:t> Spatial map may not be ready for the localization service immediately after creation. </a:t>
            </a:r>
            <a:endParaRPr lang="en-IN" sz="1450" dirty="0" smtClean="0"/>
          </a:p>
          <a:p>
            <a:endParaRPr lang="en-IN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6025" y="4229100"/>
            <a:ext cx="2052637" cy="214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8205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2000" dirty="0" smtClean="0"/>
              <a:t>What can be augmented?</a:t>
            </a: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dirty="0" smtClean="0"/>
              <a:t>Spatial map and Spatial anchors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49" y="1825625"/>
            <a:ext cx="11687175" cy="1708150"/>
          </a:xfrm>
        </p:spPr>
        <p:txBody>
          <a:bodyPr/>
          <a:lstStyle/>
          <a:p>
            <a:r>
              <a:rPr lang="en-IN" sz="2000" dirty="0" smtClean="0"/>
              <a:t>3GPP TS 22.156, Clause 5.2.1.1: Quote:</a:t>
            </a:r>
          </a:p>
          <a:p>
            <a:pPr marL="0" indent="0">
              <a:buNone/>
            </a:pPr>
            <a:r>
              <a:rPr lang="en-IN" sz="2000" dirty="0" smtClean="0"/>
              <a:t>“</a:t>
            </a:r>
            <a:r>
              <a:rPr lang="en-GB" sz="2000" dirty="0"/>
              <a:t>The spatial map is created using processed sensor data. </a:t>
            </a:r>
            <a:r>
              <a:rPr lang="en-GB" sz="2000" dirty="0">
                <a:solidFill>
                  <a:srgbClr val="FF0000"/>
                </a:solidFill>
              </a:rPr>
              <a:t>The 5G system supports a spatial mapping service to customers</a:t>
            </a:r>
            <a:r>
              <a:rPr lang="en-GB" sz="2000" dirty="0"/>
              <a:t> that, for example, </a:t>
            </a:r>
            <a:r>
              <a:rPr lang="en-GB" sz="2000" dirty="0">
                <a:solidFill>
                  <a:srgbClr val="00B050"/>
                </a:solidFill>
              </a:rPr>
              <a:t>want to offer mobile </a:t>
            </a:r>
            <a:r>
              <a:rPr lang="en-GB" sz="2000" dirty="0" err="1">
                <a:solidFill>
                  <a:srgbClr val="00B050"/>
                </a:solidFill>
              </a:rPr>
              <a:t>metaverse</a:t>
            </a:r>
            <a:r>
              <a:rPr lang="en-GB" sz="2000" dirty="0">
                <a:solidFill>
                  <a:srgbClr val="00B050"/>
                </a:solidFill>
              </a:rPr>
              <a:t> services associated with spatial anchors on their premises</a:t>
            </a:r>
            <a:r>
              <a:rPr lang="en-GB" sz="2000" dirty="0"/>
              <a:t>. Creation of a spatial map for a location makes localization there possible, as well as assignment of spatial anchors in that location.</a:t>
            </a:r>
            <a:r>
              <a:rPr lang="en-IN" sz="2000" dirty="0" smtClean="0"/>
              <a:t>”</a:t>
            </a:r>
            <a:endParaRPr lang="en-IN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490538" y="3514724"/>
            <a:ext cx="1781175" cy="676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5G System</a:t>
            </a:r>
            <a:endParaRPr lang="en-IN" dirty="0"/>
          </a:p>
        </p:txBody>
      </p:sp>
      <p:sp>
        <p:nvSpPr>
          <p:cNvPr id="5" name="Rounded Rectangle 4"/>
          <p:cNvSpPr/>
          <p:nvPr/>
        </p:nvSpPr>
        <p:spPr>
          <a:xfrm>
            <a:off x="4333875" y="3533774"/>
            <a:ext cx="2990850" cy="676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Customer of 5G system (</a:t>
            </a:r>
            <a:r>
              <a:rPr lang="en-IN" dirty="0" err="1" smtClean="0"/>
              <a:t>Metaverse</a:t>
            </a:r>
            <a:r>
              <a:rPr lang="en-IN" dirty="0" smtClean="0"/>
              <a:t> Service Provider)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10020297" y="3514724"/>
            <a:ext cx="1781175" cy="676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End User</a:t>
            </a:r>
            <a:endParaRPr lang="en-IN" dirty="0"/>
          </a:p>
        </p:txBody>
      </p:sp>
      <p:sp>
        <p:nvSpPr>
          <p:cNvPr id="7" name="Curved Up Arrow 6"/>
          <p:cNvSpPr/>
          <p:nvPr/>
        </p:nvSpPr>
        <p:spPr>
          <a:xfrm>
            <a:off x="1257301" y="4190999"/>
            <a:ext cx="4600576" cy="49530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3064" y="4697193"/>
            <a:ext cx="3829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Supports </a:t>
            </a:r>
            <a:r>
              <a:rPr lang="en-GB" dirty="0">
                <a:solidFill>
                  <a:srgbClr val="FF0000"/>
                </a:solidFill>
              </a:rPr>
              <a:t>a spatial mapping service to customers</a:t>
            </a:r>
            <a:endParaRPr lang="en-IN" dirty="0"/>
          </a:p>
        </p:txBody>
      </p:sp>
      <p:sp>
        <p:nvSpPr>
          <p:cNvPr id="10" name="Curved Up Arrow 9"/>
          <p:cNvSpPr/>
          <p:nvPr/>
        </p:nvSpPr>
        <p:spPr>
          <a:xfrm>
            <a:off x="6600824" y="4200525"/>
            <a:ext cx="4619625" cy="48577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77074" y="4706720"/>
            <a:ext cx="4143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Offers </a:t>
            </a:r>
            <a:r>
              <a:rPr lang="en-GB" dirty="0">
                <a:solidFill>
                  <a:srgbClr val="00B050"/>
                </a:solidFill>
              </a:rPr>
              <a:t>mobile </a:t>
            </a:r>
            <a:r>
              <a:rPr lang="en-GB" dirty="0" err="1">
                <a:solidFill>
                  <a:srgbClr val="00B050"/>
                </a:solidFill>
              </a:rPr>
              <a:t>metaverse</a:t>
            </a:r>
            <a:r>
              <a:rPr lang="en-GB" dirty="0">
                <a:solidFill>
                  <a:srgbClr val="00B050"/>
                </a:solidFill>
              </a:rPr>
              <a:t> services associated with spatial anchors</a:t>
            </a:r>
            <a:endParaRPr lang="en-IN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47648" y="5448298"/>
            <a:ext cx="11687175" cy="97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2000" b="1" i="1" dirty="0" smtClean="0"/>
              <a:t>Observation: </a:t>
            </a:r>
          </a:p>
          <a:p>
            <a:pPr lvl="1"/>
            <a:r>
              <a:rPr lang="en-IN" sz="1800" dirty="0" smtClean="0"/>
              <a:t>The base spatial map can be overlaid with other spatial information like Spatial anchors, floor details, UE details, etc.</a:t>
            </a:r>
          </a:p>
          <a:p>
            <a:pPr lvl="1"/>
            <a:r>
              <a:rPr lang="en-IN" sz="1800" dirty="0" smtClean="0"/>
              <a:t>As we can augment/overlaid many spatial information, we do not need to define each term.</a:t>
            </a: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6008181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280d8efa-eff2-4910-88d2-79ca146720c4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679a257e-872f-4c98-9e8a-0a9c104f72cd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8566</TotalTime>
  <Words>743</Words>
  <Application>Microsoft Office PowerPoint</Application>
  <PresentationFormat>Widescreen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宋体</vt:lpstr>
      <vt:lpstr>Arial</vt:lpstr>
      <vt:lpstr>Arial </vt:lpstr>
      <vt:lpstr>Calibri</vt:lpstr>
      <vt:lpstr>Calibri Light</vt:lpstr>
      <vt:lpstr>Times New Roman</vt:lpstr>
      <vt:lpstr>Office Theme</vt:lpstr>
      <vt:lpstr>Spatial Mapping and Localization</vt:lpstr>
      <vt:lpstr>Contents</vt:lpstr>
      <vt:lpstr>Definitions from SA1</vt:lpstr>
      <vt:lpstr>How to expose Spatial map?</vt:lpstr>
      <vt:lpstr>What is spatial localization service?</vt:lpstr>
      <vt:lpstr>What can be augmented? Spatial map and Spatial anchors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Samsung</cp:lastModifiedBy>
  <cp:revision>866</cp:revision>
  <dcterms:created xsi:type="dcterms:W3CDTF">2010-02-05T13:52:04Z</dcterms:created>
  <dcterms:modified xsi:type="dcterms:W3CDTF">2024-08-01T15:05:47Z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