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65" r:id="rId5"/>
    <p:sldId id="366" r:id="rId6"/>
    <p:sldId id="367" r:id="rId7"/>
    <p:sldId id="368" r:id="rId8"/>
    <p:sldId id="369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0" d="100"/>
          <a:sy n="80" d="100"/>
        </p:scale>
        <p:origin x="5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304" y="-127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37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49" y="73025"/>
            <a:ext cx="370302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#61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sz="10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Jeju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Island, South Korea, 20</a:t>
            </a:r>
            <a:r>
              <a:rPr lang="en-GB" sz="10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24</a:t>
            </a:r>
            <a:r>
              <a:rPr lang="en-GB" sz="10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May 2024</a:t>
            </a:r>
            <a:endParaRPr lang="en-US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kern="0" dirty="0" err="1">
                <a:solidFill>
                  <a:srgbClr val="FF0000"/>
                </a:solidFill>
              </a:rPr>
              <a:t>FS_Metaverse_App</a:t>
            </a:r>
            <a:r>
              <a:rPr lang="en-US" altLang="zh-CN" b="1" kern="0" dirty="0">
                <a:solidFill>
                  <a:srgbClr val="FF0000"/>
                </a:solidFill>
              </a:rPr>
              <a:t/>
            </a:r>
            <a:br>
              <a:rPr lang="en-US" altLang="zh-CN" b="1" kern="0" dirty="0">
                <a:solidFill>
                  <a:srgbClr val="FF0000"/>
                </a:solidFill>
              </a:rPr>
            </a:br>
            <a:r>
              <a:rPr lang="en-US" altLang="zh-CN" b="1" kern="0" dirty="0">
                <a:solidFill>
                  <a:srgbClr val="FF0000"/>
                </a:solidFill>
              </a:rPr>
              <a:t>Work plan</a:t>
            </a:r>
            <a:endParaRPr lang="en-IN" b="1" kern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Sapan Shah</a:t>
            </a:r>
          </a:p>
          <a:p>
            <a:r>
              <a:rPr lang="en-IN" smtClean="0"/>
              <a:t>Rapporteur, Samsung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12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TU Status and plan</a:t>
            </a:r>
            <a:endParaRPr lang="en-US" dirty="0"/>
          </a:p>
          <a:p>
            <a:r>
              <a:rPr lang="en-US" dirty="0" smtClean="0"/>
              <a:t> TR Status and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7092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solidFill>
                  <a:prstClr val="black"/>
                </a:solidFill>
              </a:rPr>
              <a:t>FS_</a:t>
            </a:r>
            <a:r>
              <a:rPr lang="en-IN" dirty="0" err="1">
                <a:solidFill>
                  <a:prstClr val="black"/>
                </a:solidFill>
              </a:rPr>
              <a:t>Metaverse_App</a:t>
            </a:r>
            <a:r>
              <a:rPr lang="en-IN" dirty="0" smtClean="0">
                <a:solidFill>
                  <a:prstClr val="black"/>
                </a:solidFill>
              </a:rPr>
              <a:t> (SID/WID) Status</a:t>
            </a:r>
            <a:endParaRPr lang="en-GB" alt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104862"/>
              </p:ext>
            </p:extLst>
          </p:nvPr>
        </p:nvGraphicFramePr>
        <p:xfrm>
          <a:off x="119743" y="1690688"/>
          <a:ext cx="11952513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533739105"/>
                    </a:ext>
                  </a:extLst>
                </a:gridCol>
                <a:gridCol w="832757">
                  <a:extLst>
                    <a:ext uri="{9D8B030D-6E8A-4147-A177-3AD203B41FA5}">
                      <a16:colId xmlns:a16="http://schemas.microsoft.com/office/drawing/2014/main" val="4272823323"/>
                    </a:ext>
                  </a:extLst>
                </a:gridCol>
                <a:gridCol w="889908">
                  <a:extLst>
                    <a:ext uri="{9D8B030D-6E8A-4147-A177-3AD203B41FA5}">
                      <a16:colId xmlns:a16="http://schemas.microsoft.com/office/drawing/2014/main" val="2707129855"/>
                    </a:ext>
                  </a:extLst>
                </a:gridCol>
                <a:gridCol w="3864901">
                  <a:extLst>
                    <a:ext uri="{9D8B030D-6E8A-4147-A177-3AD203B41FA5}">
                      <a16:colId xmlns:a16="http://schemas.microsoft.com/office/drawing/2014/main" val="618825359"/>
                    </a:ext>
                  </a:extLst>
                </a:gridCol>
                <a:gridCol w="964096">
                  <a:extLst>
                    <a:ext uri="{9D8B030D-6E8A-4147-A177-3AD203B41FA5}">
                      <a16:colId xmlns:a16="http://schemas.microsoft.com/office/drawing/2014/main" val="2160267683"/>
                    </a:ext>
                  </a:extLst>
                </a:gridCol>
                <a:gridCol w="3923116">
                  <a:extLst>
                    <a:ext uri="{9D8B030D-6E8A-4147-A177-3AD203B41FA5}">
                      <a16:colId xmlns:a16="http://schemas.microsoft.com/office/drawing/2014/main" val="16318935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Meeting</a:t>
                      </a:r>
                      <a:endParaRPr lang="en-IN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TUs Planned</a:t>
                      </a:r>
                      <a:endParaRPr lang="en-IN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Work Planned</a:t>
                      </a:r>
                      <a:endParaRPr lang="en-IN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TUs</a:t>
                      </a:r>
                      <a:r>
                        <a:rPr lang="en-IN" sz="1400" baseline="0" dirty="0" smtClean="0"/>
                        <a:t> Consumed</a:t>
                      </a:r>
                      <a:endParaRPr lang="en-IN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IN" sz="1400" dirty="0" smtClean="0"/>
                        <a:t>Work Completed</a:t>
                      </a:r>
                      <a:endParaRPr lang="en-IN" sz="1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29551"/>
                  </a:ext>
                </a:extLst>
              </a:tr>
              <a:tr h="176212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SID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1"/>
                          </a:solidFill>
                        </a:rPr>
                        <a:t>WID</a:t>
                      </a:r>
                      <a:endParaRPr lang="en-IN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0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SA6#57 (Oct-23)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SID </a:t>
                      </a:r>
                      <a:r>
                        <a:rPr lang="en-IN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Approval</a:t>
                      </a:r>
                      <a:endParaRPr lang="en-IN" sz="1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SID Approval completed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213378"/>
                  </a:ext>
                </a:extLst>
              </a:tr>
              <a:tr h="158296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SA6#58 (Nov-23)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2.0 TUs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Skeleton,</a:t>
                      </a:r>
                      <a:r>
                        <a:rPr lang="en-IN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Scope, </a:t>
                      </a:r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 Issues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(SID)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Skeleton, scope and 2 Key issues agreed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56535"/>
                  </a:ext>
                </a:extLst>
              </a:tr>
              <a:tr h="171903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SA6#59 (Feb-24)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2.0 TUs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 Issues,</a:t>
                      </a:r>
                      <a:r>
                        <a:rPr lang="en-IN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Architecture Requirements, Solutions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 (SID)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Architecture option, 3</a:t>
                      </a:r>
                      <a:r>
                        <a:rPr lang="en-IN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new KIs, 2 </a:t>
                      </a:r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Solutions 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07565"/>
                  </a:ext>
                </a:extLst>
              </a:tr>
              <a:tr h="161017">
                <a:tc>
                  <a:txBody>
                    <a:bodyPr/>
                    <a:lstStyle/>
                    <a:p>
                      <a:r>
                        <a:rPr lang="en-IN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SA6#60 (Apr-24)</a:t>
                      </a:r>
                      <a:endParaRPr lang="en-IN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2.0 TUs</a:t>
                      </a:r>
                      <a:endParaRPr lang="en-IN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Key Issues, Architecture Requirements,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(SID)</a:t>
                      </a:r>
                      <a:endParaRPr lang="en-IN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Definitions, 2 new</a:t>
                      </a:r>
                      <a:r>
                        <a:rPr lang="en-IN" sz="14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KIs, 5 Sol Update, 6 new solutions, 2 KI updates, 1 architecture option</a:t>
                      </a:r>
                      <a:endParaRPr lang="en-IN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55784"/>
                  </a:ext>
                </a:extLst>
              </a:tr>
              <a:tr h="272596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SA6#61 (May-24)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2.0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Key Issues</a:t>
                      </a:r>
                      <a:r>
                        <a:rPr lang="en-IN" sz="1400" baseline="0" dirty="0" smtClean="0">
                          <a:solidFill>
                            <a:schemeClr val="tx1"/>
                          </a:solidFill>
                        </a:rPr>
                        <a:t> (Freeze), Solutions, Start Solution Conclusions. </a:t>
                      </a:r>
                      <a:r>
                        <a:rPr lang="en-IN" sz="1400" baseline="0" dirty="0" smtClean="0">
                          <a:solidFill>
                            <a:srgbClr val="FF0000"/>
                          </a:solidFill>
                        </a:rPr>
                        <a:t>Send for Information</a:t>
                      </a:r>
                      <a:r>
                        <a:rPr lang="en-IN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WID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rgbClr val="FF0000"/>
                          </a:solidFill>
                        </a:rPr>
                        <a:t>2 TUs?</a:t>
                      </a:r>
                      <a:endParaRPr lang="en-IN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New Solutions (with Sol. Evaluation), Solution evaluations, Architecture requirements, Deployment scenarios, Business relationships (if any).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177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SA6#62-Adhoc-e (Jul-24) (10 – 18 July 2024 - TBD)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2.0 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1.0 TUs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Finish Solution Conclusions, Send TR for</a:t>
                      </a:r>
                      <a:r>
                        <a:rPr lang="en-IN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Approval</a:t>
                      </a:r>
                      <a:endParaRPr lang="en-IN" sz="1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Begin Normative work (architecture impacts)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SA6#62 (Aug-24)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2.0 TUs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Architecture and Solutions, Business Relationships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97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SA6#63 (Oct-24)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3.0 TUs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Architecture and Solutions</a:t>
                      </a:r>
                      <a:r>
                        <a:rPr kumimoji="0" lang="en-I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, Deployment models</a:t>
                      </a:r>
                      <a:endParaRPr kumimoji="0" lang="en-IN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29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SA6#64 (Nov24)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3.0 TUs</a:t>
                      </a:r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 unfinished work, WID complete / Send for Approval.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70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Total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/>
                        <a:t>10 TUs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/>
                        <a:t>9 TUs</a:t>
                      </a:r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/>
                        <a:t>5 TUs</a:t>
                      </a:r>
                      <a:endParaRPr lang="en-IN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19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9137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 Status and plan (1/2)</a:t>
            </a:r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09485"/>
              </p:ext>
            </p:extLst>
          </p:nvPr>
        </p:nvGraphicFramePr>
        <p:xfrm>
          <a:off x="152400" y="1690688"/>
          <a:ext cx="11639549" cy="4107180"/>
        </p:xfrm>
        <a:graphic>
          <a:graphicData uri="http://schemas.openxmlformats.org/drawingml/2006/table">
            <a:tbl>
              <a:tblPr/>
              <a:tblGrid>
                <a:gridCol w="2419282">
                  <a:extLst>
                    <a:ext uri="{9D8B030D-6E8A-4147-A177-3AD203B41FA5}">
                      <a16:colId xmlns:a16="http://schemas.microsoft.com/office/drawing/2014/main" val="4005689869"/>
                    </a:ext>
                  </a:extLst>
                </a:gridCol>
                <a:gridCol w="5191193">
                  <a:extLst>
                    <a:ext uri="{9D8B030D-6E8A-4147-A177-3AD203B41FA5}">
                      <a16:colId xmlns:a16="http://schemas.microsoft.com/office/drawing/2014/main" val="1553609084"/>
                    </a:ext>
                  </a:extLst>
                </a:gridCol>
                <a:gridCol w="4029074">
                  <a:extLst>
                    <a:ext uri="{9D8B030D-6E8A-4147-A177-3AD203B41FA5}">
                      <a16:colId xmlns:a16="http://schemas.microsoft.com/office/drawing/2014/main" val="37965012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Status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Remark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87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9858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Reference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going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9546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Definitions of terms, symbols and abbreviations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 going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new</a:t>
                      </a:r>
                      <a:r>
                        <a:rPr lang="en-I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term is introduced, it needs to be defined. 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329794"/>
                  </a:ext>
                </a:extLst>
              </a:tr>
              <a:tr h="1174432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#1: Enabler support for managing spatial anchors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#2: Exposure of user sensitive information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#3: Digital avatars support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#4: Spatial mapping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#5: Support for avatar discovery and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QoS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#6: Support device discovery to offload task for </a:t>
                      </a:r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metaverse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services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#7: Support for </a:t>
                      </a:r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metaverse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services requiring multiple devices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issue #8: Enabler support for spatial anchors based services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companies are planning to bring new KIs, 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bring with solution.</a:t>
                      </a:r>
                    </a:p>
                    <a:p>
                      <a:pPr marL="285750" indent="-285750" algn="l" fontAlgn="t">
                        <a:buFontTx/>
                        <a:buChar char="-"/>
                      </a:pPr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Resolve </a:t>
                      </a:r>
                      <a:r>
                        <a:rPr lang="en-IN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ENs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8626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enablement architecture requirements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present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Recommended to complete by SA6#61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95606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enablement architecture for metaverse services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#1: On-network mobile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metaverse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application layer 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Option #2: A-DACM architecture to support </a:t>
                      </a:r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Metaverse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services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Need to resolve ENs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Need to evaluate the 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6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66037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 Status and plan (2/2)</a:t>
            </a:r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05267"/>
              </p:ext>
            </p:extLst>
          </p:nvPr>
        </p:nvGraphicFramePr>
        <p:xfrm>
          <a:off x="152400" y="1690688"/>
          <a:ext cx="11639549" cy="3032760"/>
        </p:xfrm>
        <a:graphic>
          <a:graphicData uri="http://schemas.openxmlformats.org/drawingml/2006/table">
            <a:tbl>
              <a:tblPr/>
              <a:tblGrid>
                <a:gridCol w="2419282">
                  <a:extLst>
                    <a:ext uri="{9D8B030D-6E8A-4147-A177-3AD203B41FA5}">
                      <a16:colId xmlns:a16="http://schemas.microsoft.com/office/drawing/2014/main" val="4005689869"/>
                    </a:ext>
                  </a:extLst>
                </a:gridCol>
                <a:gridCol w="5191193">
                  <a:extLst>
                    <a:ext uri="{9D8B030D-6E8A-4147-A177-3AD203B41FA5}">
                      <a16:colId xmlns:a16="http://schemas.microsoft.com/office/drawing/2014/main" val="1553609084"/>
                    </a:ext>
                  </a:extLst>
                </a:gridCol>
                <a:gridCol w="4029074">
                  <a:extLst>
                    <a:ext uri="{9D8B030D-6E8A-4147-A177-3AD203B41FA5}">
                      <a16:colId xmlns:a16="http://schemas.microsoft.com/office/drawing/2014/main" val="37965012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Status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Remark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87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#1: Spatial anchor discovery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#2: Support for spatial anchor 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#3: Spatial anchor subscription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#4: Support for spatial anchor analytics information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#5: Support for digital avatars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#6: Avatar support using </a:t>
                      </a:r>
                      <a:r>
                        <a:rPr lang="en-I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Metaverse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Digital Representation Block (MDRB)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#7: Digital avatar support by A-DACM</a:t>
                      </a:r>
                    </a:p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#8: Support for spatial map management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Solutions for </a:t>
                      </a:r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KI </a:t>
                      </a:r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2, 5, 6</a:t>
                      </a:r>
                      <a:r>
                        <a:rPr lang="en-IN" sz="1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and 7</a:t>
                      </a:r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not present, </a:t>
                      </a:r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recommended 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give preference and bring solutions for these KIs.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5934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scenarios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present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Recommended to complete by SA6#61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5371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Relationships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present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Recommended to complete by SA6#61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4456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evaluation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present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start working on this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463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Conclusions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present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start working on this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28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00316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schemas.microsoft.com/office/2006/documentManagement/types"/>
    <ds:schemaRef ds:uri="http://purl.org/dc/elements/1.1/"/>
    <ds:schemaRef ds:uri="679a257e-872f-4c98-9e8a-0a9c104f72cd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7611</TotalTime>
  <Words>620</Words>
  <Application>Microsoft Office PowerPoint</Application>
  <PresentationFormat>Widescreen</PresentationFormat>
  <Paragraphs>118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Arial </vt:lpstr>
      <vt:lpstr>Calibri</vt:lpstr>
      <vt:lpstr>Calibri Light</vt:lpstr>
      <vt:lpstr>Times New Roman</vt:lpstr>
      <vt:lpstr>Office Theme</vt:lpstr>
      <vt:lpstr>FS_Metaverse_App Work plan</vt:lpstr>
      <vt:lpstr>Contents</vt:lpstr>
      <vt:lpstr>FS_Metaverse_App (SID/WID) Status</vt:lpstr>
      <vt:lpstr>TR Status and plan (1/2)</vt:lpstr>
      <vt:lpstr>TR Status and plan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790</cp:revision>
  <dcterms:created xsi:type="dcterms:W3CDTF">2010-02-05T13:52:04Z</dcterms:created>
  <dcterms:modified xsi:type="dcterms:W3CDTF">2024-05-06T15:04:01Z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