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65" r:id="rId5"/>
    <p:sldId id="366" r:id="rId6"/>
    <p:sldId id="370" r:id="rId7"/>
    <p:sldId id="371" r:id="rId8"/>
    <p:sldId id="373" r:id="rId9"/>
    <p:sldId id="375" r:id="rId10"/>
    <p:sldId id="376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0" d="100"/>
          <a:sy n="80" d="100"/>
        </p:scale>
        <p:origin x="5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56" y="-62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818" y="12619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49" y="73025"/>
            <a:ext cx="370302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#61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sz="10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Jeju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Island, South Korea, 20</a:t>
            </a:r>
            <a:r>
              <a:rPr lang="en-GB" sz="10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24</a:t>
            </a:r>
            <a:r>
              <a:rPr lang="en-GB" sz="1000" b="1" kern="1200" baseline="30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May 2024</a:t>
            </a:r>
            <a:endParaRPr lang="en-US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kern="0" dirty="0" err="1">
                <a:solidFill>
                  <a:srgbClr val="FF0000"/>
                </a:solidFill>
              </a:rPr>
              <a:t>FS_Metaverse_App</a:t>
            </a:r>
            <a:r>
              <a:rPr lang="en-US" altLang="zh-CN" b="1" kern="0" dirty="0">
                <a:solidFill>
                  <a:srgbClr val="FF0000"/>
                </a:solidFill>
              </a:rPr>
              <a:t/>
            </a:r>
            <a:br>
              <a:rPr lang="en-US" altLang="zh-CN" b="1" kern="0" dirty="0">
                <a:solidFill>
                  <a:srgbClr val="FF0000"/>
                </a:solidFill>
              </a:rPr>
            </a:br>
            <a:r>
              <a:rPr lang="en-US" altLang="zh-CN" b="1" kern="0" dirty="0" smtClean="0">
                <a:solidFill>
                  <a:srgbClr val="FF0000"/>
                </a:solidFill>
              </a:rPr>
              <a:t>Discussion</a:t>
            </a:r>
            <a:endParaRPr lang="en-IN" b="1" kern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Sapan Shah</a:t>
            </a:r>
          </a:p>
          <a:p>
            <a:r>
              <a:rPr lang="en-IN" dirty="0" smtClean="0"/>
              <a:t>Samsung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1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Avatar Management or Asset Management?</a:t>
            </a:r>
            <a:endParaRPr lang="en-US" dirty="0"/>
          </a:p>
          <a:p>
            <a:r>
              <a:rPr lang="en-US" dirty="0" smtClean="0"/>
              <a:t> Architecture </a:t>
            </a:r>
            <a:r>
              <a:rPr lang="en-US" dirty="0" smtClean="0"/>
              <a:t>Options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6709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Avatar Management or Asset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4188"/>
            <a:ext cx="10515600" cy="4832350"/>
          </a:xfrm>
        </p:spPr>
        <p:txBody>
          <a:bodyPr/>
          <a:lstStyle/>
          <a:p>
            <a:r>
              <a:rPr lang="en-IN" dirty="0" smtClean="0"/>
              <a:t>Current Status</a:t>
            </a:r>
          </a:p>
          <a:p>
            <a:pPr lvl="1"/>
            <a:r>
              <a:rPr lang="en-GB" dirty="0"/>
              <a:t>Key issue #3: Digital avatars </a:t>
            </a:r>
            <a:r>
              <a:rPr lang="en-GB" dirty="0" smtClean="0"/>
              <a:t>support</a:t>
            </a:r>
          </a:p>
          <a:p>
            <a:pPr lvl="2"/>
            <a:r>
              <a:rPr lang="en-GB" dirty="0" smtClean="0"/>
              <a:t>Open issues:</a:t>
            </a:r>
          </a:p>
          <a:p>
            <a:pPr lvl="3"/>
            <a:r>
              <a:rPr lang="en-IN" dirty="0" smtClean="0"/>
              <a:t>What </a:t>
            </a:r>
            <a:r>
              <a:rPr lang="en-IN" dirty="0"/>
              <a:t>SA6-defined information is required to expose the SA2-defined, SA4-defined and SA3-defined avatar information to support allowed application configuration, location-based avatar contextual information?</a:t>
            </a:r>
          </a:p>
          <a:p>
            <a:pPr lvl="3"/>
            <a:r>
              <a:rPr lang="en-IN" dirty="0" smtClean="0"/>
              <a:t>Whether </a:t>
            </a:r>
            <a:r>
              <a:rPr lang="en-IN" dirty="0"/>
              <a:t>and how application enablement layer manages and exposes information about digital avatars  to the consumers (i.e. application clients and servers) or across verticals</a:t>
            </a:r>
            <a:r>
              <a:rPr lang="en-IN" dirty="0" smtClean="0"/>
              <a:t>?</a:t>
            </a:r>
          </a:p>
          <a:p>
            <a:pPr lvl="1"/>
            <a:r>
              <a:rPr lang="en-IN" dirty="0" smtClean="0"/>
              <a:t>Solution #5 </a:t>
            </a:r>
            <a:r>
              <a:rPr lang="en-GB" dirty="0"/>
              <a:t>Support for digital avatars</a:t>
            </a:r>
            <a:endParaRPr lang="en-IN" dirty="0" smtClean="0"/>
          </a:p>
          <a:p>
            <a:pPr lvl="1"/>
            <a:r>
              <a:rPr lang="en-IN" dirty="0" smtClean="0"/>
              <a:t>Solution #6 </a:t>
            </a:r>
            <a:r>
              <a:rPr lang="en-US" dirty="0"/>
              <a:t>Avatar support using </a:t>
            </a:r>
            <a:r>
              <a:rPr lang="en-US" dirty="0" err="1"/>
              <a:t>Metaverse</a:t>
            </a:r>
            <a:r>
              <a:rPr lang="en-US" dirty="0"/>
              <a:t> Digital Representation Block (MDRB</a:t>
            </a:r>
            <a:r>
              <a:rPr lang="en-US" dirty="0" smtClean="0"/>
              <a:t>)</a:t>
            </a:r>
          </a:p>
          <a:p>
            <a:pPr lvl="2"/>
            <a:r>
              <a:rPr lang="en-US" smtClean="0"/>
              <a:t>Solution covers asset management aspect too.</a:t>
            </a:r>
          </a:p>
          <a:p>
            <a:pPr lvl="1"/>
            <a:r>
              <a:rPr lang="en-US" dirty="0"/>
              <a:t>Solution #7: </a:t>
            </a:r>
            <a:r>
              <a:rPr lang="en-GB"/>
              <a:t>Digital avatar support by </a:t>
            </a:r>
            <a:r>
              <a:rPr lang="en-GB" smtClean="0"/>
              <a:t>A-DACM</a:t>
            </a:r>
          </a:p>
          <a:p>
            <a:pPr lvl="2"/>
            <a:r>
              <a:rPr lang="en-GB" dirty="0" smtClean="0"/>
              <a:t>Although DAC is for Digital Asset Container – all procedures are for Avatar management</a:t>
            </a:r>
            <a:endParaRPr lang="en-IN" dirty="0"/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91165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Avatar Management or Asset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0889"/>
          </a:xfrm>
        </p:spPr>
        <p:txBody>
          <a:bodyPr/>
          <a:lstStyle/>
          <a:p>
            <a:r>
              <a:rPr lang="en-IN" dirty="0" smtClean="0"/>
              <a:t>Discussion</a:t>
            </a:r>
          </a:p>
          <a:p>
            <a:pPr lvl="1"/>
            <a:r>
              <a:rPr lang="en-IN" dirty="0" smtClean="0"/>
              <a:t>Is SA6 fine to study Asset management? (If yes, interested companies need to update the KI description)</a:t>
            </a:r>
            <a:endParaRPr lang="en-IN" dirty="0"/>
          </a:p>
          <a:p>
            <a:pPr lvl="1"/>
            <a:r>
              <a:rPr lang="en-IN" dirty="0" smtClean="0"/>
              <a:t>How asset will be represented?</a:t>
            </a:r>
          </a:p>
          <a:p>
            <a:pPr lvl="2"/>
            <a:r>
              <a:rPr lang="en-IN" dirty="0" smtClean="0"/>
              <a:t>For Avatar we know that SA4 has defined base avatar and then it has associated/related information (as specified in different SA1 use cases)</a:t>
            </a:r>
          </a:p>
          <a:p>
            <a:pPr lvl="1"/>
            <a:r>
              <a:rPr lang="en-IN" dirty="0" smtClean="0"/>
              <a:t>How asset profile/related information block will look like?</a:t>
            </a:r>
          </a:p>
          <a:p>
            <a:pPr lvl="1"/>
            <a:r>
              <a:rPr lang="en-IN" dirty="0" smtClean="0"/>
              <a:t>LS from SA3</a:t>
            </a:r>
          </a:p>
          <a:p>
            <a:r>
              <a:rPr lang="en-IN" dirty="0" smtClean="0"/>
              <a:t>Need to be clear on the scope of the study</a:t>
            </a:r>
          </a:p>
          <a:p>
            <a:pPr lvl="1"/>
            <a:r>
              <a:rPr lang="en-IN" dirty="0" smtClean="0"/>
              <a:t>Our open issue is to combine information from all groups – but are other groups (like SA2) will provide base avatar information or base asset information.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396392"/>
              </p:ext>
            </p:extLst>
          </p:nvPr>
        </p:nvGraphicFramePr>
        <p:xfrm>
          <a:off x="9810750" y="4229371"/>
          <a:ext cx="1543050" cy="89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ackager Shell Object" showAsIcon="1" r:id="rId3" imgW="891434" imgH="517956" progId="Package">
                  <p:embed/>
                </p:oleObj>
              </mc:Choice>
              <mc:Fallback>
                <p:oleObj name="Packager Shell Object" showAsIcon="1" r:id="rId3" imgW="891434" imgH="517956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10750" y="4229371"/>
                        <a:ext cx="1543050" cy="895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709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 Options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6100"/>
          </a:xfrm>
        </p:spPr>
        <p:txBody>
          <a:bodyPr/>
          <a:lstStyle/>
          <a:p>
            <a:r>
              <a:rPr lang="en-IN" dirty="0" smtClean="0"/>
              <a:t>Solution analysis: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78794"/>
              </p:ext>
            </p:extLst>
          </p:nvPr>
        </p:nvGraphicFramePr>
        <p:xfrm>
          <a:off x="838200" y="2371725"/>
          <a:ext cx="9182099" cy="2202180"/>
        </p:xfrm>
        <a:graphic>
          <a:graphicData uri="http://schemas.openxmlformats.org/drawingml/2006/table">
            <a:tbl>
              <a:tblPr/>
              <a:tblGrid>
                <a:gridCol w="920210">
                  <a:extLst>
                    <a:ext uri="{9D8B030D-6E8A-4147-A177-3AD203B41FA5}">
                      <a16:colId xmlns:a16="http://schemas.microsoft.com/office/drawing/2014/main" val="242041637"/>
                    </a:ext>
                  </a:extLst>
                </a:gridCol>
                <a:gridCol w="4484537">
                  <a:extLst>
                    <a:ext uri="{9D8B030D-6E8A-4147-A177-3AD203B41FA5}">
                      <a16:colId xmlns:a16="http://schemas.microsoft.com/office/drawing/2014/main" val="2154746876"/>
                    </a:ext>
                  </a:extLst>
                </a:gridCol>
                <a:gridCol w="1076734">
                  <a:extLst>
                    <a:ext uri="{9D8B030D-6E8A-4147-A177-3AD203B41FA5}">
                      <a16:colId xmlns:a16="http://schemas.microsoft.com/office/drawing/2014/main" val="1364749873"/>
                    </a:ext>
                  </a:extLst>
                </a:gridCol>
                <a:gridCol w="2700618">
                  <a:extLst>
                    <a:ext uri="{9D8B030D-6E8A-4147-A177-3AD203B41FA5}">
                      <a16:colId xmlns:a16="http://schemas.microsoft.com/office/drawing/2014/main" val="7605674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 #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Mapping KI #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Option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5671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anchor discovery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enablement architecture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9254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for spatial anchor management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 to SEAL LM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9525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anchor subscription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enablement architecture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5137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for spatial anchor analytics information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enablement architecture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8124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for digital avatars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 to SEAL CM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3636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Avatar support using Metaverse Digital Representation Block (MDRB)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Application enablement architecture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4929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avatar support by A-DACM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A-DACM (A separate server)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3665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for spatial map management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 to SEAL LM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426705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71525" y="4749799"/>
            <a:ext cx="105156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There are 3 options discussed till now</a:t>
            </a:r>
          </a:p>
          <a:p>
            <a:pPr lvl="1"/>
            <a:r>
              <a:rPr lang="en-IN" dirty="0" smtClean="0"/>
              <a:t>To define new application enablement architecture</a:t>
            </a:r>
          </a:p>
          <a:p>
            <a:pPr lvl="1"/>
            <a:r>
              <a:rPr lang="en-IN" dirty="0" smtClean="0"/>
              <a:t>To enhance existing enabler server (like SEAL LM, SEAL CM)</a:t>
            </a:r>
          </a:p>
          <a:p>
            <a:pPr lvl="1"/>
            <a:r>
              <a:rPr lang="en-IN" dirty="0" smtClean="0"/>
              <a:t>To define new server for the specific management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61342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Architecture </a:t>
            </a:r>
            <a:r>
              <a:rPr lang="en-IN" dirty="0" smtClean="0"/>
              <a:t>Options - Comparison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2533"/>
              </p:ext>
            </p:extLst>
          </p:nvPr>
        </p:nvGraphicFramePr>
        <p:xfrm>
          <a:off x="723900" y="1883991"/>
          <a:ext cx="10515599" cy="4273596"/>
        </p:xfrm>
        <a:graphic>
          <a:graphicData uri="http://schemas.openxmlformats.org/drawingml/2006/table">
            <a:tbl>
              <a:tblPr/>
              <a:tblGrid>
                <a:gridCol w="835759">
                  <a:extLst>
                    <a:ext uri="{9D8B030D-6E8A-4147-A177-3AD203B41FA5}">
                      <a16:colId xmlns:a16="http://schemas.microsoft.com/office/drawing/2014/main" val="3624788265"/>
                    </a:ext>
                  </a:extLst>
                </a:gridCol>
                <a:gridCol w="2494804">
                  <a:extLst>
                    <a:ext uri="{9D8B030D-6E8A-4147-A177-3AD203B41FA5}">
                      <a16:colId xmlns:a16="http://schemas.microsoft.com/office/drawing/2014/main" val="2463030750"/>
                    </a:ext>
                  </a:extLst>
                </a:gridCol>
                <a:gridCol w="2382538">
                  <a:extLst>
                    <a:ext uri="{9D8B030D-6E8A-4147-A177-3AD203B41FA5}">
                      <a16:colId xmlns:a16="http://schemas.microsoft.com/office/drawing/2014/main" val="3250820043"/>
                    </a:ext>
                  </a:extLst>
                </a:gridCol>
                <a:gridCol w="2419960">
                  <a:extLst>
                    <a:ext uri="{9D8B030D-6E8A-4147-A177-3AD203B41FA5}">
                      <a16:colId xmlns:a16="http://schemas.microsoft.com/office/drawing/2014/main" val="4005739795"/>
                    </a:ext>
                  </a:extLst>
                </a:gridCol>
                <a:gridCol w="2382538">
                  <a:extLst>
                    <a:ext uri="{9D8B030D-6E8A-4147-A177-3AD203B41FA5}">
                      <a16:colId xmlns:a16="http://schemas.microsoft.com/office/drawing/2014/main" val="1041790045"/>
                    </a:ext>
                  </a:extLst>
                </a:gridCol>
              </a:tblGrid>
              <a:tr h="179626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Criteria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Meaning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Application Enabler Architecture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Enhancing existing enabler server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Server/Function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173820"/>
                  </a:ext>
                </a:extLst>
              </a:tr>
              <a:tr h="359252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modularity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architecutre can be divided into separate individual modules per feature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Less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to 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930068"/>
                  </a:ext>
                </a:extLst>
              </a:tr>
              <a:tr h="336799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scalability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easy to add or remove resources from the system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928360"/>
                  </a:ext>
                </a:extLst>
              </a:tr>
              <a:tr h="179626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reliability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recover from failure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352309"/>
                  </a:ext>
                </a:extLst>
              </a:tr>
              <a:tr h="179626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authenticate and authorize the access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be done by 3GPP SA3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Already in-place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be done by 3GPP SA3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466464"/>
                  </a:ext>
                </a:extLst>
              </a:tr>
              <a:tr h="179626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usability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interactions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Easy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050804"/>
                  </a:ext>
                </a:extLst>
              </a:tr>
              <a:tr h="179626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effective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of development and deployment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547538"/>
                  </a:ext>
                </a:extLst>
              </a:tr>
              <a:tr h="89813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All metaverse application enablement features can be made available at one server.</a:t>
                      </a:r>
                      <a:b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Follows client-server architecture model.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Easy to deploy by adding new feature</a:t>
                      </a:r>
                      <a:b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Location can be available by the same server</a:t>
                      </a:r>
                      <a:b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Does not crete a new layer</a:t>
                      </a:r>
                      <a:b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Follows client-server architecture model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Does not create new layer</a:t>
                      </a:r>
                      <a:b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May follow client-server model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230599"/>
                  </a:ext>
                </a:extLst>
              </a:tr>
              <a:tr h="89813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Create a new layer</a:t>
                      </a:r>
                      <a:b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May need to rely on other servers for more information (like location information from SEAL LM server)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Metaverse features are on different servers (*)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IN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Metaverse</a:t>
                      </a: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features are on different servers (*)</a:t>
                      </a:r>
                      <a:b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May need to rely on other servers for more information (like location information from SEAL LM server)</a:t>
                      </a:r>
                    </a:p>
                  </a:txBody>
                  <a:tcPr marL="7484" marR="7484" marT="7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3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4604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Architecture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Other points</a:t>
            </a:r>
          </a:p>
          <a:p>
            <a:pPr lvl="1"/>
            <a:r>
              <a:rPr lang="en-IN" dirty="0" smtClean="0"/>
              <a:t>For KI#6 and #7 – existing enabler architecture will be enhanced (either procedure enhancement or architecture enhancement or both)</a:t>
            </a:r>
          </a:p>
          <a:p>
            <a:r>
              <a:rPr lang="en-IN" dirty="0" smtClean="0"/>
              <a:t>Summary</a:t>
            </a:r>
          </a:p>
          <a:p>
            <a:pPr lvl="1"/>
            <a:r>
              <a:rPr lang="en-IN" dirty="0" smtClean="0"/>
              <a:t>All architecture options are feasible and deployable</a:t>
            </a:r>
          </a:p>
          <a:p>
            <a:pPr lvl="1"/>
            <a:r>
              <a:rPr lang="en-IN" dirty="0" smtClean="0"/>
              <a:t>Only differences are related to associated cost and architecture layer</a:t>
            </a:r>
          </a:p>
          <a:p>
            <a:pPr lvl="1"/>
            <a:r>
              <a:rPr lang="en-IN" dirty="0" smtClean="0"/>
              <a:t>Considering the comparison and direction towards other KIs, it is suggested to </a:t>
            </a:r>
            <a:r>
              <a:rPr lang="en-IN" b="1" dirty="0" smtClean="0"/>
              <a:t>enhance existing SEAL services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577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679a257e-872f-4c98-9e8a-0a9c104f72cd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80d8efa-eff2-4910-88d2-79ca146720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8221</TotalTime>
  <Words>671</Words>
  <Application>Microsoft Office PowerPoint</Application>
  <PresentationFormat>Widescreen</PresentationFormat>
  <Paragraphs>121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宋体</vt:lpstr>
      <vt:lpstr>Arial</vt:lpstr>
      <vt:lpstr>Arial </vt:lpstr>
      <vt:lpstr>Calibri</vt:lpstr>
      <vt:lpstr>Calibri Light</vt:lpstr>
      <vt:lpstr>Times New Roman</vt:lpstr>
      <vt:lpstr>Office Theme</vt:lpstr>
      <vt:lpstr>Package</vt:lpstr>
      <vt:lpstr>FS_Metaverse_App Discussion</vt:lpstr>
      <vt:lpstr>Contents</vt:lpstr>
      <vt:lpstr>Avatar Management or Asset Management</vt:lpstr>
      <vt:lpstr>Avatar Management or Asset Management</vt:lpstr>
      <vt:lpstr>Architecture Options</vt:lpstr>
      <vt:lpstr>Architecture Options - Comparison</vt:lpstr>
      <vt:lpstr>Architecture Options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823</cp:revision>
  <dcterms:created xsi:type="dcterms:W3CDTF">2010-02-05T13:52:04Z</dcterms:created>
  <dcterms:modified xsi:type="dcterms:W3CDTF">2024-05-06T15:03:42Z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