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3"/>
  </p:sldMasterIdLst>
  <p:notesMasterIdLst>
    <p:notesMasterId r:id="rId12"/>
  </p:notesMasterIdLst>
  <p:handoutMasterIdLst>
    <p:handoutMasterId r:id="rId15"/>
  </p:handoutMasterIdLst>
  <p:sldIdLst>
    <p:sldId id="341" r:id="rId4"/>
    <p:sldId id="363" r:id="rId5"/>
    <p:sldId id="366" r:id="rId6"/>
    <p:sldId id="378" r:id="rId7"/>
    <p:sldId id="379" r:id="rId8"/>
    <p:sldId id="367" r:id="rId9"/>
    <p:sldId id="380" r:id="rId10"/>
    <p:sldId id="371" r:id="rId11"/>
    <p:sldId id="372" r:id="rId13"/>
    <p:sldId id="384" r:id="rId1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59" d="100"/>
          <a:sy n="59" d="100"/>
        </p:scale>
        <p:origin x="780" y="60"/>
      </p:cViewPr>
      <p:guideLst>
        <p:guide orient="horz" pos="2185"/>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456" y="72"/>
      </p:cViewPr>
      <p:guideLst>
        <p:guide orient="horz" pos="3212"/>
        <p:guide pos="21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notesMaster" Target="notesMasters/notes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0375" cy="504825"/>
          </a:xfrm>
          <a:prstGeom prst="rect">
            <a:avLst/>
          </a:prstGeom>
          <a:noFill/>
          <a:ln w="9525">
            <a:noFill/>
            <a:miter lim="800000"/>
          </a:ln>
          <a:effectLst/>
        </p:spPr>
        <p:txBody>
          <a:bodyPr vert="horz" wrap="square" lIns="94426" tIns="47213" rIns="94426" bIns="47213" numCol="1" anchor="t"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9219" name="Rectangle 3"/>
          <p:cNvSpPr>
            <a:spLocks noGrp="1" noChangeArrowheads="1"/>
          </p:cNvSpPr>
          <p:nvPr>
            <p:ph type="dt" sz="quarter" idx="1"/>
          </p:nvPr>
        </p:nvSpPr>
        <p:spPr bwMode="auto">
          <a:xfrm>
            <a:off x="3921125" y="0"/>
            <a:ext cx="3000375" cy="504825"/>
          </a:xfrm>
          <a:prstGeom prst="rect">
            <a:avLst/>
          </a:prstGeom>
          <a:noFill/>
          <a:ln w="9525">
            <a:noFill/>
            <a:miter lim="800000"/>
          </a:ln>
          <a:effectLst/>
        </p:spPr>
        <p:txBody>
          <a:bodyPr vert="horz" wrap="square" lIns="94426" tIns="47213" rIns="94426" bIns="47213" numCol="1" anchor="t" anchorCtr="0" compatLnSpc="1"/>
          <a:lstStyle>
            <a:lvl1pPr algn="r" defTabSz="944880" eaLnBrk="1" hangingPunct="1">
              <a:defRPr sz="1200">
                <a:latin typeface="Times New Roman" panose="02020603050405020304" pitchFamily="18" charset="0"/>
                <a:cs typeface="+mn-cs"/>
              </a:defRPr>
            </a:lvl1pPr>
          </a:lstStyle>
          <a:p>
            <a:pPr>
              <a:defRPr/>
            </a:pPr>
            <a:endParaRPr lang="en-GB"/>
          </a:p>
        </p:txBody>
      </p:sp>
      <p:sp>
        <p:nvSpPr>
          <p:cNvPr id="9220" name="Rectangle 4"/>
          <p:cNvSpPr>
            <a:spLocks noGrp="1" noChangeArrowheads="1"/>
          </p:cNvSpPr>
          <p:nvPr>
            <p:ph type="ftr" sz="quarter" idx="2"/>
          </p:nvPr>
        </p:nvSpPr>
        <p:spPr bwMode="auto">
          <a:xfrm>
            <a:off x="0" y="9578975"/>
            <a:ext cx="3000375" cy="504825"/>
          </a:xfrm>
          <a:prstGeom prst="rect">
            <a:avLst/>
          </a:prstGeom>
          <a:noFill/>
          <a:ln w="9525">
            <a:noFill/>
            <a:miter lim="800000"/>
          </a:ln>
          <a:effectLst/>
        </p:spPr>
        <p:txBody>
          <a:bodyPr vert="horz" wrap="square" lIns="94426" tIns="47213" rIns="94426" bIns="47213" numCol="1" anchor="b"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9221" name="Rectangle 5"/>
          <p:cNvSpPr>
            <a:spLocks noGrp="1" noChangeArrowheads="1"/>
          </p:cNvSpPr>
          <p:nvPr>
            <p:ph type="sldNum" sz="quarter" idx="3"/>
          </p:nvPr>
        </p:nvSpPr>
        <p:spPr bwMode="auto">
          <a:xfrm>
            <a:off x="3921125" y="9578975"/>
            <a:ext cx="3000375" cy="504825"/>
          </a:xfrm>
          <a:prstGeom prst="rect">
            <a:avLst/>
          </a:prstGeom>
          <a:noFill/>
          <a:ln w="9525">
            <a:noFill/>
            <a:miter lim="800000"/>
          </a:ln>
          <a:effectLst/>
        </p:spPr>
        <p:txBody>
          <a:bodyPr vert="horz" wrap="square" lIns="94426" tIns="47213" rIns="94426" bIns="47213" numCol="1" anchor="b" anchorCtr="0" compatLnSpc="1"/>
          <a:lstStyle>
            <a:lvl1pPr algn="r" defTabSz="944880" eaLnBrk="1" hangingPunct="1">
              <a:defRPr sz="1200">
                <a:latin typeface="Times New Roman" panose="02020603050405020304" pitchFamily="18" charset="0"/>
              </a:defRPr>
            </a:lvl1pPr>
          </a:lstStyle>
          <a:p>
            <a:pPr>
              <a:defRPr/>
            </a:pPr>
            <a:fld id="{A3198B39-BF8D-4494-9821-E6701364FD81}" type="slidenum">
              <a:rPr lang="en-GB" altLang="en-US"/>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0375" cy="504825"/>
          </a:xfrm>
          <a:prstGeom prst="rect">
            <a:avLst/>
          </a:prstGeom>
          <a:noFill/>
          <a:ln w="9525">
            <a:noFill/>
            <a:miter lim="800000"/>
          </a:ln>
          <a:effectLst/>
        </p:spPr>
        <p:txBody>
          <a:bodyPr vert="horz" wrap="square" lIns="94426" tIns="47213" rIns="94426" bIns="47213" numCol="1" anchor="t"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4099" name="Rectangle 3"/>
          <p:cNvSpPr>
            <a:spLocks noGrp="1" noChangeArrowheads="1"/>
          </p:cNvSpPr>
          <p:nvPr>
            <p:ph type="dt" idx="1"/>
          </p:nvPr>
        </p:nvSpPr>
        <p:spPr bwMode="auto">
          <a:xfrm>
            <a:off x="3921125" y="0"/>
            <a:ext cx="3000375" cy="504825"/>
          </a:xfrm>
          <a:prstGeom prst="rect">
            <a:avLst/>
          </a:prstGeom>
          <a:noFill/>
          <a:ln w="9525">
            <a:noFill/>
            <a:miter lim="800000"/>
          </a:ln>
          <a:effectLst/>
        </p:spPr>
        <p:txBody>
          <a:bodyPr vert="horz" wrap="square" lIns="94426" tIns="47213" rIns="94426" bIns="47213" numCol="1" anchor="t" anchorCtr="0" compatLnSpc="1"/>
          <a:lstStyle>
            <a:lvl1pPr algn="r" defTabSz="944880" eaLnBrk="1" hangingPunct="1">
              <a:defRPr sz="1200">
                <a:latin typeface="Times New Roman" panose="02020603050405020304" pitchFamily="18" charset="0"/>
                <a:cs typeface="+mn-cs"/>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23925" y="4789488"/>
            <a:ext cx="5073650" cy="4538662"/>
          </a:xfrm>
          <a:prstGeom prst="rect">
            <a:avLst/>
          </a:prstGeom>
          <a:noFill/>
          <a:ln w="9525">
            <a:noFill/>
            <a:miter lim="800000"/>
          </a:ln>
          <a:effectLst/>
        </p:spPr>
        <p:txBody>
          <a:bodyPr vert="horz" wrap="square" lIns="94426" tIns="47213" rIns="94426" bIns="47213" numCol="1" anchor="t" anchorCtr="0" compatLnSpc="1"/>
          <a:lstStyle/>
          <a:p>
            <a:pPr lvl="0"/>
            <a:r>
              <a:rPr lang="en-GB" noProof="0"/>
              <a:t>Click to edit Master text styles</a:t>
            </a:r>
            <a:endParaRPr lang="en-GB" noProof="0"/>
          </a:p>
          <a:p>
            <a:pPr lvl="1"/>
            <a:r>
              <a:rPr lang="en-GB" noProof="0"/>
              <a:t>Second level</a:t>
            </a:r>
            <a:endParaRPr lang="en-GB" noProof="0"/>
          </a:p>
          <a:p>
            <a:pPr lvl="2"/>
            <a:r>
              <a:rPr lang="en-GB" noProof="0"/>
              <a:t>Third level</a:t>
            </a:r>
            <a:endParaRPr lang="en-GB" noProof="0"/>
          </a:p>
          <a:p>
            <a:pPr lvl="3"/>
            <a:r>
              <a:rPr lang="en-GB" noProof="0"/>
              <a:t>Fourth level</a:t>
            </a:r>
            <a:endParaRPr lang="en-GB" noProof="0"/>
          </a:p>
          <a:p>
            <a:pPr lvl="4"/>
            <a:r>
              <a:rPr lang="en-GB" noProof="0"/>
              <a:t>Fifth level</a:t>
            </a:r>
            <a:endParaRPr lang="en-GB" noProof="0"/>
          </a:p>
        </p:txBody>
      </p:sp>
      <p:sp>
        <p:nvSpPr>
          <p:cNvPr id="4102" name="Rectangle 6"/>
          <p:cNvSpPr>
            <a:spLocks noGrp="1" noChangeArrowheads="1"/>
          </p:cNvSpPr>
          <p:nvPr>
            <p:ph type="ftr" sz="quarter" idx="4"/>
          </p:nvPr>
        </p:nvSpPr>
        <p:spPr bwMode="auto">
          <a:xfrm>
            <a:off x="0" y="9578975"/>
            <a:ext cx="3000375" cy="504825"/>
          </a:xfrm>
          <a:prstGeom prst="rect">
            <a:avLst/>
          </a:prstGeom>
          <a:noFill/>
          <a:ln w="9525">
            <a:noFill/>
            <a:miter lim="800000"/>
          </a:ln>
          <a:effectLst/>
        </p:spPr>
        <p:txBody>
          <a:bodyPr vert="horz" wrap="square" lIns="94426" tIns="47213" rIns="94426" bIns="47213" numCol="1" anchor="b" anchorCtr="0" compatLnSpc="1"/>
          <a:lstStyle>
            <a:lvl1pPr defTabSz="944880" eaLnBrk="1" hangingPunct="1">
              <a:defRPr sz="1200">
                <a:latin typeface="Times New Roman" panose="02020603050405020304" pitchFamily="18"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3921125" y="9578975"/>
            <a:ext cx="3000375" cy="504825"/>
          </a:xfrm>
          <a:prstGeom prst="rect">
            <a:avLst/>
          </a:prstGeom>
          <a:noFill/>
          <a:ln w="9525">
            <a:noFill/>
            <a:miter lim="800000"/>
          </a:ln>
          <a:effectLst/>
        </p:spPr>
        <p:txBody>
          <a:bodyPr vert="horz" wrap="square" lIns="94426" tIns="47213" rIns="94426" bIns="47213" numCol="1" anchor="b" anchorCtr="0" compatLnSpc="1"/>
          <a:lstStyle>
            <a:lvl1pPr algn="r" defTabSz="944880" eaLnBrk="1" hangingPunct="1">
              <a:defRPr sz="1200">
                <a:latin typeface="Times New Roman" panose="02020603050405020304" pitchFamily="18" charset="0"/>
              </a:defRPr>
            </a:lvl1pPr>
          </a:lstStyle>
          <a:p>
            <a:pPr>
              <a:defRPr/>
            </a:pPr>
            <a:fld id="{ECB452CC-48C9-4997-9257-C682E2A70ECE}" type="slidenum">
              <a:rPr lang="en-GB" altLang="en-US"/>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image" Target="../media/image2.jpeg"/><Relationship Id="rId4" Type="http://schemas.openxmlformats.org/officeDocument/2006/relationships/image" Target="../media/image1.jpeg"/><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US" altLang="en-US"/>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7" name="Snip Single Corner Rectangle 6"/>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2024</a:t>
            </a:r>
            <a:endParaRPr lang="en-GB" altLang="en-US" sz="800" dirty="0">
              <a:ln w="0"/>
              <a:latin typeface="Calibri" panose="020F0502020204030204" pitchFamily="34" charset="0"/>
            </a:endParaRPr>
          </a:p>
        </p:txBody>
      </p:sp>
      <p:pic>
        <p:nvPicPr>
          <p:cNvPr id="1031" name="Picture 1"/>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fld>
            <a:endParaRPr lang="en-GB" altLang="en-US" sz="1400">
              <a:latin typeface="Calibri" panose="020F0502020204030204" pitchFamily="34" charset="0"/>
            </a:endParaRPr>
          </a:p>
        </p:txBody>
      </p:sp>
      <p:sp>
        <p:nvSpPr>
          <p:cNvPr id="14" name="Text Box 14"/>
          <p:cNvSpPr txBox="1">
            <a:spLocks noChangeArrowheads="1"/>
          </p:cNvSpPr>
          <p:nvPr userDrawn="1"/>
        </p:nvSpPr>
        <p:spPr bwMode="auto">
          <a:xfrm>
            <a:off x="323849" y="73025"/>
            <a:ext cx="3703027" cy="461665"/>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panose="020B0604020202020204"/>
              </a:rPr>
              <a:t>3GPP TSG-SA WG6 Meeting #60</a:t>
            </a:r>
            <a:endParaRPr lang="sv-SE" altLang="en-US" sz="1200" b="1" dirty="0">
              <a:latin typeface="Arial" panose="020B0604020202020204"/>
            </a:endParaRPr>
          </a:p>
          <a:p>
            <a:pPr eaLnBrk="1" hangingPunct="1">
              <a:defRPr/>
            </a:pPr>
            <a:r>
              <a:rPr lang="en-GB" altLang="en-US" sz="1200" b="1" dirty="0">
                <a:latin typeface="Arial" panose="020B0604020202020204"/>
              </a:rPr>
              <a:t>Changsha, China 15</a:t>
            </a:r>
            <a:r>
              <a:rPr lang="en-GB" altLang="en-US" sz="1200" b="1" baseline="30000" dirty="0">
                <a:latin typeface="Arial" panose="020B0604020202020204"/>
              </a:rPr>
              <a:t>th</a:t>
            </a:r>
            <a:r>
              <a:rPr lang="en-GB" altLang="en-US" sz="1200" b="1" dirty="0">
                <a:latin typeface="Arial" panose="020B0604020202020204"/>
              </a:rPr>
              <a:t> – 19</a:t>
            </a:r>
            <a:r>
              <a:rPr lang="en-GB" altLang="en-US" sz="1200" b="1" baseline="30000" dirty="0">
                <a:latin typeface="Arial" panose="020B0604020202020204"/>
              </a:rPr>
              <a:t>th</a:t>
            </a:r>
            <a:r>
              <a:rPr lang="en-GB" altLang="en-US" sz="1200" b="1" dirty="0">
                <a:latin typeface="Arial" panose="020B0604020202020204"/>
              </a:rPr>
              <a:t> April 2024</a:t>
            </a:r>
            <a:endParaRPr lang="en-US" altLang="en-US" sz="1200" b="1" dirty="0">
              <a:latin typeface="Arial" panose="020B0604020202020204"/>
            </a:endParaRPr>
          </a:p>
        </p:txBody>
      </p:sp>
      <p:sp>
        <p:nvSpPr>
          <p:cNvPr id="15" name="Text Box 13"/>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S6-241xxx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US" altLang="en-US"/>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 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7" name="Snip Single Corner Rectangle 6"/>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2024</a:t>
            </a:r>
            <a:endParaRPr lang="en-GB" altLang="en-US" sz="800" dirty="0">
              <a:ln w="0"/>
              <a:latin typeface="Calibri" panose="020F0502020204030204" pitchFamily="34" charset="0"/>
            </a:endParaRPr>
          </a:p>
        </p:txBody>
      </p:sp>
      <p:pic>
        <p:nvPicPr>
          <p:cNvPr id="1031" name="Picture 1"/>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fld>
            <a:endParaRPr lang="en-GB" altLang="en-US" sz="1400">
              <a:latin typeface="Calibri" panose="020F0502020204030204" pitchFamily="34" charset="0"/>
            </a:endParaRPr>
          </a:p>
        </p:txBody>
      </p:sp>
      <p:sp>
        <p:nvSpPr>
          <p:cNvPr id="14" name="Text Box 14"/>
          <p:cNvSpPr txBox="1">
            <a:spLocks noChangeArrowheads="1"/>
          </p:cNvSpPr>
          <p:nvPr userDrawn="1"/>
        </p:nvSpPr>
        <p:spPr bwMode="auto">
          <a:xfrm>
            <a:off x="323849" y="73025"/>
            <a:ext cx="3703027" cy="461665"/>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panose="020B0604020202020204"/>
              </a:rPr>
              <a:t>3GPP TSG-SA WG6 Meeting #60</a:t>
            </a:r>
            <a:endParaRPr lang="sv-SE" altLang="en-US" sz="1200" b="1" dirty="0">
              <a:latin typeface="Arial" panose="020B0604020202020204"/>
            </a:endParaRPr>
          </a:p>
          <a:p>
            <a:pPr eaLnBrk="1" hangingPunct="1">
              <a:defRPr/>
            </a:pPr>
            <a:r>
              <a:rPr lang="en-GB" altLang="en-US" sz="1200" b="1" dirty="0">
                <a:latin typeface="Arial" panose="020B0604020202020204"/>
              </a:rPr>
              <a:t>Changsha, China 15</a:t>
            </a:r>
            <a:r>
              <a:rPr lang="en-GB" altLang="en-US" sz="1200" b="1" baseline="30000" dirty="0">
                <a:latin typeface="Arial" panose="020B0604020202020204"/>
              </a:rPr>
              <a:t>th</a:t>
            </a:r>
            <a:r>
              <a:rPr lang="en-GB" altLang="en-US" sz="1200" b="1" dirty="0">
                <a:latin typeface="Arial" panose="020B0604020202020204"/>
              </a:rPr>
              <a:t> – 19</a:t>
            </a:r>
            <a:r>
              <a:rPr lang="en-GB" altLang="en-US" sz="1200" b="1" baseline="30000" dirty="0">
                <a:latin typeface="Arial" panose="020B0604020202020204"/>
              </a:rPr>
              <a:t>th</a:t>
            </a:r>
            <a:r>
              <a:rPr lang="en-GB" altLang="en-US" sz="1200" b="1" dirty="0">
                <a:latin typeface="Arial" panose="020B0604020202020204"/>
              </a:rPr>
              <a:t> April 2024</a:t>
            </a:r>
            <a:endParaRPr lang="en-US" altLang="en-US" sz="1200" b="1" dirty="0">
              <a:latin typeface="Arial" panose="020B0604020202020204"/>
            </a:endParaRPr>
          </a:p>
        </p:txBody>
      </p:sp>
      <p:sp>
        <p:nvSpPr>
          <p:cNvPr id="15" name="Text Box 13"/>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S6-241xxx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3.emf"/><Relationship Id="rId1"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nvSpPr>
        <p:spPr>
          <a:xfrm>
            <a:off x="946785" y="1710055"/>
            <a:ext cx="10277475" cy="2852420"/>
          </a:xfrm>
          <a:prstGeom prst="rect">
            <a:avLst/>
          </a:prstGeom>
          <a:noFill/>
          <a:ln>
            <a:noFill/>
          </a:ln>
        </p:spPr>
        <p:txBody>
          <a:bodyPr vert="horz" wrap="square" lIns="91440" tIns="45720" rIns="91440" bIns="45720" numCol="1" anchor="b" anchorCtr="0" compatLnSpc="1"/>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dirty="0" smtClean="0"/>
              <a:t>Discussion on </a:t>
            </a:r>
            <a:r>
              <a:rPr lang="en-US" dirty="0" smtClean="0"/>
              <a:t>support for the </a:t>
            </a:r>
            <a:r>
              <a:rPr dirty="0" smtClean="0"/>
              <a:t>permission control </a:t>
            </a:r>
            <a:r>
              <a:rPr lang="en-US" dirty="0" smtClean="0"/>
              <a:t>of </a:t>
            </a:r>
            <a:r>
              <a:rPr dirty="0" smtClean="0"/>
              <a:t>digital asset</a:t>
            </a:r>
            <a:r>
              <a:rPr lang="en-GB" altLang="en-US" dirty="0" smtClean="0"/>
              <a:t> </a:t>
            </a:r>
            <a:endParaRPr lang="en-GB" altLang="en-US" dirty="0" smtClean="0"/>
          </a:p>
        </p:txBody>
      </p:sp>
      <p:sp>
        <p:nvSpPr>
          <p:cNvPr id="4" name="Text Placeholder 2"/>
          <p:cNvSpPr>
            <a:spLocks noGrp="1"/>
          </p:cNvSpPr>
          <p:nvPr>
            <p:ph type="body" idx="4294967295"/>
          </p:nvPr>
        </p:nvSpPr>
        <p:spPr>
          <a:xfrm>
            <a:off x="2148205" y="4867275"/>
            <a:ext cx="7886700" cy="1222375"/>
          </a:xfrm>
        </p:spPr>
        <p:txBody>
          <a:bodyPr/>
          <a:lstStyle/>
          <a:p>
            <a:pPr marL="0" indent="0" algn="ctr" eaLnBrk="1" hangingPunct="1">
              <a:buFontTx/>
              <a:buNone/>
            </a:pPr>
            <a:r>
              <a:rPr lang="en-US" altLang="en-GB" dirty="0" smtClean="0"/>
              <a:t>Jingwen Liu</a:t>
            </a:r>
            <a:endParaRPr lang="en-US" altLang="en-GB" dirty="0" smtClean="0"/>
          </a:p>
          <a:p>
            <a:pPr marL="0" indent="0" algn="ctr" eaLnBrk="1" hangingPunct="1">
              <a:buFontTx/>
              <a:buNone/>
            </a:pPr>
            <a:r>
              <a:rPr lang="en-US" altLang="en-GB" dirty="0"/>
              <a:t>China Mobile</a:t>
            </a: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p:cNvPicPr>
            <a:picLocks noChangeAspect="1"/>
          </p:cNvPicPr>
          <p:nvPr/>
        </p:nvPicPr>
        <p:blipFill>
          <a:blip r:embed="rId1"/>
          <a:stretch>
            <a:fillRect/>
          </a:stretch>
        </p:blipFill>
        <p:spPr>
          <a:xfrm>
            <a:off x="878840" y="1955800"/>
            <a:ext cx="8825230" cy="3787140"/>
          </a:xfrm>
          <a:prstGeom prst="rect">
            <a:avLst/>
          </a:prstGeom>
        </p:spPr>
      </p:pic>
      <p:sp>
        <p:nvSpPr>
          <p:cNvPr id="4" name="Title 1"/>
          <p:cNvSpPr>
            <a:spLocks noGrp="1"/>
          </p:cNvSpPr>
          <p:nvPr>
            <p:ph type="title"/>
          </p:nvPr>
        </p:nvSpPr>
        <p:spPr>
          <a:xfrm>
            <a:off x="514985" y="533400"/>
            <a:ext cx="10515600" cy="992505"/>
          </a:xfrm>
        </p:spPr>
        <p:txBody>
          <a:bodyPr/>
          <a:p>
            <a:r>
              <a:rPr lang="en-US" altLang="en-US" dirty="0" smtClean="0">
                <a:sym typeface="+mn-ea"/>
              </a:rPr>
              <a:t>Annex 1</a:t>
            </a:r>
            <a:endParaRPr lang="en-IN"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a:t>Outline</a:t>
            </a:r>
            <a:endParaRPr lang="en-GB" altLang="en-US"/>
          </a:p>
        </p:txBody>
      </p:sp>
      <p:sp>
        <p:nvSpPr>
          <p:cNvPr id="2" name="Content Placeholder 2"/>
          <p:cNvSpPr>
            <a:spLocks noGrp="1"/>
          </p:cNvSpPr>
          <p:nvPr>
            <p:ph idx="1"/>
          </p:nvPr>
        </p:nvSpPr>
        <p:spPr/>
        <p:txBody>
          <a:bodyPr/>
          <a:p>
            <a:r>
              <a:rPr lang="en-US" altLang="en-US" dirty="0" smtClean="0"/>
              <a:t>Defination of digital asset</a:t>
            </a:r>
            <a:endParaRPr lang="en-US" altLang="en-US" dirty="0" smtClean="0"/>
          </a:p>
          <a:p>
            <a:r>
              <a:rPr lang="en-US" altLang="en-US" dirty="0" smtClean="0"/>
              <a:t>Requirement</a:t>
            </a:r>
            <a:endParaRPr lang="en-US" altLang="en-US" dirty="0" smtClean="0"/>
          </a:p>
          <a:p>
            <a:r>
              <a:rPr lang="en-US" altLang="en-US" dirty="0" smtClean="0"/>
              <a:t>Usecase</a:t>
            </a:r>
            <a:endParaRPr lang="en-US" altLang="en-US" dirty="0" smtClean="0"/>
          </a:p>
          <a:p>
            <a:r>
              <a:rPr lang="en-US" altLang="en-US" dirty="0" smtClean="0"/>
              <a:t>Summary</a:t>
            </a:r>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GB" dirty="0" smtClean="0"/>
              <a:t>Defination</a:t>
            </a:r>
            <a:endParaRPr lang="en-US" altLang="en-GB" dirty="0" smtClean="0"/>
          </a:p>
        </p:txBody>
      </p:sp>
      <p:sp>
        <p:nvSpPr>
          <p:cNvPr id="7171" name="Content Placeholder 2"/>
          <p:cNvSpPr>
            <a:spLocks noGrp="1"/>
          </p:cNvSpPr>
          <p:nvPr>
            <p:ph idx="1"/>
          </p:nvPr>
        </p:nvSpPr>
        <p:spPr>
          <a:xfrm>
            <a:off x="492760" y="1825625"/>
            <a:ext cx="10709275" cy="4351655"/>
          </a:xfrm>
        </p:spPr>
        <p:txBody>
          <a:bodyPr/>
          <a:lstStyle/>
          <a:p>
            <a:r>
              <a:rPr lang="en-US" altLang="en-US" dirty="0" smtClean="0"/>
              <a:t>Defination of digital asset in 3GPP TS 22.156：</a:t>
            </a:r>
            <a:endParaRPr lang="en-US" altLang="en-US" dirty="0" smtClean="0"/>
          </a:p>
          <a:p>
            <a:pPr lvl="1" algn="l">
              <a:buSzTx/>
            </a:pPr>
            <a:r>
              <a:rPr lang="en-GB" sz="2400" dirty="0" smtClean="0"/>
              <a:t>digitally stored information that is uniquely identifiable and can be used to realize value according to their licensing conditions and applicable regulations. Examples of digital assets include digital representation (avatar), software licenses, gift certificates, tokens and files (e.g. music files) that have been purchased. This is not an exhaustive list of examples. </a:t>
            </a:r>
            <a:endParaRPr lang="en-GB" sz="2400" dirty="0" smtClean="0"/>
          </a:p>
          <a:p>
            <a:pPr lvl="1" algn="l">
              <a:buSzTx/>
            </a:pPr>
            <a:endParaRPr lang="en-GB" sz="2400" dirty="0" smtClean="0"/>
          </a:p>
          <a:p>
            <a:pPr lvl="1" algn="l">
              <a:buSzTx/>
            </a:pPr>
            <a:endParaRPr lang="en-GB" sz="2400" dirty="0" smtClean="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Requirement</a:t>
            </a:r>
            <a:endParaRPr lang="en-US" altLang="zh-CN"/>
          </a:p>
        </p:txBody>
      </p:sp>
      <p:sp>
        <p:nvSpPr>
          <p:cNvPr id="3" name="内容占位符 2"/>
          <p:cNvSpPr>
            <a:spLocks noGrp="1"/>
          </p:cNvSpPr>
          <p:nvPr>
            <p:ph idx="1"/>
          </p:nvPr>
        </p:nvSpPr>
        <p:spPr>
          <a:xfrm>
            <a:off x="534035" y="1825625"/>
            <a:ext cx="10819765" cy="4351655"/>
          </a:xfrm>
        </p:spPr>
        <p:txBody>
          <a:bodyPr/>
          <a:p>
            <a:pPr marL="228600" lvl="1" algn="l">
              <a:spcBef>
                <a:spcPts val="1000"/>
              </a:spcBef>
              <a:buClrTx/>
              <a:buSzTx/>
              <a:buFontTx/>
              <a:buBlip>
                <a:blip r:embed="rId1"/>
              </a:buBlip>
            </a:pPr>
            <a:r>
              <a:rPr lang="en-US" altLang="en-US" sz="2800" dirty="0" smtClean="0">
                <a:sym typeface="+mn-ea"/>
              </a:rPr>
              <a:t>The requirements of digital asset management in 3GPP TS 23.156 are as follows:</a:t>
            </a:r>
            <a:endParaRPr lang="en-US" altLang="en-US" sz="2800" dirty="0" smtClean="0"/>
          </a:p>
          <a:p>
            <a:pPr lvl="1" algn="l">
              <a:buSzTx/>
            </a:pPr>
            <a:r>
              <a:rPr lang="en-GB" sz="2800" dirty="0" smtClean="0">
                <a:sym typeface="+mn-ea"/>
              </a:rPr>
              <a:t></a:t>
            </a:r>
            <a:r>
              <a:rPr lang="en-GB" dirty="0" smtClean="0">
                <a:sym typeface="+mn-ea"/>
              </a:rPr>
              <a:t>Subject to operator policy, regulatory requirements and user consent, the 5G system shall be able to provide functionality to </a:t>
            </a:r>
            <a:r>
              <a:rPr lang="en-GB" dirty="0" smtClean="0">
                <a:solidFill>
                  <a:srgbClr val="FF0000"/>
                </a:solidFill>
                <a:sym typeface="+mn-ea"/>
              </a:rPr>
              <a:t>store digital assets</a:t>
            </a:r>
            <a:r>
              <a:rPr lang="en-GB" dirty="0" smtClean="0">
                <a:sym typeface="+mn-ea"/>
              </a:rPr>
              <a:t> associated with a user, and to remove such digital assets associated with a user.</a:t>
            </a:r>
            <a:endParaRPr lang="en-GB" dirty="0" smtClean="0"/>
          </a:p>
          <a:p>
            <a:pPr lvl="1" algn="l">
              <a:buSzTx/>
            </a:pPr>
            <a:r>
              <a:rPr lang="en-GB" dirty="0" smtClean="0">
                <a:sym typeface="+mn-ea"/>
              </a:rPr>
              <a:t>Subject to operator policy, regulatory requirements and user consent, the 5G system shall provide a means to allow a user to securely </a:t>
            </a:r>
            <a:r>
              <a:rPr lang="en-GB" dirty="0" smtClean="0">
                <a:solidFill>
                  <a:srgbClr val="FF0000"/>
                </a:solidFill>
                <a:sym typeface="+mn-ea"/>
              </a:rPr>
              <a:t>access and update</a:t>
            </a:r>
            <a:r>
              <a:rPr lang="en-GB" dirty="0" smtClean="0">
                <a:sym typeface="+mn-ea"/>
              </a:rPr>
              <a:t> their digital assets.</a:t>
            </a:r>
            <a:endParaRPr lang="en-GB" dirty="0" smtClean="0"/>
          </a:p>
          <a:p>
            <a:pPr lvl="1" algn="l">
              <a:buSzTx/>
            </a:pPr>
            <a:r>
              <a:rPr lang="en-GB" dirty="0" smtClean="0">
                <a:sym typeface="+mn-ea"/>
              </a:rPr>
              <a:t>Subject to operator policy and user consent, the 5G system shall be able to allow </a:t>
            </a:r>
            <a:r>
              <a:rPr lang="en-GB" dirty="0" smtClean="0">
                <a:solidFill>
                  <a:srgbClr val="FF0000"/>
                </a:solidFill>
                <a:sym typeface="+mn-ea"/>
              </a:rPr>
              <a:t>an authorized third party to retrieve</a:t>
            </a:r>
            <a:r>
              <a:rPr lang="en-GB" dirty="0" smtClean="0">
                <a:sym typeface="+mn-ea"/>
              </a:rPr>
              <a:t> the digital asset(s) associated with a user, e.g. when the user accesses a specific application.</a:t>
            </a:r>
            <a:endParaRPr lang="en-GB" dirty="0" smtClean="0"/>
          </a:p>
          <a:p>
            <a:pPr lvl="1" algn="l">
              <a:buSzTx/>
            </a:pPr>
            <a:endParaRPr lang="en-GB" sz="2800" dirty="0" smtClean="0"/>
          </a:p>
          <a:p>
            <a:endParaRPr lang="zh-CN"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a:t>
            </a:r>
            <a:r>
              <a:rPr lang="zh-CN" altLang="en-US"/>
              <a:t>revious work</a:t>
            </a:r>
            <a:endParaRPr lang="zh-CN" altLang="en-US"/>
          </a:p>
        </p:txBody>
      </p:sp>
      <p:sp>
        <p:nvSpPr>
          <p:cNvPr id="3" name="内容占位符 2"/>
          <p:cNvSpPr>
            <a:spLocks noGrp="1"/>
          </p:cNvSpPr>
          <p:nvPr>
            <p:ph idx="1"/>
          </p:nvPr>
        </p:nvSpPr>
        <p:spPr>
          <a:xfrm>
            <a:off x="749935" y="1917065"/>
            <a:ext cx="4966970" cy="4351655"/>
          </a:xfrm>
        </p:spPr>
        <p:txBody>
          <a:bodyPr/>
          <a:p>
            <a:r>
              <a:rPr lang="zh-CN" altLang="en-US"/>
              <a:t>The </a:t>
            </a:r>
            <a:r>
              <a:rPr lang="en-US" altLang="zh-CN"/>
              <a:t>support</a:t>
            </a:r>
            <a:r>
              <a:rPr lang="zh-CN" altLang="en-US"/>
              <a:t> for digital asset storage has been completed</a:t>
            </a:r>
            <a:r>
              <a:rPr lang="en-US" altLang="zh-CN"/>
              <a:t> in SA6#60</a:t>
            </a:r>
            <a:endParaRPr lang="zh-CN" altLang="en-US"/>
          </a:p>
          <a:p>
            <a:pPr marL="0" indent="0">
              <a:buNone/>
            </a:pPr>
            <a:r>
              <a:rPr lang="en-US" altLang="zh-CN" sz="2400"/>
              <a:t>The entity is defined: </a:t>
            </a:r>
            <a:r>
              <a:rPr lang="zh-CN" altLang="en-US" sz="2400"/>
              <a:t>Application - Digital Asset Container Management</a:t>
            </a:r>
            <a:r>
              <a:rPr lang="en-US" altLang="zh-CN" sz="2400"/>
              <a:t>(A-DACM)</a:t>
            </a:r>
            <a:endParaRPr lang="en-US" altLang="zh-CN" sz="2400"/>
          </a:p>
          <a:p>
            <a:pPr marL="0" indent="0">
              <a:buNone/>
            </a:pPr>
            <a:r>
              <a:rPr lang="en-US" altLang="zh-CN" sz="2400"/>
              <a:t>the architecture and solution is shown in 6.2 and 7.7</a:t>
            </a:r>
            <a:endParaRPr lang="en-US" altLang="zh-CN" sz="2400"/>
          </a:p>
          <a:p>
            <a:pPr marL="0" indent="0">
              <a:buNone/>
            </a:pPr>
            <a:endParaRPr lang="en-US" altLang="zh-CN" sz="2400"/>
          </a:p>
        </p:txBody>
      </p:sp>
      <p:graphicFrame>
        <p:nvGraphicFramePr>
          <p:cNvPr id="4" name="对象 -2147482622"/>
          <p:cNvGraphicFramePr>
            <a:graphicFrameLocks noChangeAspect="1"/>
          </p:cNvGraphicFramePr>
          <p:nvPr/>
        </p:nvGraphicFramePr>
        <p:xfrm>
          <a:off x="5716588" y="1917065"/>
          <a:ext cx="5636895" cy="2766060"/>
        </p:xfrm>
        <a:graphic>
          <a:graphicData uri="http://schemas.openxmlformats.org/presentationml/2006/ole">
            <mc:AlternateContent xmlns:mc="http://schemas.openxmlformats.org/markup-compatibility/2006">
              <mc:Choice xmlns:v="urn:schemas-microsoft-com:vml" Requires="v">
                <p:oleObj spid="_x0000_s3076" name="" r:id="rId1" imgW="9398000" imgH="4610100" progId="Visio.Drawing.11">
                  <p:embed/>
                </p:oleObj>
              </mc:Choice>
              <mc:Fallback>
                <p:oleObj name="" r:id="rId1" imgW="9398000" imgH="4610100" progId="Visio.Drawing.11">
                  <p:embed/>
                  <p:pic>
                    <p:nvPicPr>
                      <p:cNvPr id="0" name="图片 3075"/>
                      <p:cNvPicPr/>
                      <p:nvPr/>
                    </p:nvPicPr>
                    <p:blipFill>
                      <a:blip r:embed="rId2"/>
                      <a:stretch>
                        <a:fillRect/>
                      </a:stretch>
                    </p:blipFill>
                    <p:spPr>
                      <a:xfrm>
                        <a:off x="5716588" y="1917065"/>
                        <a:ext cx="5636895" cy="2766060"/>
                      </a:xfrm>
                      <a:prstGeom prst="rect">
                        <a:avLst/>
                      </a:prstGeom>
                      <a:noFill/>
                      <a:ln w="38100">
                        <a:noFill/>
                        <a:miter/>
                      </a:ln>
                    </p:spPr>
                  </p:pic>
                </p:oleObj>
              </mc:Fallback>
            </mc:AlternateContent>
          </a:graphicData>
        </a:graphic>
      </p:graphicFrame>
      <p:sp>
        <p:nvSpPr>
          <p:cNvPr id="100" name="文本框 99"/>
          <p:cNvSpPr txBox="1"/>
          <p:nvPr/>
        </p:nvSpPr>
        <p:spPr>
          <a:xfrm>
            <a:off x="5995035" y="4585970"/>
            <a:ext cx="5080000" cy="368300"/>
          </a:xfrm>
          <a:prstGeom prst="rect">
            <a:avLst/>
          </a:prstGeom>
          <a:noFill/>
          <a:ln w="9525">
            <a:noFill/>
          </a:ln>
        </p:spPr>
        <p:txBody>
          <a:bodyPr>
            <a:spAutoFit/>
          </a:bodyPr>
          <a:p>
            <a:pPr marL="0" indent="0"/>
            <a:r>
              <a:rPr lang="en-US" b="0">
                <a:latin typeface="Times New Roman" panose="02020603050405020304" pitchFamily="18" charset="0"/>
              </a:rPr>
              <a:t>A-DACM architecture to support Metaverse services</a:t>
            </a:r>
            <a:endParaRPr lang="en-US" altLang="en-US" b="0">
              <a:latin typeface="Times New Roman" panose="02020603050405020304" pitchFamily="18" charset="0"/>
            </a:endParaRPr>
          </a:p>
        </p:txBody>
      </p:sp>
      <p:sp>
        <p:nvSpPr>
          <p:cNvPr id="5" name="文本框 4"/>
          <p:cNvSpPr txBox="1"/>
          <p:nvPr/>
        </p:nvSpPr>
        <p:spPr>
          <a:xfrm>
            <a:off x="1041400" y="5289550"/>
            <a:ext cx="10481310" cy="979170"/>
          </a:xfrm>
          <a:prstGeom prst="rect">
            <a:avLst/>
          </a:prstGeom>
          <a:noFill/>
        </p:spPr>
        <p:txBody>
          <a:bodyPr wrap="square" rtlCol="0" anchor="t">
            <a:noAutofit/>
          </a:bodyPr>
          <a:p>
            <a:pPr indent="0" algn="l">
              <a:buClrTx/>
              <a:buSzTx/>
              <a:buFontTx/>
              <a:buNone/>
            </a:pPr>
            <a:r>
              <a:rPr lang="zh-CN" altLang="en-US" sz="2400" i="1" u="sng">
                <a:sym typeface="+mn-ea"/>
              </a:rPr>
              <a:t>Next work </a:t>
            </a:r>
            <a:r>
              <a:rPr lang="en-US" altLang="zh-CN" sz="2400" i="1" u="sng">
                <a:sym typeface="+mn-ea"/>
              </a:rPr>
              <a:t>for the digital asset </a:t>
            </a:r>
            <a:r>
              <a:rPr lang="zh-CN" altLang="en-US" sz="2400" i="1" u="sng">
                <a:sym typeface="+mn-ea"/>
              </a:rPr>
              <a:t>focuses on providing enablement service to support</a:t>
            </a:r>
            <a:r>
              <a:rPr lang="en-US" altLang="zh-CN" sz="2400" i="1" u="sng">
                <a:sym typeface="+mn-ea"/>
              </a:rPr>
              <a:t> </a:t>
            </a:r>
            <a:r>
              <a:rPr lang="zh-CN" altLang="en-US" sz="2400" i="1" u="sng">
                <a:sym typeface="+mn-ea"/>
              </a:rPr>
              <a:t>access/retrieve by an authorized third party </a:t>
            </a:r>
            <a:endParaRPr lang="zh-CN" altLang="en-US" sz="2400" i="1" u="sng">
              <a:sym typeface="+mn-ea"/>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ym typeface="+mn-ea"/>
              </a:rPr>
              <a:t>Usecase(1/2)</a:t>
            </a:r>
            <a:endParaRPr lang="en-IN" dirty="0"/>
          </a:p>
        </p:txBody>
      </p:sp>
      <p:sp>
        <p:nvSpPr>
          <p:cNvPr id="3" name="Content Placeholder 2"/>
          <p:cNvSpPr>
            <a:spLocks noGrp="1"/>
          </p:cNvSpPr>
          <p:nvPr>
            <p:ph idx="1"/>
          </p:nvPr>
        </p:nvSpPr>
        <p:spPr>
          <a:xfrm>
            <a:off x="414655" y="2314575"/>
            <a:ext cx="4957445" cy="2630805"/>
          </a:xfrm>
        </p:spPr>
        <p:txBody>
          <a:bodyPr/>
          <a:lstStyle/>
          <a:p>
            <a:pPr algn="l">
              <a:buClrTx/>
              <a:buSzTx/>
              <a:buFontTx/>
              <a:buBlip>
                <a:blip r:embed="rId1"/>
              </a:buBlip>
            </a:pPr>
            <a:r>
              <a:rPr lang="en-US" altLang="en-US" sz="2000" dirty="0" smtClean="0"/>
              <a:t>The use case can be considered for study as follows:</a:t>
            </a:r>
            <a:endParaRPr lang="en-US" altLang="en-US" sz="2000" dirty="0" smtClean="0"/>
          </a:p>
          <a:p>
            <a:pPr marL="0" indent="0" algn="l">
              <a:buClrTx/>
              <a:buSzTx/>
              <a:buFontTx/>
              <a:buNone/>
            </a:pPr>
            <a:r>
              <a:rPr lang="en-US" altLang="en-US" sz="2000" dirty="0" smtClean="0"/>
              <a:t>-When users share their own digital assets with others, and the service enabler layer supports access</a:t>
            </a:r>
            <a:r>
              <a:rPr lang="en-US" altLang="en-US" sz="2000" dirty="0" smtClean="0">
                <a:sym typeface="+mn-ea"/>
              </a:rPr>
              <a:t>/</a:t>
            </a:r>
            <a:r>
              <a:rPr lang="en-US" altLang="en-US" sz="2000" dirty="0" smtClean="0">
                <a:sym typeface="+mn-ea"/>
              </a:rPr>
              <a:t>download</a:t>
            </a:r>
            <a:r>
              <a:rPr lang="en-US" altLang="en-US" sz="2000" dirty="0" smtClean="0"/>
              <a:t>/modify/delete to digital assets by other authorized users.</a:t>
            </a:r>
            <a:endParaRPr lang="en-US" altLang="en-US" sz="2000" dirty="0" smtClean="0"/>
          </a:p>
          <a:p>
            <a:pPr marL="0" indent="0" algn="l">
              <a:buClrTx/>
              <a:buSzTx/>
              <a:buFontTx/>
              <a:buNone/>
            </a:pPr>
            <a:endParaRPr lang="en-US" altLang="en-US" sz="2000" dirty="0" smtClean="0"/>
          </a:p>
        </p:txBody>
      </p:sp>
      <p:pic>
        <p:nvPicPr>
          <p:cNvPr id="12" name="图片 11" descr="手机用户"/>
          <p:cNvPicPr>
            <a:picLocks noChangeAspect="1"/>
          </p:cNvPicPr>
          <p:nvPr/>
        </p:nvPicPr>
        <p:blipFill>
          <a:blip r:embed="rId2"/>
          <a:stretch>
            <a:fillRect/>
          </a:stretch>
        </p:blipFill>
        <p:spPr>
          <a:xfrm>
            <a:off x="6607810" y="2321560"/>
            <a:ext cx="576580" cy="576580"/>
          </a:xfrm>
          <a:prstGeom prst="rect">
            <a:avLst/>
          </a:prstGeom>
          <a:solidFill>
            <a:schemeClr val="accent4">
              <a:lumMod val="40000"/>
              <a:lumOff val="60000"/>
            </a:schemeClr>
          </a:solidFill>
        </p:spPr>
      </p:pic>
      <p:pic>
        <p:nvPicPr>
          <p:cNvPr id="18" name="图片 17" descr="手机用户"/>
          <p:cNvPicPr>
            <a:picLocks noChangeAspect="1"/>
          </p:cNvPicPr>
          <p:nvPr/>
        </p:nvPicPr>
        <p:blipFill>
          <a:blip r:embed="rId2"/>
          <a:stretch>
            <a:fillRect/>
          </a:stretch>
        </p:blipFill>
        <p:spPr>
          <a:xfrm>
            <a:off x="9851390" y="2321560"/>
            <a:ext cx="576580" cy="576580"/>
          </a:xfrm>
          <a:prstGeom prst="rect">
            <a:avLst/>
          </a:prstGeom>
          <a:solidFill>
            <a:schemeClr val="accent6">
              <a:lumMod val="60000"/>
              <a:lumOff val="40000"/>
            </a:schemeClr>
          </a:solidFill>
        </p:spPr>
      </p:pic>
      <p:sp>
        <p:nvSpPr>
          <p:cNvPr id="19" name="矩形 18"/>
          <p:cNvSpPr/>
          <p:nvPr/>
        </p:nvSpPr>
        <p:spPr>
          <a:xfrm>
            <a:off x="6450965" y="4728845"/>
            <a:ext cx="4902200" cy="405765"/>
          </a:xfrm>
          <a:prstGeom prst="rect">
            <a:avLst/>
          </a:prstGeom>
        </p:spPr>
        <p:style>
          <a:lnRef idx="2">
            <a:schemeClr val="dk1"/>
          </a:lnRef>
          <a:fillRef idx="1">
            <a:schemeClr val="lt1"/>
          </a:fillRef>
          <a:effectRef idx="0">
            <a:schemeClr val="dk1"/>
          </a:effectRef>
          <a:fontRef idx="minor">
            <a:schemeClr val="dk1"/>
          </a:fontRef>
        </p:style>
        <p:txBody>
          <a:bodyPr rtlCol="0" anchor="ctr"/>
          <a:p>
            <a:pPr algn="ctr"/>
            <a:r>
              <a:rPr lang="en-US" altLang="zh-CN"/>
              <a:t>SEAL </a:t>
            </a:r>
            <a:endParaRPr lang="en-US" altLang="zh-CN"/>
          </a:p>
        </p:txBody>
      </p:sp>
      <p:cxnSp>
        <p:nvCxnSpPr>
          <p:cNvPr id="21" name="直接箭头连接符 20"/>
          <p:cNvCxnSpPr>
            <a:stCxn id="12" idx="2"/>
          </p:cNvCxnSpPr>
          <p:nvPr/>
        </p:nvCxnSpPr>
        <p:spPr>
          <a:xfrm flipH="1">
            <a:off x="6892925" y="2898140"/>
            <a:ext cx="3175" cy="1788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flipH="1">
            <a:off x="10321925" y="2948305"/>
            <a:ext cx="4445" cy="1744980"/>
          </a:xfrm>
          <a:prstGeom prst="straightConnector1">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5826760" y="3187700"/>
            <a:ext cx="1193165" cy="583565"/>
          </a:xfrm>
          <a:prstGeom prst="rect">
            <a:avLst/>
          </a:prstGeom>
          <a:noFill/>
        </p:spPr>
        <p:txBody>
          <a:bodyPr wrap="square" rtlCol="0">
            <a:spAutoFit/>
          </a:bodyPr>
          <a:p>
            <a:r>
              <a:rPr lang="en-US" altLang="zh-CN" sz="1600"/>
              <a:t>1.upload a picture</a:t>
            </a:r>
            <a:endParaRPr lang="en-US" altLang="zh-CN" sz="1600"/>
          </a:p>
        </p:txBody>
      </p:sp>
      <p:sp>
        <p:nvSpPr>
          <p:cNvPr id="25" name="文本框 24"/>
          <p:cNvSpPr txBox="1"/>
          <p:nvPr/>
        </p:nvSpPr>
        <p:spPr>
          <a:xfrm>
            <a:off x="7184390" y="3064510"/>
            <a:ext cx="1507490" cy="1492885"/>
          </a:xfrm>
          <a:prstGeom prst="rect">
            <a:avLst/>
          </a:prstGeom>
          <a:noFill/>
        </p:spPr>
        <p:txBody>
          <a:bodyPr wrap="square" rtlCol="0">
            <a:noAutofit/>
          </a:bodyPr>
          <a:p>
            <a:r>
              <a:rPr lang="en-US" altLang="zh-CN" sz="1600"/>
              <a:t>3.ask for the permission </a:t>
            </a:r>
            <a:endParaRPr lang="en-US" altLang="zh-CN" sz="1600"/>
          </a:p>
        </p:txBody>
      </p:sp>
      <p:sp>
        <p:nvSpPr>
          <p:cNvPr id="26" name="文本框 25"/>
          <p:cNvSpPr txBox="1"/>
          <p:nvPr/>
        </p:nvSpPr>
        <p:spPr>
          <a:xfrm>
            <a:off x="10427970" y="2314575"/>
            <a:ext cx="1458595" cy="337185"/>
          </a:xfrm>
          <a:prstGeom prst="rect">
            <a:avLst/>
          </a:prstGeom>
          <a:noFill/>
        </p:spPr>
        <p:txBody>
          <a:bodyPr wrap="square" rtlCol="0">
            <a:spAutoFit/>
          </a:bodyPr>
          <a:p>
            <a:r>
              <a:rPr lang="en-US" altLang="zh-CN" sz="1600"/>
              <a:t>consumer</a:t>
            </a:r>
            <a:endParaRPr lang="en-US" altLang="zh-CN" sz="1600"/>
          </a:p>
        </p:txBody>
      </p:sp>
      <p:sp>
        <p:nvSpPr>
          <p:cNvPr id="27" name="文本框 26"/>
          <p:cNvSpPr txBox="1"/>
          <p:nvPr/>
        </p:nvSpPr>
        <p:spPr>
          <a:xfrm>
            <a:off x="7184390" y="2314575"/>
            <a:ext cx="1458595" cy="337185"/>
          </a:xfrm>
          <a:prstGeom prst="rect">
            <a:avLst/>
          </a:prstGeom>
          <a:noFill/>
        </p:spPr>
        <p:txBody>
          <a:bodyPr wrap="square" rtlCol="0">
            <a:spAutoFit/>
          </a:bodyPr>
          <a:p>
            <a:r>
              <a:rPr lang="en-US" altLang="zh-CN" sz="1600"/>
              <a:t>owner</a:t>
            </a:r>
            <a:endParaRPr lang="en-US" altLang="zh-CN" sz="1600"/>
          </a:p>
        </p:txBody>
      </p:sp>
      <p:sp>
        <p:nvSpPr>
          <p:cNvPr id="28" name="文本框 27"/>
          <p:cNvSpPr txBox="1"/>
          <p:nvPr/>
        </p:nvSpPr>
        <p:spPr>
          <a:xfrm>
            <a:off x="10391775" y="3064510"/>
            <a:ext cx="1458595" cy="1151255"/>
          </a:xfrm>
          <a:prstGeom prst="rect">
            <a:avLst/>
          </a:prstGeom>
          <a:noFill/>
        </p:spPr>
        <p:txBody>
          <a:bodyPr wrap="square" rtlCol="0">
            <a:noAutofit/>
          </a:bodyPr>
          <a:p>
            <a:r>
              <a:rPr lang="en-US" altLang="zh-CN" sz="1600"/>
              <a:t>4.the picture share to the consumer</a:t>
            </a:r>
            <a:endParaRPr lang="en-US" altLang="zh-CN" sz="1600"/>
          </a:p>
        </p:txBody>
      </p:sp>
      <p:cxnSp>
        <p:nvCxnSpPr>
          <p:cNvPr id="29" name="直接箭头连接符 28"/>
          <p:cNvCxnSpPr/>
          <p:nvPr/>
        </p:nvCxnSpPr>
        <p:spPr>
          <a:xfrm flipH="1">
            <a:off x="9967595" y="2922270"/>
            <a:ext cx="3175" cy="17208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8864600" y="3107690"/>
            <a:ext cx="1155700" cy="1151255"/>
          </a:xfrm>
          <a:prstGeom prst="rect">
            <a:avLst/>
          </a:prstGeom>
          <a:noFill/>
        </p:spPr>
        <p:txBody>
          <a:bodyPr wrap="square" rtlCol="0">
            <a:noAutofit/>
          </a:bodyPr>
          <a:p>
            <a:r>
              <a:rPr lang="en-US" altLang="zh-CN" sz="1600"/>
              <a:t>2.apply for access the picture</a:t>
            </a:r>
            <a:endParaRPr lang="en-US" altLang="zh-CN" sz="1600"/>
          </a:p>
        </p:txBody>
      </p:sp>
      <p:cxnSp>
        <p:nvCxnSpPr>
          <p:cNvPr id="4" name="直接箭头连接符 3"/>
          <p:cNvCxnSpPr/>
          <p:nvPr/>
        </p:nvCxnSpPr>
        <p:spPr>
          <a:xfrm>
            <a:off x="7158355" y="2896870"/>
            <a:ext cx="0" cy="179641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ym typeface="+mn-ea"/>
              </a:rPr>
              <a:t>Usecase(2/2)</a:t>
            </a:r>
            <a:endParaRPr lang="en-IN" dirty="0"/>
          </a:p>
        </p:txBody>
      </p:sp>
      <p:sp>
        <p:nvSpPr>
          <p:cNvPr id="3" name="Content Placeholder 2"/>
          <p:cNvSpPr>
            <a:spLocks noGrp="1"/>
          </p:cNvSpPr>
          <p:nvPr>
            <p:ph idx="1"/>
          </p:nvPr>
        </p:nvSpPr>
        <p:spPr>
          <a:xfrm>
            <a:off x="598805" y="2234565"/>
            <a:ext cx="4186555" cy="2693670"/>
          </a:xfrm>
        </p:spPr>
        <p:txBody>
          <a:bodyPr/>
          <a:lstStyle/>
          <a:p>
            <a:pPr algn="l">
              <a:buClrTx/>
              <a:buSzTx/>
              <a:buFontTx/>
              <a:buBlip>
                <a:blip r:embed="rId1"/>
              </a:buBlip>
            </a:pPr>
            <a:r>
              <a:rPr lang="en-US" altLang="en-US" sz="2000" dirty="0" smtClean="0"/>
              <a:t>Another usecase:</a:t>
            </a:r>
            <a:endParaRPr lang="en-US" altLang="en-US" sz="2000" dirty="0" smtClean="0"/>
          </a:p>
          <a:p>
            <a:pPr marL="0" indent="0" algn="l">
              <a:buClrTx/>
              <a:buSzTx/>
              <a:buFontTx/>
              <a:buNone/>
            </a:pPr>
            <a:r>
              <a:rPr lang="en-US" altLang="en-US" sz="2000" dirty="0" smtClean="0"/>
              <a:t>-When a user's digital asset transitions between multiple metaverse applications, and the service enabler layer supports access</a:t>
            </a:r>
            <a:r>
              <a:rPr lang="en-US" altLang="en-US" sz="2000" dirty="0" smtClean="0">
                <a:sym typeface="+mn-ea"/>
              </a:rPr>
              <a:t>/download</a:t>
            </a:r>
            <a:r>
              <a:rPr lang="en-US" altLang="en-US" sz="2000" dirty="0" smtClean="0"/>
              <a:t>/modify/delete to digital assets by authorized metaverse applications to ensure the consistency of the digital assets.</a:t>
            </a:r>
            <a:endParaRPr lang="en-US" altLang="en-US" sz="2000" dirty="0" smtClean="0"/>
          </a:p>
        </p:txBody>
      </p:sp>
      <p:pic>
        <p:nvPicPr>
          <p:cNvPr id="12" name="图片 11" descr="手机用户"/>
          <p:cNvPicPr>
            <a:picLocks noChangeAspect="1"/>
          </p:cNvPicPr>
          <p:nvPr/>
        </p:nvPicPr>
        <p:blipFill>
          <a:blip r:embed="rId2"/>
          <a:stretch>
            <a:fillRect/>
          </a:stretch>
        </p:blipFill>
        <p:spPr>
          <a:xfrm>
            <a:off x="8048625" y="1860550"/>
            <a:ext cx="501650" cy="501650"/>
          </a:xfrm>
          <a:prstGeom prst="rect">
            <a:avLst/>
          </a:prstGeom>
          <a:solidFill>
            <a:schemeClr val="accent4">
              <a:lumMod val="40000"/>
              <a:lumOff val="60000"/>
            </a:schemeClr>
          </a:solidFill>
        </p:spPr>
      </p:pic>
      <p:sp>
        <p:nvSpPr>
          <p:cNvPr id="19" name="矩形 18"/>
          <p:cNvSpPr/>
          <p:nvPr/>
        </p:nvSpPr>
        <p:spPr>
          <a:xfrm>
            <a:off x="6188075" y="4705985"/>
            <a:ext cx="4413250" cy="405765"/>
          </a:xfrm>
          <a:prstGeom prst="rect">
            <a:avLst/>
          </a:prstGeom>
        </p:spPr>
        <p:style>
          <a:lnRef idx="2">
            <a:schemeClr val="dk1"/>
          </a:lnRef>
          <a:fillRef idx="1">
            <a:schemeClr val="lt1"/>
          </a:fillRef>
          <a:effectRef idx="0">
            <a:schemeClr val="dk1"/>
          </a:effectRef>
          <a:fontRef idx="minor">
            <a:schemeClr val="dk1"/>
          </a:fontRef>
        </p:style>
        <p:txBody>
          <a:bodyPr rtlCol="0" anchor="ctr"/>
          <a:p>
            <a:pPr algn="ctr"/>
            <a:r>
              <a:rPr lang="en-US" altLang="zh-CN">
                <a:sym typeface="+mn-ea"/>
              </a:rPr>
              <a:t>SEAL </a:t>
            </a:r>
            <a:endParaRPr lang="en-US" altLang="zh-CN"/>
          </a:p>
        </p:txBody>
      </p:sp>
      <p:cxnSp>
        <p:nvCxnSpPr>
          <p:cNvPr id="21" name="直接箭头连接符 20"/>
          <p:cNvCxnSpPr/>
          <p:nvPr/>
        </p:nvCxnSpPr>
        <p:spPr>
          <a:xfrm>
            <a:off x="6379845" y="2886710"/>
            <a:ext cx="32385" cy="1771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flipH="1" flipV="1">
            <a:off x="10258425" y="2858770"/>
            <a:ext cx="12700" cy="1809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5408295" y="3408680"/>
            <a:ext cx="1458595" cy="583565"/>
          </a:xfrm>
          <a:prstGeom prst="rect">
            <a:avLst/>
          </a:prstGeom>
          <a:noFill/>
        </p:spPr>
        <p:txBody>
          <a:bodyPr wrap="square" rtlCol="0">
            <a:spAutoFit/>
          </a:bodyPr>
          <a:p>
            <a:r>
              <a:rPr lang="en-US" altLang="zh-CN" sz="1600"/>
              <a:t>1.upload a avatar</a:t>
            </a:r>
            <a:endParaRPr lang="en-US" altLang="zh-CN" sz="1600"/>
          </a:p>
        </p:txBody>
      </p:sp>
      <p:sp>
        <p:nvSpPr>
          <p:cNvPr id="25" name="文本框 24"/>
          <p:cNvSpPr txBox="1"/>
          <p:nvPr/>
        </p:nvSpPr>
        <p:spPr>
          <a:xfrm>
            <a:off x="6690360" y="3387090"/>
            <a:ext cx="1627505" cy="583565"/>
          </a:xfrm>
          <a:prstGeom prst="rect">
            <a:avLst/>
          </a:prstGeom>
          <a:noFill/>
        </p:spPr>
        <p:txBody>
          <a:bodyPr wrap="square" rtlCol="0">
            <a:spAutoFit/>
          </a:bodyPr>
          <a:p>
            <a:r>
              <a:rPr lang="en-US" altLang="zh-CN" sz="1600"/>
              <a:t>3.ask for the permission </a:t>
            </a:r>
            <a:endParaRPr lang="en-US" altLang="zh-CN" sz="1600"/>
          </a:p>
        </p:txBody>
      </p:sp>
      <p:sp>
        <p:nvSpPr>
          <p:cNvPr id="27" name="文本框 26"/>
          <p:cNvSpPr txBox="1"/>
          <p:nvPr/>
        </p:nvSpPr>
        <p:spPr>
          <a:xfrm>
            <a:off x="5046345" y="1997075"/>
            <a:ext cx="1458595" cy="583565"/>
          </a:xfrm>
          <a:prstGeom prst="rect">
            <a:avLst/>
          </a:prstGeom>
          <a:noFill/>
        </p:spPr>
        <p:txBody>
          <a:bodyPr wrap="square" rtlCol="0">
            <a:spAutoFit/>
          </a:bodyPr>
          <a:p>
            <a:r>
              <a:rPr lang="en-US" altLang="zh-CN" sz="1600"/>
              <a:t>Virtical Application 1</a:t>
            </a:r>
            <a:endParaRPr lang="en-US" altLang="zh-CN" sz="1600"/>
          </a:p>
        </p:txBody>
      </p:sp>
      <p:sp>
        <p:nvSpPr>
          <p:cNvPr id="28" name="文本框 27"/>
          <p:cNvSpPr txBox="1"/>
          <p:nvPr/>
        </p:nvSpPr>
        <p:spPr>
          <a:xfrm>
            <a:off x="10328910" y="3531870"/>
            <a:ext cx="1458595" cy="337185"/>
          </a:xfrm>
          <a:prstGeom prst="rect">
            <a:avLst/>
          </a:prstGeom>
          <a:noFill/>
        </p:spPr>
        <p:txBody>
          <a:bodyPr wrap="square" rtlCol="0">
            <a:spAutoFit/>
          </a:bodyPr>
          <a:p>
            <a:r>
              <a:rPr lang="en-US" altLang="zh-CN" sz="1600"/>
              <a:t>4.send avatar</a:t>
            </a:r>
            <a:endParaRPr lang="en-US" altLang="zh-CN" sz="1600"/>
          </a:p>
        </p:txBody>
      </p:sp>
      <p:cxnSp>
        <p:nvCxnSpPr>
          <p:cNvPr id="29" name="直接箭头连接符 28"/>
          <p:cNvCxnSpPr/>
          <p:nvPr/>
        </p:nvCxnSpPr>
        <p:spPr>
          <a:xfrm>
            <a:off x="9904095" y="2833370"/>
            <a:ext cx="25400" cy="18599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8700770" y="3452495"/>
            <a:ext cx="1339850" cy="829945"/>
          </a:xfrm>
          <a:prstGeom prst="rect">
            <a:avLst/>
          </a:prstGeom>
          <a:noFill/>
        </p:spPr>
        <p:txBody>
          <a:bodyPr wrap="square" rtlCol="0">
            <a:spAutoFit/>
          </a:bodyPr>
          <a:p>
            <a:r>
              <a:rPr lang="en-US" altLang="zh-CN" sz="1600"/>
              <a:t>2.apply for download avatar</a:t>
            </a:r>
            <a:endParaRPr lang="en-US" altLang="zh-CN" sz="1600"/>
          </a:p>
        </p:txBody>
      </p:sp>
      <p:pic>
        <p:nvPicPr>
          <p:cNvPr id="4" name="图片 3"/>
          <p:cNvPicPr>
            <a:picLocks noChangeAspect="1"/>
          </p:cNvPicPr>
          <p:nvPr/>
        </p:nvPicPr>
        <p:blipFill>
          <a:blip r:embed="rId3"/>
          <a:stretch>
            <a:fillRect/>
          </a:stretch>
        </p:blipFill>
        <p:spPr>
          <a:xfrm>
            <a:off x="6270625" y="2343150"/>
            <a:ext cx="596265" cy="541020"/>
          </a:xfrm>
          <a:prstGeom prst="rect">
            <a:avLst/>
          </a:prstGeom>
        </p:spPr>
      </p:pic>
      <p:sp>
        <p:nvSpPr>
          <p:cNvPr id="6" name="文本框 5"/>
          <p:cNvSpPr txBox="1"/>
          <p:nvPr/>
        </p:nvSpPr>
        <p:spPr>
          <a:xfrm>
            <a:off x="10256520" y="2111375"/>
            <a:ext cx="1458595" cy="583565"/>
          </a:xfrm>
          <a:prstGeom prst="rect">
            <a:avLst/>
          </a:prstGeom>
          <a:noFill/>
        </p:spPr>
        <p:txBody>
          <a:bodyPr wrap="square" rtlCol="0">
            <a:spAutoFit/>
          </a:bodyPr>
          <a:p>
            <a:r>
              <a:rPr lang="en-US" altLang="zh-CN" sz="1600">
                <a:sym typeface="+mn-ea"/>
              </a:rPr>
              <a:t>Virtical Application </a:t>
            </a:r>
            <a:r>
              <a:rPr lang="en-US" altLang="zh-CN" sz="1600"/>
              <a:t>2</a:t>
            </a:r>
            <a:endParaRPr lang="en-US" altLang="zh-CN" sz="1600"/>
          </a:p>
        </p:txBody>
      </p:sp>
      <p:pic>
        <p:nvPicPr>
          <p:cNvPr id="7" name="图片 6"/>
          <p:cNvPicPr>
            <a:picLocks noChangeAspect="1"/>
          </p:cNvPicPr>
          <p:nvPr/>
        </p:nvPicPr>
        <p:blipFill>
          <a:blip r:embed="rId3"/>
          <a:stretch>
            <a:fillRect/>
          </a:stretch>
        </p:blipFill>
        <p:spPr>
          <a:xfrm>
            <a:off x="9732645" y="2301240"/>
            <a:ext cx="596265" cy="541020"/>
          </a:xfrm>
          <a:prstGeom prst="rect">
            <a:avLst/>
          </a:prstGeom>
        </p:spPr>
      </p:pic>
      <p:cxnSp>
        <p:nvCxnSpPr>
          <p:cNvPr id="9" name="曲线连接符 8"/>
          <p:cNvCxnSpPr>
            <a:stCxn id="12" idx="1"/>
            <a:endCxn id="4" idx="0"/>
          </p:cNvCxnSpPr>
          <p:nvPr/>
        </p:nvCxnSpPr>
        <p:spPr>
          <a:xfrm rot="10800000" flipV="1">
            <a:off x="6569075" y="2110740"/>
            <a:ext cx="1479550" cy="231775"/>
          </a:xfrm>
          <a:prstGeom prst="curvedConnector2">
            <a:avLst/>
          </a:prstGeom>
          <a:ln>
            <a:tailEnd type="arrow" w="med" len="med"/>
          </a:ln>
        </p:spPr>
        <p:style>
          <a:lnRef idx="1">
            <a:schemeClr val="dk1"/>
          </a:lnRef>
          <a:fillRef idx="0">
            <a:schemeClr val="dk1"/>
          </a:fillRef>
          <a:effectRef idx="0">
            <a:schemeClr val="dk1"/>
          </a:effectRef>
          <a:fontRef idx="minor">
            <a:schemeClr val="tx1"/>
          </a:fontRef>
        </p:style>
      </p:cxnSp>
      <p:cxnSp>
        <p:nvCxnSpPr>
          <p:cNvPr id="10" name="曲线连接符 9"/>
          <p:cNvCxnSpPr>
            <a:stCxn id="12" idx="3"/>
            <a:endCxn id="7" idx="0"/>
          </p:cNvCxnSpPr>
          <p:nvPr/>
        </p:nvCxnSpPr>
        <p:spPr>
          <a:xfrm>
            <a:off x="8550275" y="2111375"/>
            <a:ext cx="1480820" cy="189865"/>
          </a:xfrm>
          <a:prstGeom prst="curvedConnector2">
            <a:avLst/>
          </a:prstGeom>
          <a:ln>
            <a:tailEnd type="arrow" w="med" len="med"/>
          </a:ln>
        </p:spPr>
        <p:style>
          <a:lnRef idx="1">
            <a:schemeClr val="dk1"/>
          </a:lnRef>
          <a:fillRef idx="0">
            <a:schemeClr val="dk1"/>
          </a:fillRef>
          <a:effectRef idx="0">
            <a:schemeClr val="dk1"/>
          </a:effectRef>
          <a:fontRef idx="minor">
            <a:schemeClr val="tx1"/>
          </a:fontRef>
        </p:style>
      </p:cxnSp>
      <p:sp>
        <p:nvSpPr>
          <p:cNvPr id="5" name="文本框 4"/>
          <p:cNvSpPr txBox="1"/>
          <p:nvPr/>
        </p:nvSpPr>
        <p:spPr>
          <a:xfrm>
            <a:off x="6866890" y="1772920"/>
            <a:ext cx="819785" cy="337185"/>
          </a:xfrm>
          <a:prstGeom prst="rect">
            <a:avLst/>
          </a:prstGeom>
          <a:noFill/>
        </p:spPr>
        <p:txBody>
          <a:bodyPr wrap="square" rtlCol="0">
            <a:spAutoFit/>
          </a:bodyPr>
          <a:p>
            <a:r>
              <a:rPr lang="en-US" altLang="zh-CN" sz="1600"/>
              <a:t>login</a:t>
            </a:r>
            <a:endParaRPr lang="en-US" altLang="zh-CN" sz="1600"/>
          </a:p>
        </p:txBody>
      </p:sp>
      <p:sp>
        <p:nvSpPr>
          <p:cNvPr id="8" name="文本框 7"/>
          <p:cNvSpPr txBox="1"/>
          <p:nvPr/>
        </p:nvSpPr>
        <p:spPr>
          <a:xfrm>
            <a:off x="8960485" y="1762125"/>
            <a:ext cx="819785" cy="337185"/>
          </a:xfrm>
          <a:prstGeom prst="rect">
            <a:avLst/>
          </a:prstGeom>
          <a:noFill/>
        </p:spPr>
        <p:txBody>
          <a:bodyPr wrap="square" rtlCol="0">
            <a:spAutoFit/>
          </a:bodyPr>
          <a:p>
            <a:r>
              <a:rPr lang="en-US" altLang="zh-CN" sz="1600"/>
              <a:t>login</a:t>
            </a:r>
            <a:endParaRPr lang="en-US" altLang="zh-CN" sz="1600"/>
          </a:p>
        </p:txBody>
      </p:sp>
      <p:cxnSp>
        <p:nvCxnSpPr>
          <p:cNvPr id="11" name="直接箭头连接符 10"/>
          <p:cNvCxnSpPr/>
          <p:nvPr/>
        </p:nvCxnSpPr>
        <p:spPr>
          <a:xfrm>
            <a:off x="6690360" y="2842260"/>
            <a:ext cx="0" cy="179641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ym typeface="+mn-ea"/>
              </a:rPr>
              <a:t>Summary</a:t>
            </a:r>
            <a:endParaRPr lang="en-IN" dirty="0"/>
          </a:p>
        </p:txBody>
      </p:sp>
      <p:sp>
        <p:nvSpPr>
          <p:cNvPr id="3" name="Content Placeholder 2"/>
          <p:cNvSpPr>
            <a:spLocks noGrp="1"/>
          </p:cNvSpPr>
          <p:nvPr>
            <p:ph idx="1"/>
          </p:nvPr>
        </p:nvSpPr>
        <p:spPr>
          <a:xfrm>
            <a:off x="422275" y="2456180"/>
            <a:ext cx="10668000" cy="491490"/>
          </a:xfrm>
        </p:spPr>
        <p:txBody>
          <a:bodyPr/>
          <a:lstStyle/>
          <a:p>
            <a:r>
              <a:rPr lang="en-US" dirty="0" smtClean="0"/>
              <a:t>SA6 can provide service to support for permission control of digital asset operation by the consumers (i.e. application clients and servers) or across verticals.</a:t>
            </a:r>
            <a:endParaRPr lang="en-US" dirty="0" smtClean="0"/>
          </a:p>
        </p:txBody>
      </p:sp>
      <p:sp>
        <p:nvSpPr>
          <p:cNvPr id="5" name="Rectangle 2"/>
          <p:cNvSpPr>
            <a:spLocks noChangeArrowheads="1"/>
          </p:cNvSpPr>
          <p:nvPr/>
        </p:nvSpPr>
        <p:spPr bwMode="auto">
          <a:xfrm>
            <a:off x="5981700" y="2114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en-IN"/>
          </a:p>
        </p:txBody>
      </p:sp>
      <p:sp>
        <p:nvSpPr>
          <p:cNvPr id="4" name="文本框 3"/>
          <p:cNvSpPr txBox="1"/>
          <p:nvPr/>
        </p:nvSpPr>
        <p:spPr>
          <a:xfrm>
            <a:off x="838200" y="4472305"/>
            <a:ext cx="8341995" cy="368300"/>
          </a:xfrm>
          <a:prstGeom prst="rect">
            <a:avLst/>
          </a:prstGeom>
          <a:noFill/>
        </p:spPr>
        <p:txBody>
          <a:bodyPr wrap="square" rtlCol="0" anchor="t">
            <a:spAutoFit/>
          </a:bodyPr>
          <a:p>
            <a:r>
              <a:rPr lang="en-US" dirty="0" smtClean="0">
                <a:sym typeface="+mn-ea"/>
              </a:rPr>
              <a:t>Note: operation may includes access, download, modification, delete, etc</a:t>
            </a:r>
            <a:endParaRPr lang="en-US" altLang="en-US" dirty="0" smtClean="0">
              <a:sym typeface="+mn-ea"/>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Thanks</a:t>
            </a:r>
            <a:endParaRPr lang="en-IN" dirty="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2708</Words>
  <Application>WPS 演示</Application>
  <PresentationFormat>Widescreen</PresentationFormat>
  <Paragraphs>92</Paragraphs>
  <Slides>10</Slides>
  <Notes>0</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1</vt:i4>
      </vt:variant>
      <vt:variant>
        <vt:lpstr>幻灯片标题</vt:lpstr>
      </vt:variant>
      <vt:variant>
        <vt:i4>10</vt:i4>
      </vt:variant>
    </vt:vector>
  </HeadingPairs>
  <TitlesOfParts>
    <vt:vector size="22" baseType="lpstr">
      <vt:lpstr>Arial</vt:lpstr>
      <vt:lpstr>宋体</vt:lpstr>
      <vt:lpstr>Wingdings</vt:lpstr>
      <vt:lpstr>Calibri</vt:lpstr>
      <vt:lpstr>Arial</vt:lpstr>
      <vt:lpstr>Calibri Light</vt:lpstr>
      <vt:lpstr>Times New Roman</vt:lpstr>
      <vt:lpstr>微软雅黑</vt:lpstr>
      <vt:lpstr>Arial Unicode MS</vt:lpstr>
      <vt:lpstr>Office Theme</vt:lpstr>
      <vt:lpstr>1_Office Theme</vt:lpstr>
      <vt:lpstr>Visio.Drawing.11</vt:lpstr>
      <vt:lpstr>PowerPoint 演示文稿</vt:lpstr>
      <vt:lpstr>Outline</vt:lpstr>
      <vt:lpstr>Defination</vt:lpstr>
      <vt:lpstr>Requirement</vt:lpstr>
      <vt:lpstr>Previous work</vt:lpstr>
      <vt:lpstr>Usecase(1/2)</vt:lpstr>
      <vt:lpstr>Usecase(2/2)</vt:lpstr>
      <vt:lpstr>Summary</vt:lpstr>
      <vt:lpstr>Thanks</vt:lpstr>
      <vt:lpstr>Summary</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liujw</cp:lastModifiedBy>
  <cp:revision>655</cp:revision>
  <dcterms:created xsi:type="dcterms:W3CDTF">2010-02-05T13:52:00Z</dcterms:created>
  <dcterms:modified xsi:type="dcterms:W3CDTF">2024-05-07T07:18:20Z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ICV">
    <vt:lpwstr>DE1A2E4DA8CD45E08CCC632943F55141</vt:lpwstr>
  </property>
  <property fmtid="{D5CDD505-2E9C-101B-9397-08002B2CF9AE}" pid="4" name="KSOProductBuildVer">
    <vt:lpwstr>2052-11.8.2.12085</vt:lpwstr>
  </property>
</Properties>
</file>