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2" r:id="rId2"/>
  </p:sldMasterIdLst>
  <p:notesMasterIdLst>
    <p:notesMasterId r:id="rId8"/>
  </p:notesMasterIdLst>
  <p:handoutMasterIdLst>
    <p:handoutMasterId r:id="rId9"/>
  </p:handoutMasterIdLst>
  <p:sldIdLst>
    <p:sldId id="303" r:id="rId3"/>
    <p:sldId id="725" r:id="rId4"/>
    <p:sldId id="741" r:id="rId5"/>
    <p:sldId id="739" r:id="rId6"/>
    <p:sldId id="740" r:id="rId7"/>
  </p:sldIdLst>
  <p:sldSz cx="9144000" cy="6858000" type="screen4x3"/>
  <p:notesSz cx="6797675" cy="9928225"/>
  <p:defaultTextStyle>
    <a:defPPr>
      <a:defRPr lang="en-GB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58">
          <p15:clr>
            <a:srgbClr val="A4A3A4"/>
          </p15:clr>
        </p15:guide>
        <p15:guide id="2" pos="28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3735"/>
    <a:srgbClr val="FFC000"/>
    <a:srgbClr val="669900"/>
    <a:srgbClr val="FF00FF"/>
    <a:srgbClr val="006699"/>
    <a:srgbClr val="990000"/>
    <a:srgbClr val="FF3300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72" autoAdjust="0"/>
    <p:restoredTop sz="90917" autoAdjust="0"/>
  </p:normalViewPr>
  <p:slideViewPr>
    <p:cSldViewPr snapToGrid="0" showGuides="1">
      <p:cViewPr varScale="1">
        <p:scale>
          <a:sx n="104" d="100"/>
          <a:sy n="104" d="100"/>
        </p:scale>
        <p:origin x="1638" y="96"/>
      </p:cViewPr>
      <p:guideLst>
        <p:guide orient="horz" pos="2058"/>
        <p:guide pos="28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40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99D8268-B388-4D54-8ACC-4A55E24DC9B5}" type="datetime1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3/27/2024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/>
          <a:p>
            <a:pPr lvl="0" algn="r" defTabSz="930275" eaLnBrk="1" hangingPunct="1">
              <a:buNone/>
            </a:pPr>
            <a:fld id="{9A0DB2DC-4C9A-4742-B13C-FB6460FD3503}" type="slidenum">
              <a:rPr lang="en-GB" altLang="en-US" sz="1200" dirty="0">
                <a:latin typeface="Times New Roman" panose="02020603050405020304" pitchFamily="18" charset="0"/>
              </a:rPr>
              <a:t>‹#›</a:t>
            </a:fld>
            <a:endParaRPr lang="en-GB" altLang="en-US" sz="12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D4217-4072-4051-B77E-018397AED954}" type="datetime1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3/27/2024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6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/>
          <a:p>
            <a:pPr lvl="0" algn="r" defTabSz="930275" eaLnBrk="1" hangingPunct="1">
              <a:buNone/>
            </a:pPr>
            <a:fld id="{9A0DB2DC-4C9A-4742-B13C-FB6460FD3503}" type="slidenum">
              <a:rPr lang="en-GB" altLang="en-US" sz="1200" dirty="0">
                <a:latin typeface="Times New Roman" panose="02020603050405020304" pitchFamily="18" charset="0"/>
              </a:rPr>
              <a:t>‹#›</a:t>
            </a:fld>
            <a:endParaRPr lang="en-GB" altLang="en-US" sz="1200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</a:ln>
        </p:spPr>
        <p:txBody>
          <a:bodyPr lIns="92859" tIns="46430" rIns="92859" bIns="46430" anchor="b" anchorCtr="0"/>
          <a:lstStyle/>
          <a:p>
            <a:pPr lvl="0" algn="r" defTabSz="930275" eaLnBrk="1" hangingPunct="1">
              <a:spcBef>
                <a:spcPct val="0"/>
              </a:spcBef>
            </a:pPr>
            <a:fld id="{9A0DB2DC-4C9A-4742-B13C-FB6460FD3503}" type="slidenum">
              <a:rPr lang="en-GB" altLang="en-US" dirty="0">
                <a:cs typeface="Arial" panose="020B0604020202020204" pitchFamily="34" charset="0"/>
              </a:rPr>
              <a:t>1</a:t>
            </a:fld>
            <a:endParaRPr lang="en-GB" altLang="en-US" dirty="0"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6148" name="Rectangle 3"/>
          <p:cNvSpPr>
            <a:spLocks noGrp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</p:spPr>
        <p:txBody>
          <a:bodyPr wrap="square" lIns="92859" tIns="46430" rIns="92859" bIns="46430" anchor="t" anchorCtr="0"/>
          <a:lstStyle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3525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7452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48BED0-4E26-44AB-83E3-68651808B75E}" type="datetimeFigureOut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3/27/2024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48BED0-4E26-44AB-83E3-68651808B75E}" type="datetimeFigureOut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3/27/2024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48BED0-4E26-44AB-83E3-68651808B75E}" type="datetimeFigureOut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3/27/2024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48BED0-4E26-44AB-83E3-68651808B75E}" type="datetimeFigureOut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3/27/2024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48BED0-4E26-44AB-83E3-68651808B75E}" type="datetimeFigureOut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3/27/2024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48BED0-4E26-44AB-83E3-68651808B75E}" type="datetimeFigureOut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3/27/2024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48BED0-4E26-44AB-83E3-68651808B75E}" type="datetimeFigureOut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3/27/2024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48BED0-4E26-44AB-83E3-68651808B75E}" type="datetimeFigureOut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3/27/2024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48BED0-4E26-44AB-83E3-68651808B75E}" type="datetimeFigureOut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3/27/2024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48BED0-4E26-44AB-83E3-68651808B75E}" type="datetimeFigureOut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3/27/2024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48BED0-4E26-44AB-83E3-68651808B75E}" type="datetimeFigureOut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3/27/2024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</p:spPr>
        <p:txBody>
          <a:bodyPr wrap="none" anchor="ctr"/>
          <a:lstStyle/>
          <a:p>
            <a:pPr lvl="0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4150"/>
            <a:ext cx="8388350" cy="48307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/>
        </p:nvSpPr>
        <p:spPr bwMode="auto">
          <a:xfrm>
            <a:off x="8318500" y="6383338"/>
            <a:ext cx="511175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lvl="0" algn="ctr"/>
            <a:fld id="{9A0DB2DC-4C9A-4742-B13C-FB6460FD3503}" type="slidenum">
              <a:rPr lang="en-GB" altLang="en-US" b="1" dirty="0">
                <a:latin typeface="Arial" panose="020B0604020202020204" pitchFamily="34" charset="0"/>
              </a:rPr>
              <a:t>‹#›</a:t>
            </a:fld>
            <a:endParaRPr lang="en-GB" altLang="en-US" b="1" dirty="0">
              <a:latin typeface="Arial" panose="020B0604020202020204" pitchFamily="34" charset="0"/>
            </a:endParaRPr>
          </a:p>
          <a:p>
            <a:pPr lvl="0"/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/>
        </p:nvSpPr>
        <p:spPr bwMode="auto">
          <a:xfrm>
            <a:off x="4086225" y="3303588"/>
            <a:ext cx="971550" cy="2460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 eaLnBrk="1" hangingPunct="1">
              <a:buNone/>
            </a:pPr>
            <a:r>
              <a:rPr lang="en-GB" altLang="en-US" dirty="0">
                <a:solidFill>
                  <a:schemeClr val="bg1"/>
                </a:solidFill>
                <a:latin typeface="Arial" panose="020B0604020202020204" pitchFamily="34" charset="0"/>
              </a:rPr>
              <a:t>© 3GPP 2012</a:t>
            </a:r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1031" name="Rectangle 16"/>
          <p:cNvSpPr>
            <a:spLocks noChangeArrowheads="1"/>
          </p:cNvSpPr>
          <p:nvPr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3GPP 2024</a:t>
            </a:r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526338" y="415925"/>
            <a:ext cx="1308100" cy="762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48BED0-4E26-44AB-83E3-68651808B75E}" type="datetimeFigureOut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3/27/2024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8813" y="1614488"/>
            <a:ext cx="7772400" cy="2466975"/>
          </a:xfr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zh-CN" sz="24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br>
              <a:rPr kumimoji="0" lang="en-GB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zh-CN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FS_AIMLAPP – Status and discussion</a:t>
            </a:r>
            <a:b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b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altLang="zh-CN" sz="2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123" name="Subtitle 6"/>
          <p:cNvSpPr>
            <a:spLocks noGrp="1"/>
          </p:cNvSpPr>
          <p:nvPr>
            <p:ph type="subTitle" idx="1"/>
          </p:nvPr>
        </p:nvSpPr>
        <p:spPr/>
        <p:txBody>
          <a:bodyPr vert="horz" wrap="square" lIns="91440" tIns="45720" rIns="91440" bIns="45720" anchor="t" anchorCtr="0"/>
          <a:lstStyle/>
          <a:p>
            <a:pPr>
              <a:lnSpc>
                <a:spcPct val="80000"/>
              </a:lnSpc>
              <a:buClrTx/>
              <a:buSzTx/>
              <a:buFontTx/>
              <a:buNone/>
            </a:pPr>
            <a:endParaRPr lang="en-US" altLang="en-US" sz="2000" dirty="0">
              <a:latin typeface="Arial" panose="020B0604020202020204" pitchFamily="34" charset="0"/>
              <a:ea typeface="+mn-ea"/>
              <a:cs typeface="+mn-cs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Manos Pateromichelakis</a:t>
            </a: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ea typeface="+mn-ea"/>
                <a:cs typeface="+mn-cs"/>
              </a:rPr>
              <a:t>Lenovo</a:t>
            </a:r>
            <a:endParaRPr lang="en-GB" altLang="en-US" sz="2000" dirty="0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4" name="Text Box 14"/>
          <p:cNvSpPr txBox="1"/>
          <p:nvPr/>
        </p:nvSpPr>
        <p:spPr>
          <a:xfrm>
            <a:off x="323850" y="73025"/>
            <a:ext cx="3486150" cy="276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sv-SE" altLang="en-US" sz="1200" b="1" dirty="0">
                <a:latin typeface="Arial" panose="020B0604020202020204"/>
                <a:cs typeface="Arial" panose="020B0604020202020204" pitchFamily="34" charset="0"/>
              </a:rPr>
              <a:t>S6-23xxxx	</a:t>
            </a:r>
            <a:endParaRPr lang="sv-SE" altLang="en-US" sz="1200" b="1" dirty="0">
              <a:latin typeface="Arial" panose="020B0604020202020204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Title 1"/>
          <p:cNvSpPr>
            <a:spLocks noGrp="1"/>
          </p:cNvSpPr>
          <p:nvPr>
            <p:ph type="title"/>
          </p:nvPr>
        </p:nvSpPr>
        <p:spPr>
          <a:xfrm>
            <a:off x="706112" y="399343"/>
            <a:ext cx="7061670" cy="396764"/>
          </a:xfrm>
        </p:spPr>
        <p:txBody>
          <a:bodyPr vert="horz" wrap="square" lIns="68580" tIns="34290" rIns="68580" bIns="34290" anchor="ctr" anchorCtr="0"/>
          <a:lstStyle/>
          <a:p>
            <a:r>
              <a:rPr lang="en-US" altLang="en-US" dirty="0"/>
              <a:t>AIML SID status based on the objectives</a:t>
            </a:r>
          </a:p>
        </p:txBody>
      </p:sp>
      <p:sp>
        <p:nvSpPr>
          <p:cNvPr id="8203" name="TextBox 16"/>
          <p:cNvSpPr txBox="1"/>
          <p:nvPr/>
        </p:nvSpPr>
        <p:spPr>
          <a:xfrm>
            <a:off x="193962" y="4881084"/>
            <a:ext cx="8543635" cy="13849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marL="0" indent="0" defTabSz="684848">
              <a:spcBef>
                <a:spcPct val="0"/>
              </a:spcBef>
              <a:buNone/>
            </a:pPr>
            <a:r>
              <a:rPr lang="en-US" altLang="zh-CN" sz="1400" dirty="0">
                <a:solidFill>
                  <a:prstClr val="black"/>
                </a:solidFill>
                <a:latin typeface="Calibri"/>
                <a:ea typeface="微软雅黑" panose="020B0503020204020204" pitchFamily="34" charset="-122"/>
              </a:rPr>
              <a:t>Rapporteur Remarks:</a:t>
            </a:r>
          </a:p>
          <a:p>
            <a:pPr marL="0" indent="0" defTabSz="684848">
              <a:spcBef>
                <a:spcPct val="0"/>
              </a:spcBef>
              <a:buNone/>
            </a:pPr>
            <a:r>
              <a:rPr lang="en-US" altLang="zh-CN" sz="1400" dirty="0">
                <a:solidFill>
                  <a:prstClr val="black"/>
                </a:solidFill>
                <a:latin typeface="Calibri"/>
                <a:ea typeface="微软雅黑" panose="020B0503020204020204" pitchFamily="34" charset="-122"/>
              </a:rPr>
              <a:t>-  detailed information flows are usually in normative phase – ENs related to this should not affect the feasibility (can convert to NOTEs or remove)  </a:t>
            </a:r>
          </a:p>
          <a:p>
            <a:pPr marL="0" indent="0" defTabSz="684848">
              <a:spcBef>
                <a:spcPct val="0"/>
              </a:spcBef>
              <a:buNone/>
            </a:pPr>
            <a:r>
              <a:rPr lang="en-US" altLang="zh-CN" sz="1400" dirty="0">
                <a:solidFill>
                  <a:prstClr val="black"/>
                </a:solidFill>
                <a:latin typeface="Calibri"/>
                <a:ea typeface="微软雅黑" panose="020B0503020204020204" pitchFamily="34" charset="-122"/>
              </a:rPr>
              <a:t>-  SID progress based on fulfilment of objectives at the minimum acceptable level</a:t>
            </a:r>
          </a:p>
          <a:p>
            <a:pPr marL="0" indent="0" defTabSz="684848">
              <a:spcBef>
                <a:spcPct val="0"/>
              </a:spcBef>
              <a:buNone/>
            </a:pPr>
            <a:r>
              <a:rPr lang="en-US" altLang="zh-CN" sz="1400" dirty="0">
                <a:solidFill>
                  <a:prstClr val="black"/>
                </a:solidFill>
                <a:latin typeface="Calibri"/>
                <a:ea typeface="微软雅黑" panose="020B0503020204020204" pitchFamily="34" charset="-122"/>
              </a:rPr>
              <a:t>-  Role of SA plenary discussion for SA-wide alignment on AI/ML (looking towards normative phase)</a:t>
            </a:r>
          </a:p>
          <a:p>
            <a:pPr marL="0" indent="0" defTabSz="684848">
              <a:spcBef>
                <a:spcPct val="0"/>
              </a:spcBef>
              <a:buNone/>
            </a:pPr>
            <a:r>
              <a:rPr lang="en-US" altLang="zh-CN" sz="1400" dirty="0">
                <a:solidFill>
                  <a:prstClr val="black"/>
                </a:solidFill>
                <a:latin typeface="Calibri"/>
                <a:ea typeface="微软雅黑" panose="020B0503020204020204" pitchFamily="34" charset="-122"/>
              </a:rPr>
              <a:t>-  Visibility of the SID outside 3GPP (status presented in IETF 119 - 6GIP side meeting)</a:t>
            </a:r>
            <a:endParaRPr lang="en-US" altLang="zh-CN" sz="1800" dirty="0">
              <a:solidFill>
                <a:prstClr val="black"/>
              </a:solidFill>
              <a:latin typeface="Calibri"/>
              <a:ea typeface="微软雅黑" panose="020B0503020204020204" pitchFamily="34" charset="-122"/>
            </a:endParaRPr>
          </a:p>
        </p:txBody>
      </p:sp>
      <p:sp>
        <p:nvSpPr>
          <p:cNvPr id="3" name="TextBox 16">
            <a:extLst>
              <a:ext uri="{FF2B5EF4-FFF2-40B4-BE49-F238E27FC236}">
                <a16:creationId xmlns:a16="http://schemas.microsoft.com/office/drawing/2014/main" id="{7845078B-C20D-3C43-2C48-2242396FC042}"/>
              </a:ext>
            </a:extLst>
          </p:cNvPr>
          <p:cNvSpPr txBox="1"/>
          <p:nvPr/>
        </p:nvSpPr>
        <p:spPr>
          <a:xfrm>
            <a:off x="179638" y="1159881"/>
            <a:ext cx="5080002" cy="49244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marL="0" indent="0" defTabSz="684848">
              <a:spcBef>
                <a:spcPct val="0"/>
              </a:spcBef>
              <a:buNone/>
            </a:pPr>
            <a:r>
              <a:rPr lang="en-US" altLang="zh-CN" sz="1400" dirty="0">
                <a:solidFill>
                  <a:prstClr val="black"/>
                </a:solidFill>
                <a:latin typeface="Calibri"/>
                <a:ea typeface="微软雅黑" panose="020B0503020204020204" pitchFamily="34" charset="-122"/>
              </a:rPr>
              <a:t>SID progress: 55%</a:t>
            </a:r>
            <a:endParaRPr lang="en-US" altLang="zh-CN" sz="1800" dirty="0">
              <a:solidFill>
                <a:prstClr val="black"/>
              </a:solidFill>
              <a:latin typeface="Calibri"/>
              <a:ea typeface="微软雅黑" panose="020B0503020204020204" pitchFamily="34" charset="-122"/>
            </a:endParaRPr>
          </a:p>
          <a:p>
            <a:pPr marL="0" indent="0" defTabSz="684848">
              <a:spcBef>
                <a:spcPct val="0"/>
              </a:spcBef>
              <a:buNone/>
            </a:pPr>
            <a:r>
              <a:rPr lang="en-US" altLang="zh-CN" sz="1100" dirty="0">
                <a:solidFill>
                  <a:prstClr val="black"/>
                </a:solidFill>
                <a:latin typeface="Calibri"/>
                <a:ea typeface="微软雅黑" panose="020B0503020204020204" pitchFamily="34" charset="-122"/>
              </a:rPr>
              <a:t>* Green on track, yellow needs work</a:t>
            </a:r>
            <a:endParaRPr lang="en-US" altLang="zh-CN" sz="1000" dirty="0">
              <a:solidFill>
                <a:prstClr val="black"/>
              </a:solidFill>
              <a:latin typeface="Calibri"/>
              <a:ea typeface="微软雅黑" panose="020B0503020204020204" pitchFamily="34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D971F6-2B01-54F9-89F8-9EB1EE11269A}"/>
              </a:ext>
            </a:extLst>
          </p:cNvPr>
          <p:cNvSpPr txBox="1"/>
          <p:nvPr/>
        </p:nvSpPr>
        <p:spPr>
          <a:xfrm>
            <a:off x="193962" y="1709254"/>
            <a:ext cx="4202547" cy="30162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28600" indent="-228600">
              <a:buAutoNum type="arabicParenR"/>
            </a:pPr>
            <a:r>
              <a:rPr lang="en-US" sz="10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Analyze Rel-18 and Rel-19 requirements in 3GPP TS 22.261 related to AI/ML model distribution, transfer, training and further identify key issues, </a:t>
            </a:r>
            <a:r>
              <a:rPr lang="en-US" sz="1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develop corresponding architectural requirements and potential enhancements to the application layer architecture, taking into consideration existing 5GC capabilities to assist with application AI/ML operations described in Re1-18 </a:t>
            </a:r>
            <a:r>
              <a:rPr lang="en-US" sz="1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AIMLsys</a:t>
            </a:r>
            <a:r>
              <a:rPr lang="en-US" sz="1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(TS 23.501 and TS 23.502). </a:t>
            </a:r>
          </a:p>
          <a:p>
            <a:pPr marL="228600" indent="-228600">
              <a:buAutoNum type="arabicParenR"/>
            </a:pP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28600" indent="-228600">
              <a:buAutoNum type="arabicParenR"/>
            </a:pPr>
            <a:r>
              <a:rPr lang="en-US" sz="1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</a:rPr>
              <a:t>Study architectural and functional implications on existing SA6 application enablers (e.g.  ADAES and other SEAL services, EDGEAPP) for supporting AI/ML lifecycle operations (e.g., operations including the data collection, data preparation, training/inference/federated learning for the ML models to be used for ADAE layer analytics).</a:t>
            </a:r>
          </a:p>
          <a:p>
            <a:pPr marL="228600" indent="-228600">
              <a:buAutoNum type="arabicParenR"/>
            </a:pPr>
            <a:endParaRPr lang="en-US" sz="1000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228600" indent="-228600">
              <a:buAutoNum type="arabicParenR"/>
            </a:pPr>
            <a:r>
              <a:rPr lang="en-US" sz="1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</a:rPr>
              <a:t>Identify potential solutions, including the information flows and developer-friendly application enablement APIs, where necessary to satisfy the architectural requirements and enhancements identified in bullets 1) and 2).</a:t>
            </a:r>
          </a:p>
          <a:p>
            <a:pPr marL="228600" indent="-228600">
              <a:buAutoNum type="arabicParenR"/>
            </a:pPr>
            <a:r>
              <a:rPr lang="en-US" sz="1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Investigate possible impacts of application layer support for AI/ML services for different deployments and business models.</a:t>
            </a:r>
          </a:p>
        </p:txBody>
      </p:sp>
      <p:sp>
        <p:nvSpPr>
          <p:cNvPr id="6" name="TextBox 16">
            <a:extLst>
              <a:ext uri="{FF2B5EF4-FFF2-40B4-BE49-F238E27FC236}">
                <a16:creationId xmlns:a16="http://schemas.microsoft.com/office/drawing/2014/main" id="{B74A77A2-1247-A341-C19D-B15E4BB0223C}"/>
              </a:ext>
            </a:extLst>
          </p:cNvPr>
          <p:cNvSpPr txBox="1"/>
          <p:nvPr/>
        </p:nvSpPr>
        <p:spPr>
          <a:xfrm>
            <a:off x="4821382" y="1709254"/>
            <a:ext cx="4202547" cy="66941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marL="0" indent="0" defTabSz="684848">
              <a:spcBef>
                <a:spcPct val="0"/>
              </a:spcBef>
              <a:buNone/>
            </a:pPr>
            <a:r>
              <a:rPr lang="en-US" altLang="zh-CN" sz="1050" dirty="0">
                <a:solidFill>
                  <a:prstClr val="black"/>
                </a:solidFill>
                <a:latin typeface="Calibri"/>
                <a:ea typeface="微软雅黑" panose="020B0503020204020204" pitchFamily="34" charset="-122"/>
              </a:rPr>
              <a:t>Two ENs need to be resolved in clause 4:</a:t>
            </a:r>
          </a:p>
          <a:p>
            <a:pPr defTabSz="684848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900" dirty="0">
                <a:solidFill>
                  <a:prstClr val="black"/>
                </a:solidFill>
                <a:latin typeface="Calibri"/>
                <a:ea typeface="微软雅黑" panose="020B0503020204020204" pitchFamily="34" charset="-122"/>
              </a:rPr>
              <a:t>Editor's Note: The analysis of stage 2 work which is relevant to SA6 is FFS.</a:t>
            </a:r>
          </a:p>
          <a:p>
            <a:pPr defTabSz="684848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900" dirty="0">
                <a:solidFill>
                  <a:prstClr val="black"/>
                </a:solidFill>
                <a:latin typeface="Calibri"/>
                <a:ea typeface="微软雅黑" panose="020B0503020204020204" pitchFamily="34" charset="-122"/>
              </a:rPr>
              <a:t>Editor's Note: The analysis of stage 1 requirements which are relevant to SA6 is FFS, based on the progress of the Key Issues.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3371CA7-EC39-BE5C-D464-31BF2B8E9BDA}"/>
              </a:ext>
            </a:extLst>
          </p:cNvPr>
          <p:cNvCxnSpPr>
            <a:cxnSpLocks/>
          </p:cNvCxnSpPr>
          <p:nvPr/>
        </p:nvCxnSpPr>
        <p:spPr bwMode="auto">
          <a:xfrm>
            <a:off x="4128655" y="1847273"/>
            <a:ext cx="69272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FCA5A3B-B838-FB11-CDC4-153BD33CDDB9}"/>
              </a:ext>
            </a:extLst>
          </p:cNvPr>
          <p:cNvCxnSpPr>
            <a:cxnSpLocks/>
          </p:cNvCxnSpPr>
          <p:nvPr/>
        </p:nvCxnSpPr>
        <p:spPr bwMode="auto">
          <a:xfrm>
            <a:off x="4064000" y="2572328"/>
            <a:ext cx="858982" cy="969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14" name="TextBox 16">
            <a:extLst>
              <a:ext uri="{FF2B5EF4-FFF2-40B4-BE49-F238E27FC236}">
                <a16:creationId xmlns:a16="http://schemas.microsoft.com/office/drawing/2014/main" id="{FF1656AC-4FB7-A57D-C3AF-886ABEE38406}"/>
              </a:ext>
            </a:extLst>
          </p:cNvPr>
          <p:cNvSpPr txBox="1"/>
          <p:nvPr/>
        </p:nvSpPr>
        <p:spPr>
          <a:xfrm>
            <a:off x="4969163" y="2484643"/>
            <a:ext cx="4174837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marL="0" indent="0" defTabSz="684848">
              <a:spcBef>
                <a:spcPct val="0"/>
              </a:spcBef>
              <a:buNone/>
            </a:pPr>
            <a:r>
              <a:rPr lang="en-US" altLang="zh-CN" sz="900" dirty="0">
                <a:solidFill>
                  <a:prstClr val="black"/>
                </a:solidFill>
                <a:latin typeface="Calibri"/>
                <a:ea typeface="微软雅黑" panose="020B0503020204020204" pitchFamily="34" charset="-122"/>
              </a:rPr>
              <a:t>Solution #1 provides the potential enhancements to architecture</a:t>
            </a:r>
          </a:p>
          <a:p>
            <a:pPr marL="0" indent="0" defTabSz="684848">
              <a:spcBef>
                <a:spcPct val="0"/>
              </a:spcBef>
              <a:buNone/>
            </a:pPr>
            <a:r>
              <a:rPr lang="en-US" altLang="zh-CN" sz="900" dirty="0">
                <a:solidFill>
                  <a:prstClr val="black"/>
                </a:solidFill>
                <a:latin typeface="Calibri"/>
                <a:ea typeface="微软雅黑" panose="020B0503020204020204" pitchFamily="34" charset="-122"/>
              </a:rPr>
              <a:t>Architecture requirements need to be filled; Architecture clause needs to be filled</a:t>
            </a:r>
            <a:endParaRPr lang="en-US" altLang="zh-CN" sz="700" dirty="0">
              <a:solidFill>
                <a:prstClr val="black"/>
              </a:solidFill>
              <a:latin typeface="Calibri"/>
              <a:ea typeface="微软雅黑" panose="020B0503020204020204" pitchFamily="34" charset="-122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0A83890-1A07-72D8-ED98-7F9E6DE7C605}"/>
              </a:ext>
            </a:extLst>
          </p:cNvPr>
          <p:cNvCxnSpPr>
            <a:cxnSpLocks/>
          </p:cNvCxnSpPr>
          <p:nvPr/>
        </p:nvCxnSpPr>
        <p:spPr bwMode="auto">
          <a:xfrm>
            <a:off x="4253346" y="3103722"/>
            <a:ext cx="85436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18" name="TextBox 16">
            <a:extLst>
              <a:ext uri="{FF2B5EF4-FFF2-40B4-BE49-F238E27FC236}">
                <a16:creationId xmlns:a16="http://schemas.microsoft.com/office/drawing/2014/main" id="{82357A03-47D9-CEF7-1348-0B2E9DF89268}"/>
              </a:ext>
            </a:extLst>
          </p:cNvPr>
          <p:cNvSpPr txBox="1"/>
          <p:nvPr/>
        </p:nvSpPr>
        <p:spPr>
          <a:xfrm>
            <a:off x="5107709" y="2959949"/>
            <a:ext cx="3629887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marL="0" indent="0" defTabSz="684848">
              <a:spcBef>
                <a:spcPct val="0"/>
              </a:spcBef>
              <a:buNone/>
            </a:pPr>
            <a:r>
              <a:rPr lang="en-US" altLang="zh-CN" sz="900" dirty="0">
                <a:solidFill>
                  <a:prstClr val="black"/>
                </a:solidFill>
                <a:latin typeface="Calibri"/>
                <a:ea typeface="微软雅黑" panose="020B0503020204020204" pitchFamily="34" charset="-122"/>
              </a:rPr>
              <a:t>19 solutions (without evaluation and with ENs) provide architectural and functional enhancements to ADAES, A-ADRF, new SEAL service, ..for </a:t>
            </a:r>
          </a:p>
          <a:p>
            <a:pPr marL="0" indent="0" defTabSz="684848">
              <a:spcBef>
                <a:spcPct val="0"/>
              </a:spcBef>
              <a:buNone/>
            </a:pPr>
            <a:r>
              <a:rPr lang="en-US" altLang="zh-CN" sz="900" dirty="0">
                <a:solidFill>
                  <a:prstClr val="black"/>
                </a:solidFill>
                <a:latin typeface="Calibri"/>
                <a:ea typeface="微软雅黑" panose="020B0503020204020204" pitchFamily="34" charset="-122"/>
              </a:rPr>
              <a:t>- ADAES enhancements with new analytics services</a:t>
            </a:r>
          </a:p>
          <a:p>
            <a:pPr marL="0" indent="0" defTabSz="684848">
              <a:spcBef>
                <a:spcPct val="0"/>
              </a:spcBef>
              <a:buNone/>
            </a:pPr>
            <a:r>
              <a:rPr lang="en-US" altLang="zh-CN" sz="900" dirty="0">
                <a:solidFill>
                  <a:prstClr val="black"/>
                </a:solidFill>
                <a:latin typeface="Calibri"/>
                <a:ea typeface="微软雅黑" panose="020B0503020204020204" pitchFamily="34" charset="-122"/>
              </a:rPr>
              <a:t>- Assist in FL/VLF operations</a:t>
            </a:r>
          </a:p>
          <a:p>
            <a:pPr marL="0" indent="0" defTabSz="684848">
              <a:spcBef>
                <a:spcPct val="0"/>
              </a:spcBef>
              <a:buNone/>
            </a:pPr>
            <a:r>
              <a:rPr lang="en-US" altLang="zh-CN" sz="900" dirty="0">
                <a:solidFill>
                  <a:prstClr val="black"/>
                </a:solidFill>
                <a:latin typeface="Calibri"/>
                <a:ea typeface="微软雅黑" panose="020B0503020204020204" pitchFamily="34" charset="-122"/>
              </a:rPr>
              <a:t>- Support for ML model discovery, storage and registration</a:t>
            </a:r>
          </a:p>
          <a:p>
            <a:pPr marL="0" indent="0" defTabSz="684848">
              <a:spcBef>
                <a:spcPct val="0"/>
              </a:spcBef>
              <a:buNone/>
            </a:pPr>
            <a:r>
              <a:rPr lang="en-US" altLang="zh-CN" sz="900" dirty="0">
                <a:solidFill>
                  <a:prstClr val="black"/>
                </a:solidFill>
                <a:latin typeface="Calibri"/>
                <a:ea typeface="微软雅黑" panose="020B0503020204020204" pitchFamily="34" charset="-122"/>
              </a:rPr>
              <a:t>- Support for ML/FL member discovery, advertisement and registration</a:t>
            </a:r>
          </a:p>
          <a:p>
            <a:pPr marL="0" indent="0" defTabSz="684848">
              <a:spcBef>
                <a:spcPct val="0"/>
              </a:spcBef>
              <a:buNone/>
            </a:pPr>
            <a:r>
              <a:rPr lang="en-US" altLang="zh-CN" sz="900" dirty="0">
                <a:solidFill>
                  <a:prstClr val="black"/>
                </a:solidFill>
                <a:latin typeface="Calibri"/>
                <a:ea typeface="微软雅黑" panose="020B0503020204020204" pitchFamily="34" charset="-122"/>
              </a:rPr>
              <a:t>- Support for ML model LCM operations</a:t>
            </a:r>
          </a:p>
          <a:p>
            <a:pPr marL="0" indent="0" defTabSz="684848">
              <a:spcBef>
                <a:spcPct val="0"/>
              </a:spcBef>
              <a:buNone/>
            </a:pPr>
            <a:r>
              <a:rPr lang="en-US" altLang="zh-CN" sz="900" dirty="0">
                <a:solidFill>
                  <a:prstClr val="black"/>
                </a:solidFill>
                <a:latin typeface="Calibri"/>
                <a:ea typeface="微软雅黑" panose="020B0503020204020204" pitchFamily="34" charset="-122"/>
              </a:rPr>
              <a:t>- Support for ML model splitting and distribution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31D97D8-502E-9C55-9EEC-44E225038748}"/>
              </a:ext>
            </a:extLst>
          </p:cNvPr>
          <p:cNvCxnSpPr>
            <a:cxnSpLocks/>
          </p:cNvCxnSpPr>
          <p:nvPr/>
        </p:nvCxnSpPr>
        <p:spPr bwMode="auto">
          <a:xfrm flipV="1">
            <a:off x="4253346" y="3329282"/>
            <a:ext cx="854363" cy="6423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5E67611-AEBB-364C-A0ED-C83CE9847DAC}"/>
              </a:ext>
            </a:extLst>
          </p:cNvPr>
          <p:cNvCxnSpPr>
            <a:cxnSpLocks/>
          </p:cNvCxnSpPr>
          <p:nvPr/>
        </p:nvCxnSpPr>
        <p:spPr bwMode="auto">
          <a:xfrm flipV="1">
            <a:off x="3925455" y="4497710"/>
            <a:ext cx="1108363" cy="969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25" name="TextBox 16">
            <a:extLst>
              <a:ext uri="{FF2B5EF4-FFF2-40B4-BE49-F238E27FC236}">
                <a16:creationId xmlns:a16="http://schemas.microsoft.com/office/drawing/2014/main" id="{1888C883-E1BF-BA03-A1CB-2BF988720D8C}"/>
              </a:ext>
            </a:extLst>
          </p:cNvPr>
          <p:cNvSpPr txBox="1"/>
          <p:nvPr/>
        </p:nvSpPr>
        <p:spPr>
          <a:xfrm>
            <a:off x="5033818" y="4361534"/>
            <a:ext cx="4174837" cy="2308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marL="0" indent="0" defTabSz="684848">
              <a:spcBef>
                <a:spcPct val="0"/>
              </a:spcBef>
              <a:buNone/>
            </a:pPr>
            <a:r>
              <a:rPr lang="en-US" altLang="zh-CN" sz="900" dirty="0">
                <a:solidFill>
                  <a:prstClr val="black"/>
                </a:solidFill>
                <a:latin typeface="Calibri"/>
                <a:ea typeface="微软雅黑" panose="020B0503020204020204" pitchFamily="34" charset="-122"/>
              </a:rPr>
              <a:t>Deployments and business models are missing</a:t>
            </a:r>
          </a:p>
        </p:txBody>
      </p:sp>
    </p:spTree>
    <p:extLst>
      <p:ext uri="{BB962C8B-B14F-4D97-AF65-F5344CB8AC3E}">
        <p14:creationId xmlns:p14="http://schemas.microsoft.com/office/powerpoint/2010/main" val="385794470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3DEA1-BC66-A552-0A38-1BF2A751D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879764"/>
          </a:xfrm>
        </p:spPr>
        <p:txBody>
          <a:bodyPr/>
          <a:lstStyle/>
          <a:p>
            <a:r>
              <a:rPr lang="en-US" dirty="0"/>
              <a:t>FS_AIMLAPP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8F43C-F61B-1BAD-FA2E-37A1B2ADE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382" y="1108364"/>
            <a:ext cx="8894618" cy="4830763"/>
          </a:xfrm>
        </p:spPr>
        <p:txBody>
          <a:bodyPr/>
          <a:lstStyle/>
          <a:p>
            <a:r>
              <a:rPr lang="en-US" dirty="0"/>
              <a:t>FS_AIMLAPP key differentiators from other WGs (can be listed in conclusions)</a:t>
            </a:r>
          </a:p>
          <a:p>
            <a:pPr lvl="1"/>
            <a:r>
              <a:rPr lang="en-US" sz="1400" dirty="0"/>
              <a:t>Support </a:t>
            </a:r>
            <a:r>
              <a:rPr lang="en-US" sz="1400" dirty="0">
                <a:solidFill>
                  <a:srgbClr val="FF0000"/>
                </a:solidFill>
              </a:rPr>
              <a:t>application layer aspects </a:t>
            </a:r>
            <a:r>
              <a:rPr lang="en-US" sz="1400" dirty="0"/>
              <a:t>on top of 5GC/OAM, where the ML models and the ML/FL member are application layer entities at the server or UE side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VAL UE plays role </a:t>
            </a:r>
            <a:r>
              <a:rPr lang="en-US" sz="1400" dirty="0"/>
              <a:t>in the AI/ML model lifecycle/ workflow (SA2 only targets the 5GC side) </a:t>
            </a:r>
            <a:r>
              <a:rPr lang="en-US" sz="1400" dirty="0">
                <a:sym typeface="Wingdings" panose="05000000000000000000" pitchFamily="2" charset="2"/>
              </a:rPr>
              <a:t> for example VAL UE can be selected as FL client which is not considered in other works</a:t>
            </a:r>
          </a:p>
          <a:p>
            <a:pPr lvl="1"/>
            <a:r>
              <a:rPr lang="en-US" sz="1400" dirty="0">
                <a:sym typeface="Wingdings" panose="05000000000000000000" pitchFamily="2" charset="2"/>
              </a:rPr>
              <a:t>Support </a:t>
            </a:r>
            <a:r>
              <a:rPr 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ML operation continuity </a:t>
            </a:r>
            <a:r>
              <a:rPr lang="en-US" sz="1400" dirty="0">
                <a:sym typeface="Wingdings" panose="05000000000000000000" pitchFamily="2" charset="2"/>
              </a:rPr>
              <a:t>/ adapting to dynamic changes (e2e QoS downgrades, app mobility, availability change)</a:t>
            </a:r>
            <a:endParaRPr lang="en-US" sz="1400" dirty="0"/>
          </a:p>
          <a:p>
            <a:pPr lvl="1"/>
            <a:r>
              <a:rPr lang="en-US" sz="1400" dirty="0">
                <a:sym typeface="Wingdings" panose="05000000000000000000" pitchFamily="2" charset="2"/>
              </a:rPr>
              <a:t>Can better provide </a:t>
            </a:r>
            <a:r>
              <a:rPr 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coordination on top of multiple PLMN/NPNs </a:t>
            </a:r>
            <a:r>
              <a:rPr lang="en-US" sz="1400" dirty="0">
                <a:sym typeface="Wingdings" panose="05000000000000000000" pitchFamily="2" charset="2"/>
              </a:rPr>
              <a:t>e.g. for cross-domain AI</a:t>
            </a:r>
          </a:p>
          <a:p>
            <a:r>
              <a:rPr lang="en-US" dirty="0"/>
              <a:t>Potential key capabilities/ services for AIML support (based on solutions)</a:t>
            </a:r>
          </a:p>
          <a:p>
            <a:pPr lvl="1"/>
            <a:r>
              <a:rPr lang="en-US" sz="1400" dirty="0"/>
              <a:t>Edge/Cloud support services to undertake </a:t>
            </a:r>
            <a:r>
              <a:rPr lang="en-US" sz="1400" dirty="0">
                <a:solidFill>
                  <a:srgbClr val="FF0000"/>
                </a:solidFill>
              </a:rPr>
              <a:t>ML/FL members for registration, discovery, publishing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</a:rPr>
              <a:t>notifications,..</a:t>
            </a:r>
          </a:p>
          <a:p>
            <a:pPr lvl="1"/>
            <a:r>
              <a:rPr lang="en-US" sz="1400" dirty="0"/>
              <a:t>Edge/Cloud support services to undertake </a:t>
            </a:r>
            <a:r>
              <a:rPr lang="en-US" sz="1400" dirty="0">
                <a:solidFill>
                  <a:srgbClr val="FF0000"/>
                </a:solidFill>
              </a:rPr>
              <a:t>ML model registration, storage, discovery, publishing</a:t>
            </a:r>
            <a:r>
              <a:rPr lang="en-US" sz="1400" dirty="0"/>
              <a:t>,..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Perform ML model lifecycle operations </a:t>
            </a:r>
            <a:r>
              <a:rPr lang="en-US" sz="1400" dirty="0"/>
              <a:t>on behalf or in addition to the VAL layer (e.g. training, inference, data management)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Assist in ML operations splitting use cases (e.g., split inference)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Enhanced ADAE analytics </a:t>
            </a:r>
            <a:r>
              <a:rPr lang="en-US" sz="1400" dirty="0"/>
              <a:t>for supporting AI-enabled predictions</a:t>
            </a:r>
          </a:p>
        </p:txBody>
      </p:sp>
    </p:spTree>
    <p:extLst>
      <p:ext uri="{BB962C8B-B14F-4D97-AF65-F5344CB8AC3E}">
        <p14:creationId xmlns:p14="http://schemas.microsoft.com/office/powerpoint/2010/main" val="334259310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CF3CF-9629-3B70-1EC4-C452AA955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 planning status</a:t>
            </a:r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D8BAA2B8-B56E-2946-DA49-0F66C5A24C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0127723"/>
              </p:ext>
            </p:extLst>
          </p:nvPr>
        </p:nvGraphicFramePr>
        <p:xfrm>
          <a:off x="580509" y="1371600"/>
          <a:ext cx="8321790" cy="4607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921">
                  <a:extLst>
                    <a:ext uri="{9D8B030D-6E8A-4147-A177-3AD203B41FA5}">
                      <a16:colId xmlns:a16="http://schemas.microsoft.com/office/drawing/2014/main" val="533739105"/>
                    </a:ext>
                  </a:extLst>
                </a:gridCol>
                <a:gridCol w="619281">
                  <a:extLst>
                    <a:ext uri="{9D8B030D-6E8A-4147-A177-3AD203B41FA5}">
                      <a16:colId xmlns:a16="http://schemas.microsoft.com/office/drawing/2014/main" val="4272823323"/>
                    </a:ext>
                  </a:extLst>
                </a:gridCol>
                <a:gridCol w="661782">
                  <a:extLst>
                    <a:ext uri="{9D8B030D-6E8A-4147-A177-3AD203B41FA5}">
                      <a16:colId xmlns:a16="http://schemas.microsoft.com/office/drawing/2014/main" val="2707129855"/>
                    </a:ext>
                  </a:extLst>
                </a:gridCol>
                <a:gridCol w="3022364">
                  <a:extLst>
                    <a:ext uri="{9D8B030D-6E8A-4147-A177-3AD203B41FA5}">
                      <a16:colId xmlns:a16="http://schemas.microsoft.com/office/drawing/2014/main" val="618825359"/>
                    </a:ext>
                  </a:extLst>
                </a:gridCol>
                <a:gridCol w="917958">
                  <a:extLst>
                    <a:ext uri="{9D8B030D-6E8A-4147-A177-3AD203B41FA5}">
                      <a16:colId xmlns:a16="http://schemas.microsoft.com/office/drawing/2014/main" val="2160267683"/>
                    </a:ext>
                  </a:extLst>
                </a:gridCol>
                <a:gridCol w="2001484">
                  <a:extLst>
                    <a:ext uri="{9D8B030D-6E8A-4147-A177-3AD203B41FA5}">
                      <a16:colId xmlns:a16="http://schemas.microsoft.com/office/drawing/2014/main" val="1631893507"/>
                    </a:ext>
                  </a:extLst>
                </a:gridCol>
              </a:tblGrid>
              <a:tr h="239923">
                <a:tc rowSpan="2">
                  <a:txBody>
                    <a:bodyPr/>
                    <a:lstStyle/>
                    <a:p>
                      <a:pPr algn="ctr"/>
                      <a:r>
                        <a:rPr lang="en-IN" sz="1000" dirty="0"/>
                        <a:t>Meeting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000" dirty="0"/>
                        <a:t>TUs Planned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IN" sz="1000" dirty="0"/>
                        <a:t>Work Planned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IN" sz="1000" dirty="0"/>
                        <a:t>TUs</a:t>
                      </a:r>
                      <a:r>
                        <a:rPr lang="en-IN" sz="1000" baseline="0" dirty="0"/>
                        <a:t> Consumed</a:t>
                      </a:r>
                      <a:endParaRPr lang="en-IN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IN" sz="1000" dirty="0"/>
                        <a:t>Work Completed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429551"/>
                  </a:ext>
                </a:extLst>
              </a:tr>
              <a:tr h="299904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bg1"/>
                          </a:solidFill>
                        </a:rPr>
                        <a:t>SID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bg1"/>
                          </a:solidFill>
                        </a:rPr>
                        <a:t>WID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10094"/>
                  </a:ext>
                </a:extLst>
              </a:tr>
              <a:tr h="2399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altLang="zh-CN" sz="10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SA6#56 (</a:t>
                      </a:r>
                      <a:r>
                        <a:rPr lang="en-US" altLang="zh-CN" sz="10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Aug</a:t>
                      </a:r>
                      <a:r>
                        <a:rPr lang="en-IN" altLang="zh-CN" sz="10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SID</a:t>
                      </a:r>
                      <a:r>
                        <a:rPr lang="en-IN" altLang="zh-CN" sz="10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</a:t>
                      </a:r>
                      <a:r>
                        <a:rPr lang="en-IN" altLang="zh-CN" sz="10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Approval</a:t>
                      </a:r>
                      <a:endParaRPr lang="en-IN" altLang="zh-CN" sz="10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0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SID Approval completed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547031"/>
                  </a:ext>
                </a:extLst>
              </a:tr>
              <a:tr h="389876">
                <a:tc>
                  <a:txBody>
                    <a:bodyPr/>
                    <a:lstStyle/>
                    <a:p>
                      <a:r>
                        <a:rPr lang="en-IN" sz="10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SA6#57 (Oct-09)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2.0 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0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0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Skeleton,</a:t>
                      </a:r>
                      <a:r>
                        <a:rPr lang="en-IN" sz="10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Scope, </a:t>
                      </a:r>
                      <a:r>
                        <a:rPr lang="en-IN" sz="10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Key Issues,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2.0 TU</a:t>
                      </a:r>
                      <a:endParaRPr lang="en-IN" altLang="zh-CN" sz="10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Skeleton, Scope, 3 Key Issues Approved, 3 Solutions Approved</a:t>
                      </a:r>
                      <a:endParaRPr lang="en-IN" sz="10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213378"/>
                  </a:ext>
                </a:extLst>
              </a:tr>
              <a:tr h="539828">
                <a:tc>
                  <a:txBody>
                    <a:bodyPr/>
                    <a:lstStyle/>
                    <a:p>
                      <a:r>
                        <a:rPr lang="en-IN" sz="10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SA6#58 (Nov-13)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1.0 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altLang="zh-CN" sz="10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Key Issues,</a:t>
                      </a:r>
                      <a:r>
                        <a:rPr lang="en-IN" sz="10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Architecture Requirements, Solutions, Background Analysis</a:t>
                      </a:r>
                      <a:endParaRPr lang="en-IN" sz="10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altLang="zh-CN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2.0 TU</a:t>
                      </a:r>
                      <a:endParaRPr lang="en-IN" altLang="zh-CN" sz="10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Generic Requirements, Definitions, Background Analysis, 4 Key Issues Approved, 7 Solutions Approved</a:t>
                      </a:r>
                      <a:endParaRPr lang="en-IN" sz="10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356535"/>
                  </a:ext>
                </a:extLst>
              </a:tr>
              <a:tr h="664372">
                <a:tc>
                  <a:txBody>
                    <a:bodyPr/>
                    <a:lstStyle/>
                    <a:p>
                      <a:r>
                        <a:rPr lang="en-IN" sz="1000" dirty="0"/>
                        <a:t>SA6#59 (Feb-24)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/>
                        <a:t>1.0 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dirty="0"/>
                        <a:t>Key Issues (</a:t>
                      </a:r>
                      <a:r>
                        <a:rPr lang="en-IN" sz="1000" dirty="0">
                          <a:solidFill>
                            <a:schemeClr val="tx1"/>
                          </a:solidFill>
                        </a:rPr>
                        <a:t>Freeze</a:t>
                      </a:r>
                      <a:r>
                        <a:rPr lang="en-IN" sz="1000" dirty="0"/>
                        <a:t>)</a:t>
                      </a:r>
                      <a:r>
                        <a:rPr lang="en-IN" sz="1000" baseline="0" dirty="0"/>
                        <a:t>, Solutions and solution updates</a:t>
                      </a:r>
                      <a:endParaRPr lang="en-IN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tx1"/>
                          </a:solidFill>
                        </a:rPr>
                        <a:t>3.0 TU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Definitions Update</a:t>
                      </a:r>
                    </a:p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Updates to Key Issues #1 and #3 </a:t>
                      </a:r>
                    </a:p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9 new Solutions and 10 solution updates Approved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207565"/>
                  </a:ext>
                </a:extLst>
              </a:tr>
              <a:tr h="378969">
                <a:tc>
                  <a:txBody>
                    <a:bodyPr/>
                    <a:lstStyle/>
                    <a:p>
                      <a:r>
                        <a:rPr lang="en-IN" sz="1000" dirty="0">
                          <a:solidFill>
                            <a:srgbClr val="FF0000"/>
                          </a:solidFill>
                        </a:rPr>
                        <a:t>SA6#60 (Apr-24)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rgbClr val="FF0000"/>
                          </a:solidFill>
                        </a:rPr>
                        <a:t>1.0 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altLang="zh-CN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Stable Architecture, Solution </a:t>
                      </a:r>
                      <a:r>
                        <a:rPr kumimoji="0" lang="en-US" altLang="zh-CN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Updates and Evaluations, Deployment/ Business Models </a:t>
                      </a:r>
                      <a:endParaRPr kumimoji="0" lang="en-IN" altLang="zh-CN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rgbClr val="FF0000"/>
                          </a:solidFill>
                        </a:rPr>
                        <a:t>??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000" dirty="0">
                          <a:solidFill>
                            <a:srgbClr val="FF0000"/>
                          </a:solidFill>
                        </a:rPr>
                        <a:t>??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355784"/>
                  </a:ext>
                </a:extLst>
              </a:tr>
              <a:tr h="389876">
                <a:tc>
                  <a:txBody>
                    <a:bodyPr/>
                    <a:lstStyle/>
                    <a:p>
                      <a:r>
                        <a:rPr lang="en-IN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SA6#61 (May-24)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1.0 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Overall Evaluation and Conclusions. Send for Information. </a:t>
                      </a:r>
                      <a:r>
                        <a:rPr lang="en-IN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WID Approval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177088"/>
                  </a:ext>
                </a:extLst>
              </a:tr>
              <a:tr h="389876">
                <a:tc>
                  <a:txBody>
                    <a:bodyPr/>
                    <a:lstStyle/>
                    <a:p>
                      <a:r>
                        <a:rPr lang="en-IN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SA6#62-Adhoc-e (Jul-24) (TBC)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altLang="zh-CN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1.0 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Architecture, Deployments  and Features (procedures and flows)</a:t>
                      </a:r>
                      <a:endParaRPr kumimoji="0" lang="en-IN" altLang="zh-CN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705179"/>
                  </a:ext>
                </a:extLst>
              </a:tr>
              <a:tr h="246219">
                <a:tc>
                  <a:txBody>
                    <a:bodyPr/>
                    <a:lstStyle/>
                    <a:p>
                      <a:r>
                        <a:rPr lang="en-IN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SA6#62 (Aug-24)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1.0 TU</a:t>
                      </a:r>
                      <a:endParaRPr lang="en-IN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Features (procedures and flows) and APIs</a:t>
                      </a:r>
                      <a:endParaRPr kumimoji="0" lang="en-IN" altLang="zh-CN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897788"/>
                  </a:ext>
                </a:extLst>
              </a:tr>
              <a:tr h="246219">
                <a:tc>
                  <a:txBody>
                    <a:bodyPr/>
                    <a:lstStyle/>
                    <a:p>
                      <a:r>
                        <a:rPr lang="en-IN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SA6#63 (Oct-24)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1.0 TU</a:t>
                      </a:r>
                      <a:endParaRPr lang="en-IN" altLang="zh-CN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Features (procedures and flows) and APIs</a:t>
                      </a:r>
                      <a:endParaRPr kumimoji="0" lang="en-IN" altLang="zh-CN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329033"/>
                  </a:ext>
                </a:extLst>
              </a:tr>
              <a:tr h="246219">
                <a:tc>
                  <a:txBody>
                    <a:bodyPr/>
                    <a:lstStyle/>
                    <a:p>
                      <a:r>
                        <a:rPr lang="en-IN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SA6#64 (Nov24)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1.0 TU</a:t>
                      </a:r>
                      <a:endParaRPr lang="en-IN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Complete unfinished work, Send for Approval.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270040"/>
                  </a:ext>
                </a:extLst>
              </a:tr>
              <a:tr h="246219">
                <a:tc>
                  <a:txBody>
                    <a:bodyPr/>
                    <a:lstStyle/>
                    <a:p>
                      <a:r>
                        <a:rPr lang="en-IN" sz="10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b="0" dirty="0"/>
                        <a:t>6.0 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4.0 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194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76074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Title 1"/>
          <p:cNvSpPr>
            <a:spLocks noGrp="1"/>
          </p:cNvSpPr>
          <p:nvPr>
            <p:ph type="title"/>
          </p:nvPr>
        </p:nvSpPr>
        <p:spPr>
          <a:xfrm>
            <a:off x="706112" y="399343"/>
            <a:ext cx="7061670" cy="396764"/>
          </a:xfrm>
        </p:spPr>
        <p:txBody>
          <a:bodyPr vert="horz" wrap="square" lIns="68580" tIns="34290" rIns="68580" bIns="34290" anchor="ctr" anchorCtr="0"/>
          <a:lstStyle/>
          <a:p>
            <a:r>
              <a:rPr lang="en-US" altLang="en-US" dirty="0"/>
              <a:t>Targets for SA6 #60</a:t>
            </a:r>
          </a:p>
        </p:txBody>
      </p:sp>
      <p:sp>
        <p:nvSpPr>
          <p:cNvPr id="2" name="TextBox 16">
            <a:extLst>
              <a:ext uri="{FF2B5EF4-FFF2-40B4-BE49-F238E27FC236}">
                <a16:creationId xmlns:a16="http://schemas.microsoft.com/office/drawing/2014/main" id="{92FBACEF-A885-A64E-9420-4E6D773A0207}"/>
              </a:ext>
            </a:extLst>
          </p:cNvPr>
          <p:cNvSpPr txBox="1"/>
          <p:nvPr/>
        </p:nvSpPr>
        <p:spPr>
          <a:xfrm>
            <a:off x="413091" y="1777666"/>
            <a:ext cx="7647711" cy="35394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defTabSz="684848">
              <a:spcBef>
                <a:spcPct val="0"/>
              </a:spcBef>
              <a:buAutoNum type="arabicPeriod"/>
            </a:pPr>
            <a:r>
              <a:rPr lang="en-US" altLang="zh-CN" sz="1400" dirty="0">
                <a:solidFill>
                  <a:srgbClr val="FF0000"/>
                </a:solidFill>
                <a:latin typeface="Calibri"/>
                <a:ea typeface="微软雅黑" panose="020B0503020204020204" pitchFamily="34" charset="-122"/>
              </a:rPr>
              <a:t>Stable architecture </a:t>
            </a:r>
            <a:r>
              <a:rPr lang="en-US" altLang="zh-CN" sz="1400" dirty="0">
                <a:solidFill>
                  <a:prstClr val="black"/>
                </a:solidFill>
                <a:latin typeface="Calibri"/>
                <a:ea typeface="微软雅黑" panose="020B0503020204020204" pitchFamily="34" charset="-122"/>
              </a:rPr>
              <a:t>in clause 7</a:t>
            </a:r>
          </a:p>
          <a:p>
            <a:pPr lvl="1" defTabSz="684848">
              <a:spcBef>
                <a:spcPct val="0"/>
              </a:spcBef>
            </a:pPr>
            <a:r>
              <a:rPr lang="en-US" altLang="zh-CN" sz="1400" dirty="0">
                <a:solidFill>
                  <a:prstClr val="black"/>
                </a:solidFill>
                <a:latin typeface="Calibri"/>
                <a:ea typeface="微软雅黑" panose="020B0503020204020204" pitchFamily="34" charset="-122"/>
              </a:rPr>
              <a:t>New SEAL service (AIML Enablement) </a:t>
            </a:r>
          </a:p>
          <a:p>
            <a:pPr lvl="1" defTabSz="684848">
              <a:spcBef>
                <a:spcPct val="0"/>
              </a:spcBef>
            </a:pPr>
            <a:r>
              <a:rPr lang="en-US" altLang="zh-CN" sz="1400" dirty="0">
                <a:solidFill>
                  <a:prstClr val="black"/>
                </a:solidFill>
                <a:latin typeface="Calibri"/>
                <a:ea typeface="微软雅黑" panose="020B0503020204020204" pitchFamily="34" charset="-122"/>
              </a:rPr>
              <a:t>ADAES enhancements</a:t>
            </a:r>
          </a:p>
          <a:p>
            <a:pPr lvl="1" defTabSz="684848">
              <a:spcBef>
                <a:spcPct val="0"/>
              </a:spcBef>
            </a:pPr>
            <a:r>
              <a:rPr lang="en-US" altLang="zh-CN" sz="1400" dirty="0">
                <a:solidFill>
                  <a:prstClr val="black"/>
                </a:solidFill>
                <a:latin typeface="Calibri"/>
                <a:ea typeface="微软雅黑" panose="020B0503020204020204" pitchFamily="34" charset="-122"/>
              </a:rPr>
              <a:t>Other entities enhancements (A-ADRF, edge/cloud repository,...)</a:t>
            </a:r>
          </a:p>
          <a:p>
            <a:pPr lvl="1" defTabSz="684848">
              <a:spcBef>
                <a:spcPct val="0"/>
              </a:spcBef>
            </a:pPr>
            <a:r>
              <a:rPr lang="en-US" altLang="zh-CN" sz="1400" dirty="0">
                <a:solidFill>
                  <a:prstClr val="black"/>
                </a:solidFill>
                <a:latin typeface="Calibri"/>
                <a:ea typeface="微软雅黑" panose="020B0503020204020204" pitchFamily="34" charset="-122"/>
              </a:rPr>
              <a:t>Service-based AIML enablement architecture</a:t>
            </a:r>
          </a:p>
          <a:p>
            <a:pPr lvl="1" defTabSz="684848">
              <a:spcBef>
                <a:spcPct val="0"/>
              </a:spcBef>
            </a:pPr>
            <a:r>
              <a:rPr lang="en-US" altLang="zh-CN" sz="1400" dirty="0">
                <a:solidFill>
                  <a:prstClr val="black"/>
                </a:solidFill>
                <a:latin typeface="Calibri"/>
                <a:ea typeface="微软雅黑" panose="020B0503020204020204" pitchFamily="34" charset="-122"/>
              </a:rPr>
              <a:t>On-network (UE-to-Server) and off-network (UE-to-UE)</a:t>
            </a:r>
          </a:p>
          <a:p>
            <a:pPr lvl="1" defTabSz="684848">
              <a:spcBef>
                <a:spcPct val="0"/>
              </a:spcBef>
            </a:pPr>
            <a:endParaRPr lang="en-US" altLang="zh-CN" sz="1400" dirty="0">
              <a:solidFill>
                <a:prstClr val="black"/>
              </a:solidFill>
              <a:latin typeface="Calibri"/>
              <a:ea typeface="微软雅黑" panose="020B0503020204020204" pitchFamily="34" charset="-122"/>
            </a:endParaRPr>
          </a:p>
          <a:p>
            <a:pPr defTabSz="684848">
              <a:spcBef>
                <a:spcPct val="0"/>
              </a:spcBef>
              <a:buAutoNum type="arabicPeriod"/>
            </a:pPr>
            <a:r>
              <a:rPr lang="en-US" altLang="zh-CN" sz="1400" dirty="0">
                <a:solidFill>
                  <a:prstClr val="black"/>
                </a:solidFill>
                <a:latin typeface="Calibri"/>
                <a:ea typeface="微软雅黑" panose="020B0503020204020204" pitchFamily="34" charset="-122"/>
              </a:rPr>
              <a:t>Solution Evaluations, EN resolutions and missing info (e.g., corresponding APIs) </a:t>
            </a:r>
            <a:r>
              <a:rPr lang="en-US" altLang="zh-CN" sz="1400" dirty="0">
                <a:solidFill>
                  <a:prstClr val="black"/>
                </a:solidFill>
                <a:latin typeface="Calibri"/>
                <a:ea typeface="微软雅黑" panose="020B0503020204020204" pitchFamily="34" charset="-122"/>
                <a:sym typeface="Wingdings" panose="05000000000000000000" pitchFamily="2" charset="2"/>
              </a:rPr>
              <a:t> </a:t>
            </a:r>
            <a:r>
              <a:rPr lang="en-US" altLang="zh-CN" sz="1400" dirty="0">
                <a:solidFill>
                  <a:srgbClr val="FF0000"/>
                </a:solidFill>
                <a:latin typeface="Calibri"/>
                <a:ea typeface="微软雅黑" panose="020B0503020204020204" pitchFamily="34" charset="-122"/>
                <a:sym typeface="Wingdings" panose="05000000000000000000" pitchFamily="2" charset="2"/>
              </a:rPr>
              <a:t>target to Freeze Solutions</a:t>
            </a:r>
          </a:p>
          <a:p>
            <a:pPr lvl="1" defTabSz="684848">
              <a:spcBef>
                <a:spcPct val="0"/>
              </a:spcBef>
            </a:pPr>
            <a:r>
              <a:rPr lang="en-US" altLang="zh-CN" sz="1200" dirty="0">
                <a:latin typeface="Calibri"/>
                <a:ea typeface="微软雅黑" panose="020B0503020204020204" pitchFamily="34" charset="-122"/>
                <a:sym typeface="Wingdings" panose="05000000000000000000" pitchFamily="2" charset="2"/>
              </a:rPr>
              <a:t>Individual solution evaluations will help sketching the overall evaluations and conclusions at SA6#61</a:t>
            </a:r>
          </a:p>
          <a:p>
            <a:pPr defTabSz="684848">
              <a:spcBef>
                <a:spcPct val="0"/>
              </a:spcBef>
              <a:buAutoNum type="arabicPeriod"/>
            </a:pPr>
            <a:endParaRPr lang="en-US" altLang="zh-CN" sz="1400" dirty="0">
              <a:solidFill>
                <a:srgbClr val="FF0000"/>
              </a:solidFill>
              <a:latin typeface="Calibri"/>
              <a:ea typeface="微软雅黑" panose="020B0503020204020204" pitchFamily="34" charset="-122"/>
              <a:sym typeface="Wingdings" panose="05000000000000000000" pitchFamily="2" charset="2"/>
            </a:endParaRPr>
          </a:p>
          <a:p>
            <a:pPr defTabSz="684848">
              <a:spcBef>
                <a:spcPct val="0"/>
              </a:spcBef>
              <a:buAutoNum type="arabicPeriod"/>
            </a:pPr>
            <a:r>
              <a:rPr lang="en-US" altLang="zh-CN" sz="1400" dirty="0">
                <a:solidFill>
                  <a:srgbClr val="FF0000"/>
                </a:solidFill>
                <a:latin typeface="Calibri"/>
                <a:ea typeface="微软雅黑" panose="020B0503020204020204" pitchFamily="34" charset="-122"/>
                <a:sym typeface="Wingdings" panose="05000000000000000000" pitchFamily="2" charset="2"/>
              </a:rPr>
              <a:t>Background analysis </a:t>
            </a:r>
            <a:r>
              <a:rPr lang="en-US" altLang="zh-CN" sz="1400" dirty="0">
                <a:latin typeface="Calibri"/>
                <a:ea typeface="微软雅黑" panose="020B0503020204020204" pitchFamily="34" charset="-122"/>
                <a:sym typeface="Wingdings" panose="05000000000000000000" pitchFamily="2" charset="2"/>
              </a:rPr>
              <a:t>(either </a:t>
            </a:r>
            <a:r>
              <a:rPr lang="en-US" altLang="zh-CN" sz="1400" dirty="0">
                <a:ea typeface="微软雅黑" panose="020B0503020204020204" pitchFamily="34" charset="-122"/>
                <a:sym typeface="Wingdings" panose="05000000000000000000" pitchFamily="2" charset="2"/>
              </a:rPr>
              <a:t>add some analysis to resolve ENs or remove clause 4</a:t>
            </a:r>
            <a:r>
              <a:rPr lang="en-US" altLang="zh-CN" sz="1400" dirty="0">
                <a:latin typeface="Calibri"/>
                <a:ea typeface="微软雅黑" panose="020B0503020204020204" pitchFamily="34" charset="-122"/>
                <a:sym typeface="Wingdings" panose="05000000000000000000" pitchFamily="2" charset="2"/>
              </a:rPr>
              <a:t>)</a:t>
            </a:r>
          </a:p>
          <a:p>
            <a:pPr defTabSz="684848">
              <a:spcBef>
                <a:spcPct val="0"/>
              </a:spcBef>
              <a:buAutoNum type="arabicPeriod"/>
            </a:pPr>
            <a:endParaRPr lang="en-US" altLang="zh-CN" sz="1400" dirty="0">
              <a:solidFill>
                <a:srgbClr val="FF0000"/>
              </a:solidFill>
              <a:latin typeface="Calibri"/>
              <a:ea typeface="微软雅黑" panose="020B0503020204020204" pitchFamily="34" charset="-122"/>
              <a:sym typeface="Wingdings" panose="05000000000000000000" pitchFamily="2" charset="2"/>
            </a:endParaRPr>
          </a:p>
          <a:p>
            <a:pPr defTabSz="684848">
              <a:spcBef>
                <a:spcPct val="0"/>
              </a:spcBef>
              <a:buAutoNum type="arabicPeriod"/>
            </a:pPr>
            <a:r>
              <a:rPr lang="en-US" altLang="zh-CN" sz="1400" dirty="0">
                <a:solidFill>
                  <a:srgbClr val="FF0000"/>
                </a:solidFill>
                <a:latin typeface="Calibri"/>
                <a:ea typeface="微软雅黑" panose="020B0503020204020204" pitchFamily="34" charset="-122"/>
                <a:sym typeface="Wingdings" panose="05000000000000000000" pitchFamily="2" charset="2"/>
              </a:rPr>
              <a:t>Business Models and Deployment models</a:t>
            </a:r>
            <a:endParaRPr lang="en-US" altLang="zh-CN" sz="1400" dirty="0">
              <a:solidFill>
                <a:srgbClr val="FF0000"/>
              </a:solidFill>
              <a:latin typeface="Calibri"/>
              <a:ea typeface="微软雅黑" panose="020B0503020204020204" pitchFamily="34" charset="-122"/>
            </a:endParaRPr>
          </a:p>
          <a:p>
            <a:pPr lvl="1" defTabSz="684848">
              <a:spcBef>
                <a:spcPct val="0"/>
              </a:spcBef>
            </a:pPr>
            <a:endParaRPr lang="en-US" altLang="zh-CN" sz="1400" dirty="0">
              <a:solidFill>
                <a:prstClr val="black"/>
              </a:solidFill>
              <a:latin typeface="Calibri"/>
              <a:ea typeface="微软雅黑" panose="020B0503020204020204" pitchFamily="34" charset="-122"/>
            </a:endParaRPr>
          </a:p>
          <a:p>
            <a:pPr lvl="1" defTabSz="684848">
              <a:spcBef>
                <a:spcPct val="0"/>
              </a:spcBef>
              <a:buAutoNum type="arabicPeriod"/>
            </a:pPr>
            <a:endParaRPr lang="en-US" altLang="zh-CN" sz="1400" dirty="0">
              <a:solidFill>
                <a:prstClr val="black"/>
              </a:solidFill>
              <a:latin typeface="Calibri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699653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1003</Words>
  <Application>Microsoft Office PowerPoint</Application>
  <PresentationFormat>On-screen Show (4:3)</PresentationFormat>
  <Paragraphs>117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Custom Design</vt:lpstr>
      <vt:lpstr>   FS_AIMLAPP – Status and discussion  </vt:lpstr>
      <vt:lpstr>AIML SID status based on the objectives</vt:lpstr>
      <vt:lpstr>FS_AIMLAPP status</vt:lpstr>
      <vt:lpstr>TU planning status</vt:lpstr>
      <vt:lpstr>Targets for SA6 #60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FS_NSCALE - DP on the value of FS_NSCALE and relationship with SA5_SA2 slice capability</dc:title>
  <dc:creator>Manos Pateromichelakis</dc:creator>
  <cp:lastModifiedBy>rapp</cp:lastModifiedBy>
  <cp:revision>133</cp:revision>
  <dcterms:created xsi:type="dcterms:W3CDTF">2008-08-30T09:32:00Z</dcterms:created>
  <dcterms:modified xsi:type="dcterms:W3CDTF">2024-03-27T08:42:12Z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(3)Wcw2GDL2rJrNkNY1b06qKX13ZBwcxuHlOPgT9GNqv5DpbwcGfGX0Fa7z1SHoYD4LxGFJE7wn_x000d_
AA+Tdhd3f22HKxgeXAeWK4L2qmjUg4VcnQCxZISv6MiNPnIpalj00ACk4nL7b9aPywsNxo9i_x000d_
+9utI9ga5WcV1iPHKrw52vwToZOynSsSQlv5VWgzDLp9ZOc+/5zeXK4oYlzoDNGVa0Vtfhng_x000d_
uATigmn5CylGRqByY0</vt:lpwstr>
  </property>
  <property fmtid="{D5CDD505-2E9C-101B-9397-08002B2CF9AE}" pid="3" name="_2015_ms_pID_7253431">
    <vt:lpwstr>nkx6vXwoxEGchktLs5/vmfE6KSkkl6GPgnR7bwJzSemDauz/Rw+HMi_x000d_
uPhCsa5C63WPIV/XiVwsLIzcBOufiLosHlk/d7XjdUQHXIDAwuli4+H8yB5P5Onk9fX+K0ks_x000d_
TULaTo6yE5rmroW35lP0i2hxa7jqOsHVmbKMHXlVVqcVfFQ9EjZmUvuwrjixLsZ9RnfncE3C_x000d_
Fke+rV5Qc5iCXd5Xys1akpcsWBfirjK+x5ws</vt:lpwstr>
  </property>
  <property fmtid="{D5CDD505-2E9C-101B-9397-08002B2CF9AE}" pid="4" name="_2015_ms_pID_7253432">
    <vt:lpwstr>Qg==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1626400393</vt:lpwstr>
  </property>
  <property fmtid="{D5CDD505-2E9C-101B-9397-08002B2CF9AE}" pid="9" name="ICV">
    <vt:lpwstr>561DB9F3A1DB49E7B707BA828E2DA2BB</vt:lpwstr>
  </property>
  <property fmtid="{D5CDD505-2E9C-101B-9397-08002B2CF9AE}" pid="10" name="KSOProductBuildVer">
    <vt:lpwstr>2052-11.1.0.10356</vt:lpwstr>
  </property>
</Properties>
</file>