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8" r:id="rId5"/>
    <p:sldId id="259" r:id="rId6"/>
    <p:sldId id="263" r:id="rId7"/>
    <p:sldId id="265" r:id="rId8"/>
    <p:sldId id="267" r:id="rId9"/>
    <p:sldId id="266" r:id="rId10"/>
    <p:sldId id="264" r:id="rId11"/>
    <p:sldId id="269" r:id="rId12"/>
    <p:sldId id="271" r:id="rId13"/>
    <p:sldId id="270" r:id="rId14"/>
    <p:sldId id="273"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7" autoAdjust="0"/>
    <p:restoredTop sz="94660"/>
  </p:normalViewPr>
  <p:slideViewPr>
    <p:cSldViewPr snapToGrid="0">
      <p:cViewPr>
        <p:scale>
          <a:sx n="110" d="100"/>
          <a:sy n="110" d="100"/>
        </p:scale>
        <p:origin x="-39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AA4963-A1DD-4EE6-AF47-613E550C6DDF}"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531AB-B930-4570-A5F6-FF3F35DFFDB3}" type="slidenum">
              <a:rPr lang="en-US" smtClean="0"/>
              <a:t>‹#›</a:t>
            </a:fld>
            <a:endParaRPr lang="en-US"/>
          </a:p>
        </p:txBody>
      </p:sp>
    </p:spTree>
    <p:extLst>
      <p:ext uri="{BB962C8B-B14F-4D97-AF65-F5344CB8AC3E}">
        <p14:creationId xmlns:p14="http://schemas.microsoft.com/office/powerpoint/2010/main" val="389514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AA4963-A1DD-4EE6-AF47-613E550C6DDF}"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531AB-B930-4570-A5F6-FF3F35DFFDB3}" type="slidenum">
              <a:rPr lang="en-US" smtClean="0"/>
              <a:t>‹#›</a:t>
            </a:fld>
            <a:endParaRPr lang="en-US"/>
          </a:p>
        </p:txBody>
      </p:sp>
    </p:spTree>
    <p:extLst>
      <p:ext uri="{BB962C8B-B14F-4D97-AF65-F5344CB8AC3E}">
        <p14:creationId xmlns:p14="http://schemas.microsoft.com/office/powerpoint/2010/main" val="116998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AA4963-A1DD-4EE6-AF47-613E550C6DDF}"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531AB-B930-4570-A5F6-FF3F35DFFDB3}" type="slidenum">
              <a:rPr lang="en-US" smtClean="0"/>
              <a:t>‹#›</a:t>
            </a:fld>
            <a:endParaRPr lang="en-US"/>
          </a:p>
        </p:txBody>
      </p:sp>
    </p:spTree>
    <p:extLst>
      <p:ext uri="{BB962C8B-B14F-4D97-AF65-F5344CB8AC3E}">
        <p14:creationId xmlns:p14="http://schemas.microsoft.com/office/powerpoint/2010/main" val="317021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AA4963-A1DD-4EE6-AF47-613E550C6DDF}"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531AB-B930-4570-A5F6-FF3F35DFFDB3}" type="slidenum">
              <a:rPr lang="en-US" smtClean="0"/>
              <a:t>‹#›</a:t>
            </a:fld>
            <a:endParaRPr lang="en-US"/>
          </a:p>
        </p:txBody>
      </p:sp>
    </p:spTree>
    <p:extLst>
      <p:ext uri="{BB962C8B-B14F-4D97-AF65-F5344CB8AC3E}">
        <p14:creationId xmlns:p14="http://schemas.microsoft.com/office/powerpoint/2010/main" val="1718897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1AA4963-A1DD-4EE6-AF47-613E550C6DDF}"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531AB-B930-4570-A5F6-FF3F35DFFDB3}" type="slidenum">
              <a:rPr lang="en-US" smtClean="0"/>
              <a:t>‹#›</a:t>
            </a:fld>
            <a:endParaRPr lang="en-US"/>
          </a:p>
        </p:txBody>
      </p:sp>
    </p:spTree>
    <p:extLst>
      <p:ext uri="{BB962C8B-B14F-4D97-AF65-F5344CB8AC3E}">
        <p14:creationId xmlns:p14="http://schemas.microsoft.com/office/powerpoint/2010/main" val="3579356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AA4963-A1DD-4EE6-AF47-613E550C6DDF}"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531AB-B930-4570-A5F6-FF3F35DFFDB3}" type="slidenum">
              <a:rPr lang="en-US" smtClean="0"/>
              <a:t>‹#›</a:t>
            </a:fld>
            <a:endParaRPr lang="en-US"/>
          </a:p>
        </p:txBody>
      </p:sp>
    </p:spTree>
    <p:extLst>
      <p:ext uri="{BB962C8B-B14F-4D97-AF65-F5344CB8AC3E}">
        <p14:creationId xmlns:p14="http://schemas.microsoft.com/office/powerpoint/2010/main" val="282010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AA4963-A1DD-4EE6-AF47-613E550C6DDF}"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6531AB-B930-4570-A5F6-FF3F35DFFDB3}" type="slidenum">
              <a:rPr lang="en-US" smtClean="0"/>
              <a:t>‹#›</a:t>
            </a:fld>
            <a:endParaRPr lang="en-US"/>
          </a:p>
        </p:txBody>
      </p:sp>
    </p:spTree>
    <p:extLst>
      <p:ext uri="{BB962C8B-B14F-4D97-AF65-F5344CB8AC3E}">
        <p14:creationId xmlns:p14="http://schemas.microsoft.com/office/powerpoint/2010/main" val="116696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AA4963-A1DD-4EE6-AF47-613E550C6DDF}"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6531AB-B930-4570-A5F6-FF3F35DFFDB3}" type="slidenum">
              <a:rPr lang="en-US" smtClean="0"/>
              <a:t>‹#›</a:t>
            </a:fld>
            <a:endParaRPr lang="en-US"/>
          </a:p>
        </p:txBody>
      </p:sp>
    </p:spTree>
    <p:extLst>
      <p:ext uri="{BB962C8B-B14F-4D97-AF65-F5344CB8AC3E}">
        <p14:creationId xmlns:p14="http://schemas.microsoft.com/office/powerpoint/2010/main" val="312504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A4963-A1DD-4EE6-AF47-613E550C6DDF}"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6531AB-B930-4570-A5F6-FF3F35DFFDB3}" type="slidenum">
              <a:rPr lang="en-US" smtClean="0"/>
              <a:t>‹#›</a:t>
            </a:fld>
            <a:endParaRPr lang="en-US"/>
          </a:p>
        </p:txBody>
      </p:sp>
    </p:spTree>
    <p:extLst>
      <p:ext uri="{BB962C8B-B14F-4D97-AF65-F5344CB8AC3E}">
        <p14:creationId xmlns:p14="http://schemas.microsoft.com/office/powerpoint/2010/main" val="287702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AA4963-A1DD-4EE6-AF47-613E550C6DDF}"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531AB-B930-4570-A5F6-FF3F35DFFDB3}" type="slidenum">
              <a:rPr lang="en-US" smtClean="0"/>
              <a:t>‹#›</a:t>
            </a:fld>
            <a:endParaRPr lang="en-US"/>
          </a:p>
        </p:txBody>
      </p:sp>
    </p:spTree>
    <p:extLst>
      <p:ext uri="{BB962C8B-B14F-4D97-AF65-F5344CB8AC3E}">
        <p14:creationId xmlns:p14="http://schemas.microsoft.com/office/powerpoint/2010/main" val="87811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AA4963-A1DD-4EE6-AF47-613E550C6DDF}"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531AB-B930-4570-A5F6-FF3F35DFFDB3}" type="slidenum">
              <a:rPr lang="en-US" smtClean="0"/>
              <a:t>‹#›</a:t>
            </a:fld>
            <a:endParaRPr lang="en-US"/>
          </a:p>
        </p:txBody>
      </p:sp>
    </p:spTree>
    <p:extLst>
      <p:ext uri="{BB962C8B-B14F-4D97-AF65-F5344CB8AC3E}">
        <p14:creationId xmlns:p14="http://schemas.microsoft.com/office/powerpoint/2010/main" val="89949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A4963-A1DD-4EE6-AF47-613E550C6DDF}" type="datetimeFigureOut">
              <a:rPr lang="en-US" smtClean="0"/>
              <a:t>3/26/2024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531AB-B930-4570-A5F6-FF3F35DFFDB3}" type="slidenum">
              <a:rPr lang="en-US" smtClean="0"/>
              <a:t>‹#›</a:t>
            </a:fld>
            <a:endParaRPr lang="en-US"/>
          </a:p>
        </p:txBody>
      </p:sp>
    </p:spTree>
    <p:extLst>
      <p:ext uri="{BB962C8B-B14F-4D97-AF65-F5344CB8AC3E}">
        <p14:creationId xmlns:p14="http://schemas.microsoft.com/office/powerpoint/2010/main" val="17150584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MC Logging feature</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Tim </a:t>
            </a:r>
            <a:r>
              <a:rPr lang="en-US" dirty="0" smtClean="0"/>
              <a:t>Woodward</a:t>
            </a:r>
          </a:p>
          <a:p>
            <a:r>
              <a:rPr lang="en-US" dirty="0" smtClean="0"/>
              <a:t>Harish </a:t>
            </a:r>
            <a:r>
              <a:rPr lang="en-US" dirty="0" err="1" smtClean="0"/>
              <a:t>Negalaguli</a:t>
            </a:r>
            <a:endParaRPr lang="en-US" dirty="0" smtClean="0"/>
          </a:p>
          <a:p>
            <a:r>
              <a:rPr lang="en-US" dirty="0" smtClean="0"/>
              <a:t>Motorola Solutions</a:t>
            </a:r>
          </a:p>
          <a:p>
            <a:endParaRPr lang="en-US" dirty="0"/>
          </a:p>
          <a:p>
            <a:r>
              <a:rPr lang="en-US" dirty="0" smtClean="0"/>
              <a:t>March 2024</a:t>
            </a:r>
            <a:endParaRPr lang="en-US" dirty="0"/>
          </a:p>
        </p:txBody>
      </p:sp>
    </p:spTree>
    <p:extLst>
      <p:ext uri="{BB962C8B-B14F-4D97-AF65-F5344CB8AC3E}">
        <p14:creationId xmlns:p14="http://schemas.microsoft.com/office/powerpoint/2010/main" val="305654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Stuff the MC logging function should keep track of…</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MC Logging function </a:t>
            </a:r>
            <a:r>
              <a:rPr lang="en-US" dirty="0"/>
              <a:t>s</a:t>
            </a:r>
            <a:r>
              <a:rPr lang="en-US" dirty="0" smtClean="0"/>
              <a:t>hould have an “end date/time” or a “duration of logging” parameter to stop logging a particular target or group.  Maybe the maximum is keep logging until authorized user says stop?</a:t>
            </a:r>
          </a:p>
          <a:p>
            <a:r>
              <a:rPr lang="en-US" dirty="0" smtClean="0"/>
              <a:t>MC Logging function should verify when receiving signaling and media that the MC Logging function is allowed to log at least one of the participants in the call or is allowed to log the group.</a:t>
            </a:r>
          </a:p>
          <a:p>
            <a:r>
              <a:rPr lang="en-US" dirty="0" smtClean="0"/>
              <a:t>For group calls, MC Logging function should “tag” each logged transmission with the current talker (MC Service ID), the Group ID, Home GMS </a:t>
            </a:r>
            <a:r>
              <a:rPr lang="en-US" dirty="0"/>
              <a:t>address, </a:t>
            </a:r>
            <a:r>
              <a:rPr lang="en-US" dirty="0" smtClean="0"/>
              <a:t>the targeted user (if applicable), and date/time.</a:t>
            </a:r>
          </a:p>
          <a:p>
            <a:r>
              <a:rPr lang="en-US" dirty="0" smtClean="0"/>
              <a:t>For individual calls, MC Logging function should “tag” each logged transmission with both parties (MC Service IDs), the targeted user, and date/time.</a:t>
            </a:r>
          </a:p>
        </p:txBody>
      </p:sp>
    </p:spTree>
    <p:extLst>
      <p:ext uri="{BB962C8B-B14F-4D97-AF65-F5344CB8AC3E}">
        <p14:creationId xmlns:p14="http://schemas.microsoft.com/office/powerpoint/2010/main" val="1469941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MC Logging Replay function</a:t>
            </a:r>
            <a:endParaRPr lang="en-US" b="1" dirty="0"/>
          </a:p>
        </p:txBody>
      </p:sp>
      <p:sp>
        <p:nvSpPr>
          <p:cNvPr id="3" name="Content Placeholder 2"/>
          <p:cNvSpPr>
            <a:spLocks noGrp="1"/>
          </p:cNvSpPr>
          <p:nvPr>
            <p:ph idx="1"/>
          </p:nvPr>
        </p:nvSpPr>
        <p:spPr>
          <a:xfrm>
            <a:off x="838200" y="1480008"/>
            <a:ext cx="10515600" cy="5377992"/>
          </a:xfrm>
        </p:spPr>
        <p:txBody>
          <a:bodyPr>
            <a:normAutofit fontScale="85000" lnSpcReduction="20000"/>
          </a:bodyPr>
          <a:lstStyle/>
          <a:p>
            <a:r>
              <a:rPr lang="en-US" dirty="0" smtClean="0"/>
              <a:t>Authorized user may request to “playback” a particular logged call.</a:t>
            </a:r>
          </a:p>
          <a:p>
            <a:r>
              <a:rPr lang="en-US" dirty="0" smtClean="0"/>
              <a:t>The MC Logging Replay function requests the call recording from the MC Logging storage. </a:t>
            </a:r>
          </a:p>
          <a:p>
            <a:r>
              <a:rPr lang="en-US" dirty="0" smtClean="0"/>
              <a:t>If the call is an individual call, the MC Logging Replay function requests the private/public identity-based crypto key material of both parties from the KMS.</a:t>
            </a:r>
          </a:p>
          <a:p>
            <a:r>
              <a:rPr lang="en-US" dirty="0" smtClean="0"/>
              <a:t>If the call is a group call, the MC Logging Replay function requests from the KMS, the private/public identity-based crypto keys of the talking user(s) plus the Group key from the GMS.</a:t>
            </a:r>
          </a:p>
          <a:p>
            <a:r>
              <a:rPr lang="en-US" dirty="0" smtClean="0"/>
              <a:t>The transfer of the keys SHALL be protected between the KMS &amp; GMS and the MC Logging Replay function. The authorized user SHALL not be privy to the keys.  A crypto boundary within the replay function shall be established such that key material remains confidential and protected within the replay function and may NEVER be viewed</a:t>
            </a:r>
            <a:r>
              <a:rPr lang="en-US" dirty="0" smtClean="0"/>
              <a:t>.</a:t>
            </a:r>
            <a:r>
              <a:rPr lang="en-US" dirty="0" smtClean="0">
                <a:solidFill>
                  <a:srgbClr val="FF0000"/>
                </a:solidFill>
              </a:rPr>
              <a:t>*</a:t>
            </a:r>
          </a:p>
          <a:p>
            <a:r>
              <a:rPr lang="en-US" dirty="0" smtClean="0"/>
              <a:t>KMS may be required to maintain historical key material for replay of encrypted logs at some time in the future.</a:t>
            </a:r>
            <a:r>
              <a:rPr lang="en-US" dirty="0" smtClean="0">
                <a:solidFill>
                  <a:srgbClr val="FF0000"/>
                </a:solidFill>
              </a:rPr>
              <a:t>*</a:t>
            </a:r>
            <a:endParaRPr lang="en-US" dirty="0" smtClean="0">
              <a:solidFill>
                <a:srgbClr val="FF0000"/>
              </a:solidFill>
            </a:endParaRPr>
          </a:p>
          <a:p>
            <a:pPr lvl="1"/>
            <a:r>
              <a:rPr lang="en-US" dirty="0" smtClean="0">
                <a:solidFill>
                  <a:srgbClr val="FF0000"/>
                </a:solidFill>
              </a:rPr>
              <a:t>DEFINING THIS IS THE RESPONSIBILTY OF SA3  - See last slide for a description of the solution.</a:t>
            </a:r>
            <a:endParaRPr lang="en-US" dirty="0" smtClean="0"/>
          </a:p>
        </p:txBody>
      </p:sp>
    </p:spTree>
    <p:extLst>
      <p:ext uri="{BB962C8B-B14F-4D97-AF65-F5344CB8AC3E}">
        <p14:creationId xmlns:p14="http://schemas.microsoft.com/office/powerpoint/2010/main" val="1333439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6347"/>
          </a:xfrm>
        </p:spPr>
        <p:txBody>
          <a:bodyPr>
            <a:noAutofit/>
          </a:bodyPr>
          <a:lstStyle/>
          <a:p>
            <a:pPr algn="ctr"/>
            <a:r>
              <a:rPr lang="en-US" sz="4000" dirty="0" smtClean="0"/>
              <a:t>Alternative logging approach;</a:t>
            </a:r>
            <a:br>
              <a:rPr lang="en-US" sz="4000" dirty="0" smtClean="0"/>
            </a:br>
            <a:r>
              <a:rPr lang="en-US" sz="3200" dirty="0" smtClean="0"/>
              <a:t>Concerns </a:t>
            </a:r>
            <a:r>
              <a:rPr lang="en-US" sz="3200" dirty="0" smtClean="0"/>
              <a:t>if the logger joins as a member of an individual call</a:t>
            </a:r>
            <a:endParaRPr lang="en-US" sz="3200" dirty="0"/>
          </a:p>
        </p:txBody>
      </p:sp>
      <p:sp>
        <p:nvSpPr>
          <p:cNvPr id="3" name="Content Placeholder 2"/>
          <p:cNvSpPr>
            <a:spLocks noGrp="1"/>
          </p:cNvSpPr>
          <p:nvPr>
            <p:ph idx="1"/>
          </p:nvPr>
        </p:nvSpPr>
        <p:spPr>
          <a:xfrm>
            <a:off x="838200" y="1602557"/>
            <a:ext cx="10515600" cy="5043340"/>
          </a:xfrm>
        </p:spPr>
        <p:txBody>
          <a:bodyPr>
            <a:normAutofit fontScale="92500" lnSpcReduction="20000"/>
          </a:bodyPr>
          <a:lstStyle/>
          <a:p>
            <a:r>
              <a:rPr lang="en-US" dirty="0" smtClean="0"/>
              <a:t>Individual call </a:t>
            </a:r>
            <a:r>
              <a:rPr lang="en-US" b="1" dirty="0" smtClean="0"/>
              <a:t>MUST</a:t>
            </a:r>
            <a:r>
              <a:rPr lang="en-US" dirty="0" smtClean="0"/>
              <a:t> be converted to a group call.</a:t>
            </a:r>
          </a:p>
          <a:p>
            <a:pPr lvl="1"/>
            <a:r>
              <a:rPr lang="en-US" dirty="0" smtClean="0"/>
              <a:t>This means that the individual call request gets rejected by the server and the initiator is told the call must be converted to a group call using the logging group.</a:t>
            </a:r>
          </a:p>
          <a:p>
            <a:pPr lvl="2"/>
            <a:r>
              <a:rPr lang="en-US" dirty="0" smtClean="0">
                <a:solidFill>
                  <a:srgbClr val="FF0000"/>
                </a:solidFill>
              </a:rPr>
              <a:t>There could be other calls being logged simultaneously, so how is the Logging Group ID determined by the initiating caller?  Does the MC Service server provide it?  How would the MC Service Server know what group ID to use? </a:t>
            </a:r>
          </a:p>
          <a:p>
            <a:r>
              <a:rPr lang="en-US" dirty="0" smtClean="0"/>
              <a:t>EVERY user must be a member of a common logging group with a common group key. </a:t>
            </a:r>
          </a:p>
          <a:p>
            <a:r>
              <a:rPr lang="en-US" dirty="0" smtClean="0"/>
              <a:t>Creates a violation of individual end to end security that may not be acceptable to </a:t>
            </a:r>
            <a:r>
              <a:rPr lang="en-US" dirty="0" smtClean="0"/>
              <a:t>most </a:t>
            </a:r>
            <a:r>
              <a:rPr lang="en-US" dirty="0" smtClean="0"/>
              <a:t>users.</a:t>
            </a:r>
          </a:p>
          <a:p>
            <a:pPr lvl="1"/>
            <a:r>
              <a:rPr lang="en-US" dirty="0" smtClean="0">
                <a:solidFill>
                  <a:srgbClr val="0070C0"/>
                </a:solidFill>
              </a:rPr>
              <a:t>Individual End to End security is </a:t>
            </a:r>
            <a:r>
              <a:rPr lang="en-US" b="1" dirty="0" smtClean="0">
                <a:solidFill>
                  <a:srgbClr val="0070C0"/>
                </a:solidFill>
              </a:rPr>
              <a:t>NEVER</a:t>
            </a:r>
            <a:r>
              <a:rPr lang="en-US" dirty="0" smtClean="0">
                <a:solidFill>
                  <a:srgbClr val="0070C0"/>
                </a:solidFill>
              </a:rPr>
              <a:t> possible for individual calls when a user is logged (because the individual call is turned into a group call every time).</a:t>
            </a:r>
          </a:p>
          <a:p>
            <a:pPr lvl="1"/>
            <a:r>
              <a:rPr lang="en-US" dirty="0" smtClean="0"/>
              <a:t>The MC logger has access to the Group key for every target it logs.  This makes the logger </a:t>
            </a:r>
            <a:r>
              <a:rPr lang="en-US" dirty="0" smtClean="0"/>
              <a:t>susceptible to focused cyber attacks.</a:t>
            </a:r>
            <a:endParaRPr lang="en-US" dirty="0" smtClean="0"/>
          </a:p>
          <a:p>
            <a:r>
              <a:rPr lang="en-US" dirty="0" smtClean="0"/>
              <a:t>Logging multiple calls simultaneously creates logistical issue with management of the logging group ID (i.e. each group ID must be unique).</a:t>
            </a:r>
            <a:endParaRPr lang="en-US" dirty="0"/>
          </a:p>
        </p:txBody>
      </p:sp>
    </p:spTree>
    <p:extLst>
      <p:ext uri="{BB962C8B-B14F-4D97-AF65-F5344CB8AC3E}">
        <p14:creationId xmlns:p14="http://schemas.microsoft.com/office/powerpoint/2010/main" val="559606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Alternative logging approach;</a:t>
            </a:r>
            <a:br>
              <a:rPr lang="en-US" sz="4000" dirty="0"/>
            </a:br>
            <a:r>
              <a:rPr lang="en-US" sz="3200" dirty="0"/>
              <a:t>Concerns if the logger joins as a member of a group call</a:t>
            </a:r>
          </a:p>
        </p:txBody>
      </p:sp>
      <p:sp>
        <p:nvSpPr>
          <p:cNvPr id="3" name="Content Placeholder 2"/>
          <p:cNvSpPr>
            <a:spLocks noGrp="1"/>
          </p:cNvSpPr>
          <p:nvPr>
            <p:ph idx="1"/>
          </p:nvPr>
        </p:nvSpPr>
        <p:spPr/>
        <p:txBody>
          <a:bodyPr>
            <a:normAutofit fontScale="92500" lnSpcReduction="10000"/>
          </a:bodyPr>
          <a:lstStyle/>
          <a:p>
            <a:r>
              <a:rPr lang="en-US" dirty="0" smtClean="0"/>
              <a:t>Requires the MC logging function to be a member of </a:t>
            </a:r>
            <a:r>
              <a:rPr lang="en-US" u="sng" dirty="0" smtClean="0"/>
              <a:t>EVERY possible group in EVERY MC System</a:t>
            </a:r>
            <a:r>
              <a:rPr lang="en-US" dirty="0" smtClean="0"/>
              <a:t> since any target user or any group may be logged.</a:t>
            </a:r>
          </a:p>
          <a:p>
            <a:r>
              <a:rPr lang="en-US" dirty="0" smtClean="0"/>
              <a:t>MC logger must therefore;</a:t>
            </a:r>
          </a:p>
          <a:p>
            <a:pPr marL="914400" lvl="1" indent="-457200">
              <a:buFont typeface="+mj-lt"/>
              <a:buAutoNum type="arabicPeriod"/>
            </a:pPr>
            <a:r>
              <a:rPr lang="en-US" dirty="0" smtClean="0"/>
              <a:t>Have a list of every possible group along with the associated Group Home server address;</a:t>
            </a:r>
          </a:p>
          <a:p>
            <a:pPr marL="914400" lvl="1" indent="-457200">
              <a:buFont typeface="+mj-lt"/>
              <a:buAutoNum type="arabicPeriod"/>
            </a:pPr>
            <a:r>
              <a:rPr lang="en-US" dirty="0" smtClean="0"/>
              <a:t>Affiliate to the target group prior to active logging</a:t>
            </a:r>
            <a:r>
              <a:rPr lang="en-US" dirty="0" smtClean="0">
                <a:solidFill>
                  <a:srgbClr val="FF0000"/>
                </a:solidFill>
              </a:rPr>
              <a:t>*</a:t>
            </a:r>
            <a:r>
              <a:rPr lang="en-US" dirty="0" smtClean="0"/>
              <a:t> or be auto-affiliated to every group;</a:t>
            </a:r>
          </a:p>
          <a:p>
            <a:pPr marL="914400" lvl="1" indent="-457200">
              <a:buFont typeface="+mj-lt"/>
              <a:buAutoNum type="arabicPeriod"/>
            </a:pPr>
            <a:r>
              <a:rPr lang="en-US" dirty="0" smtClean="0"/>
              <a:t>Subscribe to the target group to obtain the Group key</a:t>
            </a:r>
            <a:r>
              <a:rPr lang="en-US" dirty="0" smtClean="0">
                <a:solidFill>
                  <a:srgbClr val="FF0000"/>
                </a:solidFill>
              </a:rPr>
              <a:t>*</a:t>
            </a:r>
            <a:r>
              <a:rPr lang="en-US" dirty="0" smtClean="0"/>
              <a:t>;</a:t>
            </a:r>
          </a:p>
          <a:p>
            <a:pPr marL="914400" lvl="2" indent="0">
              <a:buNone/>
            </a:pPr>
            <a:r>
              <a:rPr lang="en-US" dirty="0">
                <a:solidFill>
                  <a:srgbClr val="FF0000"/>
                </a:solidFill>
              </a:rPr>
              <a:t>*</a:t>
            </a:r>
            <a:r>
              <a:rPr lang="en-US" dirty="0"/>
              <a:t> </a:t>
            </a:r>
            <a:r>
              <a:rPr lang="en-US" dirty="0">
                <a:solidFill>
                  <a:srgbClr val="FF0000"/>
                </a:solidFill>
              </a:rPr>
              <a:t>The ability of the logger to be notified of the call, affiliate, subscribe, receive the group key, and join the call will likely cause the logger to join the call late if steps 1-3 not performed prior to the call starting</a:t>
            </a:r>
            <a:r>
              <a:rPr lang="en-US" dirty="0" smtClean="0">
                <a:solidFill>
                  <a:srgbClr val="FF0000"/>
                </a:solidFill>
              </a:rPr>
              <a:t>.</a:t>
            </a:r>
            <a:endParaRPr lang="en-US" dirty="0" smtClean="0"/>
          </a:p>
          <a:p>
            <a:r>
              <a:rPr lang="en-US" dirty="0" smtClean="0"/>
              <a:t>The MC logger has the Group key for every group it logs, </a:t>
            </a:r>
            <a:r>
              <a:rPr lang="en-US" dirty="0" smtClean="0"/>
              <a:t>making the </a:t>
            </a:r>
            <a:r>
              <a:rPr lang="en-US" dirty="0" smtClean="0"/>
              <a:t>logger </a:t>
            </a:r>
            <a:r>
              <a:rPr lang="en-US" dirty="0"/>
              <a:t>susceptible to focused cyber </a:t>
            </a:r>
            <a:r>
              <a:rPr lang="en-US" dirty="0" smtClean="0"/>
              <a:t>attacks.</a:t>
            </a:r>
            <a:endParaRPr lang="en-US" dirty="0" smtClean="0"/>
          </a:p>
          <a:p>
            <a:pPr marL="914400" lvl="2" indent="0">
              <a:buNone/>
            </a:pPr>
            <a:endParaRPr lang="en-US" dirty="0"/>
          </a:p>
        </p:txBody>
      </p:sp>
    </p:spTree>
    <p:extLst>
      <p:ext uri="{BB962C8B-B14F-4D97-AF65-F5344CB8AC3E}">
        <p14:creationId xmlns:p14="http://schemas.microsoft.com/office/powerpoint/2010/main" val="357576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Security of transferring key material between KMS, GMS </a:t>
            </a:r>
            <a:r>
              <a:rPr lang="en-US" dirty="0"/>
              <a:t>and the MC Logging Replay </a:t>
            </a:r>
            <a:r>
              <a:rPr lang="en-US" dirty="0" smtClean="0"/>
              <a:t>function</a:t>
            </a:r>
            <a:endParaRPr lang="en-US" dirty="0"/>
          </a:p>
        </p:txBody>
      </p:sp>
      <p:sp>
        <p:nvSpPr>
          <p:cNvPr id="3" name="Content Placeholder 2"/>
          <p:cNvSpPr>
            <a:spLocks noGrp="1"/>
          </p:cNvSpPr>
          <p:nvPr>
            <p:ph idx="1"/>
          </p:nvPr>
        </p:nvSpPr>
        <p:spPr>
          <a:xfrm>
            <a:off x="838200" y="1825624"/>
            <a:ext cx="10515600" cy="4829699"/>
          </a:xfrm>
        </p:spPr>
        <p:txBody>
          <a:bodyPr>
            <a:normAutofit fontScale="92500" lnSpcReduction="10000"/>
          </a:bodyPr>
          <a:lstStyle/>
          <a:p>
            <a:r>
              <a:rPr lang="en-US" dirty="0" smtClean="0"/>
              <a:t>MC Logging Replay function SHALL have a crypto boundary where no key material (Individual Private certificates, Group keys, etc.) </a:t>
            </a:r>
            <a:r>
              <a:rPr lang="en-US" dirty="0" smtClean="0"/>
              <a:t>is extractable </a:t>
            </a:r>
            <a:r>
              <a:rPr lang="en-US" dirty="0" smtClean="0"/>
              <a:t>in the clear.</a:t>
            </a:r>
          </a:p>
          <a:p>
            <a:r>
              <a:rPr lang="en-US" dirty="0" smtClean="0"/>
              <a:t>A symmetric key known ONLY to the KMS, GMS and MC Logging Replay </a:t>
            </a:r>
            <a:r>
              <a:rPr lang="en-US" dirty="0" smtClean="0"/>
              <a:t>function </a:t>
            </a:r>
            <a:r>
              <a:rPr lang="en-US" dirty="0" smtClean="0"/>
              <a:t>SHALL protect key material during transit into the logging replay crypto boundary.</a:t>
            </a:r>
          </a:p>
          <a:p>
            <a:r>
              <a:rPr lang="en-US" dirty="0" smtClean="0"/>
              <a:t>Decryption of communications SHALL be performed within the crypto boundary and made available to the listener in the clear.</a:t>
            </a:r>
          </a:p>
          <a:p>
            <a:pPr lvl="1"/>
            <a:r>
              <a:rPr lang="en-US" dirty="0" smtClean="0"/>
              <a:t>No keys are exposed</a:t>
            </a:r>
          </a:p>
          <a:p>
            <a:pPr lvl="1"/>
            <a:r>
              <a:rPr lang="en-US" dirty="0" smtClean="0"/>
              <a:t>If allowed, the clear communication may be sent back to MC Logging storage</a:t>
            </a:r>
          </a:p>
          <a:p>
            <a:r>
              <a:rPr lang="en-US" dirty="0" smtClean="0"/>
              <a:t>Key material (individual private certs &amp; Group keys) SHALL have a finite retention </a:t>
            </a:r>
            <a:r>
              <a:rPr lang="en-US" dirty="0" smtClean="0"/>
              <a:t>period within the MC Logging Replay function.</a:t>
            </a:r>
            <a:endParaRPr lang="en-US" dirty="0" smtClean="0"/>
          </a:p>
          <a:p>
            <a:pPr lvl="1"/>
            <a:r>
              <a:rPr lang="en-US" dirty="0" smtClean="0"/>
              <a:t>Can be as short as the duration of the decryption cycle</a:t>
            </a:r>
          </a:p>
        </p:txBody>
      </p:sp>
    </p:spTree>
    <p:extLst>
      <p:ext uri="{BB962C8B-B14F-4D97-AF65-F5344CB8AC3E}">
        <p14:creationId xmlns:p14="http://schemas.microsoft.com/office/powerpoint/2010/main" val="1524599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907" y="2307047"/>
            <a:ext cx="10515600" cy="1325563"/>
          </a:xfrm>
        </p:spPr>
        <p:txBody>
          <a:bodyPr/>
          <a:lstStyle/>
          <a:p>
            <a:pPr algn="ctr"/>
            <a:r>
              <a:rPr lang="en-US" dirty="0" smtClean="0"/>
              <a:t>Questions?</a:t>
            </a:r>
            <a:endParaRPr lang="en-US" dirty="0"/>
          </a:p>
        </p:txBody>
      </p:sp>
    </p:spTree>
    <p:extLst>
      <p:ext uri="{BB962C8B-B14F-4D97-AF65-F5344CB8AC3E}">
        <p14:creationId xmlns:p14="http://schemas.microsoft.com/office/powerpoint/2010/main" val="1465768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1506"/>
          </a:xfrm>
        </p:spPr>
        <p:txBody>
          <a:bodyPr/>
          <a:lstStyle/>
          <a:p>
            <a:r>
              <a:rPr lang="en-US" dirty="0" smtClean="0"/>
              <a:t>Primary Architecture components</a:t>
            </a:r>
            <a:endParaRPr lang="en-US" dirty="0"/>
          </a:p>
        </p:txBody>
      </p:sp>
      <p:sp>
        <p:nvSpPr>
          <p:cNvPr id="3" name="Content Placeholder 2"/>
          <p:cNvSpPr>
            <a:spLocks noGrp="1"/>
          </p:cNvSpPr>
          <p:nvPr>
            <p:ph idx="1"/>
          </p:nvPr>
        </p:nvSpPr>
        <p:spPr>
          <a:xfrm>
            <a:off x="545969" y="1385740"/>
            <a:ext cx="4808456" cy="5354425"/>
          </a:xfrm>
        </p:spPr>
        <p:txBody>
          <a:bodyPr>
            <a:normAutofit lnSpcReduction="10000"/>
          </a:bodyPr>
          <a:lstStyle/>
          <a:p>
            <a:r>
              <a:rPr lang="en-US" u="sng" dirty="0" smtClean="0"/>
              <a:t>MC Logging function</a:t>
            </a:r>
          </a:p>
          <a:p>
            <a:pPr lvl="1"/>
            <a:r>
              <a:rPr lang="en-US" dirty="0" smtClean="0"/>
              <a:t>Interacts with MC Servers (MCPTT, MCData, MCVideo)</a:t>
            </a:r>
          </a:p>
          <a:p>
            <a:pPr lvl="1"/>
            <a:r>
              <a:rPr lang="en-US" dirty="0" smtClean="0"/>
              <a:t>Will need to also interact with CMS </a:t>
            </a:r>
          </a:p>
          <a:p>
            <a:pPr lvl="1"/>
            <a:r>
              <a:rPr lang="en-US" dirty="0" smtClean="0"/>
              <a:t>Interacts with MC Logging Storage</a:t>
            </a:r>
          </a:p>
          <a:p>
            <a:pPr lvl="1"/>
            <a:r>
              <a:rPr lang="en-US" dirty="0" smtClean="0"/>
              <a:t>Interacts with authorized logging client</a:t>
            </a:r>
          </a:p>
          <a:p>
            <a:r>
              <a:rPr lang="en-US" u="sng" dirty="0" smtClean="0"/>
              <a:t>MC Logging Replay function</a:t>
            </a:r>
          </a:p>
          <a:p>
            <a:pPr lvl="1"/>
            <a:r>
              <a:rPr lang="en-US" dirty="0" smtClean="0"/>
              <a:t>Interacts with KMS and GMS</a:t>
            </a:r>
          </a:p>
          <a:p>
            <a:pPr lvl="1"/>
            <a:r>
              <a:rPr lang="en-US" dirty="0" smtClean="0"/>
              <a:t>Interacts with MC Logging Storage</a:t>
            </a:r>
          </a:p>
          <a:p>
            <a:pPr lvl="1"/>
            <a:r>
              <a:rPr lang="en-US" dirty="0" smtClean="0"/>
              <a:t>Interacts with authorized logging replay client</a:t>
            </a:r>
          </a:p>
          <a:p>
            <a:endParaRPr lang="en-US" dirty="0"/>
          </a:p>
        </p:txBody>
      </p:sp>
      <p:sp>
        <p:nvSpPr>
          <p:cNvPr id="4" name="Content Placeholder 2"/>
          <p:cNvSpPr txBox="1">
            <a:spLocks/>
          </p:cNvSpPr>
          <p:nvPr/>
        </p:nvSpPr>
        <p:spPr>
          <a:xfrm>
            <a:off x="5760562" y="1415592"/>
            <a:ext cx="4882299" cy="5354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u="sng" dirty="0" smtClean="0"/>
              <a:t>MC Logging Storage</a:t>
            </a:r>
          </a:p>
          <a:p>
            <a:pPr lvl="1"/>
            <a:r>
              <a:rPr lang="en-US" dirty="0" smtClean="0"/>
              <a:t>Stores Logged events</a:t>
            </a:r>
          </a:p>
          <a:p>
            <a:pPr lvl="1"/>
            <a:r>
              <a:rPr lang="en-US" dirty="0" smtClean="0"/>
              <a:t>Protects Logged events</a:t>
            </a:r>
          </a:p>
          <a:p>
            <a:pPr lvl="1"/>
            <a:r>
              <a:rPr lang="en-US" dirty="0" smtClean="0"/>
              <a:t>Interacts with Logging function for storage of logged events</a:t>
            </a:r>
          </a:p>
          <a:p>
            <a:pPr lvl="1"/>
            <a:r>
              <a:rPr lang="en-US" dirty="0" smtClean="0"/>
              <a:t>Interacts with Logging Replay function for retrieval of logged events</a:t>
            </a:r>
          </a:p>
          <a:p>
            <a:r>
              <a:rPr lang="en-US" u="sng" dirty="0" smtClean="0"/>
              <a:t>MC Logging/Replay Authorized user</a:t>
            </a:r>
          </a:p>
          <a:p>
            <a:pPr lvl="1"/>
            <a:r>
              <a:rPr lang="en-US" dirty="0" smtClean="0"/>
              <a:t>Manages target users and groups</a:t>
            </a:r>
          </a:p>
          <a:p>
            <a:pPr lvl="1"/>
            <a:r>
              <a:rPr lang="en-US" dirty="0" smtClean="0"/>
              <a:t>Controls replay</a:t>
            </a:r>
          </a:p>
          <a:p>
            <a:endParaRPr lang="en-US" dirty="0"/>
          </a:p>
        </p:txBody>
      </p:sp>
    </p:spTree>
    <p:extLst>
      <p:ext uri="{BB962C8B-B14F-4D97-AF65-F5344CB8AC3E}">
        <p14:creationId xmlns:p14="http://schemas.microsoft.com/office/powerpoint/2010/main" val="110712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MC Logging Functional Model</a:t>
            </a:r>
            <a:endParaRPr lang="en-US" dirty="0"/>
          </a:p>
        </p:txBody>
      </p:sp>
      <p:sp>
        <p:nvSpPr>
          <p:cNvPr id="4" name="Rectangle 3"/>
          <p:cNvSpPr/>
          <p:nvPr/>
        </p:nvSpPr>
        <p:spPr>
          <a:xfrm>
            <a:off x="4647414" y="1743956"/>
            <a:ext cx="2384982" cy="15648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4648985" y="4960067"/>
            <a:ext cx="2384982" cy="15648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Flowchart: Magnetic Disk 5"/>
          <p:cNvSpPr/>
          <p:nvPr/>
        </p:nvSpPr>
        <p:spPr>
          <a:xfrm>
            <a:off x="7786540" y="3733012"/>
            <a:ext cx="650450" cy="857839"/>
          </a:xfrm>
          <a:prstGeom prst="flowChartMagneticDisk">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459168" y="3987536"/>
            <a:ext cx="2026773" cy="369332"/>
          </a:xfrm>
          <a:prstGeom prst="rect">
            <a:avLst/>
          </a:prstGeom>
          <a:noFill/>
        </p:spPr>
        <p:txBody>
          <a:bodyPr wrap="none" rtlCol="0">
            <a:spAutoFit/>
          </a:bodyPr>
          <a:lstStyle/>
          <a:p>
            <a:r>
              <a:rPr lang="en-US" dirty="0" smtClean="0">
                <a:solidFill>
                  <a:schemeClr val="tx1"/>
                </a:solidFill>
              </a:rPr>
              <a:t>MC Logging storage</a:t>
            </a:r>
          </a:p>
        </p:txBody>
      </p:sp>
      <p:pic>
        <p:nvPicPr>
          <p:cNvPr id="9" name="Picture 8" descr="Avatar Black Head · Free vector graphic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3803" y="3883840"/>
            <a:ext cx="443590" cy="583884"/>
          </a:xfrm>
          <a:prstGeom prst="rect">
            <a:avLst/>
          </a:prstGeom>
        </p:spPr>
      </p:pic>
      <p:cxnSp>
        <p:nvCxnSpPr>
          <p:cNvPr id="16" name="Straight Connector 15"/>
          <p:cNvCxnSpPr>
            <a:stCxn id="9" idx="0"/>
            <a:endCxn id="3" idx="2"/>
          </p:cNvCxnSpPr>
          <p:nvPr/>
        </p:nvCxnSpPr>
        <p:spPr>
          <a:xfrm flipH="1" flipV="1">
            <a:off x="5274295" y="3157976"/>
            <a:ext cx="1303" cy="725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613843" y="3725156"/>
            <a:ext cx="1627753" cy="923330"/>
          </a:xfrm>
          <a:prstGeom prst="rect">
            <a:avLst/>
          </a:prstGeom>
          <a:noFill/>
        </p:spPr>
        <p:txBody>
          <a:bodyPr wrap="none" rtlCol="0">
            <a:spAutoFit/>
          </a:bodyPr>
          <a:lstStyle/>
          <a:p>
            <a:r>
              <a:rPr lang="en-US" dirty="0" smtClean="0">
                <a:solidFill>
                  <a:schemeClr val="tx1"/>
                </a:solidFill>
              </a:rPr>
              <a:t>Authorized MC</a:t>
            </a:r>
          </a:p>
          <a:p>
            <a:r>
              <a:rPr lang="en-US" dirty="0" smtClean="0">
                <a:solidFill>
                  <a:schemeClr val="tx1"/>
                </a:solidFill>
              </a:rPr>
              <a:t>Logging/Replay</a:t>
            </a:r>
          </a:p>
          <a:p>
            <a:r>
              <a:rPr lang="en-US" dirty="0" smtClean="0">
                <a:solidFill>
                  <a:schemeClr val="tx1"/>
                </a:solidFill>
              </a:rPr>
              <a:t>User(s)</a:t>
            </a:r>
          </a:p>
        </p:txBody>
      </p:sp>
      <p:sp>
        <p:nvSpPr>
          <p:cNvPr id="31" name="Rectangle 30"/>
          <p:cNvSpPr/>
          <p:nvPr/>
        </p:nvSpPr>
        <p:spPr>
          <a:xfrm>
            <a:off x="1439432" y="4974364"/>
            <a:ext cx="1373172" cy="7038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KMS</a:t>
            </a:r>
            <a:endParaRPr lang="en-US" dirty="0">
              <a:solidFill>
                <a:schemeClr val="tx1"/>
              </a:solidFill>
            </a:endParaRPr>
          </a:p>
        </p:txBody>
      </p:sp>
      <p:sp>
        <p:nvSpPr>
          <p:cNvPr id="34" name="Rectangle 33"/>
          <p:cNvSpPr/>
          <p:nvPr/>
        </p:nvSpPr>
        <p:spPr>
          <a:xfrm>
            <a:off x="1437587" y="1432872"/>
            <a:ext cx="1373172" cy="11704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MC Service server(s)</a:t>
            </a:r>
          </a:p>
          <a:p>
            <a:pPr algn="ctr"/>
            <a:r>
              <a:rPr lang="en-US" sz="1400" dirty="0" smtClean="0">
                <a:solidFill>
                  <a:schemeClr val="tx1"/>
                </a:solidFill>
              </a:rPr>
              <a:t>(Home servers for individuals and groups)</a:t>
            </a:r>
            <a:endParaRPr lang="en-US" sz="1400" dirty="0">
              <a:solidFill>
                <a:schemeClr val="tx1"/>
              </a:solidFill>
            </a:endParaRPr>
          </a:p>
        </p:txBody>
      </p:sp>
      <p:sp>
        <p:nvSpPr>
          <p:cNvPr id="35" name="Rectangle 34"/>
          <p:cNvSpPr/>
          <p:nvPr/>
        </p:nvSpPr>
        <p:spPr>
          <a:xfrm>
            <a:off x="1439158" y="5899330"/>
            <a:ext cx="1373172" cy="703869"/>
          </a:xfrm>
          <a:prstGeom prst="rect">
            <a:avLst/>
          </a:prstGeom>
          <a:solidFill>
            <a:schemeClr val="bg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GMS(s)</a:t>
            </a:r>
            <a:endParaRPr lang="en-US" dirty="0">
              <a:solidFill>
                <a:schemeClr val="tx1"/>
              </a:solidFill>
            </a:endParaRPr>
          </a:p>
        </p:txBody>
      </p:sp>
      <p:sp>
        <p:nvSpPr>
          <p:cNvPr id="36" name="Rectangle 35"/>
          <p:cNvSpPr/>
          <p:nvPr/>
        </p:nvSpPr>
        <p:spPr>
          <a:xfrm>
            <a:off x="1450157" y="2776270"/>
            <a:ext cx="1373172" cy="7038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CMS</a:t>
            </a:r>
            <a:endParaRPr lang="en-US" dirty="0">
              <a:solidFill>
                <a:schemeClr val="tx1"/>
              </a:solidFill>
            </a:endParaRPr>
          </a:p>
        </p:txBody>
      </p:sp>
      <p:sp>
        <p:nvSpPr>
          <p:cNvPr id="52" name="Rectangle 51"/>
          <p:cNvSpPr/>
          <p:nvPr/>
        </p:nvSpPr>
        <p:spPr>
          <a:xfrm>
            <a:off x="1456440" y="3825511"/>
            <a:ext cx="1373172" cy="7038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IdMS</a:t>
            </a:r>
            <a:endParaRPr lang="en-US" dirty="0">
              <a:solidFill>
                <a:schemeClr val="tx1"/>
              </a:solidFill>
            </a:endParaRPr>
          </a:p>
        </p:txBody>
      </p:sp>
      <p:cxnSp>
        <p:nvCxnSpPr>
          <p:cNvPr id="67" name="Straight Connector 66"/>
          <p:cNvCxnSpPr>
            <a:stCxn id="26" idx="0"/>
            <a:endCxn id="9" idx="2"/>
          </p:cNvCxnSpPr>
          <p:nvPr/>
        </p:nvCxnSpPr>
        <p:spPr>
          <a:xfrm flipV="1">
            <a:off x="5274296" y="4467724"/>
            <a:ext cx="1302" cy="652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807667" y="2686636"/>
            <a:ext cx="933255" cy="4713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MC Logging client</a:t>
            </a:r>
            <a:endParaRPr lang="en-US" sz="1200" dirty="0">
              <a:solidFill>
                <a:schemeClr val="tx1"/>
              </a:solidFill>
            </a:endParaRPr>
          </a:p>
        </p:txBody>
      </p:sp>
      <p:sp>
        <p:nvSpPr>
          <p:cNvPr id="22" name="TextBox 21"/>
          <p:cNvSpPr txBox="1"/>
          <p:nvPr/>
        </p:nvSpPr>
        <p:spPr>
          <a:xfrm>
            <a:off x="4798243" y="1791090"/>
            <a:ext cx="2120004" cy="369332"/>
          </a:xfrm>
          <a:prstGeom prst="rect">
            <a:avLst/>
          </a:prstGeom>
          <a:noFill/>
        </p:spPr>
        <p:txBody>
          <a:bodyPr wrap="none" rtlCol="0">
            <a:spAutoFit/>
          </a:bodyPr>
          <a:lstStyle/>
          <a:p>
            <a:r>
              <a:rPr lang="en-US" dirty="0" smtClean="0"/>
              <a:t>MC Logging function</a:t>
            </a:r>
            <a:endParaRPr lang="en-US" dirty="0"/>
          </a:p>
        </p:txBody>
      </p:sp>
      <p:sp>
        <p:nvSpPr>
          <p:cNvPr id="37" name="TextBox 36"/>
          <p:cNvSpPr txBox="1"/>
          <p:nvPr/>
        </p:nvSpPr>
        <p:spPr>
          <a:xfrm>
            <a:off x="4884656" y="5874468"/>
            <a:ext cx="1956177" cy="646331"/>
          </a:xfrm>
          <a:prstGeom prst="rect">
            <a:avLst/>
          </a:prstGeom>
          <a:noFill/>
        </p:spPr>
        <p:txBody>
          <a:bodyPr wrap="none" rtlCol="0">
            <a:spAutoFit/>
          </a:bodyPr>
          <a:lstStyle/>
          <a:p>
            <a:pPr algn="ctr"/>
            <a:r>
              <a:rPr lang="en-US" dirty="0" smtClean="0"/>
              <a:t>MC Logging Replay</a:t>
            </a:r>
          </a:p>
          <a:p>
            <a:pPr algn="ctr"/>
            <a:r>
              <a:rPr lang="en-US" dirty="0" smtClean="0"/>
              <a:t>function</a:t>
            </a:r>
            <a:endParaRPr lang="en-US" dirty="0"/>
          </a:p>
        </p:txBody>
      </p:sp>
      <p:sp>
        <p:nvSpPr>
          <p:cNvPr id="26" name="Rectangle 25"/>
          <p:cNvSpPr/>
          <p:nvPr/>
        </p:nvSpPr>
        <p:spPr>
          <a:xfrm>
            <a:off x="4769964" y="5120326"/>
            <a:ext cx="1008664" cy="4713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MC Logging Replay client</a:t>
            </a:r>
            <a:endParaRPr lang="en-US" sz="1200" dirty="0">
              <a:solidFill>
                <a:schemeClr val="tx1"/>
              </a:solidFill>
            </a:endParaRPr>
          </a:p>
        </p:txBody>
      </p:sp>
      <p:cxnSp>
        <p:nvCxnSpPr>
          <p:cNvPr id="19" name="Straight Connector 18"/>
          <p:cNvCxnSpPr>
            <a:stCxn id="4" idx="3"/>
            <a:endCxn id="6" idx="1"/>
          </p:cNvCxnSpPr>
          <p:nvPr/>
        </p:nvCxnSpPr>
        <p:spPr>
          <a:xfrm>
            <a:off x="7032396" y="2526381"/>
            <a:ext cx="1079369" cy="12066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3"/>
            <a:endCxn id="5" idx="3"/>
          </p:cNvCxnSpPr>
          <p:nvPr/>
        </p:nvCxnSpPr>
        <p:spPr>
          <a:xfrm flipH="1">
            <a:off x="7033967" y="4590851"/>
            <a:ext cx="1077798" cy="11516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4" idx="1"/>
            <a:endCxn id="34" idx="3"/>
          </p:cNvCxnSpPr>
          <p:nvPr/>
        </p:nvCxnSpPr>
        <p:spPr>
          <a:xfrm flipH="1" flipV="1">
            <a:off x="2810759" y="2018120"/>
            <a:ext cx="1836655" cy="5082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4" idx="1"/>
            <a:endCxn id="36" idx="3"/>
          </p:cNvCxnSpPr>
          <p:nvPr/>
        </p:nvCxnSpPr>
        <p:spPr>
          <a:xfrm flipH="1">
            <a:off x="2823329" y="2526381"/>
            <a:ext cx="1824085" cy="6018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52" idx="3"/>
          </p:cNvCxnSpPr>
          <p:nvPr/>
        </p:nvCxnSpPr>
        <p:spPr>
          <a:xfrm flipH="1">
            <a:off x="2829612" y="2926080"/>
            <a:ext cx="1960102" cy="12513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6" idx="1"/>
            <a:endCxn id="52" idx="3"/>
          </p:cNvCxnSpPr>
          <p:nvPr/>
        </p:nvCxnSpPr>
        <p:spPr>
          <a:xfrm flipH="1" flipV="1">
            <a:off x="2829612" y="4177446"/>
            <a:ext cx="1940352" cy="1178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5" idx="1"/>
            <a:endCxn id="31" idx="3"/>
          </p:cNvCxnSpPr>
          <p:nvPr/>
        </p:nvCxnSpPr>
        <p:spPr>
          <a:xfrm flipH="1" flipV="1">
            <a:off x="2812604" y="5326299"/>
            <a:ext cx="1836381" cy="4161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 idx="1"/>
            <a:endCxn id="35" idx="3"/>
          </p:cNvCxnSpPr>
          <p:nvPr/>
        </p:nvCxnSpPr>
        <p:spPr>
          <a:xfrm flipH="1">
            <a:off x="2812330" y="5742492"/>
            <a:ext cx="1836655" cy="5087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5" idx="1"/>
            <a:endCxn id="36" idx="3"/>
          </p:cNvCxnSpPr>
          <p:nvPr/>
        </p:nvCxnSpPr>
        <p:spPr>
          <a:xfrm flipH="1" flipV="1">
            <a:off x="2823329" y="3128205"/>
            <a:ext cx="1825656" cy="26142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36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ypes </a:t>
            </a:r>
            <a:r>
              <a:rPr lang="en-US" dirty="0" smtClean="0"/>
              <a:t>of </a:t>
            </a:r>
            <a:r>
              <a:rPr lang="en-US" dirty="0" smtClean="0"/>
              <a:t>logging events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Individual call logging when target is an individual user.</a:t>
            </a:r>
          </a:p>
          <a:p>
            <a:pPr marL="514350" indent="-514350">
              <a:buFont typeface="+mj-lt"/>
              <a:buAutoNum type="arabicPeriod"/>
            </a:pPr>
            <a:r>
              <a:rPr lang="en-US" dirty="0" smtClean="0"/>
              <a:t>Group call logging when the target is an individual user.</a:t>
            </a:r>
          </a:p>
          <a:p>
            <a:pPr marL="514350" indent="-514350">
              <a:buFont typeface="+mj-lt"/>
              <a:buAutoNum type="arabicPeriod"/>
            </a:pPr>
            <a:r>
              <a:rPr lang="en-US" dirty="0" smtClean="0"/>
              <a:t>Group call logging when the target is a group</a:t>
            </a:r>
            <a:r>
              <a:rPr lang="en-US" dirty="0" smtClean="0"/>
              <a:t>.</a:t>
            </a:r>
          </a:p>
          <a:p>
            <a:pPr marL="514350" indent="-514350">
              <a:buFont typeface="+mj-lt"/>
              <a:buAutoNum type="arabicPeriod"/>
            </a:pPr>
            <a:r>
              <a:rPr lang="en-US" dirty="0" smtClean="0"/>
              <a:t>Other logging events (e.g. Emergency Alerts, Affiliation, etc.)</a:t>
            </a:r>
            <a:endParaRPr lang="en-US" dirty="0" smtClean="0"/>
          </a:p>
          <a:p>
            <a:pPr marL="514350" indent="-514350">
              <a:buFont typeface="+mj-lt"/>
              <a:buAutoNum type="arabicPeriod"/>
            </a:pPr>
            <a:endParaRPr lang="en-US" dirty="0"/>
          </a:p>
          <a:p>
            <a:pPr marL="0" indent="0">
              <a:buNone/>
            </a:pPr>
            <a:r>
              <a:rPr lang="en-US" dirty="0" smtClean="0"/>
              <a:t>For each logging event, </a:t>
            </a:r>
            <a:r>
              <a:rPr lang="en-US" dirty="0" smtClean="0"/>
              <a:t>there are 3 services that may be </a:t>
            </a:r>
            <a:r>
              <a:rPr lang="en-US" dirty="0" smtClean="0"/>
              <a:t>logged</a:t>
            </a:r>
            <a:r>
              <a:rPr lang="en-US" dirty="0" smtClean="0"/>
              <a:t>;  MCPTT, MCVideo and/or MCData.</a:t>
            </a:r>
          </a:p>
          <a:p>
            <a:pPr marL="0" indent="0">
              <a:buNone/>
            </a:pPr>
            <a:endParaRPr lang="en-US" dirty="0"/>
          </a:p>
          <a:p>
            <a:pPr marL="0" indent="0">
              <a:buNone/>
            </a:pPr>
            <a:r>
              <a:rPr lang="en-US" b="1" dirty="0" smtClean="0">
                <a:solidFill>
                  <a:srgbClr val="0070C0"/>
                </a:solidFill>
              </a:rPr>
              <a:t>NOTE:  It’s highly probable that agencies will want to log EVERY call all of the time.</a:t>
            </a:r>
            <a:endParaRPr lang="en-US" b="1" dirty="0">
              <a:solidFill>
                <a:srgbClr val="0070C0"/>
              </a:solidFill>
            </a:endParaRPr>
          </a:p>
        </p:txBody>
      </p:sp>
    </p:spTree>
    <p:extLst>
      <p:ext uri="{BB962C8B-B14F-4D97-AF65-F5344CB8AC3E}">
        <p14:creationId xmlns:p14="http://schemas.microsoft.com/office/powerpoint/2010/main" val="2096163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Logging when target is an individual</a:t>
            </a:r>
            <a:endParaRPr lang="en-US" sz="4000" b="1"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MC </a:t>
            </a:r>
            <a:r>
              <a:rPr lang="en-US" dirty="0" smtClean="0"/>
              <a:t>Logging function obtains the MC Service ID(s) of the target user and interested service (MCPTT, MCVideo and/or MCData) to be logged</a:t>
            </a:r>
            <a:r>
              <a:rPr lang="en-US" dirty="0" smtClean="0"/>
              <a:t>.</a:t>
            </a:r>
          </a:p>
          <a:p>
            <a:pPr marL="971550" lvl="1" indent="-514350">
              <a:buFont typeface="+mj-lt"/>
              <a:buAutoNum type="alphaLcPeriod"/>
            </a:pPr>
            <a:r>
              <a:rPr lang="en-US" dirty="0" smtClean="0"/>
              <a:t>List of users can be configured into CMS by system admin for use by an authorized logging manager.</a:t>
            </a:r>
          </a:p>
          <a:p>
            <a:pPr marL="514350" indent="-514350">
              <a:buFont typeface="+mj-lt"/>
              <a:buAutoNum type="arabicPeriod"/>
            </a:pPr>
            <a:r>
              <a:rPr lang="en-US" dirty="0" smtClean="0"/>
              <a:t>MC </a:t>
            </a:r>
            <a:r>
              <a:rPr lang="en-US" dirty="0" smtClean="0"/>
              <a:t>Logging function goes to the CMS and retrieves the user profile(s) for the target user </a:t>
            </a:r>
            <a:r>
              <a:rPr lang="en-US" u="sng" dirty="0" smtClean="0"/>
              <a:t>for each service</a:t>
            </a:r>
            <a:r>
              <a:rPr lang="en-US" dirty="0" smtClean="0"/>
              <a:t> (MCPTT, MCVideo &amp; MCData).</a:t>
            </a:r>
          </a:p>
          <a:p>
            <a:pPr marL="971550" lvl="1" indent="-514350">
              <a:buFont typeface="+mj-lt"/>
              <a:buAutoNum type="alphaLcPeriod"/>
            </a:pPr>
            <a:r>
              <a:rPr lang="en-US" dirty="0" smtClean="0"/>
              <a:t>In other words, the MC Logging function must ask the CMS for up to 3 user profiles for the target user using the same or different MC Service ID(s) used for each service.</a:t>
            </a:r>
          </a:p>
          <a:p>
            <a:pPr marL="971550" lvl="1" indent="-514350">
              <a:buFont typeface="+mj-lt"/>
              <a:buAutoNum type="alphaLcPeriod"/>
            </a:pPr>
            <a:r>
              <a:rPr lang="en-US" dirty="0" smtClean="0"/>
              <a:t>Each MCPTT, MCVideo and MCData user profile contains the address of the target’s Home MC Server for that service, plus all the groups that the target user is a member of for that service, plus the Home server address for each of those groups.</a:t>
            </a:r>
          </a:p>
          <a:p>
            <a:pPr marL="514350" indent="-514350">
              <a:buFont typeface="+mj-lt"/>
              <a:buAutoNum type="arabicPeriod"/>
            </a:pPr>
            <a:r>
              <a:rPr lang="en-US" dirty="0" smtClean="0"/>
              <a:t>From information in the user profile, the MC Logging function;</a:t>
            </a:r>
          </a:p>
          <a:p>
            <a:pPr marL="914400" lvl="1" indent="-457200">
              <a:buFont typeface="+mj-lt"/>
              <a:buAutoNum type="alphaLcPeriod"/>
            </a:pPr>
            <a:r>
              <a:rPr lang="en-US" dirty="0" smtClean="0"/>
              <a:t>Individually notifies each Home MC Service server of the target user for each service to be logged (i.e. MCPTT, MCVideo, MCData) and requests logging for that target user.</a:t>
            </a:r>
          </a:p>
          <a:p>
            <a:pPr marL="914400" lvl="1" indent="-457200">
              <a:buFont typeface="+mj-lt"/>
              <a:buAutoNum type="alphaLcPeriod"/>
            </a:pPr>
            <a:r>
              <a:rPr lang="en-US" dirty="0" smtClean="0"/>
              <a:t>Individually notifies EVERY home server of each group that the target user is a member of, and requests Logging of group calls for that target user.</a:t>
            </a:r>
          </a:p>
        </p:txBody>
      </p:sp>
    </p:spTree>
    <p:extLst>
      <p:ext uri="{BB962C8B-B14F-4D97-AF65-F5344CB8AC3E}">
        <p14:creationId xmlns:p14="http://schemas.microsoft.com/office/powerpoint/2010/main" val="3318223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Individual target/Individual call</a:t>
            </a:r>
            <a:endParaRPr lang="en-US" sz="4000" b="1" dirty="0"/>
          </a:p>
        </p:txBody>
      </p:sp>
      <p:sp>
        <p:nvSpPr>
          <p:cNvPr id="3" name="Content Placeholder 2"/>
          <p:cNvSpPr>
            <a:spLocks noGrp="1"/>
          </p:cNvSpPr>
          <p:nvPr>
            <p:ph idx="1"/>
          </p:nvPr>
        </p:nvSpPr>
        <p:spPr>
          <a:xfrm>
            <a:off x="838200" y="1825625"/>
            <a:ext cx="10515600" cy="4848552"/>
          </a:xfrm>
        </p:spPr>
        <p:txBody>
          <a:bodyPr>
            <a:normAutofit fontScale="85000" lnSpcReduction="20000"/>
          </a:bodyPr>
          <a:lstStyle/>
          <a:p>
            <a:pPr marL="514350" indent="-514350">
              <a:buFont typeface="+mj-lt"/>
              <a:buAutoNum type="arabicPeriod" startAt="4"/>
            </a:pPr>
            <a:r>
              <a:rPr lang="en-US" dirty="0" smtClean="0"/>
              <a:t>When the Home MC Service server of the target user sees an individual call setup request with the target user as either the initiator or target of the call, the MC Service server forwards all related signaling and media to the MC Logging function for the duration of the call.</a:t>
            </a:r>
          </a:p>
          <a:p>
            <a:pPr marL="514350" indent="-514350">
              <a:buFont typeface="+mj-lt"/>
              <a:buAutoNum type="arabicPeriod" startAt="4"/>
            </a:pPr>
            <a:r>
              <a:rPr lang="en-US" dirty="0" smtClean="0"/>
              <a:t>The MC Logging function receives the signaling and media, verifies it is allowed to log the target, then tags and pushes the signaling and media to the MC Logging Storage.</a:t>
            </a:r>
          </a:p>
          <a:p>
            <a:pPr marL="514350" indent="-514350">
              <a:buFont typeface="+mj-lt"/>
              <a:buAutoNum type="arabicPeriod" startAt="4"/>
            </a:pPr>
            <a:r>
              <a:rPr lang="en-US" dirty="0" smtClean="0"/>
              <a:t>The transfer of the signaling and media should be protected between the MC Service server and the MC Logging function and between the MC Logging function and the MC Logging storage.  </a:t>
            </a:r>
            <a:r>
              <a:rPr lang="en-US" dirty="0" smtClean="0">
                <a:solidFill>
                  <a:srgbClr val="FF0000"/>
                </a:solidFill>
              </a:rPr>
              <a:t>DEFINING THIS IS THE RESPONSIBILTY OF SA3</a:t>
            </a:r>
            <a:endParaRPr lang="en-US" dirty="0" smtClean="0"/>
          </a:p>
          <a:p>
            <a:pPr marL="514350" indent="-514350">
              <a:buFont typeface="+mj-lt"/>
              <a:buAutoNum type="arabicPeriod" startAt="4"/>
            </a:pPr>
            <a:r>
              <a:rPr lang="en-US" dirty="0" smtClean="0">
                <a:solidFill>
                  <a:srgbClr val="FF0000"/>
                </a:solidFill>
              </a:rPr>
              <a:t>NOTE:  We need to carefully consider how to handle logging during Migration, especially if the target user gets a different MC Service ID in the partner MC System.</a:t>
            </a:r>
          </a:p>
          <a:p>
            <a:pPr marL="514350" indent="-514350">
              <a:buFont typeface="+mj-lt"/>
              <a:buAutoNum type="arabicPeriod" startAt="4"/>
            </a:pPr>
            <a:r>
              <a:rPr lang="en-US" dirty="0" smtClean="0">
                <a:solidFill>
                  <a:srgbClr val="FF0000"/>
                </a:solidFill>
              </a:rPr>
              <a:t>What about aliases?</a:t>
            </a:r>
          </a:p>
        </p:txBody>
      </p:sp>
    </p:spTree>
    <p:extLst>
      <p:ext uri="{BB962C8B-B14F-4D97-AF65-F5344CB8AC3E}">
        <p14:creationId xmlns:p14="http://schemas.microsoft.com/office/powerpoint/2010/main" val="292472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Individual target/group call</a:t>
            </a:r>
            <a:endParaRPr lang="en-US" b="1"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startAt="4"/>
            </a:pPr>
            <a:r>
              <a:rPr lang="en-US" dirty="0" smtClean="0"/>
              <a:t>When the Home server of the group sees a group call setup request where the target user is an AFFILIATED </a:t>
            </a:r>
            <a:r>
              <a:rPr lang="en-US" dirty="0" smtClean="0"/>
              <a:t>member and has joined the call</a:t>
            </a:r>
            <a:r>
              <a:rPr lang="en-US" dirty="0" smtClean="0">
                <a:solidFill>
                  <a:srgbClr val="FF0000"/>
                </a:solidFill>
              </a:rPr>
              <a:t>*</a:t>
            </a:r>
            <a:r>
              <a:rPr lang="en-US" dirty="0" smtClean="0"/>
              <a:t>, </a:t>
            </a:r>
            <a:r>
              <a:rPr lang="en-US" dirty="0" smtClean="0"/>
              <a:t>the MC Service server forwards all related signaling and media to the MC Logging function.</a:t>
            </a:r>
            <a:endParaRPr lang="en-US" dirty="0" smtClean="0">
              <a:solidFill>
                <a:srgbClr val="FF0000"/>
              </a:solidFill>
            </a:endParaRPr>
          </a:p>
          <a:p>
            <a:pPr marL="914400" lvl="2" indent="0">
              <a:buNone/>
            </a:pPr>
            <a:r>
              <a:rPr lang="en-US" dirty="0" smtClean="0">
                <a:solidFill>
                  <a:srgbClr val="FF0000"/>
                </a:solidFill>
              </a:rPr>
              <a:t>* Should the call be logged if the individual user is unavailable or rejects the call?  Initial thought is no, however, </a:t>
            </a:r>
            <a:r>
              <a:rPr lang="en-US" dirty="0">
                <a:solidFill>
                  <a:srgbClr val="FF0000"/>
                </a:solidFill>
              </a:rPr>
              <a:t>h</a:t>
            </a:r>
            <a:r>
              <a:rPr lang="en-US" dirty="0" smtClean="0">
                <a:solidFill>
                  <a:srgbClr val="FF0000"/>
                </a:solidFill>
              </a:rPr>
              <a:t>ow do we know if the target user is actually participating in a group call? </a:t>
            </a:r>
          </a:p>
          <a:p>
            <a:pPr marL="514350" indent="-514350">
              <a:buFont typeface="+mj-lt"/>
              <a:buAutoNum type="arabicPeriod" startAt="4"/>
            </a:pPr>
            <a:r>
              <a:rPr lang="en-US" dirty="0" smtClean="0"/>
              <a:t>The MC Logging function receives the group signaling and media, verifies it is allowed to log the individual and group, </a:t>
            </a:r>
            <a:r>
              <a:rPr lang="en-US" dirty="0" smtClean="0"/>
              <a:t>tags it, then </a:t>
            </a:r>
            <a:r>
              <a:rPr lang="en-US" dirty="0" smtClean="0"/>
              <a:t>pushes the signaling and media to the MC Logging Storage.</a:t>
            </a:r>
          </a:p>
          <a:p>
            <a:pPr marL="514350" indent="-514350">
              <a:buFont typeface="+mj-lt"/>
              <a:buAutoNum type="arabicPeriod" startAt="4"/>
            </a:pPr>
            <a:r>
              <a:rPr lang="en-US" dirty="0" smtClean="0"/>
              <a:t>The transfer of the signaling and media should be protected between the Home server of the group and the MC Logging function, and between the MC Logging function and the MC Logging storage.  </a:t>
            </a:r>
            <a:r>
              <a:rPr lang="en-US" dirty="0" smtClean="0">
                <a:solidFill>
                  <a:srgbClr val="FF0000"/>
                </a:solidFill>
              </a:rPr>
              <a:t>DEFINING THIS IS THE RESPONSIBILTY OF SA3</a:t>
            </a:r>
          </a:p>
          <a:p>
            <a:pPr marL="514350" indent="-514350">
              <a:buFont typeface="+mj-lt"/>
              <a:buAutoNum type="arabicPeriod" startAt="4"/>
            </a:pPr>
            <a:r>
              <a:rPr lang="en-US" dirty="0"/>
              <a:t>What is actually forwarded to the MC Logger needs </a:t>
            </a:r>
            <a:r>
              <a:rPr lang="en-US" dirty="0" smtClean="0"/>
              <a:t>careful consideration.  </a:t>
            </a:r>
            <a:r>
              <a:rPr lang="en-US" dirty="0"/>
              <a:t>Initial thinking is we only need to log the media and signaling of the </a:t>
            </a:r>
            <a:r>
              <a:rPr lang="en-US" u="sng" dirty="0"/>
              <a:t>floor-granted talker</a:t>
            </a:r>
            <a:r>
              <a:rPr lang="en-US" dirty="0"/>
              <a:t>, not the outbound media and signaling to every </a:t>
            </a:r>
            <a:r>
              <a:rPr lang="en-US" dirty="0" smtClean="0"/>
              <a:t>participant.</a:t>
            </a:r>
            <a:endParaRPr lang="en-US" dirty="0" smtClean="0">
              <a:solidFill>
                <a:srgbClr val="FF0000"/>
              </a:solidFill>
            </a:endParaRPr>
          </a:p>
        </p:txBody>
      </p:sp>
    </p:spTree>
    <p:extLst>
      <p:ext uri="{BB962C8B-B14F-4D97-AF65-F5344CB8AC3E}">
        <p14:creationId xmlns:p14="http://schemas.microsoft.com/office/powerpoint/2010/main" val="2009067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a:t>
            </a:r>
            <a:r>
              <a:rPr lang="en-US" b="1" dirty="0" smtClean="0"/>
              <a:t>ogging when target is a group</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MC </a:t>
            </a:r>
            <a:r>
              <a:rPr lang="en-US" dirty="0" smtClean="0"/>
              <a:t>Logging function obtains the Group ID of the group (MCPTT, MCVideo and/or MCData) to be logged.</a:t>
            </a:r>
          </a:p>
          <a:p>
            <a:pPr marL="971550" lvl="1" indent="-514350">
              <a:buFont typeface="+mj-lt"/>
              <a:buAutoNum type="alphaLcPeriod"/>
            </a:pPr>
            <a:r>
              <a:rPr lang="en-US" dirty="0"/>
              <a:t>List of </a:t>
            </a:r>
            <a:r>
              <a:rPr lang="en-US" dirty="0" smtClean="0"/>
              <a:t>group IDs and Home server addresses can </a:t>
            </a:r>
            <a:r>
              <a:rPr lang="en-US" dirty="0"/>
              <a:t>be configured into CMS by system admin for use by an authorized logging manager.</a:t>
            </a:r>
          </a:p>
          <a:p>
            <a:pPr marL="514350" indent="-514350">
              <a:buFont typeface="+mj-lt"/>
              <a:buAutoNum type="arabicPeriod"/>
            </a:pPr>
            <a:r>
              <a:rPr lang="en-US" dirty="0" smtClean="0"/>
              <a:t>The </a:t>
            </a:r>
            <a:r>
              <a:rPr lang="en-US" dirty="0" smtClean="0"/>
              <a:t>MC Logging function notifies the Home Server of the group and requests logging of group calls for the target group.</a:t>
            </a:r>
          </a:p>
        </p:txBody>
      </p:sp>
    </p:spTree>
    <p:extLst>
      <p:ext uri="{BB962C8B-B14F-4D97-AF65-F5344CB8AC3E}">
        <p14:creationId xmlns:p14="http://schemas.microsoft.com/office/powerpoint/2010/main" val="832955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Group target/Group call</a:t>
            </a:r>
            <a:endParaRPr lang="en-US"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3"/>
            </a:pPr>
            <a:r>
              <a:rPr lang="en-US" dirty="0" smtClean="0"/>
              <a:t>When the Home Server of the group sees a group call setup request for the target group, the Home Server forwards all related signaling and media to the MC Logging function.</a:t>
            </a:r>
          </a:p>
          <a:p>
            <a:pPr lvl="2"/>
            <a:r>
              <a:rPr lang="en-US" dirty="0" smtClean="0"/>
              <a:t>The Home Server need only send the inbound/outbound signaling and inbound media from the floor-granted talker?</a:t>
            </a:r>
          </a:p>
          <a:p>
            <a:pPr marL="514350" indent="-514350">
              <a:buFont typeface="+mj-lt"/>
              <a:buAutoNum type="arabicPeriod" startAt="3"/>
            </a:pPr>
            <a:r>
              <a:rPr lang="en-US" dirty="0" smtClean="0"/>
              <a:t>The MC Logging function receives the group signaling and media, verifies it is allowed to log the group, then </a:t>
            </a:r>
            <a:r>
              <a:rPr lang="en-US" dirty="0" smtClean="0"/>
              <a:t>tags </a:t>
            </a:r>
            <a:r>
              <a:rPr lang="en-US" dirty="0" smtClean="0"/>
              <a:t>and pushes the signaling and media to the MC Logging Storage.</a:t>
            </a:r>
            <a:r>
              <a:rPr lang="en-US" dirty="0"/>
              <a:t> </a:t>
            </a:r>
            <a:endParaRPr lang="en-US" dirty="0" smtClean="0"/>
          </a:p>
          <a:p>
            <a:pPr marL="514350" indent="-514350">
              <a:buFont typeface="+mj-lt"/>
              <a:buAutoNum type="arabicPeriod" startAt="3"/>
            </a:pPr>
            <a:r>
              <a:rPr lang="en-US" dirty="0" smtClean="0"/>
              <a:t>The </a:t>
            </a:r>
            <a:r>
              <a:rPr lang="en-US" dirty="0"/>
              <a:t>transfer of the signaling and media should be protected between the Home group server and the MC Logging function, and between the MC Logging function and the MC Logging storage.  </a:t>
            </a:r>
            <a:r>
              <a:rPr lang="en-US" dirty="0">
                <a:solidFill>
                  <a:srgbClr val="FF0000"/>
                </a:solidFill>
              </a:rPr>
              <a:t>DEFINING THIS IS THE RESPONSIBILTY OF </a:t>
            </a:r>
            <a:r>
              <a:rPr lang="en-US" dirty="0" smtClean="0">
                <a:solidFill>
                  <a:srgbClr val="FF0000"/>
                </a:solidFill>
              </a:rPr>
              <a:t>SA3</a:t>
            </a:r>
            <a:endParaRPr lang="en-US" dirty="0" smtClean="0"/>
          </a:p>
          <a:p>
            <a:pPr marL="914400" lvl="2" indent="0">
              <a:buNone/>
            </a:pPr>
            <a:endParaRPr lang="en-US" dirty="0" smtClean="0"/>
          </a:p>
        </p:txBody>
      </p:sp>
    </p:spTree>
    <p:extLst>
      <p:ext uri="{BB962C8B-B14F-4D97-AF65-F5344CB8AC3E}">
        <p14:creationId xmlns:p14="http://schemas.microsoft.com/office/powerpoint/2010/main" val="9188655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9444</TotalTime>
  <Words>1908</Words>
  <Application>Microsoft Office PowerPoint</Application>
  <PresentationFormat>Widescreen</PresentationFormat>
  <Paragraphs>118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MC Logging feature</vt:lpstr>
      <vt:lpstr>Primary Architecture components</vt:lpstr>
      <vt:lpstr>MC Logging Functional Model</vt:lpstr>
      <vt:lpstr>Types of logging events</vt:lpstr>
      <vt:lpstr>Logging when target is an individual</vt:lpstr>
      <vt:lpstr>Individual target/Individual call</vt:lpstr>
      <vt:lpstr>Individual target/group call</vt:lpstr>
      <vt:lpstr>Logging when target is a group</vt:lpstr>
      <vt:lpstr>Group target/Group call</vt:lpstr>
      <vt:lpstr>Stuff the MC logging function should keep track of…</vt:lpstr>
      <vt:lpstr>MC Logging Replay function</vt:lpstr>
      <vt:lpstr>Alternative logging approach; Concerns if the logger joins as a member of an individual call</vt:lpstr>
      <vt:lpstr>Alternative logging approach; Concerns if the logger joins as a member of a group call</vt:lpstr>
      <vt:lpstr>Security of transferring key material between KMS, GMS and the MC Logging Replay function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 Logging feature</dc:title>
  <dc:creator>Tim Woodward 2</dc:creator>
  <cp:lastModifiedBy>Tim Woodward 2</cp:lastModifiedBy>
  <cp:revision>84</cp:revision>
  <dcterms:created xsi:type="dcterms:W3CDTF">2024-03-07T17:11:38Z</dcterms:created>
  <dcterms:modified xsi:type="dcterms:W3CDTF">2024-03-26T20:59:20Z</dcterms:modified>
</cp:coreProperties>
</file>