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303" r:id="rId3"/>
    <p:sldId id="731" r:id="rId4"/>
    <p:sldId id="548" r:id="rId5"/>
    <p:sldId id="1135" r:id="rId6"/>
    <p:sldId id="1137" r:id="rId7"/>
    <p:sldId id="1140" r:id="rId8"/>
    <p:sldId id="1139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604" autoAdjust="0"/>
  </p:normalViewPr>
  <p:slideViewPr>
    <p:cSldViewPr snapToGrid="0">
      <p:cViewPr varScale="1">
        <p:scale>
          <a:sx n="140" d="100"/>
          <a:sy n="140" d="100"/>
        </p:scale>
        <p:origin x="10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BBB01-7AA3-4F13-9D1D-F625D4F4524A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385E4-4125-4347-B786-153F40BE5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3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</a:ln>
        </p:spPr>
        <p:txBody>
          <a:bodyPr lIns="92859" tIns="46430" rIns="92859" bIns="46430" anchor="b" anchorCtr="0"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en-GB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</p:spPr>
        <p:txBody>
          <a:bodyPr wrap="square" lIns="92859" tIns="46430" rIns="92859" bIns="46430" anchor="t" anchorCtr="0"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385E4-4125-4347-B786-153F40BE5F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5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385E4-4125-4347-B786-153F40BE5F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9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166-1671-499B-9A19-7CCF89FA1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60F28-BABF-4CB1-8B55-53BDE14C5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A2789-7C5F-4D89-8E21-6C6AF9FA2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F32BA-0CFC-47D9-A766-C784E1D5B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A717F-12DC-4CB8-82B8-6AF9D2BC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6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31E44-323F-4474-99F7-19808796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C1809-21EB-42AD-9CA8-43C11A703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A850-FAC9-407D-87E3-532C257E8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53209-F31E-45AF-B787-1F5A8B4E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89FBE-FF54-48FB-81AD-23544004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7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C4E1F5-5FE8-4E7F-94E8-9837E78B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1ACC2-AB3F-4C73-AC8F-73301DC2A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6DA98-CE5B-4CFD-B4D4-2D40543B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4D7CF-48EF-46AA-A2A7-07B46A4B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BDC99-E26A-4F50-90B4-37DB9D9A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2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475853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02396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28533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3206F-38B5-40CA-A8FB-060A1E92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DFE63-B6A4-4964-B826-82B720322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0781-A380-4988-831E-9A2BB40F1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C240B-95EC-464F-9FA7-0C86C3E7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08BCC-42B8-45AB-A563-F496E3A6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3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7DFE4-78F7-4B52-9CC8-DB863EF2B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53AA2-794A-40CB-82AD-12EDC4ECD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A224E-407A-491C-9D5C-8603F918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29687-61E3-4F7C-A05A-E79E1968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743CB-07B5-44BB-BC80-5EB9EC16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1568-E21A-4460-93EE-1CC102D5A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6904A-1978-414F-8C88-B211DE54C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DDD56-DD9C-4988-8572-987FFB61B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38EF6-3E1D-43AB-B221-17C5157C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CA1EB-3C63-49A5-87C8-44A6F8E5B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85EF8-02C5-4E78-864B-6A5E06B3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455EB-955D-4BE3-81DA-9AB87219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4EE65-09CE-4F6D-9A5C-9652AE8DF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C42C8-E236-4BE1-A51D-BEC55DA76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92B37-FF22-467A-B43B-435F739E0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E0790-F1FA-483A-BAD1-42CA21EB9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CBF0BB-2D24-41D2-A7CC-24D3B31A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911099-5F88-4577-AFF0-9A7F0CECE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5E26DF-33B3-4FFC-BF67-72291BE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6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25F0-8572-4AE6-9636-B29FF0C7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3443B5-FC4E-43B7-88D6-16EF4A75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F67A1-DEDF-41C4-896E-3ABE6BAC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5CC0F-53A0-47DA-8251-F2543921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1D76C3-07B0-4B60-90FB-14F7A7E0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2512E9-67F2-45AD-90C9-A17DAA783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00367-4193-4E07-A57D-0370F7EA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3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1FA39-AD19-4211-AEB3-1BEE1341F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416AB-2299-494F-84F1-71818CE43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EA797-CE3E-4812-BB87-14583FEE2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45819-4D22-4BDF-8E52-E607A3E3C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819E0-22FC-4F28-A72E-F7C5501A1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CAC78-35B0-4AAC-AD59-93773788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7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70916-93F9-4037-B57E-915A6D17A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CB589-3924-4A61-A3AB-E604E5BF3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A5BD2-8F03-41E7-B620-6D06AB0C1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9DFE8-0030-4F09-8F44-82C6EDA3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B88FF-0D03-46DF-8FDE-1324E8A65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90478-D6BE-48FA-8049-79D511BC1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497F2-377D-4B9A-B170-EFD6F4277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10335-7759-46E2-8EF1-C6DF45EBF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CE7F6-9A56-4531-87BD-2A6AD18D8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C2AB0-7D5F-4B02-851D-8E4D14F4B31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6816D-EA77-4A27-82E5-E9C5B724D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F826-2515-4D34-86C8-B51E8603CE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29E0-FB87-481C-BFF6-5D6E818BD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3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/>
          <a:p>
            <a:pPr lvl="0"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647700" y="1454151"/>
            <a:ext cx="11184467" cy="48307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1091334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0" algn="ctr"/>
            <a:fld id="{9A0DB2DC-4C9A-4742-B13C-FB6460FD3503}" type="slidenum">
              <a:rPr lang="en-GB" altLang="en-US" sz="1800" b="1" dirty="0">
                <a:latin typeface="Arial" panose="020B0604020202020204" pitchFamily="34" charset="0"/>
              </a:rPr>
              <a:t>‹#›</a:t>
            </a:fld>
            <a:endParaRPr lang="en-GB" altLang="en-US" sz="1800" b="1" dirty="0">
              <a:latin typeface="Arial" panose="020B0604020202020204" pitchFamily="34" charset="0"/>
            </a:endParaRPr>
          </a:p>
          <a:p>
            <a:pPr lvl="0"/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/>
        </p:nvSpPr>
        <p:spPr bwMode="auto">
          <a:xfrm>
            <a:off x="5448301" y="3303588"/>
            <a:ext cx="160717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lvl="0" eaLnBrk="1" hangingPunct="1">
              <a:buNone/>
            </a:pPr>
            <a:r>
              <a:rPr lang="en-GB" altLang="en-US" sz="1800" dirty="0">
                <a:solidFill>
                  <a:schemeClr val="bg1"/>
                </a:solidFill>
                <a:latin typeface="Arial" panose="020B0604020202020204" pitchFamily="34" charset="0"/>
              </a:rPr>
              <a:t>© 3GPP 2012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031" name="Rectangle 16"/>
          <p:cNvSpPr>
            <a:spLocks noChangeArrowheads="1"/>
          </p:cNvSpPr>
          <p:nvPr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2022</a:t>
            </a:r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35118" y="415925"/>
            <a:ext cx="1744133" cy="7620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58479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2813" y="1614489"/>
            <a:ext cx="7772400" cy="2466975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>
              <a:defRPr/>
            </a:pPr>
            <a:r>
              <a:rPr lang="en-GB" altLang="zh-CN" sz="2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altLang="zh-CN" sz="2400" dirty="0"/>
            </a:br>
            <a:r>
              <a:rPr lang="en-US" altLang="zh-CN" sz="4400" b="1" dirty="0"/>
              <a:t>Discussion: Proposed Solution for UE Identifier API with </a:t>
            </a:r>
            <a:r>
              <a:rPr lang="en-US" altLang="zh-CN" sz="4400" b="1" dirty="0" err="1"/>
              <a:t>NATed</a:t>
            </a:r>
            <a:r>
              <a:rPr lang="en-US" altLang="zh-CN" sz="4400" b="1" dirty="0"/>
              <a:t> UE IP Address</a:t>
            </a:r>
            <a:br>
              <a:rPr lang="en-US" altLang="zh-CN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b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zh-CN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lstStyle/>
          <a:p>
            <a:pPr>
              <a:lnSpc>
                <a:spcPct val="80000"/>
              </a:lnSpc>
              <a:buClrTx/>
              <a:buSzTx/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Shahram Mohajeri</a:t>
            </a:r>
          </a:p>
          <a:p>
            <a:pPr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AT&amp;T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B0CC-9E59-468F-964D-64CFDD841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37772-2266-44F2-AE81-F1181438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en-US" sz="2800" dirty="0"/>
              <a:t>Overview of the </a:t>
            </a:r>
            <a:r>
              <a:rPr lang="en-US" altLang="en-US" sz="2800" dirty="0" err="1"/>
              <a:t>NATed</a:t>
            </a:r>
            <a:r>
              <a:rPr lang="en-US" altLang="en-US" sz="2800" dirty="0"/>
              <a:t> UE IP Address problem</a:t>
            </a:r>
          </a:p>
          <a:p>
            <a:r>
              <a:rPr lang="en-US" altLang="en-US" sz="2800" dirty="0"/>
              <a:t> Rel-18 EDGEAPP Study attempt in solving the problem</a:t>
            </a:r>
          </a:p>
          <a:p>
            <a:r>
              <a:rPr lang="en-US" altLang="en-US" sz="2800" dirty="0"/>
              <a:t> Background on existing EES UE Identifier API</a:t>
            </a:r>
          </a:p>
          <a:p>
            <a:r>
              <a:rPr lang="en-US" dirty="0"/>
              <a:t> Proposed solution description</a:t>
            </a:r>
          </a:p>
          <a:p>
            <a:r>
              <a:rPr lang="en-US" dirty="0"/>
              <a:t> Proposed solution – high level call flow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30834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Overview of the </a:t>
            </a:r>
            <a:r>
              <a:rPr lang="en-US" altLang="en-US" sz="3200" dirty="0" err="1"/>
              <a:t>NATed</a:t>
            </a:r>
            <a:r>
              <a:rPr lang="en-US" altLang="en-US" sz="3200" dirty="0"/>
              <a:t> UE IP Address problem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7FC7-DE8B-40A1-863F-CFFA5C361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3" y="1371600"/>
            <a:ext cx="6770145" cy="5005449"/>
          </a:xfrm>
        </p:spPr>
        <p:txBody>
          <a:bodyPr/>
          <a:lstStyle/>
          <a:p>
            <a:r>
              <a:rPr lang="en-US" sz="2400" dirty="0" err="1"/>
              <a:t>Nnef_UEId_Get</a:t>
            </a:r>
            <a:r>
              <a:rPr lang="en-US" sz="2400" dirty="0"/>
              <a:t> </a:t>
            </a:r>
            <a:r>
              <a:rPr lang="en-US" sz="2400" dirty="0" err="1"/>
              <a:t>opertion</a:t>
            </a:r>
            <a:r>
              <a:rPr lang="en-US" sz="2400" dirty="0"/>
              <a:t> in Rel-17 doesn’t support </a:t>
            </a:r>
            <a:r>
              <a:rPr lang="en-US" sz="2400" dirty="0" err="1"/>
              <a:t>NATed</a:t>
            </a:r>
            <a:r>
              <a:rPr lang="en-US" sz="2400" dirty="0"/>
              <a:t> UE IP Address</a:t>
            </a:r>
          </a:p>
          <a:p>
            <a:pPr lvl="1"/>
            <a:r>
              <a:rPr lang="en-US" sz="2000" dirty="0"/>
              <a:t>TS 23.502 clause 4.15.10:</a:t>
            </a:r>
          </a:p>
          <a:p>
            <a:pPr lvl="2"/>
            <a:r>
              <a:rPr lang="en-US" sz="1600" i="1" dirty="0"/>
              <a:t>NOTE 3:	The case where UE IP address provided by the AF to the NEF corresponds to an IP address that has been </a:t>
            </a:r>
            <a:r>
              <a:rPr lang="en-US" sz="1600" i="1" dirty="0" err="1"/>
              <a:t>NATed</a:t>
            </a:r>
            <a:r>
              <a:rPr lang="en-US" sz="1600" i="1" dirty="0"/>
              <a:t> (Network and Port Address Translation) is not supported in this release.</a:t>
            </a:r>
          </a:p>
          <a:p>
            <a:r>
              <a:rPr lang="en-US" sz="2400" dirty="0"/>
              <a:t>Recent LS (S6-221953) to SA2 and the LS reply from SA2 (S6-223087) reconfirmed the above</a:t>
            </a:r>
          </a:p>
          <a:p>
            <a:pPr lvl="1"/>
            <a:r>
              <a:rPr lang="en-US" sz="2000" dirty="0"/>
              <a:t>SA6 Question: </a:t>
            </a:r>
            <a:r>
              <a:rPr lang="en-US" sz="2000" i="1" dirty="0"/>
              <a:t>“Can SA2 support taking </a:t>
            </a:r>
            <a:r>
              <a:rPr lang="en-US" sz="2000" i="1" dirty="0" err="1"/>
              <a:t>NATed</a:t>
            </a:r>
            <a:r>
              <a:rPr lang="en-US" sz="2000" i="1" dirty="0"/>
              <a:t> UE IP address as input and then expose the UE External ID to EES?”</a:t>
            </a:r>
          </a:p>
          <a:p>
            <a:pPr lvl="1"/>
            <a:r>
              <a:rPr lang="en-US" sz="2000" dirty="0"/>
              <a:t>SA2 Answer: states as per NOTE 3 in TS 23.502 above</a:t>
            </a:r>
            <a:r>
              <a:rPr lang="en-US" sz="2000" i="1" dirty="0"/>
              <a:t>“…there is currently no specification support for exposure of UE External ID based on the </a:t>
            </a:r>
            <a:r>
              <a:rPr lang="en-US" sz="2000" i="1" dirty="0" err="1"/>
              <a:t>NATed</a:t>
            </a:r>
            <a:r>
              <a:rPr lang="en-US" sz="2000" i="1" dirty="0"/>
              <a:t> UE IP address.”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B0AD752-72B5-435B-83F2-9664E659B03A}"/>
              </a:ext>
            </a:extLst>
          </p:cNvPr>
          <p:cNvSpPr txBox="1">
            <a:spLocks/>
          </p:cNvSpPr>
          <p:nvPr/>
        </p:nvSpPr>
        <p:spPr>
          <a:xfrm>
            <a:off x="7644367" y="1630906"/>
            <a:ext cx="4222697" cy="401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1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/>
            </a:pPr>
            <a:r>
              <a:rPr lang="en-US" kern="0" dirty="0"/>
              <a:t>In stage 3 (TS 29.522) </a:t>
            </a:r>
            <a:r>
              <a:rPr lang="en-US" kern="0" dirty="0" err="1"/>
              <a:t>Nnef_UEId_Get</a:t>
            </a:r>
            <a:r>
              <a:rPr lang="en-US" kern="0" dirty="0"/>
              <a:t> maps to the  following endpoint</a:t>
            </a:r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/>
            </a:pPr>
            <a:endParaRPr lang="en-US" sz="1400" kern="0" dirty="0"/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/>
            </a:pPr>
            <a:endParaRPr lang="en-US" sz="1400" kern="0" dirty="0"/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/>
            </a:pPr>
            <a:endParaRPr lang="en-US" sz="1400" kern="0" dirty="0"/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/>
            </a:pPr>
            <a:endParaRPr lang="en-US" sz="1400" kern="0" dirty="0"/>
          </a:p>
          <a:p>
            <a:pPr lvl="1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EES requesting to “retrieve” AF-specific </a:t>
            </a:r>
            <a:r>
              <a:rPr lang="en-US" dirty="0" err="1">
                <a:solidFill>
                  <a:prstClr val="black"/>
                </a:solidFill>
                <a:latin typeface="Calibri" panose="020F0502020204030204"/>
              </a:rPr>
              <a:t>UEId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using a </a:t>
            </a:r>
            <a:r>
              <a:rPr lang="en-US" dirty="0" err="1">
                <a:solidFill>
                  <a:prstClr val="black"/>
                </a:solidFill>
                <a:latin typeface="Calibri" panose="020F0502020204030204"/>
              </a:rPr>
              <a:t>NATed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UE IP address as input would result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an error response (HTTP “404 Not Found“)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9E386EF-89B0-4E8B-87CC-14AB1539E6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955627"/>
              </p:ext>
            </p:extLst>
          </p:nvPr>
        </p:nvGraphicFramePr>
        <p:xfrm>
          <a:off x="8345488" y="2622550"/>
          <a:ext cx="3359150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Visio" r:id="rId4" imgW="5181498" imgH="3648211" progId="Visio.Drawing.11">
                  <p:embed/>
                </p:oleObj>
              </mc:Choice>
              <mc:Fallback>
                <p:oleObj name="Visio" r:id="rId4" imgW="5181498" imgH="3648211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FE3A719-54A9-497A-B9B4-054CEAB130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2119" t="3917" r="35730" b="38483"/>
                      <a:stretch>
                        <a:fillRect/>
                      </a:stretch>
                    </p:blipFill>
                    <p:spPr bwMode="auto">
                      <a:xfrm>
                        <a:off x="8345488" y="2622550"/>
                        <a:ext cx="3359150" cy="1323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9087" y="228600"/>
            <a:ext cx="9216630" cy="1143000"/>
          </a:xfrm>
        </p:spPr>
        <p:txBody>
          <a:bodyPr/>
          <a:lstStyle/>
          <a:p>
            <a:r>
              <a:rPr lang="en-US" altLang="en-US" sz="3200" dirty="0"/>
              <a:t>Rel-18 EDGEAPP Study attempt in Solving the Problem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7FC7-DE8B-40A1-863F-CFFA5C361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225"/>
            <a:ext cx="10515600" cy="4260850"/>
          </a:xfrm>
        </p:spPr>
        <p:txBody>
          <a:bodyPr/>
          <a:lstStyle/>
          <a:p>
            <a:r>
              <a:rPr lang="en-US" sz="2400" dirty="0"/>
              <a:t>In Rel-18 EDGEAPP Study, solution #23 is based on having EES invoke the </a:t>
            </a:r>
            <a:r>
              <a:rPr lang="en-US" sz="2400" dirty="0" err="1"/>
              <a:t>Nnef_UEID</a:t>
            </a:r>
            <a:r>
              <a:rPr lang="en-US" sz="2400" dirty="0"/>
              <a:t> API with UE’s private IP address. However, </a:t>
            </a:r>
            <a:r>
              <a:rPr lang="en-US" sz="2400" dirty="0">
                <a:highlight>
                  <a:srgbClr val="FFFF00"/>
                </a:highlight>
              </a:rPr>
              <a:t>for large network deployments due to private IP address reuse, solution #23 is not workable</a:t>
            </a:r>
            <a:r>
              <a:rPr lang="en-US" sz="2400" dirty="0"/>
              <a:t>.</a:t>
            </a:r>
          </a:p>
          <a:p>
            <a:pPr marL="1828800" lvl="4" indent="0">
              <a:buNone/>
            </a:pPr>
            <a:endParaRPr lang="en-US" sz="1200" dirty="0"/>
          </a:p>
          <a:p>
            <a:r>
              <a:rPr lang="en-US" sz="2400" dirty="0"/>
              <a:t>Related Q/A from the recent LS (S6-221953) to SA2 and the LS reply from SA2 (S6-223087) as shown below is not promising:</a:t>
            </a:r>
          </a:p>
          <a:p>
            <a:pPr lvl="1"/>
            <a:r>
              <a:rPr lang="en-US" sz="2000" dirty="0"/>
              <a:t>SA6 Question: </a:t>
            </a:r>
            <a:r>
              <a:rPr lang="en-US" sz="2000" i="1" dirty="0"/>
              <a:t>“In certain deployment when multiple UEs are allocated with the same private IP address, can SA2 support addressing IPv4 address overlap issue?”</a:t>
            </a:r>
          </a:p>
          <a:p>
            <a:pPr lvl="1"/>
            <a:r>
              <a:rPr lang="en-US" sz="2000" dirty="0"/>
              <a:t>SA2 Answer: </a:t>
            </a:r>
          </a:p>
          <a:p>
            <a:pPr lvl="2"/>
            <a:r>
              <a:rPr lang="en-US" sz="1600" i="1" dirty="0"/>
              <a:t>“when this same private IP address is allocated to different UE(s) for different DNN and S-NSSAI(s) by associating the AF with a DNN and S-NSSAI</a:t>
            </a:r>
          </a:p>
          <a:p>
            <a:pPr lvl="2"/>
            <a:r>
              <a:rPr lang="en-US" sz="1600" i="1" dirty="0"/>
              <a:t>Otherwise and furthermore, the "</a:t>
            </a:r>
            <a:r>
              <a:rPr lang="en-US" sz="1600" i="1" dirty="0" err="1"/>
              <a:t>ipDomain</a:t>
            </a:r>
            <a:r>
              <a:rPr lang="en-US" sz="1600" i="1" dirty="0"/>
              <a:t>" attribute as defined in TS 29.514 clause 4.2.2.2 Note 3 may be leveraged </a:t>
            </a:r>
          </a:p>
          <a:p>
            <a:pPr lvl="2"/>
            <a:r>
              <a:rPr lang="en-US" sz="1600" i="1" dirty="0"/>
              <a:t>The above DNN/S-NSSAI or </a:t>
            </a:r>
            <a:r>
              <a:rPr lang="en-US" sz="1600" i="1" dirty="0" err="1"/>
              <a:t>ipDomain</a:t>
            </a:r>
            <a:r>
              <a:rPr lang="en-US" sz="1600" i="1" dirty="0"/>
              <a:t> attribute is not expected to be exposed outside the 5GC network.”</a:t>
            </a:r>
          </a:p>
          <a:p>
            <a:pPr lvl="1"/>
            <a:endParaRPr lang="en-US" sz="18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/>
            <a:r>
              <a:rPr lang="en-US" sz="2000" i="1" dirty="0"/>
              <a:t>”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128101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9087" y="228600"/>
            <a:ext cx="9216630" cy="1143000"/>
          </a:xfrm>
        </p:spPr>
        <p:txBody>
          <a:bodyPr/>
          <a:lstStyle/>
          <a:p>
            <a:r>
              <a:rPr lang="en-US" altLang="en-US" sz="3200" dirty="0"/>
              <a:t> Background on existing EES UE Identifier API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7FC7-DE8B-40A1-863F-CFFA5C361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225"/>
            <a:ext cx="5420096" cy="3551918"/>
          </a:xfrm>
        </p:spPr>
        <p:txBody>
          <a:bodyPr/>
          <a:lstStyle/>
          <a:p>
            <a:r>
              <a:rPr lang="en-US" sz="2400" dirty="0"/>
              <a:t>Rel-17, TS 23.558 has defined </a:t>
            </a:r>
            <a:r>
              <a:rPr lang="en-US" sz="2400" dirty="0" err="1"/>
              <a:t>Eees_UEIdentifier</a:t>
            </a:r>
            <a:r>
              <a:rPr lang="en-US" sz="2400" dirty="0"/>
              <a:t> API with a single operation called “</a:t>
            </a:r>
            <a:r>
              <a:rPr lang="en-US" sz="2400" dirty="0" err="1"/>
              <a:t>Eees_UEIdentifier_Get</a:t>
            </a:r>
            <a:r>
              <a:rPr lang="en-US" sz="2400" dirty="0"/>
              <a:t>” which can be used by EAS to retrieve the AF-specific </a:t>
            </a:r>
            <a:r>
              <a:rPr lang="en-US" sz="2400" dirty="0" err="1"/>
              <a:t>UEId</a:t>
            </a:r>
            <a:r>
              <a:rPr lang="en-US" sz="2400" dirty="0"/>
              <a:t> for a given IP Address (aka User Info.)</a:t>
            </a:r>
          </a:p>
          <a:p>
            <a:r>
              <a:rPr lang="en-US" sz="2400" dirty="0"/>
              <a:t>This operation is a direct RESTful API call between the EAS and the EES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A532FFB-7C35-4B3A-8A6C-F70C05886ABF}"/>
              </a:ext>
            </a:extLst>
          </p:cNvPr>
          <p:cNvSpPr txBox="1">
            <a:spLocks/>
          </p:cNvSpPr>
          <p:nvPr/>
        </p:nvSpPr>
        <p:spPr>
          <a:xfrm>
            <a:off x="6258296" y="1597025"/>
            <a:ext cx="5420096" cy="3449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In stage 3 (TS 29.558) “</a:t>
            </a:r>
            <a:r>
              <a:rPr lang="en-US" sz="2000" kern="0" dirty="0" err="1"/>
              <a:t>Eees_UEIdentifier_Get</a:t>
            </a:r>
            <a:r>
              <a:rPr lang="en-US" sz="2000" kern="0" dirty="0"/>
              <a:t>” maps to the following endpoint:</a:t>
            </a:r>
          </a:p>
          <a:p>
            <a:endParaRPr lang="en-US" sz="2400" kern="0" dirty="0"/>
          </a:p>
          <a:p>
            <a:endParaRPr lang="en-US" sz="2400" kern="0" dirty="0"/>
          </a:p>
          <a:p>
            <a:endParaRPr lang="en-US" sz="2400" kern="0" dirty="0"/>
          </a:p>
          <a:p>
            <a:endParaRPr lang="en-US" sz="2400" kern="0" dirty="0"/>
          </a:p>
          <a:p>
            <a:endParaRPr lang="en-US" sz="1600" kern="0" dirty="0"/>
          </a:p>
          <a:p>
            <a:endParaRPr lang="en-US" sz="1600" kern="0" dirty="0"/>
          </a:p>
          <a:p>
            <a:r>
              <a:rPr lang="en-US" sz="1600" kern="0" dirty="0"/>
              <a:t>e.g. POST </a:t>
            </a:r>
            <a:r>
              <a:rPr lang="fr-FR" sz="1600" kern="0" dirty="0"/>
              <a:t>https://example.com/eees-ueidentifier/v1/fetch</a:t>
            </a:r>
            <a:endParaRPr lang="en-US" sz="1600" kern="0" dirty="0"/>
          </a:p>
          <a:p>
            <a:endParaRPr lang="en-US" sz="2400" kern="0" dirty="0"/>
          </a:p>
          <a:p>
            <a:pPr marL="1828800" lvl="4" indent="0">
              <a:buFont typeface="Arial" panose="020B0604020202020204" pitchFamily="34" charset="0"/>
              <a:buNone/>
            </a:pPr>
            <a:endParaRPr lang="en-US" sz="1200" kern="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2000" kern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8E1CBB-4DC5-4A5F-890F-4197F9081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537" y="3135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3B62284-D6F1-4AEF-A3B7-A5D5A19EF7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107963"/>
              </p:ext>
            </p:extLst>
          </p:nvPr>
        </p:nvGraphicFramePr>
        <p:xfrm>
          <a:off x="6797633" y="2234285"/>
          <a:ext cx="4966003" cy="2175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r:id="rId4" imgW="4502360" imgH="1835500" progId="Visio.Drawing.15">
                  <p:embed/>
                </p:oleObj>
              </mc:Choice>
              <mc:Fallback>
                <p:oleObj r:id="rId4" imgW="4502360" imgH="18355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33" y="2234285"/>
                        <a:ext cx="4966003" cy="21754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448BEB6F-B236-461A-B38B-30811B33BCE3}"/>
              </a:ext>
            </a:extLst>
          </p:cNvPr>
          <p:cNvSpPr/>
          <p:nvPr/>
        </p:nvSpPr>
        <p:spPr bwMode="auto">
          <a:xfrm>
            <a:off x="5479576" y="4596948"/>
            <a:ext cx="778720" cy="373865"/>
          </a:xfrm>
          <a:prstGeom prst="rightArrow">
            <a:avLst>
              <a:gd name="adj1" fmla="val 50000"/>
              <a:gd name="adj2" fmla="val 44745"/>
            </a:avLst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7803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9087" y="228600"/>
            <a:ext cx="9216630" cy="1143000"/>
          </a:xfrm>
        </p:spPr>
        <p:txBody>
          <a:bodyPr/>
          <a:lstStyle/>
          <a:p>
            <a:r>
              <a:rPr lang="en-US" altLang="en-US" sz="3200" dirty="0"/>
              <a:t> Proposed solution description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7FC7-DE8B-40A1-863F-CFFA5C361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25" y="1387279"/>
            <a:ext cx="6288251" cy="4574133"/>
          </a:xfrm>
        </p:spPr>
        <p:txBody>
          <a:bodyPr/>
          <a:lstStyle/>
          <a:p>
            <a:r>
              <a:rPr lang="en-US" sz="2400" dirty="0"/>
              <a:t>An IPv4 EAS instead of making a direct RESTful API call (i.e. POST ../fetch) to the EES </a:t>
            </a:r>
          </a:p>
          <a:p>
            <a:pPr lvl="1"/>
            <a:r>
              <a:rPr lang="en-US" sz="2000" dirty="0"/>
              <a:t>Would take advantage of the UE’s dual-stack and</a:t>
            </a:r>
          </a:p>
          <a:p>
            <a:pPr lvl="1"/>
            <a:r>
              <a:rPr lang="en-US" sz="2000" dirty="0"/>
              <a:t>Redirect the UE (via HTTP 302) to a </a:t>
            </a:r>
            <a:r>
              <a:rPr lang="en-US" sz="2000" dirty="0">
                <a:highlight>
                  <a:srgbClr val="FFFF00"/>
                </a:highlight>
              </a:rPr>
              <a:t>newly introduced</a:t>
            </a:r>
            <a:r>
              <a:rPr lang="en-US" sz="2000" dirty="0"/>
              <a:t> EES endpoint:</a:t>
            </a:r>
          </a:p>
          <a:p>
            <a:pPr lvl="2"/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{</a:t>
            </a:r>
            <a:r>
              <a:rPr lang="en-GB" sz="1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apiRoot</a:t>
            </a:r>
            <a:r>
              <a:rPr lang="en-GB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}/</a:t>
            </a:r>
            <a:r>
              <a:rPr lang="en-GB" sz="1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eees-ueidentifier</a:t>
            </a:r>
            <a:r>
              <a:rPr lang="en-GB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/&lt;</a:t>
            </a:r>
            <a:r>
              <a:rPr lang="en-GB" sz="1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apiVersion</a:t>
            </a:r>
            <a:r>
              <a:rPr lang="en-GB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&gt;</a:t>
            </a:r>
            <a:r>
              <a:rPr lang="en-US" sz="1600" dirty="0"/>
              <a:t>/</a:t>
            </a:r>
            <a:r>
              <a:rPr lang="en-US" sz="1600" dirty="0" err="1">
                <a:highlight>
                  <a:srgbClr val="FFFF00"/>
                </a:highlight>
              </a:rPr>
              <a:t>redirectedFetch</a:t>
            </a:r>
            <a:endParaRPr lang="en-US" sz="1600" dirty="0">
              <a:highlight>
                <a:srgbClr val="FFFF00"/>
              </a:highlight>
            </a:endParaRPr>
          </a:p>
          <a:p>
            <a:r>
              <a:rPr lang="en-US" sz="2200" dirty="0"/>
              <a:t>EES “</a:t>
            </a:r>
            <a:r>
              <a:rPr lang="en-US" sz="2200" dirty="0" err="1"/>
              <a:t>redirectedFetch</a:t>
            </a:r>
            <a:r>
              <a:rPr lang="en-US" sz="2200" dirty="0"/>
              <a:t>” is an IPv6 endpoint registered in DNS</a:t>
            </a:r>
          </a:p>
          <a:p>
            <a:pPr lvl="1"/>
            <a:r>
              <a:rPr lang="en-US" sz="1800" dirty="0"/>
              <a:t>Causes, the UE to switch to its IPv6 stack (i.e. UE is assigned an IPv6 address by 5GC as it redirects to EES’s “</a:t>
            </a:r>
            <a:r>
              <a:rPr lang="en-US" sz="1800" dirty="0" err="1">
                <a:highlight>
                  <a:srgbClr val="FFFF00"/>
                </a:highlight>
              </a:rPr>
              <a:t>redirectedFetch</a:t>
            </a:r>
            <a:r>
              <a:rPr lang="en-US" sz="1800" dirty="0"/>
              <a:t>” endpoint)</a:t>
            </a:r>
          </a:p>
          <a:p>
            <a:r>
              <a:rPr lang="en-US" sz="2200" dirty="0"/>
              <a:t>Net result: EES sees the UE’s IPv6 address and uses it to invoke </a:t>
            </a:r>
            <a:r>
              <a:rPr lang="en-US" sz="2200" dirty="0" err="1"/>
              <a:t>Nnef_UEId_Get</a:t>
            </a:r>
            <a:r>
              <a:rPr lang="en-US" sz="2200" dirty="0"/>
              <a:t> service which will successfully return the AF-specific </a:t>
            </a:r>
            <a:r>
              <a:rPr lang="en-US" sz="2200" dirty="0" err="1"/>
              <a:t>UEId</a:t>
            </a:r>
            <a:endParaRPr lang="en-US" sz="2200" dirty="0"/>
          </a:p>
          <a:p>
            <a:pPr lvl="1"/>
            <a:endParaRPr lang="en-US" sz="1800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A532FFB-7C35-4B3A-8A6C-F70C05886ABF}"/>
              </a:ext>
            </a:extLst>
          </p:cNvPr>
          <p:cNvSpPr txBox="1">
            <a:spLocks/>
          </p:cNvSpPr>
          <p:nvPr/>
        </p:nvSpPr>
        <p:spPr>
          <a:xfrm>
            <a:off x="6626430" y="1483067"/>
            <a:ext cx="5218215" cy="3449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In stage 3 “</a:t>
            </a:r>
            <a:r>
              <a:rPr lang="en-US" sz="2000" kern="0" dirty="0" err="1"/>
              <a:t>Eees_UEIdentifier</a:t>
            </a:r>
            <a:r>
              <a:rPr lang="en-US" sz="2000" kern="0" dirty="0"/>
              <a:t>” API would introduce an additional new endpoint (as highlighted):</a:t>
            </a:r>
          </a:p>
          <a:p>
            <a:endParaRPr lang="en-US" sz="2400" kern="0" dirty="0"/>
          </a:p>
          <a:p>
            <a:endParaRPr lang="en-US" sz="2400" kern="0" dirty="0"/>
          </a:p>
          <a:p>
            <a:endParaRPr lang="en-US" sz="2400" kern="0" dirty="0"/>
          </a:p>
          <a:p>
            <a:endParaRPr lang="en-US" sz="2400" kern="0" dirty="0"/>
          </a:p>
          <a:p>
            <a:endParaRPr lang="en-US" sz="1600" kern="0" dirty="0"/>
          </a:p>
          <a:p>
            <a:pPr marL="0" indent="0">
              <a:buNone/>
            </a:pPr>
            <a:endParaRPr lang="en-US" sz="2400" kern="0" dirty="0"/>
          </a:p>
          <a:p>
            <a:pPr marL="1828800" lvl="4" indent="0">
              <a:buFont typeface="Arial" panose="020B0604020202020204" pitchFamily="34" charset="0"/>
              <a:buNone/>
            </a:pPr>
            <a:endParaRPr lang="en-US" sz="1200" kern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8E1CBB-4DC5-4A5F-890F-4197F9081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537" y="3135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D287A17-F519-43E6-B91B-46B5354BB742}"/>
              </a:ext>
            </a:extLst>
          </p:cNvPr>
          <p:cNvGrpSpPr/>
          <p:nvPr/>
        </p:nvGrpSpPr>
        <p:grpSpPr>
          <a:xfrm>
            <a:off x="6964389" y="2887782"/>
            <a:ext cx="4714003" cy="1670263"/>
            <a:chOff x="6639797" y="2593868"/>
            <a:chExt cx="4714003" cy="1670263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955ACF5-31C9-4E43-B966-B38B736059CE}"/>
                </a:ext>
              </a:extLst>
            </p:cNvPr>
            <p:cNvSpPr/>
            <p:nvPr/>
          </p:nvSpPr>
          <p:spPr>
            <a:xfrm>
              <a:off x="6639797" y="2593868"/>
              <a:ext cx="4090456" cy="402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{</a:t>
              </a:r>
              <a:r>
                <a:rPr lang="en-GB" sz="1800" dirty="0" err="1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apiRoot</a:t>
              </a:r>
              <a:r>
                <a:rPr lang="en-GB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}/</a:t>
              </a:r>
              <a:r>
                <a:rPr lang="en-GB" sz="1800" dirty="0" err="1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eees-ueidentifier</a:t>
              </a:r>
              <a:r>
                <a:rPr lang="en-GB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/&lt;</a:t>
              </a:r>
              <a:r>
                <a:rPr lang="en-GB" sz="1800" dirty="0" err="1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apiVersion</a:t>
              </a:r>
              <a:r>
                <a:rPr lang="en-GB" sz="1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&gt;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0AFBB623-0400-461D-A4B5-800E3161A87A}"/>
                </a:ext>
              </a:extLst>
            </p:cNvPr>
            <p:cNvCxnSpPr>
              <a:cxnSpLocks/>
            </p:cNvCxnSpPr>
            <p:nvPr/>
          </p:nvCxnSpPr>
          <p:spPr>
            <a:xfrm>
              <a:off x="8186189" y="2996341"/>
              <a:ext cx="910376" cy="489675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F88A56F-7BA6-47A5-BF77-8EBA5A673165}"/>
                </a:ext>
              </a:extLst>
            </p:cNvPr>
            <p:cNvSpPr/>
            <p:nvPr/>
          </p:nvSpPr>
          <p:spPr>
            <a:xfrm>
              <a:off x="9096566" y="3284779"/>
              <a:ext cx="2257234" cy="402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ea typeface="SimSun" panose="02010600030101010101" pitchFamily="2" charset="-122"/>
                </a:rPr>
                <a:t>/fetch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9CDB2542-1603-4F76-A6F2-466631E11CE9}"/>
                </a:ext>
              </a:extLst>
            </p:cNvPr>
            <p:cNvCxnSpPr>
              <a:cxnSpLocks/>
            </p:cNvCxnSpPr>
            <p:nvPr/>
          </p:nvCxnSpPr>
          <p:spPr>
            <a:xfrm>
              <a:off x="8628905" y="3486016"/>
              <a:ext cx="1207601" cy="576879"/>
            </a:xfrm>
            <a:prstGeom prst="bentConnector3">
              <a:avLst>
                <a:gd name="adj1" fmla="val 146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2281E87D-7789-4561-ACEA-C2880E2CA57D}"/>
                </a:ext>
              </a:extLst>
            </p:cNvPr>
            <p:cNvSpPr/>
            <p:nvPr/>
          </p:nvSpPr>
          <p:spPr>
            <a:xfrm>
              <a:off x="9096565" y="3861658"/>
              <a:ext cx="2257234" cy="402473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</a:rPr>
                <a:t>/</a:t>
              </a:r>
              <a:r>
                <a:rPr lang="en-GB" dirty="0" err="1">
                  <a:solidFill>
                    <a:schemeClr val="tx1"/>
                  </a:solidFill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</a:rPr>
                <a:t>redirectedFetch</a:t>
              </a:r>
              <a:endParaRPr lang="en-US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</p:grp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91F96914-CE99-4417-9BCA-B57FFF0577A8}"/>
              </a:ext>
            </a:extLst>
          </p:cNvPr>
          <p:cNvSpPr/>
          <p:nvPr/>
        </p:nvSpPr>
        <p:spPr bwMode="auto">
          <a:xfrm>
            <a:off x="5418758" y="2731312"/>
            <a:ext cx="1206911" cy="558943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33370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9087" y="228600"/>
            <a:ext cx="9216630" cy="1143000"/>
          </a:xfrm>
        </p:spPr>
        <p:txBody>
          <a:bodyPr/>
          <a:lstStyle/>
          <a:p>
            <a:r>
              <a:rPr lang="en-US" altLang="en-US" sz="3200" dirty="0"/>
              <a:t> </a:t>
            </a:r>
            <a:r>
              <a:rPr lang="en-US" altLang="en-US" dirty="0"/>
              <a:t>P</a:t>
            </a:r>
            <a:r>
              <a:rPr lang="en-US" altLang="en-US" sz="3200" dirty="0"/>
              <a:t>roposed solution description (Cont’d)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7FC7-DE8B-40A1-863F-CFFA5C361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057" y="1371600"/>
            <a:ext cx="10515600" cy="4260850"/>
          </a:xfrm>
        </p:spPr>
        <p:txBody>
          <a:bodyPr/>
          <a:lstStyle/>
          <a:p>
            <a:r>
              <a:rPr lang="en-US" sz="2400" dirty="0"/>
              <a:t>EES in stage 2 (TS 23.558) would introduce a new service endpoint </a:t>
            </a:r>
          </a:p>
          <a:p>
            <a:pPr lvl="1"/>
            <a:r>
              <a:rPr lang="en-US" sz="2000" dirty="0"/>
              <a:t>i.e. a new operation in the existing </a:t>
            </a:r>
            <a:r>
              <a:rPr lang="en-US" sz="2000" dirty="0" err="1"/>
              <a:t>Eees_UEIdentifier</a:t>
            </a:r>
            <a:r>
              <a:rPr lang="en-US" sz="2000" dirty="0"/>
              <a:t> API called “</a:t>
            </a:r>
            <a:r>
              <a:rPr lang="en-US" sz="2000" dirty="0" err="1"/>
              <a:t>Eees_UEIdentifier_</a:t>
            </a:r>
            <a:r>
              <a:rPr lang="en-US" sz="2000" dirty="0" err="1">
                <a:solidFill>
                  <a:srgbClr val="FF0000"/>
                </a:solidFill>
                <a:highlight>
                  <a:srgbClr val="FFFF00"/>
                </a:highlight>
              </a:rPr>
              <a:t>Redirected</a:t>
            </a:r>
            <a:r>
              <a:rPr lang="en-US" sz="2000" dirty="0" err="1"/>
              <a:t>Get</a:t>
            </a:r>
            <a:r>
              <a:rPr lang="en-US" sz="2000" dirty="0"/>
              <a:t>” </a:t>
            </a:r>
          </a:p>
          <a:p>
            <a:pPr lvl="1"/>
            <a:endParaRPr lang="en-US" sz="2000" dirty="0"/>
          </a:p>
          <a:p>
            <a:r>
              <a:rPr lang="en-US" sz="2400" dirty="0"/>
              <a:t>This new EES service endpoint is to be used only by IPv4 EASs for redirecting the UE’s (via HTTP 302) to this endpoint in order to retrieve the </a:t>
            </a:r>
            <a:r>
              <a:rPr lang="en-US" sz="2400" dirty="0" err="1"/>
              <a:t>UEId</a:t>
            </a:r>
            <a:endParaRPr lang="en-US" sz="2400" dirty="0"/>
          </a:p>
          <a:p>
            <a:pPr lvl="1"/>
            <a:r>
              <a:rPr lang="en-US" sz="1800" dirty="0"/>
              <a:t>i.e. an IPv4 EAS, in MNO networks where NAT is used, would be informed (at onboarding) to use this new “</a:t>
            </a:r>
            <a:r>
              <a:rPr lang="en-US" sz="1800" dirty="0" err="1"/>
              <a:t>Eees_UEIdentifier_</a:t>
            </a:r>
            <a:r>
              <a:rPr lang="en-US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Redirected</a:t>
            </a:r>
            <a:r>
              <a:rPr lang="en-US" sz="1800" dirty="0" err="1"/>
              <a:t>Get</a:t>
            </a:r>
            <a:r>
              <a:rPr lang="en-US" sz="1800" dirty="0"/>
              <a:t>” operation (as opposed to “</a:t>
            </a:r>
            <a:r>
              <a:rPr lang="en-US" sz="1800" dirty="0" err="1"/>
              <a:t>Eees_UEIdentifier_Get</a:t>
            </a:r>
            <a:r>
              <a:rPr lang="en-US" sz="1800"/>
              <a:t>” operation) </a:t>
            </a:r>
            <a:r>
              <a:rPr lang="en-US" sz="1800" dirty="0"/>
              <a:t>to retrieve the </a:t>
            </a:r>
            <a:r>
              <a:rPr lang="en-US" sz="1800" dirty="0" err="1"/>
              <a:t>UEId</a:t>
            </a:r>
            <a:endParaRPr lang="en-US" sz="1800" dirty="0"/>
          </a:p>
          <a:p>
            <a:pPr lvl="1"/>
            <a:r>
              <a:rPr lang="en-US" sz="1800" dirty="0"/>
              <a:t>At onboarding, EAS also provides a redirect-URI and a notification-URI which will be used by EES to return the </a:t>
            </a:r>
            <a:r>
              <a:rPr lang="en-US" sz="1800" dirty="0" err="1"/>
              <a:t>UEId</a:t>
            </a:r>
            <a:r>
              <a:rPr lang="en-US" sz="1800" dirty="0"/>
              <a:t> either via an in-band redirect (HTTP 302) or an out-of-band notification method</a:t>
            </a:r>
          </a:p>
          <a:p>
            <a:r>
              <a:rPr lang="en-US" sz="2400" dirty="0"/>
              <a:t>Note: The new API request is an indirect call from EAS to EES through the UE</a:t>
            </a:r>
          </a:p>
          <a:p>
            <a:pPr lvl="1"/>
            <a:r>
              <a:rPr lang="en-US" sz="1800" dirty="0"/>
              <a:t>While the reply from EES to EAS carrying the </a:t>
            </a:r>
            <a:r>
              <a:rPr lang="en-US" sz="1800" dirty="0" err="1"/>
              <a:t>UEId</a:t>
            </a:r>
            <a:r>
              <a:rPr lang="en-US" sz="1800" dirty="0"/>
              <a:t> can be indirect through the UE or direct via notification </a:t>
            </a:r>
          </a:p>
          <a:p>
            <a:pPr lvl="1"/>
            <a:endParaRPr lang="en-US" sz="2000" dirty="0"/>
          </a:p>
          <a:p>
            <a:pPr marL="1828800" lvl="4" indent="0">
              <a:buNone/>
            </a:pPr>
            <a:endParaRPr lang="en-US" sz="1200" dirty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F89FF9-5CB9-4D78-8AEB-6642F3D24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94387"/>
              </p:ext>
            </p:extLst>
          </p:nvPr>
        </p:nvGraphicFramePr>
        <p:xfrm>
          <a:off x="7090372" y="2165583"/>
          <a:ext cx="4817301" cy="698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1121">
                  <a:extLst>
                    <a:ext uri="{9D8B030D-6E8A-4147-A177-3AD203B41FA5}">
                      <a16:colId xmlns:a16="http://schemas.microsoft.com/office/drawing/2014/main" val="2260973331"/>
                    </a:ext>
                  </a:extLst>
                </a:gridCol>
                <a:gridCol w="909205">
                  <a:extLst>
                    <a:ext uri="{9D8B030D-6E8A-4147-A177-3AD203B41FA5}">
                      <a16:colId xmlns:a16="http://schemas.microsoft.com/office/drawing/2014/main" val="2513303669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4286511569"/>
                    </a:ext>
                  </a:extLst>
                </a:gridCol>
                <a:gridCol w="1856097">
                  <a:extLst>
                    <a:ext uri="{9D8B030D-6E8A-4147-A177-3AD203B41FA5}">
                      <a16:colId xmlns:a16="http://schemas.microsoft.com/office/drawing/2014/main" val="850905527"/>
                    </a:ext>
                  </a:extLst>
                </a:gridCol>
              </a:tblGrid>
              <a:tr h="2824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API Name</a:t>
                      </a:r>
                      <a:endParaRPr lang="en-US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API Operations</a:t>
                      </a:r>
                      <a:endParaRPr lang="en-US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Operation</a:t>
                      </a:r>
                      <a:endParaRPr lang="en-US" sz="9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Semantics</a:t>
                      </a:r>
                      <a:endParaRPr lang="en-US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Consumer(s)</a:t>
                      </a:r>
                      <a:endParaRPr lang="en-US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608870"/>
                  </a:ext>
                </a:extLst>
              </a:tr>
              <a:tr h="141238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</a:rPr>
                        <a:t>Eees_UEIdentifier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Get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Request/Response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EAS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2872017"/>
                  </a:ext>
                </a:extLst>
              </a:tr>
              <a:tr h="141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RedirectedGet</a:t>
                      </a:r>
                      <a:endParaRPr lang="en-US" sz="9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accent2"/>
                          </a:solidFill>
                          <a:effectLst/>
                        </a:rPr>
                        <a:t>Request/Response</a:t>
                      </a:r>
                      <a:endParaRPr lang="en-US" sz="9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accent2"/>
                          </a:solidFill>
                          <a:effectLst/>
                        </a:rPr>
                        <a:t>EAS via UE redirect (HTTP 302)</a:t>
                      </a:r>
                      <a:endParaRPr lang="en-US" sz="9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3060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6239576-C3D3-4AC8-9DF8-E5A48EC992BD}"/>
              </a:ext>
            </a:extLst>
          </p:cNvPr>
          <p:cNvSpPr txBox="1"/>
          <p:nvPr/>
        </p:nvSpPr>
        <p:spPr>
          <a:xfrm>
            <a:off x="8787973" y="1888584"/>
            <a:ext cx="1729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23.558: </a:t>
            </a:r>
            <a:r>
              <a:rPr lang="fr-FR" sz="1200" dirty="0"/>
              <a:t>Table 8.6.5.4.1-1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628514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73CACF68-474F-4883-B602-8BF2103FDF89}"/>
              </a:ext>
            </a:extLst>
          </p:cNvPr>
          <p:cNvSpPr/>
          <p:nvPr/>
        </p:nvSpPr>
        <p:spPr>
          <a:xfrm>
            <a:off x="1244619" y="4917485"/>
            <a:ext cx="9723460" cy="9160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4A312B9-992E-4EBC-9CB7-8ED870D18582}"/>
              </a:ext>
            </a:extLst>
          </p:cNvPr>
          <p:cNvSpPr/>
          <p:nvPr/>
        </p:nvSpPr>
        <p:spPr>
          <a:xfrm>
            <a:off x="1234269" y="4125104"/>
            <a:ext cx="9723460" cy="676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27BFA4-1E97-4D1A-BB12-DDB78ABC8B20}"/>
              </a:ext>
            </a:extLst>
          </p:cNvPr>
          <p:cNvSpPr/>
          <p:nvPr/>
        </p:nvSpPr>
        <p:spPr>
          <a:xfrm>
            <a:off x="1650097" y="1454666"/>
            <a:ext cx="556572" cy="4642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dk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SzTx/>
              <a:buFont typeface="ATT Aleck Sans" panose="020B0604020202020204" pitchFamily="34" charset="0"/>
              <a:buNone/>
              <a:tabLst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504EC0-55A2-433A-BA2D-38749A75091E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1904090" y="1918943"/>
            <a:ext cx="24293" cy="4304436"/>
          </a:xfrm>
          <a:prstGeom prst="line">
            <a:avLst/>
          </a:prstGeom>
          <a:ln w="6350" cap="sq"/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D9A607-50F4-4FDF-8103-EA386F7D5612}"/>
              </a:ext>
            </a:extLst>
          </p:cNvPr>
          <p:cNvSpPr txBox="1"/>
          <p:nvPr/>
        </p:nvSpPr>
        <p:spPr>
          <a:xfrm>
            <a:off x="1673435" y="1482656"/>
            <a:ext cx="556572" cy="35733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App client 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on UE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028EE4-5A1C-45DB-8991-20B1371E5827}"/>
              </a:ext>
            </a:extLst>
          </p:cNvPr>
          <p:cNvSpPr/>
          <p:nvPr/>
        </p:nvSpPr>
        <p:spPr>
          <a:xfrm>
            <a:off x="4407476" y="1422994"/>
            <a:ext cx="979278" cy="4642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dk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SzTx/>
              <a:buFont typeface="ATT Aleck Sans" panose="020B0604020202020204" pitchFamily="34" charset="0"/>
              <a:buNone/>
              <a:tabLst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B8DC79-DD98-4A92-B80E-37E8F416E08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4874725" y="1887271"/>
            <a:ext cx="22390" cy="4380249"/>
          </a:xfrm>
          <a:prstGeom prst="line">
            <a:avLst/>
          </a:prstGeom>
          <a:ln w="6350" cap="sq"/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943D9E-0233-4E51-8769-640B132E305A}"/>
              </a:ext>
            </a:extLst>
          </p:cNvPr>
          <p:cNvSpPr txBox="1"/>
          <p:nvPr/>
        </p:nvSpPr>
        <p:spPr>
          <a:xfrm>
            <a:off x="4653321" y="1471941"/>
            <a:ext cx="425854" cy="35733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 fontScale="92500" lnSpcReduction="10000"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EAS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(IPv4)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A6E4FE-90D0-4907-B298-953BD02AC10E}"/>
              </a:ext>
            </a:extLst>
          </p:cNvPr>
          <p:cNvCxnSpPr>
            <a:cxnSpLocks/>
          </p:cNvCxnSpPr>
          <p:nvPr/>
        </p:nvCxnSpPr>
        <p:spPr>
          <a:xfrm>
            <a:off x="1944826" y="2224386"/>
            <a:ext cx="2952289" cy="0"/>
          </a:xfrm>
          <a:prstGeom prst="straightConnector1">
            <a:avLst/>
          </a:prstGeom>
          <a:ln w="6350" cap="sq">
            <a:tailEnd type="triangle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4E3EA59-F8FF-4551-8AF6-C7B36306761B}"/>
              </a:ext>
            </a:extLst>
          </p:cNvPr>
          <p:cNvSpPr txBox="1"/>
          <p:nvPr/>
        </p:nvSpPr>
        <p:spPr>
          <a:xfrm>
            <a:off x="2006550" y="2056507"/>
            <a:ext cx="851708" cy="18986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1. GET (some application request) </a:t>
            </a:r>
            <a:r>
              <a:rPr lang="en-US" sz="1000" dirty="0" err="1">
                <a:cs typeface="ATT Aleck Sans" panose="020B0503020203020204" pitchFamily="34" charset="0"/>
              </a:rPr>
              <a:t>SourceIP</a:t>
            </a:r>
            <a:r>
              <a:rPr lang="en-US" sz="1000" dirty="0">
                <a:cs typeface="ATT Aleck Sans" panose="020B0503020203020204" pitchFamily="34" charset="0"/>
              </a:rPr>
              <a:t> </a:t>
            </a:r>
            <a:r>
              <a:rPr lang="en-US" sz="1000" dirty="0" err="1">
                <a:cs typeface="ATT Aleck Sans" panose="020B0503020203020204" pitchFamily="34" charset="0"/>
              </a:rPr>
              <a:t>addr</a:t>
            </a:r>
            <a:r>
              <a:rPr lang="en-US" sz="1000" dirty="0">
                <a:cs typeface="ATT Aleck Sans" panose="020B0503020203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=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NATed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IPv4 </a:t>
            </a:r>
          </a:p>
        </p:txBody>
      </p: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4C437274-D88E-4413-9082-F08A5B0ABBF7}"/>
              </a:ext>
            </a:extLst>
          </p:cNvPr>
          <p:cNvCxnSpPr>
            <a:cxnSpLocks/>
            <a:endCxn id="74" idx="2"/>
          </p:cNvCxnSpPr>
          <p:nvPr/>
        </p:nvCxnSpPr>
        <p:spPr>
          <a:xfrm>
            <a:off x="4845425" y="2613354"/>
            <a:ext cx="2732408" cy="198097"/>
          </a:xfrm>
          <a:prstGeom prst="curvedConnector3">
            <a:avLst>
              <a:gd name="adj1" fmla="val -107969"/>
            </a:avLst>
          </a:prstGeom>
          <a:ln w="6350" cap="sq">
            <a:tailEnd type="triangle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259EC00-4E5C-458D-A9AE-AA5842EB69B5}"/>
              </a:ext>
            </a:extLst>
          </p:cNvPr>
          <p:cNvSpPr txBox="1"/>
          <p:nvPr/>
        </p:nvSpPr>
        <p:spPr>
          <a:xfrm>
            <a:off x="2501868" y="2640158"/>
            <a:ext cx="4685719" cy="296282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lang="en-US" sz="1000" dirty="0">
                <a:cs typeface="ATT Aleck Sans" panose="020B0503020203020204" pitchFamily="34" charset="0"/>
              </a:rPr>
              <a:t>3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. HTTP 302 redirect: GET {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apiRoot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}/</a:t>
            </a:r>
            <a:r>
              <a:rPr lang="en-GB" sz="1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eees-ueidentifier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/v1/</a:t>
            </a:r>
            <a:r>
              <a:rPr lang="en-GB" sz="1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redirectedFetch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?</a:t>
            </a:r>
            <a:r>
              <a:rPr lang="en-US" sz="1000" dirty="0">
                <a:cs typeface="ATT Aleck Sans" panose="020B0503020203020204" pitchFamily="34" charset="0"/>
              </a:rPr>
              <a:t>Seq=</a:t>
            </a:r>
            <a:r>
              <a:rPr lang="en-US" sz="1000" dirty="0" err="1">
                <a:cs typeface="ATT Aleck Sans" panose="020B0503020203020204" pitchFamily="34" charset="0"/>
              </a:rPr>
              <a:t>xyz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BB87AF5D-1B51-4E58-8D35-77C0B29217A1}"/>
              </a:ext>
            </a:extLst>
          </p:cNvPr>
          <p:cNvCxnSpPr>
            <a:cxnSpLocks/>
          </p:cNvCxnSpPr>
          <p:nvPr/>
        </p:nvCxnSpPr>
        <p:spPr>
          <a:xfrm flipV="1">
            <a:off x="4881657" y="4482435"/>
            <a:ext cx="2744110" cy="194964"/>
          </a:xfrm>
          <a:prstGeom prst="curvedConnector3">
            <a:avLst>
              <a:gd name="adj1" fmla="val -106615"/>
            </a:avLst>
          </a:prstGeom>
          <a:ln w="6350" cap="sq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49A8EAD-A384-482C-AE70-575D5277D346}"/>
              </a:ext>
            </a:extLst>
          </p:cNvPr>
          <p:cNvSpPr txBox="1"/>
          <p:nvPr/>
        </p:nvSpPr>
        <p:spPr>
          <a:xfrm>
            <a:off x="4351368" y="2337998"/>
            <a:ext cx="1162906" cy="320258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lang="en-US" sz="900" dirty="0">
                <a:cs typeface="ATT Aleck Sans" panose="020B0503020203020204" pitchFamily="34" charset="0"/>
              </a:rPr>
              <a:t>2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. EAS needs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UEId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(then will redirect the UE to get the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UEId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by pointing it to the EES’s </a:t>
            </a:r>
            <a:r>
              <a:rPr lang="en-GB" sz="9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redirectedFetch</a:t>
            </a:r>
            <a:r>
              <a:rPr lang="en-GB" sz="9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endpoint 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9CDC20-C4C9-438F-88B3-802978AA81E3}"/>
              </a:ext>
            </a:extLst>
          </p:cNvPr>
          <p:cNvSpPr/>
          <p:nvPr/>
        </p:nvSpPr>
        <p:spPr>
          <a:xfrm>
            <a:off x="7366092" y="1396670"/>
            <a:ext cx="523686" cy="4642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dk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SzTx/>
              <a:buFont typeface="ATT Aleck Sans" panose="020B0604020202020204" pitchFamily="34" charset="0"/>
              <a:buNone/>
              <a:tabLst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76A6E4B-50D6-43E5-8AB2-CA387DDD26D0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7627935" y="1860947"/>
            <a:ext cx="32159" cy="4301017"/>
          </a:xfrm>
          <a:prstGeom prst="line">
            <a:avLst/>
          </a:prstGeom>
          <a:ln w="6350" cap="sq"/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5D0F6A18-523F-4EE7-91A6-EA26E830D971}"/>
              </a:ext>
            </a:extLst>
          </p:cNvPr>
          <p:cNvSpPr txBox="1"/>
          <p:nvPr/>
        </p:nvSpPr>
        <p:spPr>
          <a:xfrm>
            <a:off x="7412131" y="1445617"/>
            <a:ext cx="425854" cy="35733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EES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B59798A4-E0F9-412A-A267-B89C711CC1B4}"/>
              </a:ext>
            </a:extLst>
          </p:cNvPr>
          <p:cNvSpPr/>
          <p:nvPr/>
        </p:nvSpPr>
        <p:spPr>
          <a:xfrm>
            <a:off x="7577833" y="2694406"/>
            <a:ext cx="200117" cy="234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A222FAA-77DB-452A-996A-B184AD3E62CB}"/>
              </a:ext>
            </a:extLst>
          </p:cNvPr>
          <p:cNvSpPr txBox="1"/>
          <p:nvPr/>
        </p:nvSpPr>
        <p:spPr>
          <a:xfrm>
            <a:off x="7834785" y="2738408"/>
            <a:ext cx="2332945" cy="320258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{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apiRoot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}/</a:t>
            </a:r>
            <a:r>
              <a:rPr lang="en-GB" sz="1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eees-ueidentifier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/v1/</a:t>
            </a:r>
            <a:r>
              <a:rPr lang="en-GB" sz="1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redirectedFetch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423701A-2225-4373-BDFE-7840382B2EAE}"/>
              </a:ext>
            </a:extLst>
          </p:cNvPr>
          <p:cNvSpPr/>
          <p:nvPr/>
        </p:nvSpPr>
        <p:spPr>
          <a:xfrm>
            <a:off x="10385314" y="1323407"/>
            <a:ext cx="523686" cy="4642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hemeClr val="dk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bg1"/>
              </a:buClr>
              <a:buSzTx/>
              <a:buFont typeface="ATT Aleck Sans" panose="020B0604020202020204" pitchFamily="34" charset="0"/>
              <a:buNone/>
              <a:tabLst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43E737B-CAC9-4E38-BD50-09068DB89EAB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10647157" y="1787684"/>
            <a:ext cx="0" cy="4435695"/>
          </a:xfrm>
          <a:prstGeom prst="line">
            <a:avLst/>
          </a:prstGeom>
          <a:ln w="6350" cap="sq"/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F82D7F70-1886-45CA-A811-5F8F1914D571}"/>
              </a:ext>
            </a:extLst>
          </p:cNvPr>
          <p:cNvSpPr txBox="1"/>
          <p:nvPr/>
        </p:nvSpPr>
        <p:spPr>
          <a:xfrm>
            <a:off x="10431353" y="1372354"/>
            <a:ext cx="425854" cy="35733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NEF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TT Aleck Sans" panose="020B0503020203020204" pitchFamily="34" charset="0"/>
            </a:endParaRP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12B267A6-E6E7-400F-991C-A02C58750F1B}"/>
              </a:ext>
            </a:extLst>
          </p:cNvPr>
          <p:cNvCxnSpPr>
            <a:cxnSpLocks/>
          </p:cNvCxnSpPr>
          <p:nvPr/>
        </p:nvCxnSpPr>
        <p:spPr>
          <a:xfrm>
            <a:off x="7648472" y="3683508"/>
            <a:ext cx="2952289" cy="0"/>
          </a:xfrm>
          <a:prstGeom prst="straightConnector1">
            <a:avLst/>
          </a:prstGeom>
          <a:ln w="6350" cap="sq">
            <a:tailEnd type="triangle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A199244-6BF1-4D49-AF25-9C92F1D56DA8}"/>
              </a:ext>
            </a:extLst>
          </p:cNvPr>
          <p:cNvSpPr txBox="1"/>
          <p:nvPr/>
        </p:nvSpPr>
        <p:spPr>
          <a:xfrm>
            <a:off x="7710196" y="3515629"/>
            <a:ext cx="868384" cy="18986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5.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Nnef_UEId_Get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(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UE-IPv6-addr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AFId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)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CAE15814-374B-456F-8C75-8EAFCD34B211}"/>
              </a:ext>
            </a:extLst>
          </p:cNvPr>
          <p:cNvCxnSpPr>
            <a:cxnSpLocks/>
          </p:cNvCxnSpPr>
          <p:nvPr/>
        </p:nvCxnSpPr>
        <p:spPr>
          <a:xfrm>
            <a:off x="7648472" y="4003057"/>
            <a:ext cx="2952289" cy="0"/>
          </a:xfrm>
          <a:prstGeom prst="straightConnector1">
            <a:avLst/>
          </a:prstGeom>
          <a:ln w="6350" cap="sq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C6B1D22D-B4AD-485A-BAD4-EDD0A59B6380}"/>
              </a:ext>
            </a:extLst>
          </p:cNvPr>
          <p:cNvSpPr txBox="1"/>
          <p:nvPr/>
        </p:nvSpPr>
        <p:spPr>
          <a:xfrm>
            <a:off x="7830017" y="3851388"/>
            <a:ext cx="851708" cy="18986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6. Response (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AF-specific-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UEId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=1234567abcd</a:t>
            </a:r>
            <a:r>
              <a:rPr lang="en-US" sz="1000" dirty="0">
                <a:cs typeface="ATT Aleck Sans" panose="020B0503020203020204" pitchFamily="34" charset="0"/>
              </a:rPr>
              <a:t>)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ECCEFCE-144A-4209-87CE-9241DE00CD34}"/>
              </a:ext>
            </a:extLst>
          </p:cNvPr>
          <p:cNvSpPr txBox="1"/>
          <p:nvPr/>
        </p:nvSpPr>
        <p:spPr>
          <a:xfrm>
            <a:off x="2064616" y="4324807"/>
            <a:ext cx="4685719" cy="296282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lang="en-US" sz="1000" dirty="0">
                <a:cs typeface="ATT Aleck Sans" panose="020B0503020203020204" pitchFamily="34" charset="0"/>
              </a:rPr>
              <a:t>7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. HTTP 302 redirect: GET </a:t>
            </a:r>
            <a:r>
              <a:rPr lang="en-US" sz="1000" dirty="0">
                <a:cs typeface="ATT Aleck Sans" panose="020B0503020203020204" pitchFamily="34" charset="0"/>
              </a:rPr>
              <a:t>EAS1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.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com?Seq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=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xyz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AF-specific-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UEId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=1234567abcd</a:t>
            </a:r>
          </a:p>
        </p:txBody>
      </p:sp>
      <p:sp>
        <p:nvSpPr>
          <p:cNvPr id="121" name="Title 1">
            <a:extLst>
              <a:ext uri="{FF2B5EF4-FFF2-40B4-BE49-F238E27FC236}">
                <a16:creationId xmlns:a16="http://schemas.microsoft.com/office/drawing/2014/main" id="{DEB3D113-FADD-44C4-BFC6-2730F1565B2D}"/>
              </a:ext>
            </a:extLst>
          </p:cNvPr>
          <p:cNvSpPr txBox="1">
            <a:spLocks/>
          </p:cNvSpPr>
          <p:nvPr/>
        </p:nvSpPr>
        <p:spPr>
          <a:xfrm>
            <a:off x="8681747" y="4172998"/>
            <a:ext cx="1604602" cy="5326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100" dirty="0"/>
              <a:t>Option “A”</a:t>
            </a:r>
            <a:r>
              <a:rPr lang="en-US" sz="1600" dirty="0"/>
              <a:t>:  </a:t>
            </a:r>
            <a:r>
              <a:rPr lang="en-US" sz="1800" dirty="0"/>
              <a:t>return </a:t>
            </a:r>
            <a:r>
              <a:rPr lang="en-US" sz="1800" dirty="0" err="1"/>
              <a:t>UEId</a:t>
            </a:r>
            <a:r>
              <a:rPr lang="en-US" sz="1800" dirty="0"/>
              <a:t> to EAS via an EAS-registered redirect-URI </a:t>
            </a:r>
          </a:p>
        </p:txBody>
      </p:sp>
      <p:sp>
        <p:nvSpPr>
          <p:cNvPr id="127" name="Title 1">
            <a:extLst>
              <a:ext uri="{FF2B5EF4-FFF2-40B4-BE49-F238E27FC236}">
                <a16:creationId xmlns:a16="http://schemas.microsoft.com/office/drawing/2014/main" id="{05DB2BD7-7951-4896-9F60-E0E55E225F02}"/>
              </a:ext>
            </a:extLst>
          </p:cNvPr>
          <p:cNvSpPr txBox="1">
            <a:spLocks/>
          </p:cNvSpPr>
          <p:nvPr/>
        </p:nvSpPr>
        <p:spPr>
          <a:xfrm>
            <a:off x="8675158" y="4924110"/>
            <a:ext cx="1778737" cy="84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/>
              <a:t>Option “B”: </a:t>
            </a:r>
            <a:r>
              <a:rPr lang="en-US" sz="1200" dirty="0"/>
              <a:t>return </a:t>
            </a:r>
            <a:r>
              <a:rPr lang="en-US" sz="1200" dirty="0" err="1"/>
              <a:t>UEId</a:t>
            </a:r>
            <a:r>
              <a:rPr lang="en-US" sz="1200" dirty="0"/>
              <a:t> to EAS via notification at an EAS-registered notification-URI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8B30829-D6D1-4401-80AA-3C2A37FBECF7}"/>
              </a:ext>
            </a:extLst>
          </p:cNvPr>
          <p:cNvSpPr txBox="1"/>
          <p:nvPr/>
        </p:nvSpPr>
        <p:spPr>
          <a:xfrm>
            <a:off x="7677891" y="3022093"/>
            <a:ext cx="1162906" cy="320258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4. UE’s source IP address is </a:t>
            </a:r>
            <a:r>
              <a:rPr lang="en-US" sz="900" dirty="0">
                <a:highlight>
                  <a:srgbClr val="FFFF00"/>
                </a:highlight>
                <a:cs typeface="ATT Aleck Sans" panose="020B0503020203020204" pitchFamily="34" charset="0"/>
              </a:rPr>
              <a:t>IPv6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=2001:db8:3333:4444:5555:6666:7777:8888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84DFB15-6652-4EB1-8939-42E017E7DA70}"/>
              </a:ext>
            </a:extLst>
          </p:cNvPr>
          <p:cNvSpPr txBox="1"/>
          <p:nvPr/>
        </p:nvSpPr>
        <p:spPr>
          <a:xfrm>
            <a:off x="6337361" y="3191089"/>
            <a:ext cx="3831766" cy="27704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NOTE: Now EES can invoke a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Nnef_UEId_Get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service with UE’s IPv6 as input</a:t>
            </a:r>
          </a:p>
        </p:txBody>
      </p: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5A7749ED-54FD-4A99-A7C0-4B5B55ED9629}"/>
              </a:ext>
            </a:extLst>
          </p:cNvPr>
          <p:cNvCxnSpPr>
            <a:cxnSpLocks/>
          </p:cNvCxnSpPr>
          <p:nvPr/>
        </p:nvCxnSpPr>
        <p:spPr>
          <a:xfrm>
            <a:off x="4852401" y="5669616"/>
            <a:ext cx="2752172" cy="0"/>
          </a:xfrm>
          <a:prstGeom prst="straightConnector1">
            <a:avLst/>
          </a:prstGeom>
          <a:ln w="6350" cap="sq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CA4B4D3F-4BC1-4FB4-BF65-E8EA948FE5E8}"/>
              </a:ext>
            </a:extLst>
          </p:cNvPr>
          <p:cNvSpPr txBox="1"/>
          <p:nvPr/>
        </p:nvSpPr>
        <p:spPr>
          <a:xfrm>
            <a:off x="4994618" y="5517947"/>
            <a:ext cx="851708" cy="189864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lang="en-US" sz="1000" dirty="0">
                <a:cs typeface="ATT Aleck Sans" panose="020B0503020203020204" pitchFamily="34" charset="0"/>
              </a:rPr>
              <a:t>8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’. Notify (Seq=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xyx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AF-specific-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UEId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=1234567abcd</a:t>
            </a:r>
            <a:r>
              <a:rPr lang="en-US" sz="1000" dirty="0">
                <a:cs typeface="ATT Aleck Sans" panose="020B0503020203020204" pitchFamily="34" charset="0"/>
              </a:rPr>
              <a:t>)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 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3CC51283-D782-4518-A596-0E0F00F4058A}"/>
              </a:ext>
            </a:extLst>
          </p:cNvPr>
          <p:cNvSpPr txBox="1">
            <a:spLocks/>
          </p:cNvSpPr>
          <p:nvPr/>
        </p:nvSpPr>
        <p:spPr>
          <a:xfrm>
            <a:off x="539087" y="228600"/>
            <a:ext cx="92166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kern="0" dirty="0"/>
              <a:t> </a:t>
            </a:r>
            <a:r>
              <a:rPr lang="en-US" dirty="0"/>
              <a:t>Proposed solution – high level call flow</a:t>
            </a:r>
            <a:endParaRPr lang="en-US" altLang="en-US" kern="0" dirty="0"/>
          </a:p>
        </p:txBody>
      </p: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7296C9F0-D2AB-4C3A-92A7-13395F3CA14A}"/>
              </a:ext>
            </a:extLst>
          </p:cNvPr>
          <p:cNvCxnSpPr>
            <a:cxnSpLocks/>
          </p:cNvCxnSpPr>
          <p:nvPr/>
        </p:nvCxnSpPr>
        <p:spPr>
          <a:xfrm flipV="1">
            <a:off x="4845580" y="5209095"/>
            <a:ext cx="2744110" cy="194964"/>
          </a:xfrm>
          <a:prstGeom prst="curvedConnector3">
            <a:avLst>
              <a:gd name="adj1" fmla="val -106615"/>
            </a:avLst>
          </a:prstGeom>
          <a:ln w="6350" cap="sq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8985FC2-D3F4-415B-A98A-A9987C0A0143}"/>
              </a:ext>
            </a:extLst>
          </p:cNvPr>
          <p:cNvSpPr txBox="1"/>
          <p:nvPr/>
        </p:nvSpPr>
        <p:spPr>
          <a:xfrm>
            <a:off x="2049424" y="5044866"/>
            <a:ext cx="4685719" cy="296282"/>
          </a:xfrm>
          <a:prstGeom prst="rect">
            <a:avLst/>
          </a:prstGeom>
          <a:noFill/>
        </p:spPr>
        <p:txBody>
          <a:bodyPr wrap="none" lIns="0" tIns="0" rIns="0" bIns="0" rtlCol="0" anchor="t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None/>
              <a:tabLst/>
            </a:pPr>
            <a:r>
              <a:rPr lang="en-US" sz="1000" dirty="0">
                <a:cs typeface="ATT Aleck Sans" panose="020B0503020203020204" pitchFamily="34" charset="0"/>
              </a:rPr>
              <a:t>7’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. HTTP 302 redirect: GET </a:t>
            </a:r>
            <a:r>
              <a:rPr lang="en-US" sz="1000" dirty="0">
                <a:cs typeface="ATT Aleck Sans" panose="020B0503020203020204" pitchFamily="34" charset="0"/>
              </a:rPr>
              <a:t>EAS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.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com?Seq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=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xyz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ATT Aleck Sans" panose="020B0503020203020204" pitchFamily="34" charset="0"/>
              </a:rPr>
              <a:t>ack-Ok</a:t>
            </a:r>
          </a:p>
        </p:txBody>
      </p:sp>
    </p:spTree>
    <p:extLst>
      <p:ext uri="{BB962C8B-B14F-4D97-AF65-F5344CB8AC3E}">
        <p14:creationId xmlns:p14="http://schemas.microsoft.com/office/powerpoint/2010/main" val="361094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1136</Words>
  <Application>Microsoft Office PowerPoint</Application>
  <PresentationFormat>Widescreen</PresentationFormat>
  <Paragraphs>110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ATT Aleck Sans</vt:lpstr>
      <vt:lpstr>Calibri</vt:lpstr>
      <vt:lpstr>Calibri Light</vt:lpstr>
      <vt:lpstr>Times New Roman</vt:lpstr>
      <vt:lpstr>Office Theme</vt:lpstr>
      <vt:lpstr>1_Office Theme</vt:lpstr>
      <vt:lpstr>Visio</vt:lpstr>
      <vt:lpstr>Visio.Drawing.15</vt:lpstr>
      <vt:lpstr>   Discussion: Proposed Solution for UE Identifier API with NATed UE IP Address  </vt:lpstr>
      <vt:lpstr>Contents</vt:lpstr>
      <vt:lpstr>Overview of the NATed UE IP Address problem</vt:lpstr>
      <vt:lpstr>Rel-18 EDGEAPP Study attempt in Solving the Problem</vt:lpstr>
      <vt:lpstr> Background on existing EES UE Identifier API</vt:lpstr>
      <vt:lpstr> Proposed solution description</vt:lpstr>
      <vt:lpstr> Proposed solution description (Cont’d)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Solution to Nated UE IP Address Issue</dc:title>
  <dc:creator>Shahram Moahjeri</dc:creator>
  <cp:lastModifiedBy>shahram</cp:lastModifiedBy>
  <cp:revision>86</cp:revision>
  <dcterms:created xsi:type="dcterms:W3CDTF">2022-12-04T09:05:44Z</dcterms:created>
  <dcterms:modified xsi:type="dcterms:W3CDTF">2022-12-06T06:07:21Z</dcterms:modified>
</cp:coreProperties>
</file>