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9"/>
  </p:notesMasterIdLst>
  <p:sldIdLst>
    <p:sldId id="434" r:id="rId3"/>
    <p:sldId id="367" r:id="rId4"/>
    <p:sldId id="852" r:id="rId5"/>
    <p:sldId id="869" r:id="rId6"/>
    <p:sldId id="2147480976" r:id="rId7"/>
    <p:sldId id="2147480965" r:id="rId8"/>
    <p:sldId id="2147480966" r:id="rId9"/>
    <p:sldId id="2147480986" r:id="rId10"/>
    <p:sldId id="2147480977" r:id="rId11"/>
    <p:sldId id="2147480988" r:id="rId12"/>
    <p:sldId id="2147480989" r:id="rId13"/>
    <p:sldId id="2147480990" r:id="rId14"/>
    <p:sldId id="2147480991" r:id="rId15"/>
    <p:sldId id="865" r:id="rId16"/>
    <p:sldId id="2147480960" r:id="rId17"/>
    <p:sldId id="2147480992" r:id="rId18"/>
    <p:sldId id="2147480979" r:id="rId19"/>
    <p:sldId id="2147480980" r:id="rId20"/>
    <p:sldId id="2147480981" r:id="rId21"/>
    <p:sldId id="881" r:id="rId22"/>
    <p:sldId id="2147480984" r:id="rId23"/>
    <p:sldId id="947" r:id="rId24"/>
    <p:sldId id="949" r:id="rId25"/>
    <p:sldId id="2147480973" r:id="rId26"/>
    <p:sldId id="2147480978" r:id="rId27"/>
    <p:sldId id="5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42" autoAdjust="0"/>
    <p:restoredTop sz="94660"/>
  </p:normalViewPr>
  <p:slideViewPr>
    <p:cSldViewPr snapToGrid="0">
      <p:cViewPr varScale="1">
        <p:scale>
          <a:sx n="72" d="100"/>
          <a:sy n="72" d="100"/>
        </p:scale>
        <p:origin x="355" y="6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1C7CC-1238-454C-88DA-18EFC4F522B9}" type="datetimeFigureOut">
              <a:rPr lang="en-US" smtClean="0"/>
              <a:t>9/15/2024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84659-B89C-43AB-82B2-9E3786229A62}" type="slidenum">
              <a:rPr lang="en-US" smtClean="0"/>
              <a:t>‹#›</a:t>
            </a:fld>
            <a:endParaRPr lang="en-US"/>
          </a:p>
        </p:txBody>
      </p:sp>
    </p:spTree>
    <p:extLst>
      <p:ext uri="{BB962C8B-B14F-4D97-AF65-F5344CB8AC3E}">
        <p14:creationId xmlns:p14="http://schemas.microsoft.com/office/powerpoint/2010/main" val="168809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15110DC5-6600-4A4C-899C-D17466CEF2FB}"/>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78717519-C5A7-4B76-8C04-CBBA3EF9E0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a:extLst>
              <a:ext uri="{FF2B5EF4-FFF2-40B4-BE49-F238E27FC236}">
                <a16:creationId xmlns:a16="http://schemas.microsoft.com/office/drawing/2014/main" id="{316A3C7B-B0D4-4B9F-8C64-404B7734DC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616A7C-8511-4515-B295-A16C08DC2438}" type="slidenum">
              <a:rPr lang="en-GB" altLang="en-US" smtClean="0">
                <a:latin typeface="Times New Roman" panose="02020603050405020304" pitchFamily="18" charset="0"/>
              </a:rPr>
              <a:pPr/>
              <a:t>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90487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4039EE4-DC2F-4515-98B0-89A25A2F0F1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B0A00F2B-A771-48A9-8742-A9C15F2795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7F050F5E-0275-49E8-8338-8EEFC48366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A90F26-21D5-4B89-9842-2EDDFFE0EDC6}" type="slidenum">
              <a:rPr lang="en-GB" altLang="en-US" smtClean="0">
                <a:latin typeface="Times New Roman" panose="02020603050405020304" pitchFamily="18" charset="0"/>
              </a:rPr>
              <a:pPr/>
              <a:t>13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6126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2ECA129-B281-440F-81AD-4EB0CB2C776A}"/>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AF4D4B9B-78A5-4F8A-B717-EEA7D16D2F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a:extLst>
              <a:ext uri="{FF2B5EF4-FFF2-40B4-BE49-F238E27FC236}">
                <a16:creationId xmlns:a16="http://schemas.microsoft.com/office/drawing/2014/main" id="{749570AD-6BD0-41D6-8B86-B1F6C74290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3FF73-4380-40D1-8626-31D5C286B824}" type="slidenum">
              <a:rPr lang="en-GB" altLang="en-US" smtClean="0">
                <a:latin typeface="Times New Roman" panose="02020603050405020304" pitchFamily="18" charset="0"/>
              </a:rPr>
              <a:pPr/>
              <a:t>14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853918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04E32DF-CC95-454F-AD58-D7BBB3D541F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6145C235-A638-4B4C-96EE-FABAB9CE3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9773A9F9-51FD-40CC-8F0A-A48FFEF813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15F2A-3C68-4D3C-AFBB-24712DA7677E}" type="slidenum">
              <a:rPr lang="en-GB" altLang="en-US" smtClean="0">
                <a:latin typeface="Times New Roman" panose="02020603050405020304" pitchFamily="18" charset="0"/>
              </a:rPr>
              <a:pPr/>
              <a:t>17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99693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04E32DF-CC95-454F-AD58-D7BBB3D541F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6145C235-A638-4B4C-96EE-FABAB9CE3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9773A9F9-51FD-40CC-8F0A-A48FFEF813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44563" rtl="0" eaLnBrk="1" fontAlgn="auto" latinLnBrk="0" hangingPunct="1">
              <a:lnSpc>
                <a:spcPct val="100000"/>
              </a:lnSpc>
              <a:spcBef>
                <a:spcPts val="0"/>
              </a:spcBef>
              <a:spcAft>
                <a:spcPts val="0"/>
              </a:spcAft>
              <a:buClrTx/>
              <a:buSzTx/>
              <a:buFontTx/>
              <a:buNone/>
              <a:tabLst/>
              <a:defRPr/>
            </a:pPr>
            <a:fld id="{D1B15F2A-3C68-4D3C-AFBB-24712DA7677E}"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44563"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81672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04E32DF-CC95-454F-AD58-D7BBB3D541F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6145C235-A638-4B4C-96EE-FABAB9CE3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9773A9F9-51FD-40CC-8F0A-A48FFEF813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15F2A-3C68-4D3C-AFBB-24712DA7677E}" type="slidenum">
              <a:rPr lang="en-GB" altLang="en-US" smtClean="0">
                <a:latin typeface="Times New Roman" panose="02020603050405020304" pitchFamily="18" charset="0"/>
              </a:rPr>
              <a:pPr/>
              <a:t>19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83322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04E32DF-CC95-454F-AD58-D7BBB3D541F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6145C235-A638-4B4C-96EE-FABAB9CE3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9773A9F9-51FD-40CC-8F0A-A48FFEF813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15F2A-3C68-4D3C-AFBB-24712DA7677E}" type="slidenum">
              <a:rPr lang="en-GB" altLang="en-US" smtClean="0">
                <a:latin typeface="Times New Roman" panose="02020603050405020304" pitchFamily="18" charset="0"/>
              </a:rPr>
              <a:pPr/>
              <a:t>21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11515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04E32DF-CC95-454F-AD58-D7BBB3D541F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6145C235-A638-4B4C-96EE-FABAB9CE3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9773A9F9-51FD-40CC-8F0A-A48FFEF813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15F2A-3C68-4D3C-AFBB-24712DA7677E}" type="slidenum">
              <a:rPr lang="en-GB" altLang="en-US" smtClean="0">
                <a:latin typeface="Times New Roman" panose="02020603050405020304" pitchFamily="18" charset="0"/>
              </a:rPr>
              <a:pPr/>
              <a:t>22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98822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04E32DF-CC95-454F-AD58-D7BBB3D541F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6145C235-A638-4B4C-96EE-FABAB9CE3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9773A9F9-51FD-40CC-8F0A-A48FFEF813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15F2A-3C68-4D3C-AFBB-24712DA7677E}" type="slidenum">
              <a:rPr lang="en-GB" altLang="en-US" smtClean="0">
                <a:latin typeface="Times New Roman" panose="02020603050405020304" pitchFamily="18" charset="0"/>
              </a:rPr>
              <a:pPr/>
              <a:t>23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30086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4039EE4-DC2F-4515-98B0-89A25A2F0F1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B0A00F2B-A771-48A9-8742-A9C15F2795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7F050F5E-0275-49E8-8338-8EEFC48366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A90F26-21D5-4B89-9842-2EDDFFE0EDC6}" type="slidenum">
              <a:rPr lang="en-GB" altLang="en-US" smtClean="0">
                <a:latin typeface="Times New Roman" panose="02020603050405020304" pitchFamily="18" charset="0"/>
              </a:rPr>
              <a:pPr/>
              <a:t>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48614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4039EE4-DC2F-4515-98B0-89A25A2F0F1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B0A00F2B-A771-48A9-8742-A9C15F2795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7F050F5E-0275-49E8-8338-8EEFC48366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A90F26-21D5-4B89-9842-2EDDFFE0EDC6}" type="slidenum">
              <a:rPr lang="en-GB" altLang="en-US" smtClean="0">
                <a:latin typeface="Times New Roman" panose="02020603050405020304" pitchFamily="18" charset="0"/>
              </a:rPr>
              <a:pPr/>
              <a:t>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93632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4039EE4-DC2F-4515-98B0-89A25A2F0F1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B0A00F2B-A771-48A9-8742-A9C15F2795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7F050F5E-0275-49E8-8338-8EEFC48366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A90F26-21D5-4B89-9842-2EDDFFE0EDC6}" type="slidenum">
              <a:rPr lang="en-GB" altLang="en-US" smtClean="0">
                <a:latin typeface="Times New Roman" panose="02020603050405020304" pitchFamily="18" charset="0"/>
              </a:rPr>
              <a:pPr/>
              <a:t>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49754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4039EE4-DC2F-4515-98B0-89A25A2F0F1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B0A00F2B-A771-48A9-8742-A9C15F2795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7F050F5E-0275-49E8-8338-8EEFC48366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A90F26-21D5-4B89-9842-2EDDFFE0EDC6}" type="slidenum">
              <a:rPr lang="en-GB" altLang="en-US" smtClean="0">
                <a:latin typeface="Times New Roman" panose="02020603050405020304" pitchFamily="18" charset="0"/>
              </a:rPr>
              <a:pPr/>
              <a:t>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4260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4039EE4-DC2F-4515-98B0-89A25A2F0F1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B0A00F2B-A771-48A9-8742-A9C15F2795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7F050F5E-0275-49E8-8338-8EEFC48366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A90F26-21D5-4B89-9842-2EDDFFE0EDC6}" type="slidenum">
              <a:rPr lang="en-GB" altLang="en-US" smtClean="0">
                <a:latin typeface="Times New Roman" panose="02020603050405020304" pitchFamily="18" charset="0"/>
              </a:rPr>
              <a:pPr/>
              <a:t>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49018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04E32DF-CC95-454F-AD58-D7BBB3D541F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6145C235-A638-4B4C-96EE-FABAB9CE3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9773A9F9-51FD-40CC-8F0A-A48FFEF813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15F2A-3C68-4D3C-AFBB-24712DA7677E}" type="slidenum">
              <a:rPr lang="en-GB" altLang="en-US" smtClean="0">
                <a:latin typeface="Times New Roman" panose="02020603050405020304" pitchFamily="18" charset="0"/>
              </a:rPr>
              <a:pPr/>
              <a:t>10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35489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04E32DF-CC95-454F-AD58-D7BBB3D541F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6145C235-A638-4B4C-96EE-FABAB9CE3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9773A9F9-51FD-40CC-8F0A-A48FFEF813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44563" rtl="0" eaLnBrk="1" fontAlgn="auto" latinLnBrk="0" hangingPunct="1">
              <a:lnSpc>
                <a:spcPct val="100000"/>
              </a:lnSpc>
              <a:spcBef>
                <a:spcPts val="0"/>
              </a:spcBef>
              <a:spcAft>
                <a:spcPts val="0"/>
              </a:spcAft>
              <a:buClrTx/>
              <a:buSzTx/>
              <a:buFontTx/>
              <a:buNone/>
              <a:tabLst/>
              <a:defRPr/>
            </a:pPr>
            <a:fld id="{D1B15F2A-3C68-4D3C-AFBB-24712DA7677E}"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44563"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7836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04E32DF-CC95-454F-AD58-D7BBB3D541F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6145C235-A638-4B4C-96EE-FABAB9CE3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9773A9F9-51FD-40CC-8F0A-A48FFEF813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B15F2A-3C68-4D3C-AFBB-24712DA7677E}" type="slidenum">
              <a:rPr lang="en-GB" altLang="en-US" smtClean="0">
                <a:latin typeface="Times New Roman" panose="02020603050405020304" pitchFamily="18" charset="0"/>
              </a:rPr>
              <a:pPr/>
              <a:t>12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98777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9859-5266-34B4-6B09-08041E0FD2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299A03-E083-35AD-8F1C-6C340723CB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968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3F16A9-F31A-2811-0E98-22A3309ACB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7DFA04-1445-22DB-FF19-1DF5F571E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569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48"/>
            <a:ext cx="10363201"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5" y="3839308"/>
            <a:ext cx="8534401" cy="1752600"/>
          </a:xfrm>
        </p:spPr>
        <p:txBody>
          <a:bodyPr/>
          <a:lstStyle>
            <a:lvl1pPr marL="0" indent="0" algn="ctr">
              <a:buNone/>
              <a:defRPr/>
            </a:lvl1pPr>
            <a:lvl2pPr marL="495577" indent="0" algn="ctr">
              <a:buNone/>
              <a:defRPr/>
            </a:lvl2pPr>
            <a:lvl3pPr marL="991155" indent="0" algn="ctr">
              <a:buNone/>
              <a:defRPr/>
            </a:lvl3pPr>
            <a:lvl4pPr marL="1486731" indent="0" algn="ctr">
              <a:buNone/>
              <a:defRPr/>
            </a:lvl4pPr>
            <a:lvl5pPr marL="1982308" indent="0" algn="ctr">
              <a:buNone/>
              <a:defRPr/>
            </a:lvl5pPr>
            <a:lvl6pPr marL="2477886" indent="0" algn="ctr">
              <a:buNone/>
              <a:defRPr/>
            </a:lvl6pPr>
            <a:lvl7pPr marL="2973463" indent="0" algn="ctr">
              <a:buNone/>
              <a:defRPr/>
            </a:lvl7pPr>
            <a:lvl8pPr marL="3469041" indent="0" algn="ctr">
              <a:buNone/>
              <a:defRPr/>
            </a:lvl8pPr>
            <a:lvl9pPr marL="396461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318145920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71684" indent="-371684">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205181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172473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A309-F0D6-5ED7-3D12-A3E529535A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CBCDA6-238E-A8BB-05FF-2E62A2CF2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7236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499C-1AAF-9050-2089-D1FE852810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0FBDD-45E9-71C8-79E7-50F7CBA732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ADBFB0-9158-F2D5-6B36-5C66068AAE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386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3E02A-6595-ADEC-9842-7152827B2B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4D7BA1-5B35-8CF2-5593-1129A980E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8E1507-15B4-A15C-B42C-E3792D1606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82AE1C-ED18-224B-E0A8-57D9A8221E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3BED9D-5DEC-0FF4-4870-276406DCE7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21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3B65-838A-9051-4DEC-FE11AF653AA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3095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97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924C-D504-B77C-C6B5-9C7353C89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187D0D-7F18-49DD-C2DB-0CEA5681F5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D81BA9-F818-42BD-CF6F-D7BA06BDE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2651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29D5-CF13-A950-5BCF-15247093F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89C514-1025-F79B-81B9-B3CE64327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E5154-9A79-FDDC-C8D7-1DDA0F0BD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1594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EE4F-0433-9C9D-A43F-F7C95A512C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A49C82-E002-694E-5BA0-5DBADDAC2B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596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jpg"/><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8A104-777D-BFBF-3190-CD566AC13678}"/>
              </a:ext>
            </a:extLst>
          </p:cNvPr>
          <p:cNvSpPr>
            <a:spLocks noGrp="1"/>
          </p:cNvSpPr>
          <p:nvPr>
            <p:ph type="title"/>
          </p:nvPr>
        </p:nvSpPr>
        <p:spPr>
          <a:xfrm>
            <a:off x="1956987" y="230188"/>
            <a:ext cx="9396813" cy="62618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B25BD-03A8-6247-0F65-BB023B320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10">
            <a:extLst>
              <a:ext uri="{FF2B5EF4-FFF2-40B4-BE49-F238E27FC236}">
                <a16:creationId xmlns:a16="http://schemas.microsoft.com/office/drawing/2014/main" id="{ACFAB716-9150-085C-6F15-3988A563E75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72286" y="230188"/>
            <a:ext cx="118745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658D6EE9-B15E-9A37-455C-8920DE10B7E7}"/>
              </a:ext>
            </a:extLst>
          </p:cNvPr>
          <p:cNvSpPr/>
          <p:nvPr userDrawn="1"/>
        </p:nvSpPr>
        <p:spPr bwMode="auto">
          <a:xfrm>
            <a:off x="11091334" y="6535737"/>
            <a:ext cx="681567" cy="296862"/>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1E10F64A-668A-451F-BD49-32A860AAC750}" type="slidenum">
              <a:rPr lang="en-GB" altLang="en-US" sz="1000" b="1" smtClean="0"/>
              <a:pPr algn="ctr">
                <a:defRPr/>
              </a:pPr>
              <a:t>‹#›</a:t>
            </a:fld>
            <a:endParaRPr lang="en-GB" altLang="en-US" sz="1000" b="1" dirty="0"/>
          </a:p>
          <a:p>
            <a:pPr>
              <a:defRPr/>
            </a:pPr>
            <a:endParaRPr lang="en-GB" altLang="en-US" sz="1000" dirty="0"/>
          </a:p>
        </p:txBody>
      </p:sp>
      <p:sp>
        <p:nvSpPr>
          <p:cNvPr id="12" name="Rectangle 16">
            <a:extLst>
              <a:ext uri="{FF2B5EF4-FFF2-40B4-BE49-F238E27FC236}">
                <a16:creationId xmlns:a16="http://schemas.microsoft.com/office/drawing/2014/main" id="{452D9B96-ECAB-4768-FC39-77C9CBB14AA1}"/>
              </a:ext>
            </a:extLst>
          </p:cNvPr>
          <p:cNvSpPr>
            <a:spLocks noChangeArrowheads="1"/>
          </p:cNvSpPr>
          <p:nvPr userDrawn="1"/>
        </p:nvSpPr>
        <p:spPr bwMode="auto">
          <a:xfrm>
            <a:off x="11296033" y="6311900"/>
            <a:ext cx="8242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dirty="0">
                <a:solidFill>
                  <a:schemeClr val="bg1">
                    <a:lumMod val="65000"/>
                  </a:schemeClr>
                </a:solidFill>
              </a:rPr>
              <a:t>© 3GPP 2024</a:t>
            </a:r>
          </a:p>
        </p:txBody>
      </p:sp>
    </p:spTree>
    <p:extLst>
      <p:ext uri="{BB962C8B-B14F-4D97-AF65-F5344CB8AC3E}">
        <p14:creationId xmlns:p14="http://schemas.microsoft.com/office/powerpoint/2010/main" val="308844263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F88378C-9D96-42E8-92CD-8526DDBF4F3C}"/>
              </a:ext>
            </a:extLst>
          </p:cNvPr>
          <p:cNvSpPr>
            <a:spLocks noGrp="1"/>
          </p:cNvSpPr>
          <p:nvPr>
            <p:ph type="title"/>
          </p:nvPr>
        </p:nvSpPr>
        <p:spPr bwMode="auto">
          <a:xfrm>
            <a:off x="1750488" y="228600"/>
            <a:ext cx="80052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a:extLst>
              <a:ext uri="{FF2B5EF4-FFF2-40B4-BE49-F238E27FC236}">
                <a16:creationId xmlns:a16="http://schemas.microsoft.com/office/drawing/2014/main" id="{49C4EDCB-B938-42B8-9865-939F84368B62}"/>
              </a:ext>
            </a:extLst>
          </p:cNvPr>
          <p:cNvSpPr>
            <a:spLocks noGrp="1"/>
          </p:cNvSpPr>
          <p:nvPr>
            <p:ph type="body" idx="1"/>
          </p:nvPr>
        </p:nvSpPr>
        <p:spPr bwMode="auto">
          <a:xfrm>
            <a:off x="647703" y="1454152"/>
            <a:ext cx="11184467" cy="483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0" name="Rectangle 15">
            <a:extLst>
              <a:ext uri="{FF2B5EF4-FFF2-40B4-BE49-F238E27FC236}">
                <a16:creationId xmlns:a16="http://schemas.microsoft.com/office/drawing/2014/main" id="{7ECE1BFA-4997-4EE5-ADD7-5FC157887269}"/>
              </a:ext>
            </a:extLst>
          </p:cNvPr>
          <p:cNvSpPr>
            <a:spLocks noChangeArrowheads="1"/>
          </p:cNvSpPr>
          <p:nvPr userDrawn="1"/>
        </p:nvSpPr>
        <p:spPr bwMode="auto">
          <a:xfrm>
            <a:off x="5448305" y="3304123"/>
            <a:ext cx="1042273" cy="25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84" dirty="0">
                <a:solidFill>
                  <a:schemeClr val="bg1"/>
                </a:solidFill>
              </a:rPr>
              <a:t>© 3GPP 2012</a:t>
            </a:r>
            <a:endParaRPr lang="en-GB" altLang="en-US" sz="1084" dirty="0"/>
          </a:p>
        </p:txBody>
      </p:sp>
      <p:sp>
        <p:nvSpPr>
          <p:cNvPr id="2" name="AutoShape 14">
            <a:extLst>
              <a:ext uri="{FF2B5EF4-FFF2-40B4-BE49-F238E27FC236}">
                <a16:creationId xmlns:a16="http://schemas.microsoft.com/office/drawing/2014/main" id="{B4C51CF9-B6AC-8CE7-1947-AB1096B5E110}"/>
              </a:ext>
            </a:extLst>
          </p:cNvPr>
          <p:cNvSpPr>
            <a:spLocks noChangeArrowheads="1"/>
          </p:cNvSpPr>
          <p:nvPr userDrawn="1"/>
        </p:nvSpPr>
        <p:spPr bwMode="auto">
          <a:xfrm>
            <a:off x="647703" y="6436544"/>
            <a:ext cx="6169025" cy="323850"/>
          </a:xfrm>
          <a:prstGeom prst="homePlate">
            <a:avLst>
              <a:gd name="adj" fmla="val 91541"/>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000"/>
          </a:p>
        </p:txBody>
      </p:sp>
      <p:sp>
        <p:nvSpPr>
          <p:cNvPr id="3" name="TextBox 2">
            <a:extLst>
              <a:ext uri="{FF2B5EF4-FFF2-40B4-BE49-F238E27FC236}">
                <a16:creationId xmlns:a16="http://schemas.microsoft.com/office/drawing/2014/main" id="{BD908206-5676-15EF-A8E5-20BC135F49E9}"/>
              </a:ext>
            </a:extLst>
          </p:cNvPr>
          <p:cNvSpPr txBox="1"/>
          <p:nvPr userDrawn="1"/>
        </p:nvSpPr>
        <p:spPr>
          <a:xfrm>
            <a:off x="723627" y="6526300"/>
            <a:ext cx="5473170" cy="242887"/>
          </a:xfrm>
          <a:prstGeom prst="rect">
            <a:avLst/>
          </a:prstGeom>
          <a:noFill/>
        </p:spPr>
        <p:txBody>
          <a:bodyPr anchor="ctr">
            <a:normAutofit fontScale="925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de-DE" sz="1200" b="0" dirty="0">
                <a:solidFill>
                  <a:schemeClr val="bg1"/>
                </a:solidFill>
              </a:rPr>
              <a:t>3GPP-TCCA Leading Global Mobile Standards-Connection is the Lifeline, 17 September 2024</a:t>
            </a:r>
          </a:p>
          <a:p>
            <a:pPr>
              <a:defRPr/>
            </a:pPr>
            <a:endParaRPr lang="en-GB" sz="1200" spc="300" dirty="0">
              <a:solidFill>
                <a:schemeClr val="bg1"/>
              </a:solidFill>
            </a:endParaRPr>
          </a:p>
        </p:txBody>
      </p:sp>
      <p:sp>
        <p:nvSpPr>
          <p:cNvPr id="4" name="Oval 3">
            <a:extLst>
              <a:ext uri="{FF2B5EF4-FFF2-40B4-BE49-F238E27FC236}">
                <a16:creationId xmlns:a16="http://schemas.microsoft.com/office/drawing/2014/main" id="{2BFF0F84-3493-E1FC-C1EB-310316523608}"/>
              </a:ext>
            </a:extLst>
          </p:cNvPr>
          <p:cNvSpPr/>
          <p:nvPr userDrawn="1"/>
        </p:nvSpPr>
        <p:spPr bwMode="auto">
          <a:xfrm>
            <a:off x="10957198" y="6374630"/>
            <a:ext cx="511175" cy="296862"/>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1E10F64A-668A-451F-BD49-32A860AAC750}" type="slidenum">
              <a:rPr lang="en-GB" altLang="en-US" sz="1000" b="1" smtClean="0"/>
              <a:pPr algn="ctr">
                <a:defRPr/>
              </a:pPr>
              <a:t>‹#›</a:t>
            </a:fld>
            <a:endParaRPr lang="en-GB" altLang="en-US" sz="1000" b="1"/>
          </a:p>
          <a:p>
            <a:pPr>
              <a:defRPr/>
            </a:pPr>
            <a:endParaRPr lang="en-GB" altLang="en-US" sz="1000"/>
          </a:p>
        </p:txBody>
      </p:sp>
      <p:sp>
        <p:nvSpPr>
          <p:cNvPr id="6" name="Rectangle 16">
            <a:extLst>
              <a:ext uri="{FF2B5EF4-FFF2-40B4-BE49-F238E27FC236}">
                <a16:creationId xmlns:a16="http://schemas.microsoft.com/office/drawing/2014/main" id="{E9F40EC1-D9D8-44D1-0D44-5A024B17A545}"/>
              </a:ext>
            </a:extLst>
          </p:cNvPr>
          <p:cNvSpPr>
            <a:spLocks noChangeArrowheads="1"/>
          </p:cNvSpPr>
          <p:nvPr userDrawn="1"/>
        </p:nvSpPr>
        <p:spPr bwMode="auto">
          <a:xfrm>
            <a:off x="11282394" y="6573815"/>
            <a:ext cx="8242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dirty="0"/>
              <a:t>© 3GPP 2024</a:t>
            </a:r>
          </a:p>
        </p:txBody>
      </p:sp>
      <p:pic>
        <p:nvPicPr>
          <p:cNvPr id="7" name="Picture 10" descr="3GPP_TM_RD.jpg">
            <a:extLst>
              <a:ext uri="{FF2B5EF4-FFF2-40B4-BE49-F238E27FC236}">
                <a16:creationId xmlns:a16="http://schemas.microsoft.com/office/drawing/2014/main" id="{95003C86-9965-7F41-9886-E9548AE5E19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28344" y="176463"/>
            <a:ext cx="1308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2824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ransition spd="slow"/>
  <p:hf sldNum="0" hdr="0" dt="0"/>
  <p:txStyles>
    <p:titleStyle>
      <a:lvl1pPr algn="l" rtl="0" eaLnBrk="0" fontAlgn="base" hangingPunct="0">
        <a:spcBef>
          <a:spcPct val="0"/>
        </a:spcBef>
        <a:spcAft>
          <a:spcPct val="0"/>
        </a:spcAft>
        <a:defRPr sz="3469">
          <a:solidFill>
            <a:srgbClr val="C00000"/>
          </a:solidFill>
          <a:latin typeface="+mj-lt"/>
          <a:ea typeface="+mj-ea"/>
          <a:cs typeface="+mj-cs"/>
        </a:defRPr>
      </a:lvl1pPr>
      <a:lvl2pPr algn="ctr" rtl="0" eaLnBrk="0" fontAlgn="base" hangingPunct="0">
        <a:spcBef>
          <a:spcPct val="0"/>
        </a:spcBef>
        <a:spcAft>
          <a:spcPct val="0"/>
        </a:spcAft>
        <a:defRPr sz="3469">
          <a:solidFill>
            <a:srgbClr val="FF0000"/>
          </a:solidFill>
          <a:latin typeface="Calibri" pitchFamily="34" charset="0"/>
        </a:defRPr>
      </a:lvl2pPr>
      <a:lvl3pPr algn="ctr" rtl="0" eaLnBrk="0" fontAlgn="base" hangingPunct="0">
        <a:spcBef>
          <a:spcPct val="0"/>
        </a:spcBef>
        <a:spcAft>
          <a:spcPct val="0"/>
        </a:spcAft>
        <a:defRPr sz="3469">
          <a:solidFill>
            <a:srgbClr val="FF0000"/>
          </a:solidFill>
          <a:latin typeface="Calibri" pitchFamily="34" charset="0"/>
        </a:defRPr>
      </a:lvl3pPr>
      <a:lvl4pPr algn="ctr" rtl="0" eaLnBrk="0" fontAlgn="base" hangingPunct="0">
        <a:spcBef>
          <a:spcPct val="0"/>
        </a:spcBef>
        <a:spcAft>
          <a:spcPct val="0"/>
        </a:spcAft>
        <a:defRPr sz="3469">
          <a:solidFill>
            <a:srgbClr val="FF0000"/>
          </a:solidFill>
          <a:latin typeface="Calibri" pitchFamily="34" charset="0"/>
        </a:defRPr>
      </a:lvl4pPr>
      <a:lvl5pPr algn="ctr" rtl="0" eaLnBrk="0" fontAlgn="base" hangingPunct="0">
        <a:spcBef>
          <a:spcPct val="0"/>
        </a:spcBef>
        <a:spcAft>
          <a:spcPct val="0"/>
        </a:spcAft>
        <a:defRPr sz="3469">
          <a:solidFill>
            <a:srgbClr val="FF0000"/>
          </a:solidFill>
          <a:latin typeface="Calibri" pitchFamily="34" charset="0"/>
        </a:defRPr>
      </a:lvl5pPr>
      <a:lvl6pPr marL="495577" algn="ctr" rtl="0" eaLnBrk="0" fontAlgn="base" hangingPunct="0">
        <a:spcBef>
          <a:spcPct val="0"/>
        </a:spcBef>
        <a:spcAft>
          <a:spcPct val="0"/>
        </a:spcAft>
        <a:defRPr sz="3469">
          <a:solidFill>
            <a:srgbClr val="FF0000"/>
          </a:solidFill>
          <a:latin typeface="Calibri" pitchFamily="34" charset="0"/>
        </a:defRPr>
      </a:lvl6pPr>
      <a:lvl7pPr marL="991155" algn="ctr" rtl="0" eaLnBrk="0" fontAlgn="base" hangingPunct="0">
        <a:spcBef>
          <a:spcPct val="0"/>
        </a:spcBef>
        <a:spcAft>
          <a:spcPct val="0"/>
        </a:spcAft>
        <a:defRPr sz="3469">
          <a:solidFill>
            <a:srgbClr val="FF0000"/>
          </a:solidFill>
          <a:latin typeface="Calibri" pitchFamily="34" charset="0"/>
        </a:defRPr>
      </a:lvl7pPr>
      <a:lvl8pPr marL="1486731" algn="ctr" rtl="0" eaLnBrk="0" fontAlgn="base" hangingPunct="0">
        <a:spcBef>
          <a:spcPct val="0"/>
        </a:spcBef>
        <a:spcAft>
          <a:spcPct val="0"/>
        </a:spcAft>
        <a:defRPr sz="3469">
          <a:solidFill>
            <a:srgbClr val="FF0000"/>
          </a:solidFill>
          <a:latin typeface="Calibri" pitchFamily="34" charset="0"/>
        </a:defRPr>
      </a:lvl8pPr>
      <a:lvl9pPr marL="1982308" algn="ctr" rtl="0" eaLnBrk="0" fontAlgn="base" hangingPunct="0">
        <a:spcBef>
          <a:spcPct val="0"/>
        </a:spcBef>
        <a:spcAft>
          <a:spcPct val="0"/>
        </a:spcAft>
        <a:defRPr sz="3469">
          <a:solidFill>
            <a:srgbClr val="FF0000"/>
          </a:solidFill>
          <a:latin typeface="Calibri" pitchFamily="34" charset="0"/>
        </a:defRPr>
      </a:lvl9pPr>
    </p:titleStyle>
    <p:bodyStyle>
      <a:lvl1pPr marL="371684" indent="-371684" algn="l" rtl="0" eaLnBrk="0" fontAlgn="base" hangingPunct="0">
        <a:spcBef>
          <a:spcPct val="20000"/>
        </a:spcBef>
        <a:spcAft>
          <a:spcPct val="0"/>
        </a:spcAft>
        <a:buFontTx/>
        <a:buBlip>
          <a:blip r:embed="rId6"/>
        </a:buBlip>
        <a:defRPr sz="3034">
          <a:solidFill>
            <a:schemeClr val="tx1"/>
          </a:solidFill>
          <a:latin typeface="+mn-lt"/>
          <a:ea typeface="+mn-ea"/>
          <a:cs typeface="+mn-cs"/>
        </a:defRPr>
      </a:lvl1pPr>
      <a:lvl2pPr marL="805312" indent="-309735" algn="l" rtl="0" eaLnBrk="0" fontAlgn="base" hangingPunct="0">
        <a:spcBef>
          <a:spcPct val="20000"/>
        </a:spcBef>
        <a:spcAft>
          <a:spcPct val="0"/>
        </a:spcAft>
        <a:buClr>
          <a:srgbClr val="92D050"/>
        </a:buClr>
        <a:buFont typeface="Wingdings" panose="05000000000000000000" pitchFamily="2" charset="2"/>
        <a:buChar char="§"/>
        <a:defRPr sz="2602">
          <a:solidFill>
            <a:schemeClr val="tx1"/>
          </a:solidFill>
          <a:latin typeface="+mn-lt"/>
        </a:defRPr>
      </a:lvl2pPr>
      <a:lvl3pPr marL="1238943" indent="-247788" algn="l" rtl="0" eaLnBrk="0" fontAlgn="base" hangingPunct="0">
        <a:spcBef>
          <a:spcPct val="20000"/>
        </a:spcBef>
        <a:spcAft>
          <a:spcPct val="0"/>
        </a:spcAft>
        <a:buFont typeface="Arial" panose="020B0604020202020204" pitchFamily="34" charset="0"/>
        <a:buChar char="•"/>
        <a:defRPr sz="2167">
          <a:solidFill>
            <a:schemeClr val="tx1"/>
          </a:solidFill>
          <a:latin typeface="+mn-lt"/>
        </a:defRPr>
      </a:lvl3pPr>
      <a:lvl4pPr marL="1734520" indent="-247788" algn="l" rtl="0" eaLnBrk="0" fontAlgn="base" hangingPunct="0">
        <a:spcBef>
          <a:spcPct val="20000"/>
        </a:spcBef>
        <a:spcAft>
          <a:spcPct val="0"/>
        </a:spcAft>
        <a:buFont typeface="Arial" panose="020B0604020202020204" pitchFamily="34" charset="0"/>
        <a:buChar char="–"/>
        <a:defRPr sz="2167">
          <a:solidFill>
            <a:schemeClr val="tx1"/>
          </a:solidFill>
          <a:latin typeface="+mn-lt"/>
        </a:defRPr>
      </a:lvl4pPr>
      <a:lvl5pPr marL="2230097" indent="-247788" algn="l" rtl="0" eaLnBrk="0" fontAlgn="base" hangingPunct="0">
        <a:spcBef>
          <a:spcPct val="20000"/>
        </a:spcBef>
        <a:spcAft>
          <a:spcPct val="0"/>
        </a:spcAft>
        <a:buFont typeface="Arial" panose="020B0604020202020204" pitchFamily="34" charset="0"/>
        <a:buChar char="»"/>
        <a:defRPr sz="1733">
          <a:solidFill>
            <a:schemeClr val="tx1"/>
          </a:solidFill>
          <a:latin typeface="+mn-lt"/>
        </a:defRPr>
      </a:lvl5pPr>
      <a:lvl6pPr marL="2725674" indent="-247788" algn="l" rtl="0" eaLnBrk="0" fontAlgn="base" hangingPunct="0">
        <a:spcBef>
          <a:spcPct val="20000"/>
        </a:spcBef>
        <a:spcAft>
          <a:spcPct val="0"/>
        </a:spcAft>
        <a:buFont typeface="Arial" charset="0"/>
        <a:buChar char="»"/>
        <a:defRPr sz="1733">
          <a:solidFill>
            <a:schemeClr val="tx1"/>
          </a:solidFill>
          <a:latin typeface="+mn-lt"/>
        </a:defRPr>
      </a:lvl6pPr>
      <a:lvl7pPr marL="3221252" indent="-247788" algn="l" rtl="0" eaLnBrk="0" fontAlgn="base" hangingPunct="0">
        <a:spcBef>
          <a:spcPct val="20000"/>
        </a:spcBef>
        <a:spcAft>
          <a:spcPct val="0"/>
        </a:spcAft>
        <a:buFont typeface="Arial" charset="0"/>
        <a:buChar char="»"/>
        <a:defRPr sz="1733">
          <a:solidFill>
            <a:schemeClr val="tx1"/>
          </a:solidFill>
          <a:latin typeface="+mn-lt"/>
        </a:defRPr>
      </a:lvl7pPr>
      <a:lvl8pPr marL="3716829" indent="-247788" algn="l" rtl="0" eaLnBrk="0" fontAlgn="base" hangingPunct="0">
        <a:spcBef>
          <a:spcPct val="20000"/>
        </a:spcBef>
        <a:spcAft>
          <a:spcPct val="0"/>
        </a:spcAft>
        <a:buFont typeface="Arial" charset="0"/>
        <a:buChar char="»"/>
        <a:defRPr sz="1733">
          <a:solidFill>
            <a:schemeClr val="tx1"/>
          </a:solidFill>
          <a:latin typeface="+mn-lt"/>
        </a:defRPr>
      </a:lvl8pPr>
      <a:lvl9pPr marL="4212406" indent="-247788" algn="l" rtl="0" eaLnBrk="0" fontAlgn="base" hangingPunct="0">
        <a:spcBef>
          <a:spcPct val="20000"/>
        </a:spcBef>
        <a:spcAft>
          <a:spcPct val="0"/>
        </a:spcAft>
        <a:buFont typeface="Arial" charset="0"/>
        <a:buChar char="»"/>
        <a:defRPr sz="1733">
          <a:solidFill>
            <a:schemeClr val="tx1"/>
          </a:solidFill>
          <a:latin typeface="+mn-lt"/>
        </a:defRPr>
      </a:lvl9pPr>
    </p:bodyStyle>
    <p:otherStyle>
      <a:defPPr>
        <a:defRPr lang="en-US"/>
      </a:defPPr>
      <a:lvl1pPr marL="0" algn="l" defTabSz="991155" rtl="0" eaLnBrk="1" latinLnBrk="0" hangingPunct="1">
        <a:defRPr sz="1951" kern="1200">
          <a:solidFill>
            <a:schemeClr val="tx1"/>
          </a:solidFill>
          <a:latin typeface="+mn-lt"/>
          <a:ea typeface="+mn-ea"/>
          <a:cs typeface="+mn-cs"/>
        </a:defRPr>
      </a:lvl1pPr>
      <a:lvl2pPr marL="495577" algn="l" defTabSz="991155" rtl="0" eaLnBrk="1" latinLnBrk="0" hangingPunct="1">
        <a:defRPr sz="1951" kern="1200">
          <a:solidFill>
            <a:schemeClr val="tx1"/>
          </a:solidFill>
          <a:latin typeface="+mn-lt"/>
          <a:ea typeface="+mn-ea"/>
          <a:cs typeface="+mn-cs"/>
        </a:defRPr>
      </a:lvl2pPr>
      <a:lvl3pPr marL="991155" algn="l" defTabSz="991155" rtl="0" eaLnBrk="1" latinLnBrk="0" hangingPunct="1">
        <a:defRPr sz="1951" kern="1200">
          <a:solidFill>
            <a:schemeClr val="tx1"/>
          </a:solidFill>
          <a:latin typeface="+mn-lt"/>
          <a:ea typeface="+mn-ea"/>
          <a:cs typeface="+mn-cs"/>
        </a:defRPr>
      </a:lvl3pPr>
      <a:lvl4pPr marL="1486731" algn="l" defTabSz="991155" rtl="0" eaLnBrk="1" latinLnBrk="0" hangingPunct="1">
        <a:defRPr sz="1951" kern="1200">
          <a:solidFill>
            <a:schemeClr val="tx1"/>
          </a:solidFill>
          <a:latin typeface="+mn-lt"/>
          <a:ea typeface="+mn-ea"/>
          <a:cs typeface="+mn-cs"/>
        </a:defRPr>
      </a:lvl4pPr>
      <a:lvl5pPr marL="1982308" algn="l" defTabSz="991155" rtl="0" eaLnBrk="1" latinLnBrk="0" hangingPunct="1">
        <a:defRPr sz="1951" kern="1200">
          <a:solidFill>
            <a:schemeClr val="tx1"/>
          </a:solidFill>
          <a:latin typeface="+mn-lt"/>
          <a:ea typeface="+mn-ea"/>
          <a:cs typeface="+mn-cs"/>
        </a:defRPr>
      </a:lvl5pPr>
      <a:lvl6pPr marL="2477886" algn="l" defTabSz="991155" rtl="0" eaLnBrk="1" latinLnBrk="0" hangingPunct="1">
        <a:defRPr sz="1951" kern="1200">
          <a:solidFill>
            <a:schemeClr val="tx1"/>
          </a:solidFill>
          <a:latin typeface="+mn-lt"/>
          <a:ea typeface="+mn-ea"/>
          <a:cs typeface="+mn-cs"/>
        </a:defRPr>
      </a:lvl6pPr>
      <a:lvl7pPr marL="2973463" algn="l" defTabSz="991155" rtl="0" eaLnBrk="1" latinLnBrk="0" hangingPunct="1">
        <a:defRPr sz="1951" kern="1200">
          <a:solidFill>
            <a:schemeClr val="tx1"/>
          </a:solidFill>
          <a:latin typeface="+mn-lt"/>
          <a:ea typeface="+mn-ea"/>
          <a:cs typeface="+mn-cs"/>
        </a:defRPr>
      </a:lvl7pPr>
      <a:lvl8pPr marL="3469041" algn="l" defTabSz="991155" rtl="0" eaLnBrk="1" latinLnBrk="0" hangingPunct="1">
        <a:defRPr sz="1951" kern="1200">
          <a:solidFill>
            <a:schemeClr val="tx1"/>
          </a:solidFill>
          <a:latin typeface="+mn-lt"/>
          <a:ea typeface="+mn-ea"/>
          <a:cs typeface="+mn-cs"/>
        </a:defRPr>
      </a:lvl8pPr>
      <a:lvl9pPr marL="3964618" algn="l" defTabSz="991155" rtl="0" eaLnBrk="1" latinLnBrk="0" hangingPunct="1">
        <a:defRPr sz="19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8.emf"/></Relationships>
</file>

<file path=ppt/slides/_rels/slide1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atle.monrad@interdigital.com" TargetMode="Externa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8.emf"/></Relationships>
</file>

<file path=ppt/slides/_rels/slide19.xml.rels><?xml version="1.0" encoding="UTF-8" standalone="yes"?>
<Relationships xmlns="http://schemas.openxmlformats.org/package/2006/relationships"><Relationship Id="rId3" Type="http://schemas.openxmlformats.org/officeDocument/2006/relationships/hyperlink" Target="https://portal.3gpp.org/desktopmodules/Specifications/SpecificationDetails.aspx?specificationId=3723"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9.emf"/><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85.jpeg"/></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6.png"/><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6" Type="http://schemas.openxmlformats.org/officeDocument/2006/relationships/image" Target="../media/image30.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50" Type="http://schemas.openxmlformats.org/officeDocument/2006/relationships/image" Target="../media/image54.png"/><Relationship Id="rId55" Type="http://schemas.openxmlformats.org/officeDocument/2006/relationships/image" Target="../media/image59.png"/><Relationship Id="rId63" Type="http://schemas.openxmlformats.org/officeDocument/2006/relationships/image" Target="../media/image67.png"/><Relationship Id="rId68" Type="http://schemas.openxmlformats.org/officeDocument/2006/relationships/image" Target="../media/image72.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png"/><Relationship Id="rId66" Type="http://schemas.openxmlformats.org/officeDocument/2006/relationships/image" Target="../media/image70.png"/><Relationship Id="rId5" Type="http://schemas.openxmlformats.org/officeDocument/2006/relationships/image" Target="../media/image9.png"/><Relationship Id="rId61" Type="http://schemas.openxmlformats.org/officeDocument/2006/relationships/image" Target="../media/image65.png"/><Relationship Id="rId19" Type="http://schemas.openxmlformats.org/officeDocument/2006/relationships/image" Target="../media/image23.jpe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jpeg"/><Relationship Id="rId48" Type="http://schemas.openxmlformats.org/officeDocument/2006/relationships/image" Target="../media/image52.png"/><Relationship Id="rId56" Type="http://schemas.openxmlformats.org/officeDocument/2006/relationships/image" Target="../media/image60.png"/><Relationship Id="rId64" Type="http://schemas.openxmlformats.org/officeDocument/2006/relationships/image" Target="../media/image68.pn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59" Type="http://schemas.openxmlformats.org/officeDocument/2006/relationships/image" Target="../media/image63.png"/><Relationship Id="rId67" Type="http://schemas.openxmlformats.org/officeDocument/2006/relationships/image" Target="../media/image71.png"/><Relationship Id="rId20" Type="http://schemas.openxmlformats.org/officeDocument/2006/relationships/image" Target="../media/image24.png"/><Relationship Id="rId41" Type="http://schemas.openxmlformats.org/officeDocument/2006/relationships/image" Target="../media/image45.png"/><Relationship Id="rId54" Type="http://schemas.openxmlformats.org/officeDocument/2006/relationships/image" Target="../media/image58.png"/><Relationship Id="rId6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10.jpe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png"/><Relationship Id="rId52" Type="http://schemas.openxmlformats.org/officeDocument/2006/relationships/image" Target="../media/image56.png"/><Relationship Id="rId60" Type="http://schemas.openxmlformats.org/officeDocument/2006/relationships/image" Target="../media/image64.png"/><Relationship Id="rId65" Type="http://schemas.openxmlformats.org/officeDocument/2006/relationships/image" Target="../media/image69.png"/><Relationship Id="rId4" Type="http://schemas.openxmlformats.org/officeDocument/2006/relationships/image" Target="../media/image8.png"/><Relationship Id="rId9" Type="http://schemas.openxmlformats.org/officeDocument/2006/relationships/image" Target="../media/image13.jpeg"/><Relationship Id="rId13" Type="http://schemas.openxmlformats.org/officeDocument/2006/relationships/image" Target="../media/image17.png"/><Relationship Id="rId18" Type="http://schemas.openxmlformats.org/officeDocument/2006/relationships/image" Target="../media/image22.png"/><Relationship Id="rId39"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CA0F-D8F1-4A1D-B054-9C9D5323BB36}"/>
              </a:ext>
            </a:extLst>
          </p:cNvPr>
          <p:cNvSpPr>
            <a:spLocks noGrp="1"/>
          </p:cNvSpPr>
          <p:nvPr>
            <p:ph type="ctrTitle"/>
          </p:nvPr>
        </p:nvSpPr>
        <p:spPr>
          <a:xfrm>
            <a:off x="1591408" y="1788365"/>
            <a:ext cx="8677585" cy="1195193"/>
          </a:xfrm>
        </p:spPr>
        <p:txBody>
          <a:bodyPr/>
          <a:lstStyle/>
          <a:p>
            <a:pPr algn="ctr"/>
            <a:r>
              <a:rPr lang="nb-NO" sz="5400" dirty="0"/>
              <a:t>S</a:t>
            </a:r>
            <a:r>
              <a:rPr lang="en-US" sz="5400" dirty="0"/>
              <a:t>A6 – past, present and future</a:t>
            </a:r>
            <a:endParaRPr lang="en-US" sz="5400" dirty="0">
              <a:solidFill>
                <a:srgbClr val="C00000"/>
              </a:solidFill>
            </a:endParaRPr>
          </a:p>
        </p:txBody>
      </p:sp>
      <p:sp>
        <p:nvSpPr>
          <p:cNvPr id="3" name="Subtitle 2">
            <a:extLst>
              <a:ext uri="{FF2B5EF4-FFF2-40B4-BE49-F238E27FC236}">
                <a16:creationId xmlns:a16="http://schemas.microsoft.com/office/drawing/2014/main" id="{D0131E32-5769-4333-B8D6-800B757A4D6C}"/>
              </a:ext>
            </a:extLst>
          </p:cNvPr>
          <p:cNvSpPr>
            <a:spLocks noGrp="1"/>
          </p:cNvSpPr>
          <p:nvPr>
            <p:ph type="subTitle" idx="1"/>
          </p:nvPr>
        </p:nvSpPr>
        <p:spPr>
          <a:xfrm>
            <a:off x="1732922" y="3547219"/>
            <a:ext cx="8394556" cy="2151832"/>
          </a:xfrm>
        </p:spPr>
        <p:txBody>
          <a:bodyPr/>
          <a:lstStyle/>
          <a:p>
            <a:pPr>
              <a:spcBef>
                <a:spcPts val="600"/>
              </a:spcBef>
            </a:pPr>
            <a:r>
              <a:rPr lang="en-US" sz="2800" b="1" dirty="0"/>
              <a:t>Atle Monrad</a:t>
            </a:r>
          </a:p>
          <a:p>
            <a:pPr>
              <a:spcBef>
                <a:spcPts val="600"/>
              </a:spcBef>
            </a:pPr>
            <a:r>
              <a:rPr lang="en-US" sz="2400" dirty="0"/>
              <a:t>(</a:t>
            </a:r>
            <a:r>
              <a:rPr lang="en-US" sz="2400" dirty="0" err="1"/>
              <a:t>InterDigital</a:t>
            </a:r>
            <a:r>
              <a:rPr lang="en-US" sz="2400" dirty="0"/>
              <a:t> Communications)</a:t>
            </a:r>
          </a:p>
          <a:p>
            <a:pPr>
              <a:spcBef>
                <a:spcPts val="600"/>
              </a:spcBef>
            </a:pPr>
            <a:r>
              <a:rPr lang="en-US" sz="2800" dirty="0"/>
              <a:t>Chair 3GPP TSG SA WG6 - Application Enablement and Critical Communication Applications </a:t>
            </a:r>
          </a:p>
        </p:txBody>
      </p:sp>
      <p:sp>
        <p:nvSpPr>
          <p:cNvPr id="4" name="Title 1">
            <a:extLst>
              <a:ext uri="{FF2B5EF4-FFF2-40B4-BE49-F238E27FC236}">
                <a16:creationId xmlns:a16="http://schemas.microsoft.com/office/drawing/2014/main" id="{3DA23E8D-3B75-CB59-E709-79F318F19933}"/>
              </a:ext>
            </a:extLst>
          </p:cNvPr>
          <p:cNvSpPr txBox="1">
            <a:spLocks/>
          </p:cNvSpPr>
          <p:nvPr/>
        </p:nvSpPr>
        <p:spPr bwMode="auto">
          <a:xfrm>
            <a:off x="148917" y="2505452"/>
            <a:ext cx="11865874" cy="108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69">
                <a:solidFill>
                  <a:srgbClr val="C00000"/>
                </a:solidFill>
                <a:latin typeface="+mj-lt"/>
                <a:ea typeface="+mj-ea"/>
                <a:cs typeface="+mj-cs"/>
              </a:defRPr>
            </a:lvl1pPr>
            <a:lvl2pPr algn="ctr" rtl="0" eaLnBrk="0" fontAlgn="base" hangingPunct="0">
              <a:spcBef>
                <a:spcPct val="0"/>
              </a:spcBef>
              <a:spcAft>
                <a:spcPct val="0"/>
              </a:spcAft>
              <a:defRPr sz="3469">
                <a:solidFill>
                  <a:srgbClr val="FF0000"/>
                </a:solidFill>
                <a:latin typeface="Calibri" pitchFamily="34" charset="0"/>
              </a:defRPr>
            </a:lvl2pPr>
            <a:lvl3pPr algn="ctr" rtl="0" eaLnBrk="0" fontAlgn="base" hangingPunct="0">
              <a:spcBef>
                <a:spcPct val="0"/>
              </a:spcBef>
              <a:spcAft>
                <a:spcPct val="0"/>
              </a:spcAft>
              <a:defRPr sz="3469">
                <a:solidFill>
                  <a:srgbClr val="FF0000"/>
                </a:solidFill>
                <a:latin typeface="Calibri" pitchFamily="34" charset="0"/>
              </a:defRPr>
            </a:lvl3pPr>
            <a:lvl4pPr algn="ctr" rtl="0" eaLnBrk="0" fontAlgn="base" hangingPunct="0">
              <a:spcBef>
                <a:spcPct val="0"/>
              </a:spcBef>
              <a:spcAft>
                <a:spcPct val="0"/>
              </a:spcAft>
              <a:defRPr sz="3469">
                <a:solidFill>
                  <a:srgbClr val="FF0000"/>
                </a:solidFill>
                <a:latin typeface="Calibri" pitchFamily="34" charset="0"/>
              </a:defRPr>
            </a:lvl4pPr>
            <a:lvl5pPr algn="ctr" rtl="0" eaLnBrk="0" fontAlgn="base" hangingPunct="0">
              <a:spcBef>
                <a:spcPct val="0"/>
              </a:spcBef>
              <a:spcAft>
                <a:spcPct val="0"/>
              </a:spcAft>
              <a:defRPr sz="3469">
                <a:solidFill>
                  <a:srgbClr val="FF0000"/>
                </a:solidFill>
                <a:latin typeface="Calibri" pitchFamily="34" charset="0"/>
              </a:defRPr>
            </a:lvl5pPr>
            <a:lvl6pPr marL="495577" algn="ctr" rtl="0" eaLnBrk="0" fontAlgn="base" hangingPunct="0">
              <a:spcBef>
                <a:spcPct val="0"/>
              </a:spcBef>
              <a:spcAft>
                <a:spcPct val="0"/>
              </a:spcAft>
              <a:defRPr sz="3469">
                <a:solidFill>
                  <a:srgbClr val="FF0000"/>
                </a:solidFill>
                <a:latin typeface="Calibri" pitchFamily="34" charset="0"/>
              </a:defRPr>
            </a:lvl6pPr>
            <a:lvl7pPr marL="991155" algn="ctr" rtl="0" eaLnBrk="0" fontAlgn="base" hangingPunct="0">
              <a:spcBef>
                <a:spcPct val="0"/>
              </a:spcBef>
              <a:spcAft>
                <a:spcPct val="0"/>
              </a:spcAft>
              <a:defRPr sz="3469">
                <a:solidFill>
                  <a:srgbClr val="FF0000"/>
                </a:solidFill>
                <a:latin typeface="Calibri" pitchFamily="34" charset="0"/>
              </a:defRPr>
            </a:lvl7pPr>
            <a:lvl8pPr marL="1486731" algn="ctr" rtl="0" eaLnBrk="0" fontAlgn="base" hangingPunct="0">
              <a:spcBef>
                <a:spcPct val="0"/>
              </a:spcBef>
              <a:spcAft>
                <a:spcPct val="0"/>
              </a:spcAft>
              <a:defRPr sz="3469">
                <a:solidFill>
                  <a:srgbClr val="FF0000"/>
                </a:solidFill>
                <a:latin typeface="Calibri" pitchFamily="34" charset="0"/>
              </a:defRPr>
            </a:lvl8pPr>
            <a:lvl9pPr marL="1982308" algn="ctr" rtl="0" eaLnBrk="0" fontAlgn="base" hangingPunct="0">
              <a:spcBef>
                <a:spcPct val="0"/>
              </a:spcBef>
              <a:spcAft>
                <a:spcPct val="0"/>
              </a:spcAft>
              <a:defRPr sz="3469">
                <a:solidFill>
                  <a:srgbClr val="FF0000"/>
                </a:solidFill>
                <a:latin typeface="Calibri" pitchFamily="34" charset="0"/>
              </a:defRPr>
            </a:lvl9pPr>
          </a:lstStyle>
          <a:p>
            <a:pPr algn="ctr"/>
            <a:r>
              <a:rPr lang="en-GB" sz="2400" dirty="0">
                <a:effectLst/>
                <a:ea typeface="Aptos" panose="020B0004020202020204" pitchFamily="34" charset="0"/>
                <a:cs typeface="Aptos" panose="020B0004020202020204" pitchFamily="34" charset="0"/>
              </a:rPr>
              <a:t>From LTE-Advanced to 5G and from MCPTT to Edge enablement</a:t>
            </a:r>
            <a:endParaRPr lang="en-US" sz="2400" kern="0" dirty="0"/>
          </a:p>
        </p:txBody>
      </p:sp>
    </p:spTree>
    <p:extLst>
      <p:ext uri="{BB962C8B-B14F-4D97-AF65-F5344CB8AC3E}">
        <p14:creationId xmlns:p14="http://schemas.microsoft.com/office/powerpoint/2010/main" val="39934341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65D3124-3606-4785-83DF-CE7992318FF0}"/>
              </a:ext>
            </a:extLst>
          </p:cNvPr>
          <p:cNvSpPr>
            <a:spLocks noGrp="1"/>
          </p:cNvSpPr>
          <p:nvPr>
            <p:ph type="title"/>
          </p:nvPr>
        </p:nvSpPr>
        <p:spPr>
          <a:xfrm>
            <a:off x="2134204" y="104880"/>
            <a:ext cx="9065227" cy="1006475"/>
          </a:xfrm>
        </p:spPr>
        <p:txBody>
          <a:bodyPr>
            <a:normAutofit/>
          </a:bodyPr>
          <a:lstStyle/>
          <a:p>
            <a:r>
              <a:rPr lang="en-GB" altLang="en-US" dirty="0"/>
              <a:t>Common API Framework (CAPIF)</a:t>
            </a:r>
          </a:p>
        </p:txBody>
      </p:sp>
      <p:pic>
        <p:nvPicPr>
          <p:cNvPr id="4" name="Picture 3"/>
          <p:cNvPicPr>
            <a:picLocks noChangeAspect="1"/>
          </p:cNvPicPr>
          <p:nvPr/>
        </p:nvPicPr>
        <p:blipFill>
          <a:blip r:embed="rId3"/>
          <a:stretch>
            <a:fillRect/>
          </a:stretch>
        </p:blipFill>
        <p:spPr>
          <a:xfrm>
            <a:off x="5477256" y="1677589"/>
            <a:ext cx="6622394" cy="3787316"/>
          </a:xfrm>
          <a:prstGeom prst="rect">
            <a:avLst/>
          </a:prstGeom>
        </p:spPr>
      </p:pic>
      <p:sp>
        <p:nvSpPr>
          <p:cNvPr id="5" name="Content Placeholder 2">
            <a:extLst>
              <a:ext uri="{FF2B5EF4-FFF2-40B4-BE49-F238E27FC236}">
                <a16:creationId xmlns:a16="http://schemas.microsoft.com/office/drawing/2014/main" id="{E43A069B-6D01-4BB1-B38B-325CD12D07EE}"/>
              </a:ext>
            </a:extLst>
          </p:cNvPr>
          <p:cNvSpPr txBox="1">
            <a:spLocks/>
          </p:cNvSpPr>
          <p:nvPr/>
        </p:nvSpPr>
        <p:spPr>
          <a:xfrm>
            <a:off x="533400" y="1319943"/>
            <a:ext cx="5099304" cy="4925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 Purpose and Scope</a:t>
            </a:r>
          </a:p>
          <a:p>
            <a:pPr lvl="1"/>
            <a:r>
              <a:rPr lang="en-IN" altLang="en-US" sz="1900" dirty="0"/>
              <a:t>Enables a unified Northbound API framework across 3GPP network functions &amp; ensures that there is a single and harmonized approach for API development.</a:t>
            </a:r>
            <a:endParaRPr lang="en-IN" altLang="en-US" sz="1400" dirty="0">
              <a:solidFill>
                <a:schemeClr val="tx1">
                  <a:lumMod val="50000"/>
                  <a:lumOff val="50000"/>
                </a:schemeClr>
              </a:solidFill>
            </a:endParaRPr>
          </a:p>
          <a:p>
            <a:pPr lvl="1"/>
            <a:r>
              <a:rPr lang="en-IN" altLang="en-US" sz="1900" dirty="0"/>
              <a:t>CAPIF provides a framework to host network and service APIs of PLMN and from 3rd party domain.</a:t>
            </a:r>
          </a:p>
          <a:p>
            <a:pPr lvl="1"/>
            <a:r>
              <a:rPr lang="en-IN" altLang="en-US" sz="1900" dirty="0"/>
              <a:t>Work has been successfully delivered and integrated with Northbound APIs developed by 3GPP SA2 Working Group (SCEF/NEF) and 3GPP SA4 (</a:t>
            </a:r>
            <a:r>
              <a:rPr lang="en-IN" altLang="en-US" sz="1900" dirty="0" err="1"/>
              <a:t>xMB</a:t>
            </a:r>
            <a:r>
              <a:rPr lang="en-IN" altLang="en-US" sz="1900" dirty="0"/>
              <a:t>).</a:t>
            </a:r>
          </a:p>
          <a:p>
            <a:r>
              <a:rPr lang="en-US" altLang="en-US" sz="2400" dirty="0"/>
              <a:t> Key features (see annex)</a:t>
            </a:r>
          </a:p>
          <a:p>
            <a:endParaRPr lang="en-US" altLang="en-US" sz="2400" dirty="0"/>
          </a:p>
        </p:txBody>
      </p:sp>
    </p:spTree>
    <p:extLst>
      <p:ext uri="{BB962C8B-B14F-4D97-AF65-F5344CB8AC3E}">
        <p14:creationId xmlns:p14="http://schemas.microsoft.com/office/powerpoint/2010/main" val="103551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65D3124-3606-4785-83DF-CE7992318FF0}"/>
              </a:ext>
            </a:extLst>
          </p:cNvPr>
          <p:cNvSpPr>
            <a:spLocks noGrp="1"/>
          </p:cNvSpPr>
          <p:nvPr>
            <p:ph type="title"/>
          </p:nvPr>
        </p:nvSpPr>
        <p:spPr>
          <a:xfrm>
            <a:off x="2156738" y="114752"/>
            <a:ext cx="9774005" cy="1006475"/>
          </a:xfrm>
        </p:spPr>
        <p:txBody>
          <a:bodyPr>
            <a:normAutofit fontScale="90000"/>
          </a:bodyPr>
          <a:lstStyle/>
          <a:p>
            <a:pPr eaLnBrk="1" hangingPunct="1"/>
            <a:r>
              <a:rPr lang="en-US" sz="4900" dirty="0"/>
              <a:t>Service Enabler Architecture Layer (SEAL)</a:t>
            </a:r>
            <a:endParaRPr lang="en-GB" altLang="en-US" sz="2700" dirty="0"/>
          </a:p>
        </p:txBody>
      </p:sp>
      <p:sp>
        <p:nvSpPr>
          <p:cNvPr id="20483" name="Content Placeholder 2">
            <a:extLst>
              <a:ext uri="{FF2B5EF4-FFF2-40B4-BE49-F238E27FC236}">
                <a16:creationId xmlns:a16="http://schemas.microsoft.com/office/drawing/2014/main" id="{E43A069B-6D01-4BB1-B38B-325CD12D07EE}"/>
              </a:ext>
            </a:extLst>
          </p:cNvPr>
          <p:cNvSpPr>
            <a:spLocks noGrp="1"/>
          </p:cNvSpPr>
          <p:nvPr>
            <p:ph idx="1"/>
          </p:nvPr>
        </p:nvSpPr>
        <p:spPr>
          <a:xfrm>
            <a:off x="533399" y="1655064"/>
            <a:ext cx="5218177" cy="4946032"/>
          </a:xfrm>
        </p:spPr>
        <p:txBody>
          <a:bodyPr>
            <a:normAutofit/>
          </a:bodyPr>
          <a:lstStyle/>
          <a:p>
            <a:r>
              <a:rPr lang="en-US" altLang="en-US" sz="2400" dirty="0"/>
              <a:t> Purpose and Scope</a:t>
            </a:r>
          </a:p>
          <a:p>
            <a:pPr lvl="1"/>
            <a:r>
              <a:rPr lang="en-GB" altLang="en-US" sz="1900" dirty="0"/>
              <a:t>3GPP networks witnessing increasing demand from various vertical industries</a:t>
            </a:r>
          </a:p>
          <a:p>
            <a:pPr lvl="1"/>
            <a:r>
              <a:rPr lang="en-IN" altLang="en-US" sz="1900" dirty="0"/>
              <a:t>It is apparent that vertical applications will require similar core capabilities</a:t>
            </a:r>
            <a:r>
              <a:rPr lang="en-GB" altLang="en-US" sz="1900" dirty="0"/>
              <a:t> in a timely manner</a:t>
            </a:r>
          </a:p>
          <a:p>
            <a:pPr lvl="1"/>
            <a:r>
              <a:rPr lang="en-IN" altLang="en-US" sz="1900" dirty="0"/>
              <a:t>3GPP specifies application-enabling services that can be reused across vertical applications (e.g. V2X applications)</a:t>
            </a:r>
          </a:p>
          <a:p>
            <a:pPr lvl="1"/>
            <a:r>
              <a:rPr lang="en-IN" altLang="en-US" sz="1900" dirty="0"/>
              <a:t>SEAL also specifies the northbound APIs (compliant with CAPIF) - to enable flexible integration with vertical applications.</a:t>
            </a:r>
            <a:endParaRPr lang="en-US" altLang="en-US" sz="1900" dirty="0"/>
          </a:p>
          <a:p>
            <a:r>
              <a:rPr lang="en-US" altLang="en-US" sz="2400" dirty="0"/>
              <a:t> Key features (see annex)</a:t>
            </a:r>
          </a:p>
        </p:txBody>
      </p:sp>
      <p:graphicFrame>
        <p:nvGraphicFramePr>
          <p:cNvPr id="7" name="Object 6"/>
          <p:cNvGraphicFramePr>
            <a:graphicFrameLocks noChangeAspect="1"/>
          </p:cNvGraphicFramePr>
          <p:nvPr>
            <p:extLst>
              <p:ext uri="{D42A27DB-BD31-4B8C-83A1-F6EECF244321}">
                <p14:modId xmlns:p14="http://schemas.microsoft.com/office/powerpoint/2010/main" val="491306745"/>
              </p:ext>
            </p:extLst>
          </p:nvPr>
        </p:nvGraphicFramePr>
        <p:xfrm>
          <a:off x="5948814" y="1956817"/>
          <a:ext cx="6108869" cy="3072248"/>
        </p:xfrm>
        <a:graphic>
          <a:graphicData uri="http://schemas.openxmlformats.org/presentationml/2006/ole">
            <mc:AlternateContent xmlns:mc="http://schemas.openxmlformats.org/markup-compatibility/2006">
              <mc:Choice xmlns:v="urn:schemas-microsoft-com:vml" Requires="v">
                <p:oleObj name="Visio" r:id="rId3" imgW="4587311" imgH="2575356" progId="Visio.Drawing.15">
                  <p:embed/>
                </p:oleObj>
              </mc:Choice>
              <mc:Fallback>
                <p:oleObj name="Visio" r:id="rId3" imgW="4587311" imgH="2575356" progId="Visio.Drawing.15">
                  <p:embed/>
                  <p:pic>
                    <p:nvPicPr>
                      <p:cNvPr id="7" name="Object 6"/>
                      <p:cNvPicPr/>
                      <p:nvPr/>
                    </p:nvPicPr>
                    <p:blipFill>
                      <a:blip r:embed="rId4"/>
                      <a:stretch>
                        <a:fillRect/>
                      </a:stretch>
                    </p:blipFill>
                    <p:spPr>
                      <a:xfrm>
                        <a:off x="5948814" y="1956817"/>
                        <a:ext cx="6108869" cy="3072248"/>
                      </a:xfrm>
                      <a:prstGeom prst="rect">
                        <a:avLst/>
                      </a:prstGeom>
                    </p:spPr>
                  </p:pic>
                </p:oleObj>
              </mc:Fallback>
            </mc:AlternateContent>
          </a:graphicData>
        </a:graphic>
      </p:graphicFrame>
    </p:spTree>
    <p:extLst>
      <p:ext uri="{BB962C8B-B14F-4D97-AF65-F5344CB8AC3E}">
        <p14:creationId xmlns:p14="http://schemas.microsoft.com/office/powerpoint/2010/main" val="126137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65D3124-3606-4785-83DF-CE7992318FF0}"/>
              </a:ext>
            </a:extLst>
          </p:cNvPr>
          <p:cNvSpPr>
            <a:spLocks noGrp="1"/>
          </p:cNvSpPr>
          <p:nvPr>
            <p:ph type="title"/>
          </p:nvPr>
        </p:nvSpPr>
        <p:spPr>
          <a:xfrm>
            <a:off x="2113191" y="71210"/>
            <a:ext cx="10448925" cy="1006475"/>
          </a:xfrm>
        </p:spPr>
        <p:txBody>
          <a:bodyPr/>
          <a:lstStyle/>
          <a:p>
            <a:pPr eaLnBrk="1" hangingPunct="1"/>
            <a:r>
              <a:rPr lang="en-GB" altLang="en-US" dirty="0"/>
              <a:t>Edge Application Enablement</a:t>
            </a:r>
          </a:p>
        </p:txBody>
      </p:sp>
      <p:sp>
        <p:nvSpPr>
          <p:cNvPr id="20483" name="Content Placeholder 2">
            <a:extLst>
              <a:ext uri="{FF2B5EF4-FFF2-40B4-BE49-F238E27FC236}">
                <a16:creationId xmlns:a16="http://schemas.microsoft.com/office/drawing/2014/main" id="{E43A069B-6D01-4BB1-B38B-325CD12D07EE}"/>
              </a:ext>
            </a:extLst>
          </p:cNvPr>
          <p:cNvSpPr>
            <a:spLocks noGrp="1"/>
          </p:cNvSpPr>
          <p:nvPr>
            <p:ph idx="1"/>
          </p:nvPr>
        </p:nvSpPr>
        <p:spPr>
          <a:xfrm>
            <a:off x="128908" y="1226205"/>
            <a:ext cx="11447396" cy="5284323"/>
          </a:xfrm>
        </p:spPr>
        <p:txBody>
          <a:bodyPr>
            <a:normAutofit/>
          </a:bodyPr>
          <a:lstStyle/>
          <a:p>
            <a:r>
              <a:rPr lang="en-US" altLang="en-US" sz="2400" dirty="0"/>
              <a:t> Purpose and Scope</a:t>
            </a:r>
          </a:p>
          <a:p>
            <a:pPr lvl="1"/>
            <a:r>
              <a:rPr lang="en-IN" sz="1900" dirty="0"/>
              <a:t>Edge Application Enablement in 3GPP helps achieve the performance goals of Verticals, providing </a:t>
            </a:r>
            <a:r>
              <a:rPr lang="en-IN" sz="1900" b="1" dirty="0"/>
              <a:t>low latency and massive broadband</a:t>
            </a:r>
            <a:r>
              <a:rPr lang="en-IN" sz="1900" dirty="0"/>
              <a:t>.</a:t>
            </a:r>
          </a:p>
          <a:p>
            <a:pPr lvl="1"/>
            <a:r>
              <a:rPr lang="en-IN" sz="1900" dirty="0"/>
              <a:t>The feature aims to define a </a:t>
            </a:r>
            <a:r>
              <a:rPr lang="en-IN" sz="1900" b="1" dirty="0"/>
              <a:t>supporting application layer</a:t>
            </a:r>
            <a:r>
              <a:rPr lang="en-IN" sz="1900" dirty="0"/>
              <a:t>, which enables the deployment of applications on the edge of 3GPP networks, with </a:t>
            </a:r>
            <a:r>
              <a:rPr lang="en-IN" sz="1900" b="1" dirty="0"/>
              <a:t>minimal impacts to edge-based applications </a:t>
            </a:r>
            <a:r>
              <a:rPr lang="en-IN" sz="1900" dirty="0"/>
              <a:t>on the UE.</a:t>
            </a:r>
          </a:p>
          <a:p>
            <a:r>
              <a:rPr lang="en-US" altLang="en-US" sz="2400" dirty="0"/>
              <a:t> Key Features (see annex)</a:t>
            </a:r>
            <a:endParaRPr lang="en-IN" sz="1400" dirty="0"/>
          </a:p>
          <a:p>
            <a:endParaRPr lang="en-US" altLang="en-US" sz="2400" dirty="0"/>
          </a:p>
        </p:txBody>
      </p:sp>
      <p:sp>
        <p:nvSpPr>
          <p:cNvPr id="6" name="TextBox 5"/>
          <p:cNvSpPr txBox="1"/>
          <p:nvPr/>
        </p:nvSpPr>
        <p:spPr>
          <a:xfrm>
            <a:off x="4388339" y="6388538"/>
            <a:ext cx="2772682" cy="307777"/>
          </a:xfrm>
          <a:prstGeom prst="rect">
            <a:avLst/>
          </a:prstGeom>
          <a:noFill/>
        </p:spPr>
        <p:txBody>
          <a:bodyPr wrap="none" rtlCol="0">
            <a:spAutoFit/>
          </a:bodyPr>
          <a:lstStyle/>
          <a:p>
            <a:r>
              <a:rPr lang="en-IN" sz="1400" dirty="0"/>
              <a:t>EDGEAPP Architecture - Simplified</a:t>
            </a:r>
          </a:p>
        </p:txBody>
      </p:sp>
      <p:pic>
        <p:nvPicPr>
          <p:cNvPr id="3" name="Picture 2"/>
          <p:cNvPicPr>
            <a:picLocks noChangeAspect="1"/>
          </p:cNvPicPr>
          <p:nvPr/>
        </p:nvPicPr>
        <p:blipFill>
          <a:blip r:embed="rId3"/>
          <a:stretch>
            <a:fillRect/>
          </a:stretch>
        </p:blipFill>
        <p:spPr>
          <a:xfrm>
            <a:off x="3265334" y="3190164"/>
            <a:ext cx="6128695" cy="3123608"/>
          </a:xfrm>
          <a:prstGeom prst="rect">
            <a:avLst/>
          </a:prstGeom>
        </p:spPr>
      </p:pic>
    </p:spTree>
    <p:extLst>
      <p:ext uri="{BB962C8B-B14F-4D97-AF65-F5344CB8AC3E}">
        <p14:creationId xmlns:p14="http://schemas.microsoft.com/office/powerpoint/2010/main" val="314474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4B0C0EC3-29E4-46D2-965A-185F4B485DCF}"/>
              </a:ext>
            </a:extLst>
          </p:cNvPr>
          <p:cNvSpPr>
            <a:spLocks noGrp="1"/>
          </p:cNvSpPr>
          <p:nvPr>
            <p:ph idx="1"/>
          </p:nvPr>
        </p:nvSpPr>
        <p:spPr>
          <a:xfrm>
            <a:off x="533400" y="1321225"/>
            <a:ext cx="10918368" cy="4263150"/>
          </a:xfrm>
        </p:spPr>
        <p:txBody>
          <a:bodyPr>
            <a:normAutofit fontScale="77500" lnSpcReduction="20000"/>
          </a:bodyPr>
          <a:lstStyle/>
          <a:p>
            <a:r>
              <a:rPr lang="en-US" b="0" i="0" dirty="0">
                <a:solidFill>
                  <a:srgbClr val="212529"/>
                </a:solidFill>
                <a:effectLst/>
                <a:highlight>
                  <a:srgbClr val="FFFFFF"/>
                </a:highlight>
              </a:rPr>
              <a:t> Application support for Vehicle-to-Everything (V2X) services</a:t>
            </a:r>
          </a:p>
          <a:p>
            <a:pPr lvl="1"/>
            <a:r>
              <a:rPr lang="en-US" altLang="en-US" sz="2200" dirty="0">
                <a:solidFill>
                  <a:schemeClr val="accent2"/>
                </a:solidFill>
              </a:rPr>
              <a:t>V2X application enabler layer that is necessary to ensure efficient use and deployment of V2X services over 3GPP systems.</a:t>
            </a:r>
            <a:endParaRPr lang="en-GB" altLang="en-US" sz="2200" dirty="0">
              <a:solidFill>
                <a:schemeClr val="accent2"/>
              </a:solidFill>
            </a:endParaRPr>
          </a:p>
          <a:p>
            <a:r>
              <a:rPr lang="en-US" b="0" i="0" dirty="0">
                <a:solidFill>
                  <a:srgbClr val="212529"/>
                </a:solidFill>
                <a:effectLst/>
                <a:highlight>
                  <a:srgbClr val="FFFFFF"/>
                </a:highlight>
              </a:rPr>
              <a:t> Application support for Uncrewed Aerial System (UAS)</a:t>
            </a:r>
          </a:p>
          <a:p>
            <a:pPr lvl="1"/>
            <a:r>
              <a:rPr lang="en-US" altLang="en-US" sz="2200" dirty="0">
                <a:solidFill>
                  <a:schemeClr val="accent2"/>
                </a:solidFill>
              </a:rPr>
              <a:t>Identify the application aspects to support UAS that are necessary to ensure efficient use and deployment of UAS services and applications over 3GPP systems.</a:t>
            </a:r>
            <a:endParaRPr lang="en-GB" altLang="en-US" sz="2200" dirty="0">
              <a:solidFill>
                <a:schemeClr val="accent2"/>
              </a:solidFill>
            </a:endParaRPr>
          </a:p>
          <a:p>
            <a:r>
              <a:rPr lang="en-US" dirty="0">
                <a:solidFill>
                  <a:srgbClr val="000000"/>
                </a:solidFill>
              </a:rPr>
              <a:t> Application architecture for MSGin5G</a:t>
            </a:r>
          </a:p>
          <a:p>
            <a:pPr lvl="1"/>
            <a:r>
              <a:rPr lang="en-GB" altLang="en-US" sz="2100" dirty="0">
                <a:solidFill>
                  <a:schemeClr val="accent2"/>
                </a:solidFill>
              </a:rPr>
              <a:t>MSGin5G Service provides messaging communication capability in 5GS especially for Massive Internet of Things (</a:t>
            </a:r>
            <a:r>
              <a:rPr lang="en-GB" altLang="en-US" sz="2100" dirty="0" err="1">
                <a:solidFill>
                  <a:schemeClr val="accent2"/>
                </a:solidFill>
              </a:rPr>
              <a:t>MIoT</a:t>
            </a:r>
            <a:r>
              <a:rPr lang="en-GB" altLang="en-US" sz="2100" dirty="0">
                <a:solidFill>
                  <a:schemeClr val="accent2"/>
                </a:solidFill>
              </a:rPr>
              <a:t>). </a:t>
            </a:r>
            <a:endParaRPr lang="en-US" b="0" i="0" dirty="0">
              <a:solidFill>
                <a:srgbClr val="000000"/>
              </a:solidFill>
              <a:effectLst/>
            </a:endParaRPr>
          </a:p>
          <a:p>
            <a:r>
              <a:rPr lang="en-US" b="0" i="0" dirty="0">
                <a:solidFill>
                  <a:srgbClr val="000000"/>
                </a:solidFill>
                <a:effectLst/>
              </a:rPr>
              <a:t> Application support for Personal IoT Networks</a:t>
            </a:r>
          </a:p>
          <a:p>
            <a:r>
              <a:rPr lang="en-GB" dirty="0">
                <a:effectLst/>
                <a:ea typeface="Times New Roman" panose="02020603050405020304" pitchFamily="18" charset="0"/>
              </a:rPr>
              <a:t> Application enablement for satellite access enabled 5G services </a:t>
            </a:r>
            <a:r>
              <a:rPr lang="en-GB" dirty="0">
                <a:solidFill>
                  <a:srgbClr val="FF0000"/>
                </a:solidFill>
                <a:effectLst/>
                <a:ea typeface="Times New Roman" panose="02020603050405020304" pitchFamily="18" charset="0"/>
              </a:rPr>
              <a:t>*</a:t>
            </a:r>
            <a:endParaRPr lang="en-US" b="0" i="0" dirty="0">
              <a:solidFill>
                <a:srgbClr val="FF0000"/>
              </a:solidFill>
              <a:effectLst/>
            </a:endParaRPr>
          </a:p>
          <a:p>
            <a:r>
              <a:rPr lang="en-US" dirty="0">
                <a:solidFill>
                  <a:srgbClr val="212529"/>
                </a:solidFill>
                <a:highlight>
                  <a:srgbClr val="FFFFFF"/>
                </a:highlight>
              </a:rPr>
              <a:t> Application enablement for Multimedia Telephony </a:t>
            </a:r>
            <a:r>
              <a:rPr lang="en-US" dirty="0">
                <a:solidFill>
                  <a:srgbClr val="FF0000"/>
                </a:solidFill>
                <a:highlight>
                  <a:srgbClr val="FFFFFF"/>
                </a:highlight>
              </a:rPr>
              <a:t>*</a:t>
            </a:r>
          </a:p>
          <a:p>
            <a:endParaRPr lang="en-US" dirty="0">
              <a:highlight>
                <a:srgbClr val="FFFFFF"/>
              </a:highlight>
            </a:endParaRPr>
          </a:p>
          <a:p>
            <a:r>
              <a:rPr lang="en-US" dirty="0">
                <a:highlight>
                  <a:srgbClr val="FFFFFF"/>
                </a:highlight>
              </a:rPr>
              <a:t> … See annex for more details</a:t>
            </a:r>
          </a:p>
          <a:p>
            <a:endParaRPr lang="en-US" dirty="0">
              <a:solidFill>
                <a:srgbClr val="FF0000"/>
              </a:solidFill>
              <a:highlight>
                <a:srgbClr val="FFFFFF"/>
              </a:highlight>
            </a:endParaRPr>
          </a:p>
          <a:p>
            <a:pPr marL="0" indent="0">
              <a:buNone/>
            </a:pPr>
            <a:endParaRPr lang="en-GB" altLang="en-US" dirty="0"/>
          </a:p>
          <a:p>
            <a:endParaRPr lang="en-GB" altLang="en-US" sz="2400" dirty="0"/>
          </a:p>
        </p:txBody>
      </p:sp>
      <p:sp>
        <p:nvSpPr>
          <p:cNvPr id="5" name="Title 1">
            <a:extLst>
              <a:ext uri="{FF2B5EF4-FFF2-40B4-BE49-F238E27FC236}">
                <a16:creationId xmlns:a16="http://schemas.microsoft.com/office/drawing/2014/main" id="{D9EAC949-537A-576D-813F-361FF95BFFA4}"/>
              </a:ext>
            </a:extLst>
          </p:cNvPr>
          <p:cNvSpPr>
            <a:spLocks noGrp="1"/>
          </p:cNvSpPr>
          <p:nvPr>
            <p:ph type="title"/>
          </p:nvPr>
        </p:nvSpPr>
        <p:spPr>
          <a:xfrm>
            <a:off x="2020927" y="128351"/>
            <a:ext cx="9537171" cy="808073"/>
          </a:xfrm>
        </p:spPr>
        <p:txBody>
          <a:bodyPr>
            <a:normAutofit/>
          </a:bodyPr>
          <a:lstStyle/>
          <a:p>
            <a:r>
              <a:rPr lang="en-US" dirty="0">
                <a:ea typeface="Times New Roman" panose="02020603050405020304" pitchFamily="18" charset="0"/>
                <a:cs typeface="Times New Roman" panose="02020603050405020304" pitchFamily="18" charset="0"/>
              </a:rPr>
              <a:t>E</a:t>
            </a:r>
            <a:r>
              <a:rPr lang="en-IN" sz="4400" dirty="0" err="1">
                <a:effectLst/>
                <a:ea typeface="Times New Roman" panose="02020603050405020304" pitchFamily="18" charset="0"/>
                <a:cs typeface="Times New Roman" panose="02020603050405020304" pitchFamily="18" charset="0"/>
              </a:rPr>
              <a:t>nablers</a:t>
            </a:r>
            <a:r>
              <a:rPr lang="en-IN" sz="4400" dirty="0">
                <a:effectLst/>
                <a:ea typeface="Times New Roman" panose="02020603050405020304" pitchFamily="18" charset="0"/>
                <a:cs typeface="Times New Roman" panose="02020603050405020304" pitchFamily="18" charset="0"/>
              </a:rPr>
              <a:t> for </a:t>
            </a:r>
            <a:r>
              <a:rPr lang="en-US" sz="4400" dirty="0">
                <a:ea typeface="Times New Roman" panose="02020603050405020304" pitchFamily="18" charset="0"/>
                <a:cs typeface="Times New Roman" panose="02020603050405020304" pitchFamily="18" charset="0"/>
              </a:rPr>
              <a:t>V</a:t>
            </a:r>
            <a:r>
              <a:rPr lang="en-US" sz="4400" dirty="0">
                <a:effectLst/>
                <a:ea typeface="Times New Roman" panose="02020603050405020304" pitchFamily="18" charset="0"/>
                <a:cs typeface="Times New Roman" panose="02020603050405020304" pitchFamily="18" charset="0"/>
              </a:rPr>
              <a:t>ertical </a:t>
            </a:r>
            <a:r>
              <a:rPr lang="en-US" sz="4400" dirty="0">
                <a:ea typeface="Times New Roman" panose="02020603050405020304" pitchFamily="18" charset="0"/>
                <a:cs typeface="Times New Roman" panose="02020603050405020304" pitchFamily="18" charset="0"/>
              </a:rPr>
              <a:t>A</a:t>
            </a:r>
            <a:r>
              <a:rPr lang="en-US" sz="4400" dirty="0">
                <a:effectLst/>
                <a:ea typeface="Times New Roman" panose="02020603050405020304" pitchFamily="18" charset="0"/>
                <a:cs typeface="Times New Roman" panose="02020603050405020304" pitchFamily="18" charset="0"/>
              </a:rPr>
              <a:t>pplications</a:t>
            </a:r>
            <a:endParaRPr lang="en-US" sz="4400" dirty="0"/>
          </a:p>
        </p:txBody>
      </p:sp>
      <p:sp>
        <p:nvSpPr>
          <p:cNvPr id="4" name="Rectangle 3"/>
          <p:cNvSpPr/>
          <p:nvPr/>
        </p:nvSpPr>
        <p:spPr>
          <a:xfrm>
            <a:off x="169041" y="6288592"/>
            <a:ext cx="2876172" cy="369332"/>
          </a:xfrm>
          <a:prstGeom prst="rect">
            <a:avLst/>
          </a:prstGeom>
        </p:spPr>
        <p:txBody>
          <a:bodyPr wrap="none">
            <a:spAutoFit/>
          </a:bodyPr>
          <a:lstStyle/>
          <a:p>
            <a:pPr lvl="0">
              <a:lnSpc>
                <a:spcPct val="90000"/>
              </a:lnSpc>
              <a:spcBef>
                <a:spcPts val="1000"/>
              </a:spcBef>
            </a:pPr>
            <a:r>
              <a:rPr lang="en-US" sz="2000" dirty="0">
                <a:solidFill>
                  <a:srgbClr val="FF0000"/>
                </a:solidFill>
                <a:highlight>
                  <a:srgbClr val="FFFFFF"/>
                </a:highlight>
              </a:rPr>
              <a:t>*</a:t>
            </a:r>
            <a:r>
              <a:rPr lang="en-US" sz="2000" dirty="0">
                <a:solidFill>
                  <a:schemeClr val="tx1">
                    <a:lumMod val="50000"/>
                    <a:lumOff val="50000"/>
                  </a:schemeClr>
                </a:solidFill>
                <a:highlight>
                  <a:srgbClr val="FFFFFF"/>
                </a:highlight>
              </a:rPr>
              <a:t> Rel-19, work in progress</a:t>
            </a:r>
          </a:p>
        </p:txBody>
      </p:sp>
    </p:spTree>
    <p:extLst>
      <p:ext uri="{BB962C8B-B14F-4D97-AF65-F5344CB8AC3E}">
        <p14:creationId xmlns:p14="http://schemas.microsoft.com/office/powerpoint/2010/main" val="299382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4328B4D-1A7A-4B26-B63E-BCDEA28910D2}"/>
              </a:ext>
            </a:extLst>
          </p:cNvPr>
          <p:cNvSpPr>
            <a:spLocks noGrp="1"/>
          </p:cNvSpPr>
          <p:nvPr>
            <p:ph type="title"/>
          </p:nvPr>
        </p:nvSpPr>
        <p:spPr>
          <a:xfrm>
            <a:off x="1989408" y="78050"/>
            <a:ext cx="9515027" cy="900149"/>
          </a:xfrm>
        </p:spPr>
        <p:txBody>
          <a:bodyPr/>
          <a:lstStyle/>
          <a:p>
            <a:pPr eaLnBrk="1" hangingPunct="1"/>
            <a:r>
              <a:rPr lang="en-GB" altLang="en-US" dirty="0"/>
              <a:t>Way Forward</a:t>
            </a:r>
          </a:p>
        </p:txBody>
      </p:sp>
      <p:sp>
        <p:nvSpPr>
          <p:cNvPr id="36867" name="Content Placeholder 2">
            <a:extLst>
              <a:ext uri="{FF2B5EF4-FFF2-40B4-BE49-F238E27FC236}">
                <a16:creationId xmlns:a16="http://schemas.microsoft.com/office/drawing/2014/main" id="{F5891FBF-D031-4628-B54D-3D6A5F11A971}"/>
              </a:ext>
            </a:extLst>
          </p:cNvPr>
          <p:cNvSpPr>
            <a:spLocks noGrp="1"/>
          </p:cNvSpPr>
          <p:nvPr>
            <p:ph idx="1"/>
          </p:nvPr>
        </p:nvSpPr>
        <p:spPr>
          <a:xfrm>
            <a:off x="533400" y="1512851"/>
            <a:ext cx="11092543" cy="4757320"/>
          </a:xfrm>
        </p:spPr>
        <p:txBody>
          <a:bodyPr>
            <a:noAutofit/>
          </a:bodyPr>
          <a:lstStyle/>
          <a:p>
            <a:r>
              <a:rPr lang="en-US" altLang="en-US" sz="2400" dirty="0"/>
              <a:t> 3GPP has established a mature set of mission critical standards &amp; New and enhanced  mission critical features are still being specified</a:t>
            </a:r>
          </a:p>
          <a:p>
            <a:r>
              <a:rPr lang="en-US" altLang="en-US" sz="2400" dirty="0"/>
              <a:t> Expanded scope of SA6 enabled standardized support for vertical industries</a:t>
            </a:r>
          </a:p>
          <a:p>
            <a:r>
              <a:rPr lang="en-US" altLang="en-US" sz="2400" dirty="0"/>
              <a:t> Support for application development frameworks are in place &amp; specified</a:t>
            </a:r>
          </a:p>
          <a:p>
            <a:r>
              <a:rPr lang="en-US" altLang="en-US" sz="2400" dirty="0"/>
              <a:t> 3GPPs superior connectivity continue to be a major asset for all applications</a:t>
            </a:r>
          </a:p>
          <a:p>
            <a:r>
              <a:rPr lang="en-US" altLang="en-US" sz="2400" dirty="0"/>
              <a:t> Industry feedback is critical to robust standards</a:t>
            </a:r>
          </a:p>
          <a:p>
            <a:r>
              <a:rPr lang="en-US" altLang="en-US" sz="2400" dirty="0"/>
              <a:t> New mechanisms &amp; features take time to deploy</a:t>
            </a:r>
          </a:p>
          <a:p>
            <a:r>
              <a:rPr lang="en-US" altLang="en-US" sz="2400" dirty="0"/>
              <a:t> Participation is essential: </a:t>
            </a:r>
            <a:r>
              <a:rPr lang="en-US" altLang="en-US" sz="2400" b="1" dirty="0"/>
              <a:t>Join 3GPP / SA6!</a:t>
            </a:r>
          </a:p>
        </p:txBody>
      </p:sp>
    </p:spTree>
    <p:extLst>
      <p:ext uri="{BB962C8B-B14F-4D97-AF65-F5344CB8AC3E}">
        <p14:creationId xmlns:p14="http://schemas.microsoft.com/office/powerpoint/2010/main" val="281014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B772FD-A21B-5144-C5B3-9FA6CE6E815A}"/>
              </a:ext>
            </a:extLst>
          </p:cNvPr>
          <p:cNvPicPr>
            <a:picLocks noChangeAspect="1"/>
          </p:cNvPicPr>
          <p:nvPr/>
        </p:nvPicPr>
        <p:blipFill>
          <a:blip r:embed="rId2"/>
          <a:stretch>
            <a:fillRect/>
          </a:stretch>
        </p:blipFill>
        <p:spPr>
          <a:xfrm>
            <a:off x="6366626" y="3116819"/>
            <a:ext cx="5483354" cy="2883560"/>
          </a:xfrm>
          <a:prstGeom prst="rect">
            <a:avLst/>
          </a:prstGeom>
        </p:spPr>
      </p:pic>
      <p:sp>
        <p:nvSpPr>
          <p:cNvPr id="2" name="Title 1">
            <a:extLst>
              <a:ext uri="{FF2B5EF4-FFF2-40B4-BE49-F238E27FC236}">
                <a16:creationId xmlns:a16="http://schemas.microsoft.com/office/drawing/2014/main" id="{14745AC1-12B0-2944-257D-50E0F96DCC08}"/>
              </a:ext>
            </a:extLst>
          </p:cNvPr>
          <p:cNvSpPr>
            <a:spLocks noGrp="1"/>
          </p:cNvSpPr>
          <p:nvPr>
            <p:ph type="title"/>
          </p:nvPr>
        </p:nvSpPr>
        <p:spPr>
          <a:xfrm>
            <a:off x="1985532" y="53930"/>
            <a:ext cx="10029259" cy="913182"/>
          </a:xfrm>
        </p:spPr>
        <p:txBody>
          <a:bodyPr>
            <a:normAutofit fontScale="90000"/>
          </a:bodyPr>
          <a:lstStyle/>
          <a:p>
            <a:r>
              <a:rPr lang="en-GB" dirty="0">
                <a:solidFill>
                  <a:srgbClr val="C00000"/>
                </a:solidFill>
              </a:rPr>
              <a:t>Thank you!</a:t>
            </a:r>
          </a:p>
        </p:txBody>
      </p:sp>
      <p:sp>
        <p:nvSpPr>
          <p:cNvPr id="3" name="Text Placeholder 2">
            <a:extLst>
              <a:ext uri="{FF2B5EF4-FFF2-40B4-BE49-F238E27FC236}">
                <a16:creationId xmlns:a16="http://schemas.microsoft.com/office/drawing/2014/main" id="{C91C589A-1B85-57D8-BFB5-13C87A554C4D}"/>
              </a:ext>
            </a:extLst>
          </p:cNvPr>
          <p:cNvSpPr>
            <a:spLocks noGrp="1"/>
          </p:cNvSpPr>
          <p:nvPr>
            <p:ph type="body" idx="1"/>
          </p:nvPr>
        </p:nvSpPr>
        <p:spPr>
          <a:xfrm>
            <a:off x="8276872" y="6194290"/>
            <a:ext cx="2605103" cy="658634"/>
          </a:xfrm>
          <a:ln>
            <a:noFill/>
          </a:ln>
        </p:spPr>
        <p:txBody>
          <a:bodyPr>
            <a:normAutofit/>
          </a:bodyPr>
          <a:lstStyle/>
          <a:p>
            <a:r>
              <a:rPr lang="en-GB" dirty="0">
                <a:solidFill>
                  <a:srgbClr val="C00000"/>
                </a:solidFill>
              </a:rPr>
              <a:t>www.3gpp.org</a:t>
            </a:r>
          </a:p>
          <a:p>
            <a:endParaRPr lang="en-GB" dirty="0"/>
          </a:p>
        </p:txBody>
      </p:sp>
      <p:sp>
        <p:nvSpPr>
          <p:cNvPr id="4" name="Subtitle 2">
            <a:extLst>
              <a:ext uri="{FF2B5EF4-FFF2-40B4-BE49-F238E27FC236}">
                <a16:creationId xmlns:a16="http://schemas.microsoft.com/office/drawing/2014/main" id="{A7FCBCA8-79D1-80A2-E954-C31E8050BCAA}"/>
              </a:ext>
            </a:extLst>
          </p:cNvPr>
          <p:cNvSpPr txBox="1">
            <a:spLocks/>
          </p:cNvSpPr>
          <p:nvPr/>
        </p:nvSpPr>
        <p:spPr>
          <a:xfrm>
            <a:off x="7245413" y="1157432"/>
            <a:ext cx="4253209" cy="18434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600"/>
              </a:spcBef>
            </a:pPr>
            <a:r>
              <a:rPr lang="en-US" sz="2800" dirty="0">
                <a:solidFill>
                  <a:schemeClr val="tx1"/>
                </a:solidFill>
              </a:rPr>
              <a:t>Atle Monrad</a:t>
            </a:r>
            <a:br>
              <a:rPr lang="en-US" dirty="0">
                <a:solidFill>
                  <a:schemeClr val="tx1"/>
                </a:solidFill>
              </a:rPr>
            </a:br>
            <a:r>
              <a:rPr lang="en-US" sz="1800" dirty="0">
                <a:solidFill>
                  <a:schemeClr val="tx1"/>
                </a:solidFill>
              </a:rPr>
              <a:t>SA6 chair</a:t>
            </a:r>
          </a:p>
          <a:p>
            <a:pPr>
              <a:spcBef>
                <a:spcPts val="600"/>
              </a:spcBef>
            </a:pPr>
            <a:r>
              <a:rPr lang="en-US" sz="1800" dirty="0">
                <a:solidFill>
                  <a:schemeClr val="tx1"/>
                </a:solidFill>
              </a:rPr>
              <a:t>email </a:t>
            </a:r>
            <a:r>
              <a:rPr lang="en-US" sz="1800" dirty="0">
                <a:solidFill>
                  <a:schemeClr val="tx1"/>
                </a:solidFill>
                <a:hlinkClick r:id="rId3"/>
              </a:rPr>
              <a:t>atle.monrad@interdigital.com</a:t>
            </a:r>
            <a:endParaRPr lang="en-US" sz="1800" dirty="0">
              <a:solidFill>
                <a:schemeClr val="tx1"/>
              </a:solidFill>
            </a:endParaRPr>
          </a:p>
        </p:txBody>
      </p:sp>
      <p:pic>
        <p:nvPicPr>
          <p:cNvPr id="6" name="Picture 5" descr="A close-up of a logo&#10;&#10;Description automatically generated">
            <a:extLst>
              <a:ext uri="{FF2B5EF4-FFF2-40B4-BE49-F238E27FC236}">
                <a16:creationId xmlns:a16="http://schemas.microsoft.com/office/drawing/2014/main" id="{3D79654D-E521-D63A-3F9B-F29924900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78451">
            <a:off x="1770412" y="1234902"/>
            <a:ext cx="4753113" cy="3217390"/>
          </a:xfrm>
          <a:prstGeom prst="rect">
            <a:avLst/>
          </a:prstGeom>
        </p:spPr>
      </p:pic>
      <p:sp>
        <p:nvSpPr>
          <p:cNvPr id="10" name="Content Placeholder 2">
            <a:extLst>
              <a:ext uri="{FF2B5EF4-FFF2-40B4-BE49-F238E27FC236}">
                <a16:creationId xmlns:a16="http://schemas.microsoft.com/office/drawing/2014/main" id="{6A1308EE-ADB8-26AE-30C8-E3004C8C680B}"/>
              </a:ext>
            </a:extLst>
          </p:cNvPr>
          <p:cNvSpPr txBox="1">
            <a:spLocks/>
          </p:cNvSpPr>
          <p:nvPr/>
        </p:nvSpPr>
        <p:spPr>
          <a:xfrm>
            <a:off x="0" y="4164798"/>
            <a:ext cx="5167423" cy="268619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Tx/>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ltLang="en-US" dirty="0"/>
              <a:t>I would also like to thank the following people who have contributed to this presentation:</a:t>
            </a:r>
          </a:p>
          <a:p>
            <a:pPr lvl="1"/>
            <a:r>
              <a:rPr lang="en-US" altLang="en-US" sz="1600" dirty="0"/>
              <a:t>Suresh Chitturi</a:t>
            </a:r>
          </a:p>
          <a:p>
            <a:pPr lvl="1"/>
            <a:r>
              <a:rPr lang="en-US" altLang="en-US" sz="1600" dirty="0"/>
              <a:t>Jukka Vialen</a:t>
            </a:r>
          </a:p>
          <a:p>
            <a:pPr lvl="1"/>
            <a:r>
              <a:rPr lang="en-IN" sz="1600" dirty="0">
                <a:ea typeface="Aptos" panose="020B0004020202020204" pitchFamily="34" charset="0"/>
              </a:rPr>
              <a:t>Basavaraj</a:t>
            </a:r>
            <a:r>
              <a:rPr lang="en-US" sz="1600" dirty="0">
                <a:ea typeface="Aptos" panose="020B0004020202020204" pitchFamily="34" charset="0"/>
              </a:rPr>
              <a:t> Pattan</a:t>
            </a:r>
            <a:endParaRPr lang="en-US" altLang="en-US" sz="1600" dirty="0"/>
          </a:p>
          <a:p>
            <a:pPr lvl="1"/>
            <a:r>
              <a:rPr lang="en-US" altLang="en-US" sz="1600" dirty="0"/>
              <a:t>Alan Soloway</a:t>
            </a:r>
          </a:p>
          <a:p>
            <a:pPr lvl="1"/>
            <a:r>
              <a:rPr lang="en-US" sz="1600" dirty="0" err="1">
                <a:highlight>
                  <a:srgbClr val="FFFFFF"/>
                </a:highlight>
              </a:rPr>
              <a:t>Emmanouil</a:t>
            </a:r>
            <a:r>
              <a:rPr lang="en-US" sz="1600" dirty="0"/>
              <a:t> Pateromichelakis</a:t>
            </a:r>
          </a:p>
          <a:p>
            <a:pPr lvl="1"/>
            <a:r>
              <a:rPr lang="en-US" altLang="en-US" sz="1600" dirty="0" err="1"/>
              <a:t>Hyesung</a:t>
            </a:r>
            <a:r>
              <a:rPr lang="en-US" altLang="en-US" sz="1600" dirty="0"/>
              <a:t> Kim</a:t>
            </a:r>
          </a:p>
          <a:p>
            <a:pPr lvl="1"/>
            <a:r>
              <a:rPr lang="en-US" altLang="en-US" sz="1600" dirty="0"/>
              <a:t>Harish Negalaguli</a:t>
            </a:r>
          </a:p>
          <a:p>
            <a:pPr lvl="1"/>
            <a:r>
              <a:rPr lang="en-US" altLang="en-US" sz="1600" dirty="0"/>
              <a:t>Michel Roy</a:t>
            </a:r>
          </a:p>
        </p:txBody>
      </p:sp>
    </p:spTree>
    <p:extLst>
      <p:ext uri="{BB962C8B-B14F-4D97-AF65-F5344CB8AC3E}">
        <p14:creationId xmlns:p14="http://schemas.microsoft.com/office/powerpoint/2010/main" val="63094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B78CF-7883-D55C-2303-07973013AC20}"/>
              </a:ext>
            </a:extLst>
          </p:cNvPr>
          <p:cNvSpPr>
            <a:spLocks noGrp="1"/>
          </p:cNvSpPr>
          <p:nvPr>
            <p:ph type="title"/>
          </p:nvPr>
        </p:nvSpPr>
        <p:spPr/>
        <p:txBody>
          <a:bodyPr>
            <a:noAutofit/>
          </a:bodyPr>
          <a:lstStyle/>
          <a:p>
            <a:r>
              <a:rPr lang="en-GB" dirty="0"/>
              <a:t>Annex</a:t>
            </a:r>
          </a:p>
        </p:txBody>
      </p:sp>
      <p:sp>
        <p:nvSpPr>
          <p:cNvPr id="3" name="Content Placeholder 2">
            <a:extLst>
              <a:ext uri="{FF2B5EF4-FFF2-40B4-BE49-F238E27FC236}">
                <a16:creationId xmlns:a16="http://schemas.microsoft.com/office/drawing/2014/main" id="{1AB03E0F-E1B7-1385-5A3E-985FEF367A3E}"/>
              </a:ext>
            </a:extLst>
          </p:cNvPr>
          <p:cNvSpPr>
            <a:spLocks noGrp="1"/>
          </p:cNvSpPr>
          <p:nvPr>
            <p:ph idx="1"/>
          </p:nvPr>
        </p:nvSpPr>
        <p:spPr/>
        <p:txBody>
          <a:bodyPr/>
          <a:lstStyle/>
          <a:p>
            <a:pPr marL="0" indent="0" algn="ctr">
              <a:buNone/>
            </a:pPr>
            <a:r>
              <a:rPr lang="en-GB" dirty="0"/>
              <a:t> Extra slides</a:t>
            </a:r>
          </a:p>
          <a:p>
            <a:endParaRPr lang="en-GB" dirty="0"/>
          </a:p>
        </p:txBody>
      </p:sp>
    </p:spTree>
    <p:extLst>
      <p:ext uri="{BB962C8B-B14F-4D97-AF65-F5344CB8AC3E}">
        <p14:creationId xmlns:p14="http://schemas.microsoft.com/office/powerpoint/2010/main" val="2526033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65D3124-3606-4785-83DF-CE7992318FF0}"/>
              </a:ext>
            </a:extLst>
          </p:cNvPr>
          <p:cNvSpPr>
            <a:spLocks noGrp="1"/>
          </p:cNvSpPr>
          <p:nvPr>
            <p:ph type="title"/>
          </p:nvPr>
        </p:nvSpPr>
        <p:spPr>
          <a:xfrm>
            <a:off x="2070406" y="136779"/>
            <a:ext cx="9065227" cy="1006475"/>
          </a:xfrm>
        </p:spPr>
        <p:txBody>
          <a:bodyPr>
            <a:normAutofit/>
          </a:bodyPr>
          <a:lstStyle/>
          <a:p>
            <a:r>
              <a:rPr lang="en-GB" altLang="en-US" dirty="0"/>
              <a:t>Common API Framework</a:t>
            </a:r>
            <a:r>
              <a:rPr lang="en-US" dirty="0"/>
              <a:t> (CAPIF)</a:t>
            </a:r>
            <a:endParaRPr lang="en-GB" altLang="en-US" dirty="0"/>
          </a:p>
        </p:txBody>
      </p:sp>
      <p:sp>
        <p:nvSpPr>
          <p:cNvPr id="20483" name="Content Placeholder 2">
            <a:extLst>
              <a:ext uri="{FF2B5EF4-FFF2-40B4-BE49-F238E27FC236}">
                <a16:creationId xmlns:a16="http://schemas.microsoft.com/office/drawing/2014/main" id="{E43A069B-6D01-4BB1-B38B-325CD12D07EE}"/>
              </a:ext>
            </a:extLst>
          </p:cNvPr>
          <p:cNvSpPr>
            <a:spLocks noGrp="1"/>
          </p:cNvSpPr>
          <p:nvPr>
            <p:ph idx="1"/>
          </p:nvPr>
        </p:nvSpPr>
        <p:spPr>
          <a:xfrm>
            <a:off x="533399" y="2381596"/>
            <a:ext cx="11441085" cy="4247804"/>
          </a:xfrm>
        </p:spPr>
        <p:txBody>
          <a:bodyPr>
            <a:normAutofit fontScale="85000" lnSpcReduction="20000"/>
          </a:bodyPr>
          <a:lstStyle/>
          <a:p>
            <a:pPr marL="457200" lvl="1" indent="0">
              <a:buNone/>
            </a:pPr>
            <a:endParaRPr lang="en-IN" altLang="en-US" sz="1800" dirty="0"/>
          </a:p>
          <a:p>
            <a:pPr marL="457200" lvl="1" indent="0">
              <a:buNone/>
            </a:pPr>
            <a:endParaRPr lang="en-IN" altLang="en-US" sz="1800" dirty="0"/>
          </a:p>
          <a:p>
            <a:pPr marL="457200" lvl="1" indent="0">
              <a:buNone/>
            </a:pPr>
            <a:endParaRPr lang="en-IN" altLang="en-US" sz="1800" dirty="0"/>
          </a:p>
          <a:p>
            <a:pPr marL="457200" lvl="1" indent="0">
              <a:buNone/>
            </a:pPr>
            <a:endParaRPr lang="en-IN" altLang="en-US" sz="1800" dirty="0"/>
          </a:p>
          <a:p>
            <a:pPr marL="457200" lvl="1" indent="0">
              <a:buNone/>
            </a:pPr>
            <a:endParaRPr lang="en-IN" altLang="en-US" sz="1800" dirty="0"/>
          </a:p>
          <a:p>
            <a:pPr marL="457200" lvl="1" indent="0">
              <a:buNone/>
            </a:pPr>
            <a:endParaRPr lang="en-IN" altLang="en-US" sz="1800" dirty="0"/>
          </a:p>
          <a:p>
            <a:r>
              <a:rPr lang="en-US" altLang="en-US" sz="2400" dirty="0"/>
              <a:t> Key features</a:t>
            </a:r>
          </a:p>
          <a:p>
            <a:pPr marL="742950" lvl="1" indent="-285750">
              <a:lnSpc>
                <a:spcPct val="80000"/>
              </a:lnSpc>
            </a:pPr>
            <a:r>
              <a:rPr lang="en-US" altLang="en-US" sz="1900" dirty="0"/>
              <a:t>On-boarding/off-boarding API invoker</a:t>
            </a:r>
          </a:p>
          <a:p>
            <a:pPr marL="742950" lvl="1" indent="-285750">
              <a:lnSpc>
                <a:spcPct val="80000"/>
              </a:lnSpc>
            </a:pPr>
            <a:r>
              <a:rPr lang="en-US" altLang="en-US" sz="1900" dirty="0"/>
              <a:t>Register/de-register APIs and API provider domains</a:t>
            </a:r>
          </a:p>
          <a:p>
            <a:pPr marL="742950" lvl="1" indent="-285750">
              <a:lnSpc>
                <a:spcPct val="80000"/>
              </a:lnSpc>
            </a:pPr>
            <a:r>
              <a:rPr lang="en-US" altLang="en-US" sz="1900" dirty="0"/>
              <a:t>Discovery of APIs</a:t>
            </a:r>
          </a:p>
          <a:p>
            <a:pPr marL="742950" lvl="1" indent="-285750">
              <a:lnSpc>
                <a:spcPct val="80000"/>
              </a:lnSpc>
            </a:pPr>
            <a:r>
              <a:rPr lang="en-US" altLang="en-US" sz="1900" dirty="0"/>
              <a:t>CAPIF events Subscription/Notification</a:t>
            </a:r>
          </a:p>
          <a:p>
            <a:pPr marL="742950" lvl="1" indent="-285750">
              <a:lnSpc>
                <a:spcPct val="80000"/>
              </a:lnSpc>
            </a:pPr>
            <a:r>
              <a:rPr lang="en-US" altLang="en-US" sz="1900" dirty="0"/>
              <a:t>Entity Authentication/Authorization</a:t>
            </a:r>
          </a:p>
          <a:p>
            <a:pPr marL="742950" lvl="1" indent="-285750">
              <a:lnSpc>
                <a:spcPct val="80000"/>
              </a:lnSpc>
            </a:pPr>
            <a:r>
              <a:rPr lang="en-US" altLang="en-US" sz="1900" dirty="0"/>
              <a:t>Enables secure communication</a:t>
            </a:r>
          </a:p>
          <a:p>
            <a:pPr marL="742950" lvl="1" indent="-285750">
              <a:lnSpc>
                <a:spcPct val="80000"/>
              </a:lnSpc>
            </a:pPr>
            <a:r>
              <a:rPr lang="en-US" altLang="en-US" sz="1900" dirty="0"/>
              <a:t>API Access control, Auditing, Logging, Charging</a:t>
            </a:r>
          </a:p>
          <a:p>
            <a:pPr marL="742950" lvl="1" indent="-285750">
              <a:lnSpc>
                <a:spcPct val="80000"/>
              </a:lnSpc>
            </a:pPr>
            <a:r>
              <a:rPr lang="en-IN" altLang="en-US" sz="1900" dirty="0"/>
              <a:t>Support for 3rd party domains i.e. to allow 3rd party API providers to leverage the CAPIF framework</a:t>
            </a:r>
          </a:p>
          <a:p>
            <a:pPr marL="742950" lvl="1" indent="-285750">
              <a:lnSpc>
                <a:spcPct val="80000"/>
              </a:lnSpc>
            </a:pPr>
            <a:r>
              <a:rPr lang="en-IN" altLang="en-US" sz="1900" dirty="0"/>
              <a:t>Support for interconnection between two CAPIF providers</a:t>
            </a:r>
          </a:p>
          <a:p>
            <a:pPr marL="742950" lvl="1" indent="-285750">
              <a:lnSpc>
                <a:spcPct val="80000"/>
              </a:lnSpc>
            </a:pPr>
            <a:r>
              <a:rPr lang="en-IN" altLang="en-US" sz="1900" dirty="0"/>
              <a:t>Federation of CAPIF functions to support distributed deployments</a:t>
            </a:r>
          </a:p>
          <a:p>
            <a:pPr marL="742950" lvl="1" indent="-285750">
              <a:lnSpc>
                <a:spcPct val="80000"/>
              </a:lnSpc>
            </a:pPr>
            <a:r>
              <a:rPr lang="en-IN" altLang="en-US" sz="1900" dirty="0"/>
              <a:t>Dynamic routing of service API invocation</a:t>
            </a:r>
          </a:p>
          <a:p>
            <a:pPr marL="742950" lvl="1" indent="-285750">
              <a:lnSpc>
                <a:spcPct val="80000"/>
              </a:lnSpc>
            </a:pPr>
            <a:r>
              <a:rPr lang="en-IN" altLang="en-US" sz="1900" dirty="0"/>
              <a:t>Resource owner-aware northbound API invocation.</a:t>
            </a:r>
          </a:p>
        </p:txBody>
      </p:sp>
      <p:pic>
        <p:nvPicPr>
          <p:cNvPr id="4" name="Picture 3"/>
          <p:cNvPicPr>
            <a:picLocks noChangeAspect="1"/>
          </p:cNvPicPr>
          <p:nvPr/>
        </p:nvPicPr>
        <p:blipFill>
          <a:blip r:embed="rId3"/>
          <a:stretch>
            <a:fillRect/>
          </a:stretch>
        </p:blipFill>
        <p:spPr>
          <a:xfrm>
            <a:off x="7390016" y="2046969"/>
            <a:ext cx="4426170" cy="2531306"/>
          </a:xfrm>
          <a:prstGeom prst="rect">
            <a:avLst/>
          </a:prstGeom>
        </p:spPr>
      </p:pic>
      <p:sp>
        <p:nvSpPr>
          <p:cNvPr id="5" name="Content Placeholder 2">
            <a:extLst>
              <a:ext uri="{FF2B5EF4-FFF2-40B4-BE49-F238E27FC236}">
                <a16:creationId xmlns:a16="http://schemas.microsoft.com/office/drawing/2014/main" id="{E43A069B-6D01-4BB1-B38B-325CD12D07EE}"/>
              </a:ext>
            </a:extLst>
          </p:cNvPr>
          <p:cNvSpPr txBox="1">
            <a:spLocks/>
          </p:cNvSpPr>
          <p:nvPr/>
        </p:nvSpPr>
        <p:spPr>
          <a:xfrm>
            <a:off x="533400" y="1319943"/>
            <a:ext cx="7031184" cy="238753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 Purpose and Scope</a:t>
            </a:r>
          </a:p>
          <a:p>
            <a:pPr lvl="1"/>
            <a:r>
              <a:rPr lang="en-IN" altLang="en-US" sz="1900" dirty="0"/>
              <a:t>The Common API Framework (CAPIF) was developed to enable a unified Northbound API framework across 3GPP network functions, and to ensure that there is a single and harmonized approach for API development (Refer to 3GPP TS 23.222, TS 33.122 and TS 29.222).</a:t>
            </a:r>
          </a:p>
          <a:p>
            <a:pPr lvl="1"/>
            <a:r>
              <a:rPr lang="en-IN" altLang="en-US" sz="1900" dirty="0"/>
              <a:t>CAPIF provides a framework to host network and service APIs of PLMN and from 3rd party domain.</a:t>
            </a:r>
          </a:p>
          <a:p>
            <a:pPr lvl="1"/>
            <a:r>
              <a:rPr lang="en-IN" altLang="en-US" sz="1900" dirty="0"/>
              <a:t>This work has been successfully delivered and integrated with Northbound APIs developed by 3GPP SA2 Working Group (SCEF/NEF) and 3GPP SA4 (</a:t>
            </a:r>
            <a:r>
              <a:rPr lang="en-IN" altLang="en-US" sz="1900" dirty="0" err="1"/>
              <a:t>xMB</a:t>
            </a:r>
            <a:r>
              <a:rPr lang="en-IN" altLang="en-US" sz="1900" dirty="0"/>
              <a:t>).</a:t>
            </a:r>
          </a:p>
        </p:txBody>
      </p:sp>
    </p:spTree>
    <p:extLst>
      <p:ext uri="{BB962C8B-B14F-4D97-AF65-F5344CB8AC3E}">
        <p14:creationId xmlns:p14="http://schemas.microsoft.com/office/powerpoint/2010/main" val="359971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65D3124-3606-4785-83DF-CE7992318FF0}"/>
              </a:ext>
            </a:extLst>
          </p:cNvPr>
          <p:cNvSpPr>
            <a:spLocks noGrp="1"/>
          </p:cNvSpPr>
          <p:nvPr>
            <p:ph type="title"/>
          </p:nvPr>
        </p:nvSpPr>
        <p:spPr>
          <a:xfrm>
            <a:off x="2156738" y="114752"/>
            <a:ext cx="9774005" cy="1006475"/>
          </a:xfrm>
        </p:spPr>
        <p:txBody>
          <a:bodyPr>
            <a:normAutofit fontScale="90000"/>
          </a:bodyPr>
          <a:lstStyle/>
          <a:p>
            <a:pPr eaLnBrk="1" hangingPunct="1"/>
            <a:r>
              <a:rPr lang="en-US" sz="4900" dirty="0"/>
              <a:t>Service Enabler Architecture Layer (SEAL)</a:t>
            </a:r>
            <a:endParaRPr lang="en-GB" altLang="en-US" sz="2700" dirty="0">
              <a:solidFill>
                <a:srgbClr val="00B0F0"/>
              </a:solidFill>
            </a:endParaRPr>
          </a:p>
        </p:txBody>
      </p:sp>
      <p:sp>
        <p:nvSpPr>
          <p:cNvPr id="20483" name="Content Placeholder 2">
            <a:extLst>
              <a:ext uri="{FF2B5EF4-FFF2-40B4-BE49-F238E27FC236}">
                <a16:creationId xmlns:a16="http://schemas.microsoft.com/office/drawing/2014/main" id="{E43A069B-6D01-4BB1-B38B-325CD12D07EE}"/>
              </a:ext>
            </a:extLst>
          </p:cNvPr>
          <p:cNvSpPr>
            <a:spLocks noGrp="1"/>
          </p:cNvSpPr>
          <p:nvPr>
            <p:ph idx="1"/>
          </p:nvPr>
        </p:nvSpPr>
        <p:spPr>
          <a:xfrm>
            <a:off x="533399" y="1121227"/>
            <a:ext cx="10030098" cy="5479869"/>
          </a:xfrm>
        </p:spPr>
        <p:txBody>
          <a:bodyPr>
            <a:normAutofit fontScale="92500" lnSpcReduction="10000"/>
          </a:bodyPr>
          <a:lstStyle/>
          <a:p>
            <a:r>
              <a:rPr lang="en-US" altLang="en-US" sz="2400" dirty="0"/>
              <a:t> Purpose and Scope</a:t>
            </a:r>
          </a:p>
          <a:p>
            <a:pPr lvl="1"/>
            <a:r>
              <a:rPr lang="en-GB" altLang="en-US" sz="1900" dirty="0"/>
              <a:t>3GPP networks witnessing increasing demand from various vertical industries</a:t>
            </a:r>
          </a:p>
          <a:p>
            <a:pPr lvl="1"/>
            <a:r>
              <a:rPr lang="en-IN" altLang="en-US" sz="1900" dirty="0"/>
              <a:t>It is apparent that vertical applications will require similar core capabilities</a:t>
            </a:r>
            <a:r>
              <a:rPr lang="en-GB" altLang="en-US" sz="1900" dirty="0"/>
              <a:t> in a timely manner</a:t>
            </a:r>
          </a:p>
          <a:p>
            <a:pPr lvl="1"/>
            <a:r>
              <a:rPr lang="en-IN" altLang="en-US" sz="1900" dirty="0"/>
              <a:t>3GPP TS 23.434 specifies application-enabling services that can be reused across vertical applications (e.g. V2X applications)</a:t>
            </a:r>
          </a:p>
          <a:p>
            <a:pPr lvl="1"/>
            <a:r>
              <a:rPr lang="en-IN" altLang="en-US" sz="1900" dirty="0"/>
              <a:t>SEAL also specifies the northbound APIs (compliant with CAPIF) - to enable flexible integration with vertical applications.</a:t>
            </a:r>
            <a:endParaRPr lang="en-US" altLang="en-US" sz="1900" dirty="0"/>
          </a:p>
          <a:p>
            <a:r>
              <a:rPr lang="en-US" altLang="en-US" sz="2400" dirty="0"/>
              <a:t> Key features</a:t>
            </a:r>
          </a:p>
          <a:p>
            <a:pPr lvl="1"/>
            <a:endParaRPr lang="en-IN" altLang="en-US" sz="1900" dirty="0"/>
          </a:p>
          <a:p>
            <a:pPr lvl="1"/>
            <a:endParaRPr lang="en-IN" altLang="en-US" sz="1900" dirty="0"/>
          </a:p>
          <a:p>
            <a:pPr lvl="1"/>
            <a:endParaRPr lang="en-IN" altLang="en-US" sz="1900" dirty="0"/>
          </a:p>
          <a:p>
            <a:pPr lvl="1"/>
            <a:endParaRPr lang="en-IN" altLang="en-US" sz="1900" dirty="0"/>
          </a:p>
          <a:p>
            <a:pPr lvl="1"/>
            <a:endParaRPr lang="en-IN" altLang="en-US" sz="1900" dirty="0"/>
          </a:p>
          <a:p>
            <a:pPr lvl="1"/>
            <a:endParaRPr lang="en-IN" altLang="en-US" sz="1900" dirty="0"/>
          </a:p>
          <a:p>
            <a:pPr lvl="1"/>
            <a:endParaRPr lang="en-IN" altLang="en-US" sz="1900" dirty="0"/>
          </a:p>
          <a:p>
            <a:pPr lvl="1"/>
            <a:r>
              <a:rPr lang="en-IN" altLang="en-US" sz="1900" dirty="0"/>
              <a:t>SEAL services are supported both in on-network and off-network</a:t>
            </a:r>
            <a:endParaRPr lang="en-US" altLang="en-US" sz="1900" dirty="0"/>
          </a:p>
          <a:p>
            <a:pPr lvl="1"/>
            <a:r>
              <a:rPr lang="en-US" altLang="en-US" sz="1900" dirty="0"/>
              <a:t>Interconnection between SEAL servers to</a:t>
            </a:r>
            <a:r>
              <a:rPr lang="en-IN" altLang="en-US" sz="1900" dirty="0"/>
              <a:t> support distributed SEAL server deployments</a:t>
            </a:r>
          </a:p>
          <a:p>
            <a:pPr lvl="1"/>
            <a:r>
              <a:rPr lang="en-IN" altLang="en-US" sz="1900" dirty="0"/>
              <a:t>Inter-service communication between SEAL servers (e.g. location based group management)</a:t>
            </a:r>
          </a:p>
        </p:txBody>
      </p:sp>
      <p:sp>
        <p:nvSpPr>
          <p:cNvPr id="2" name="Rectangle 1"/>
          <p:cNvSpPr/>
          <p:nvPr/>
        </p:nvSpPr>
        <p:spPr>
          <a:xfrm>
            <a:off x="533400" y="3605351"/>
            <a:ext cx="4413070" cy="1680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marR="0" lvl="1" indent="-228600" algn="l" defTabSz="914400" rtl="0" eaLnBrk="1" fontAlgn="auto" latinLnBrk="0" hangingPunct="1">
              <a:lnSpc>
                <a:spcPct val="80000"/>
              </a:lnSpc>
              <a:spcBef>
                <a:spcPts val="500"/>
              </a:spcBef>
              <a:spcAft>
                <a:spcPts val="0"/>
              </a:spcAft>
              <a:buClr>
                <a:srgbClr val="C00000"/>
              </a:buClr>
              <a:buSzTx/>
              <a:buFont typeface="Wingdings" panose="05000000000000000000" pitchFamily="2" charset="2"/>
              <a:buChar char="§"/>
              <a:tabLst/>
              <a:defRPr/>
            </a:pPr>
            <a:r>
              <a:rPr kumimoji="0" lang="en-IN"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SEAL common core services:</a:t>
            </a:r>
          </a:p>
          <a:p>
            <a:pPr marL="1143000" marR="0" lvl="2"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Group management</a:t>
            </a:r>
          </a:p>
          <a:p>
            <a:pPr marL="1143000" marR="0" lvl="2"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Configuration management</a:t>
            </a:r>
          </a:p>
          <a:p>
            <a:pPr marL="1143000" marR="0" lvl="2"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Location management</a:t>
            </a:r>
          </a:p>
          <a:p>
            <a:pPr marL="1143000" marR="0" lvl="2"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Identity management</a:t>
            </a:r>
          </a:p>
          <a:p>
            <a:pPr marL="1143000" marR="0" lvl="2"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Key management</a:t>
            </a:r>
          </a:p>
          <a:p>
            <a:pPr marL="1143000" marR="0" lvl="2"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 resource management</a:t>
            </a:r>
          </a:p>
          <a:p>
            <a:pPr marL="1143000" marR="0" lvl="2"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Notification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4254133" y="3169913"/>
            <a:ext cx="4053838" cy="135417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marR="0" lvl="1" indent="-228600" algn="l" defTabSz="914400" rtl="0" eaLnBrk="1" fontAlgn="auto" latinLnBrk="0" hangingPunct="1">
              <a:lnSpc>
                <a:spcPct val="80000"/>
              </a:lnSpc>
              <a:spcBef>
                <a:spcPts val="500"/>
              </a:spcBef>
              <a:spcAft>
                <a:spcPts val="0"/>
              </a:spcAft>
              <a:buClr>
                <a:srgbClr val="C00000"/>
              </a:buClr>
              <a:buSzTx/>
              <a:buFont typeface="Wingdings" panose="05000000000000000000" pitchFamily="2" charset="2"/>
              <a:buChar char="§"/>
              <a:tabLst/>
              <a:defRPr/>
            </a:pPr>
            <a:r>
              <a:rPr kumimoji="0" lang="en-IN"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SEAL extension services:</a:t>
            </a:r>
          </a:p>
          <a:p>
            <a:pPr marL="1143000" marR="0" lvl="2"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 data analytics</a:t>
            </a:r>
          </a:p>
          <a:p>
            <a:pPr marL="1143000" marR="0" lvl="2"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Data delivery</a:t>
            </a:r>
          </a:p>
          <a:p>
            <a:pPr marL="1143000" marR="0" lvl="2" indent="-228600" algn="l" defTabSz="914400" rtl="0" eaLnBrk="1" fontAlgn="auto" latinLnBrk="0" hangingPunct="1">
              <a:lnSpc>
                <a:spcPct val="80000"/>
              </a:lnSpc>
              <a:spcBef>
                <a:spcPts val="500"/>
              </a:spcBef>
              <a:spcAft>
                <a:spcPts val="0"/>
              </a:spcAft>
              <a:buClrTx/>
              <a:buSzTx/>
              <a:buFont typeface="Arial" panose="020B0604020202020204" pitchFamily="34" charset="0"/>
              <a:buChar char="•"/>
              <a:tabLst/>
              <a:defRPr/>
            </a:pPr>
            <a:r>
              <a:rPr kumimoji="0" lang="en-IN"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 slice capability enablement</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Object 6"/>
          <p:cNvGraphicFramePr>
            <a:graphicFrameLocks noChangeAspect="1"/>
          </p:cNvGraphicFramePr>
          <p:nvPr/>
        </p:nvGraphicFramePr>
        <p:xfrm>
          <a:off x="8274377" y="3126379"/>
          <a:ext cx="3783306" cy="1902685"/>
        </p:xfrm>
        <a:graphic>
          <a:graphicData uri="http://schemas.openxmlformats.org/presentationml/2006/ole">
            <mc:AlternateContent xmlns:mc="http://schemas.openxmlformats.org/markup-compatibility/2006">
              <mc:Choice xmlns:v="urn:schemas-microsoft-com:vml" Requires="v">
                <p:oleObj name="Visio" r:id="rId3" imgW="4587311" imgH="2575356" progId="Visio.Drawing.15">
                  <p:embed/>
                </p:oleObj>
              </mc:Choice>
              <mc:Fallback>
                <p:oleObj name="Visio" r:id="rId3" imgW="4587311" imgH="2575356" progId="Visio.Drawing.15">
                  <p:embed/>
                  <p:pic>
                    <p:nvPicPr>
                      <p:cNvPr id="7" name="Object 6"/>
                      <p:cNvPicPr/>
                      <p:nvPr/>
                    </p:nvPicPr>
                    <p:blipFill>
                      <a:blip r:embed="rId4"/>
                      <a:stretch>
                        <a:fillRect/>
                      </a:stretch>
                    </p:blipFill>
                    <p:spPr>
                      <a:xfrm>
                        <a:off x="8274377" y="3126379"/>
                        <a:ext cx="3783306" cy="1902685"/>
                      </a:xfrm>
                      <a:prstGeom prst="rect">
                        <a:avLst/>
                      </a:prstGeom>
                    </p:spPr>
                  </p:pic>
                </p:oleObj>
              </mc:Fallback>
            </mc:AlternateContent>
          </a:graphicData>
        </a:graphic>
      </p:graphicFrame>
    </p:spTree>
    <p:extLst>
      <p:ext uri="{BB962C8B-B14F-4D97-AF65-F5344CB8AC3E}">
        <p14:creationId xmlns:p14="http://schemas.microsoft.com/office/powerpoint/2010/main" val="195521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65D3124-3606-4785-83DF-CE7992318FF0}"/>
              </a:ext>
            </a:extLst>
          </p:cNvPr>
          <p:cNvSpPr>
            <a:spLocks noGrp="1"/>
          </p:cNvSpPr>
          <p:nvPr>
            <p:ph type="title"/>
          </p:nvPr>
        </p:nvSpPr>
        <p:spPr>
          <a:xfrm>
            <a:off x="2113191" y="71210"/>
            <a:ext cx="10448925" cy="1006475"/>
          </a:xfrm>
        </p:spPr>
        <p:txBody>
          <a:bodyPr/>
          <a:lstStyle/>
          <a:p>
            <a:pPr eaLnBrk="1" hangingPunct="1"/>
            <a:r>
              <a:rPr lang="en-GB" altLang="en-US" dirty="0"/>
              <a:t>Edge Application Enablement</a:t>
            </a:r>
          </a:p>
        </p:txBody>
      </p:sp>
      <p:sp>
        <p:nvSpPr>
          <p:cNvPr id="20483" name="Content Placeholder 2">
            <a:extLst>
              <a:ext uri="{FF2B5EF4-FFF2-40B4-BE49-F238E27FC236}">
                <a16:creationId xmlns:a16="http://schemas.microsoft.com/office/drawing/2014/main" id="{E43A069B-6D01-4BB1-B38B-325CD12D07EE}"/>
              </a:ext>
            </a:extLst>
          </p:cNvPr>
          <p:cNvSpPr>
            <a:spLocks noGrp="1"/>
          </p:cNvSpPr>
          <p:nvPr>
            <p:ph idx="1"/>
          </p:nvPr>
        </p:nvSpPr>
        <p:spPr>
          <a:xfrm>
            <a:off x="128908" y="1045444"/>
            <a:ext cx="6911284" cy="2483187"/>
          </a:xfrm>
        </p:spPr>
        <p:txBody>
          <a:bodyPr>
            <a:normAutofit/>
          </a:bodyPr>
          <a:lstStyle/>
          <a:p>
            <a:r>
              <a:rPr lang="en-US" altLang="en-US" sz="2400" dirty="0"/>
              <a:t> Purpose and Scope</a:t>
            </a:r>
          </a:p>
          <a:p>
            <a:pPr lvl="1"/>
            <a:r>
              <a:rPr lang="en-IN" sz="1900" dirty="0"/>
              <a:t>Edge Application Enablement in 3GPP helps achieve the performance goals of Verticals, providing </a:t>
            </a:r>
            <a:r>
              <a:rPr lang="en-IN" sz="1900" b="1" dirty="0"/>
              <a:t>low latency and massive broadband</a:t>
            </a:r>
            <a:r>
              <a:rPr lang="en-IN" sz="1900" dirty="0"/>
              <a:t>.</a:t>
            </a:r>
          </a:p>
          <a:p>
            <a:pPr lvl="1"/>
            <a:r>
              <a:rPr lang="en-IN" sz="1900" dirty="0"/>
              <a:t>The feature aims to define a </a:t>
            </a:r>
            <a:r>
              <a:rPr lang="en-IN" sz="1900" b="1" dirty="0"/>
              <a:t>supporting application layer</a:t>
            </a:r>
            <a:r>
              <a:rPr lang="en-IN" sz="1900" dirty="0"/>
              <a:t>, which enables the deployment of applications on the edge of 3GPP networks, with </a:t>
            </a:r>
            <a:r>
              <a:rPr lang="en-IN" sz="1900" b="1" dirty="0"/>
              <a:t>minimal impacts to edge-based applications </a:t>
            </a:r>
            <a:r>
              <a:rPr lang="en-IN" sz="1900" dirty="0"/>
              <a:t>on the UE.</a:t>
            </a:r>
          </a:p>
        </p:txBody>
      </p:sp>
      <p:sp>
        <p:nvSpPr>
          <p:cNvPr id="6" name="TextBox 5"/>
          <p:cNvSpPr txBox="1"/>
          <p:nvPr/>
        </p:nvSpPr>
        <p:spPr>
          <a:xfrm>
            <a:off x="7614214" y="3415672"/>
            <a:ext cx="3538020" cy="307777"/>
          </a:xfrm>
          <a:prstGeom prst="rect">
            <a:avLst/>
          </a:prstGeom>
          <a:noFill/>
        </p:spPr>
        <p:txBody>
          <a:bodyPr wrap="none" rtlCol="0">
            <a:spAutoFit/>
          </a:bodyPr>
          <a:lstStyle/>
          <a:p>
            <a:r>
              <a:rPr lang="en-IN" sz="1400" dirty="0"/>
              <a:t>EDGEAPP Architecture (</a:t>
            </a:r>
            <a:r>
              <a:rPr lang="en-IN" sz="1400" dirty="0">
                <a:hlinkClick r:id="rId3"/>
              </a:rPr>
              <a:t>TS 23.558</a:t>
            </a:r>
            <a:r>
              <a:rPr lang="en-IN" sz="1400" dirty="0"/>
              <a:t>) - Simplified</a:t>
            </a:r>
          </a:p>
        </p:txBody>
      </p:sp>
      <p:sp>
        <p:nvSpPr>
          <p:cNvPr id="8" name="Content Placeholder 2">
            <a:extLst>
              <a:ext uri="{FF2B5EF4-FFF2-40B4-BE49-F238E27FC236}">
                <a16:creationId xmlns:a16="http://schemas.microsoft.com/office/drawing/2014/main" id="{E43A069B-6D01-4BB1-B38B-325CD12D07EE}"/>
              </a:ext>
            </a:extLst>
          </p:cNvPr>
          <p:cNvSpPr txBox="1">
            <a:spLocks/>
          </p:cNvSpPr>
          <p:nvPr/>
        </p:nvSpPr>
        <p:spPr>
          <a:xfrm>
            <a:off x="128908" y="3575977"/>
            <a:ext cx="6278767" cy="287781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dirty="0"/>
              <a:t> Key Features</a:t>
            </a:r>
          </a:p>
          <a:p>
            <a:pPr lvl="1"/>
            <a:r>
              <a:rPr lang="en-IN" sz="2000" kern="0" dirty="0">
                <a:solidFill>
                  <a:prstClr val="black"/>
                </a:solidFill>
              </a:rPr>
              <a:t>ECS Discovery and Service Provisioning</a:t>
            </a:r>
            <a:endParaRPr lang="en-IN" sz="2000" dirty="0"/>
          </a:p>
          <a:p>
            <a:pPr lvl="2"/>
            <a:r>
              <a:rPr lang="en-IN" sz="1600" kern="0" dirty="0">
                <a:solidFill>
                  <a:prstClr val="black"/>
                </a:solidFill>
              </a:rPr>
              <a:t>Enabling a UE with an Edge Enabler Client to find and connect to available Edge Data Networks (EDNs).</a:t>
            </a:r>
            <a:endParaRPr lang="en-IN" sz="1500" dirty="0"/>
          </a:p>
          <a:p>
            <a:pPr lvl="1"/>
            <a:r>
              <a:rPr lang="en-IN" sz="2000" kern="0" dirty="0">
                <a:solidFill>
                  <a:prstClr val="black"/>
                </a:solidFill>
              </a:rPr>
              <a:t>Registration</a:t>
            </a:r>
          </a:p>
          <a:p>
            <a:pPr lvl="2"/>
            <a:r>
              <a:rPr lang="en-IN" altLang="en-US" sz="1600" kern="0" dirty="0">
                <a:solidFill>
                  <a:prstClr val="black"/>
                </a:solidFill>
              </a:rPr>
              <a:t>Enabling context initialization and sharing of basic information about the EEC with the EES</a:t>
            </a:r>
            <a:r>
              <a:rPr lang="en-IN" sz="1600" kern="0" dirty="0">
                <a:solidFill>
                  <a:prstClr val="black"/>
                </a:solidFill>
              </a:rPr>
              <a:t>.</a:t>
            </a:r>
          </a:p>
          <a:p>
            <a:pPr lvl="1"/>
            <a:r>
              <a:rPr lang="en-IN" sz="2000" kern="0" dirty="0">
                <a:solidFill>
                  <a:prstClr val="black"/>
                </a:solidFill>
              </a:rPr>
              <a:t>EAS Discovery</a:t>
            </a:r>
          </a:p>
          <a:p>
            <a:pPr lvl="2"/>
            <a:r>
              <a:rPr lang="en-IN" altLang="en-US" sz="1600" kern="0" dirty="0">
                <a:solidFill>
                  <a:prstClr val="black"/>
                </a:solidFill>
              </a:rPr>
              <a:t>Enabling a UE with an EEC to discover Edge AS using filters and policies, including Server capabilities, operation characteristics, service area, schedule, support for service continuity</a:t>
            </a:r>
            <a:endParaRPr lang="en-IN" sz="1500" dirty="0"/>
          </a:p>
        </p:txBody>
      </p:sp>
      <p:sp>
        <p:nvSpPr>
          <p:cNvPr id="9" name="Content Placeholder 2">
            <a:extLst>
              <a:ext uri="{FF2B5EF4-FFF2-40B4-BE49-F238E27FC236}">
                <a16:creationId xmlns:a16="http://schemas.microsoft.com/office/drawing/2014/main" id="{E43A069B-6D01-4BB1-B38B-325CD12D07EE}"/>
              </a:ext>
            </a:extLst>
          </p:cNvPr>
          <p:cNvSpPr txBox="1">
            <a:spLocks/>
          </p:cNvSpPr>
          <p:nvPr/>
        </p:nvSpPr>
        <p:spPr>
          <a:xfrm>
            <a:off x="5849071" y="3575977"/>
            <a:ext cx="6278767" cy="287781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dirty="0"/>
          </a:p>
          <a:p>
            <a:pPr lvl="1"/>
            <a:r>
              <a:rPr lang="en-IN" sz="2200" kern="0" dirty="0">
                <a:solidFill>
                  <a:prstClr val="black"/>
                </a:solidFill>
              </a:rPr>
              <a:t>Service Continuity</a:t>
            </a:r>
            <a:endParaRPr lang="en-IN" sz="2200" dirty="0"/>
          </a:p>
          <a:p>
            <a:pPr lvl="2"/>
            <a:r>
              <a:rPr lang="en-IN" sz="1800" kern="0" dirty="0">
                <a:solidFill>
                  <a:prstClr val="black"/>
                </a:solidFill>
              </a:rPr>
              <a:t>To discover EAS in the target area based on the expected new location</a:t>
            </a:r>
          </a:p>
          <a:p>
            <a:pPr lvl="2"/>
            <a:r>
              <a:rPr lang="en-IN" sz="1800" kern="0" dirty="0">
                <a:solidFill>
                  <a:prstClr val="black"/>
                </a:solidFill>
              </a:rPr>
              <a:t>To trigger application context transfer from source EAS (from where the AC is currently taking service) to target EAS (from where the AC will take service in new location).</a:t>
            </a:r>
            <a:endParaRPr lang="en-IN" sz="1800" dirty="0"/>
          </a:p>
          <a:p>
            <a:pPr lvl="1"/>
            <a:r>
              <a:rPr lang="en-IN" sz="2200" kern="0" dirty="0">
                <a:solidFill>
                  <a:prstClr val="black"/>
                </a:solidFill>
              </a:rPr>
              <a:t>Roaming and Federation</a:t>
            </a:r>
          </a:p>
          <a:p>
            <a:pPr lvl="2"/>
            <a:r>
              <a:rPr lang="en-IN" altLang="en-US" sz="1800" kern="0" dirty="0">
                <a:solidFill>
                  <a:prstClr val="black"/>
                </a:solidFill>
              </a:rPr>
              <a:t>To enable roaming UE(s) to access local EASs</a:t>
            </a:r>
          </a:p>
          <a:p>
            <a:pPr lvl="2"/>
            <a:r>
              <a:rPr lang="en-IN" altLang="en-US" sz="1800" kern="0" dirty="0">
                <a:solidFill>
                  <a:prstClr val="black"/>
                </a:solidFill>
              </a:rPr>
              <a:t>To enables operators to make their assets and capabilities available across multiple networks</a:t>
            </a:r>
            <a:r>
              <a:rPr lang="en-IN" sz="1800" kern="0" dirty="0">
                <a:solidFill>
                  <a:prstClr val="black"/>
                </a:solidFill>
              </a:rPr>
              <a:t>.</a:t>
            </a:r>
          </a:p>
          <a:p>
            <a:pPr lvl="1"/>
            <a:r>
              <a:rPr lang="en-IN" altLang="en-US" sz="2100" kern="0" dirty="0">
                <a:solidFill>
                  <a:prstClr val="black"/>
                </a:solidFill>
              </a:rPr>
              <a:t>Capability exposure </a:t>
            </a:r>
          </a:p>
          <a:p>
            <a:pPr lvl="2"/>
            <a:r>
              <a:rPr lang="en-IN" altLang="en-US" sz="1900" kern="0" dirty="0">
                <a:solidFill>
                  <a:prstClr val="black"/>
                </a:solidFill>
              </a:rPr>
              <a:t>Expose capabilities of Edge Enabler Layer and/or 3GPP core network, such as location service, </a:t>
            </a:r>
            <a:r>
              <a:rPr lang="en-IN" altLang="en-US" sz="1900" kern="0" dirty="0" err="1">
                <a:solidFill>
                  <a:prstClr val="black"/>
                </a:solidFill>
              </a:rPr>
              <a:t>QoS</a:t>
            </a:r>
            <a:r>
              <a:rPr lang="en-IN" altLang="en-US" sz="1900" kern="0" dirty="0">
                <a:solidFill>
                  <a:prstClr val="black"/>
                </a:solidFill>
              </a:rPr>
              <a:t>, and AF traffic influence.</a:t>
            </a:r>
          </a:p>
        </p:txBody>
      </p:sp>
      <p:pic>
        <p:nvPicPr>
          <p:cNvPr id="3" name="Picture 2"/>
          <p:cNvPicPr>
            <a:picLocks noChangeAspect="1"/>
          </p:cNvPicPr>
          <p:nvPr/>
        </p:nvPicPr>
        <p:blipFill>
          <a:blip r:embed="rId5"/>
          <a:stretch>
            <a:fillRect/>
          </a:stretch>
        </p:blipFill>
        <p:spPr>
          <a:xfrm>
            <a:off x="7333977" y="944270"/>
            <a:ext cx="4691768" cy="2391250"/>
          </a:xfrm>
          <a:prstGeom prst="rect">
            <a:avLst/>
          </a:prstGeom>
        </p:spPr>
      </p:pic>
      <p:sp>
        <p:nvSpPr>
          <p:cNvPr id="4" name="Rectangle 3"/>
          <p:cNvSpPr/>
          <p:nvPr/>
        </p:nvSpPr>
        <p:spPr>
          <a:xfrm>
            <a:off x="1920879" y="6400240"/>
            <a:ext cx="8973591" cy="276999"/>
          </a:xfrm>
          <a:prstGeom prst="rect">
            <a:avLst/>
          </a:prstGeom>
        </p:spPr>
        <p:txBody>
          <a:bodyPr wrap="square">
            <a:spAutoFit/>
          </a:bodyPr>
          <a:lstStyle/>
          <a:p>
            <a:pPr marL="1143000" lvl="2" indent="-228600">
              <a:lnSpc>
                <a:spcPct val="80000"/>
              </a:lnSpc>
              <a:spcBef>
                <a:spcPts val="500"/>
              </a:spcBef>
              <a:buFont typeface="Arial" panose="020B0604020202020204" pitchFamily="34" charset="0"/>
              <a:buChar char="•"/>
            </a:pPr>
            <a:r>
              <a:rPr lang="en-IN" sz="1500" kern="0" dirty="0">
                <a:solidFill>
                  <a:prstClr val="black"/>
                </a:solidFill>
              </a:rPr>
              <a:t>And more… Edge Node Sharing (ENS), Common EAS, Dynamic Instantiation, etc.</a:t>
            </a:r>
          </a:p>
        </p:txBody>
      </p:sp>
    </p:spTree>
    <p:extLst>
      <p:ext uri="{BB962C8B-B14F-4D97-AF65-F5344CB8AC3E}">
        <p14:creationId xmlns:p14="http://schemas.microsoft.com/office/powerpoint/2010/main" val="324688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BA2AB50-F6D0-4765-A1EF-BA3476CB0519}"/>
              </a:ext>
            </a:extLst>
          </p:cNvPr>
          <p:cNvSpPr>
            <a:spLocks noGrp="1"/>
          </p:cNvSpPr>
          <p:nvPr>
            <p:ph type="title"/>
          </p:nvPr>
        </p:nvSpPr>
        <p:spPr>
          <a:xfrm>
            <a:off x="2097911" y="35508"/>
            <a:ext cx="9450572" cy="1006475"/>
          </a:xfrm>
        </p:spPr>
        <p:txBody>
          <a:bodyPr/>
          <a:lstStyle/>
          <a:p>
            <a:pPr eaLnBrk="1" hangingPunct="1"/>
            <a:r>
              <a:rPr lang="en-GB" altLang="en-US" dirty="0"/>
              <a:t>Outline</a:t>
            </a:r>
          </a:p>
        </p:txBody>
      </p:sp>
      <p:sp>
        <p:nvSpPr>
          <p:cNvPr id="6147" name="Content Placeholder 2">
            <a:extLst>
              <a:ext uri="{FF2B5EF4-FFF2-40B4-BE49-F238E27FC236}">
                <a16:creationId xmlns:a16="http://schemas.microsoft.com/office/drawing/2014/main" id="{22336DF2-CE56-45FD-88E1-AAA952D81231}"/>
              </a:ext>
            </a:extLst>
          </p:cNvPr>
          <p:cNvSpPr>
            <a:spLocks noGrp="1"/>
          </p:cNvSpPr>
          <p:nvPr>
            <p:ph idx="1"/>
          </p:nvPr>
        </p:nvSpPr>
        <p:spPr>
          <a:xfrm>
            <a:off x="533400" y="1417320"/>
            <a:ext cx="8363712" cy="5111496"/>
          </a:xfrm>
        </p:spPr>
        <p:txBody>
          <a:bodyPr>
            <a:normAutofit/>
          </a:bodyPr>
          <a:lstStyle/>
          <a:p>
            <a:r>
              <a:rPr lang="en-US" altLang="en-US" dirty="0"/>
              <a:t> History and Evolution</a:t>
            </a:r>
          </a:p>
          <a:p>
            <a:r>
              <a:rPr lang="en-US" dirty="0">
                <a:effectLst/>
                <a:ea typeface="Times New Roman" panose="02020603050405020304" pitchFamily="18" charset="0"/>
                <a:cs typeface="Times New Roman" panose="02020603050405020304" pitchFamily="18" charset="0"/>
              </a:rPr>
              <a:t> Critical Communication </a:t>
            </a:r>
            <a:r>
              <a:rPr lang="en-US" dirty="0">
                <a:ea typeface="Times New Roman" panose="02020603050405020304" pitchFamily="18" charset="0"/>
                <a:cs typeface="Times New Roman" panose="02020603050405020304" pitchFamily="18" charset="0"/>
              </a:rPr>
              <a:t>A</a:t>
            </a:r>
            <a:r>
              <a:rPr lang="en-US" dirty="0">
                <a:effectLst/>
                <a:ea typeface="Times New Roman" panose="02020603050405020304" pitchFamily="18" charset="0"/>
                <a:cs typeface="Times New Roman" panose="02020603050405020304" pitchFamily="18" charset="0"/>
              </a:rPr>
              <a:t>pplications</a:t>
            </a:r>
          </a:p>
          <a:p>
            <a:r>
              <a:rPr lang="en-US" dirty="0">
                <a:effectLst/>
                <a:ea typeface="Times New Roman" panose="02020603050405020304" pitchFamily="18" charset="0"/>
                <a:cs typeface="Times New Roman" panose="02020603050405020304" pitchFamily="18" charset="0"/>
              </a:rPr>
              <a:t> Service Frameworks</a:t>
            </a:r>
          </a:p>
          <a:p>
            <a:r>
              <a:rPr lang="en-IN" dirty="0">
                <a:effectLst/>
                <a:ea typeface="Times New Roman" panose="02020603050405020304" pitchFamily="18" charset="0"/>
                <a:cs typeface="Times New Roman" panose="02020603050405020304" pitchFamily="18" charset="0"/>
              </a:rPr>
              <a:t> Enablers for </a:t>
            </a:r>
            <a:r>
              <a:rPr lang="en-US" dirty="0">
                <a:ea typeface="Times New Roman" panose="02020603050405020304" pitchFamily="18" charset="0"/>
                <a:cs typeface="Times New Roman" panose="02020603050405020304" pitchFamily="18" charset="0"/>
              </a:rPr>
              <a:t>V</a:t>
            </a:r>
            <a:r>
              <a:rPr lang="en-US" dirty="0">
                <a:effectLst/>
                <a:ea typeface="Times New Roman" panose="02020603050405020304" pitchFamily="18" charset="0"/>
                <a:cs typeface="Times New Roman" panose="02020603050405020304" pitchFamily="18" charset="0"/>
              </a:rPr>
              <a:t>ertical </a:t>
            </a:r>
            <a:r>
              <a:rPr lang="en-US" dirty="0">
                <a:ea typeface="Times New Roman" panose="02020603050405020304" pitchFamily="18" charset="0"/>
                <a:cs typeface="Times New Roman" panose="02020603050405020304" pitchFamily="18" charset="0"/>
              </a:rPr>
              <a:t>A</a:t>
            </a:r>
            <a:r>
              <a:rPr lang="en-US" dirty="0">
                <a:effectLst/>
                <a:ea typeface="Times New Roman" panose="02020603050405020304" pitchFamily="18" charset="0"/>
                <a:cs typeface="Times New Roman" panose="02020603050405020304" pitchFamily="18" charset="0"/>
              </a:rPr>
              <a:t>pplications</a:t>
            </a:r>
          </a:p>
          <a:p>
            <a:r>
              <a:rPr lang="en-US" altLang="en-US" dirty="0"/>
              <a:t> Way Forward</a:t>
            </a:r>
          </a:p>
        </p:txBody>
      </p:sp>
      <p:pic>
        <p:nvPicPr>
          <p:cNvPr id="6" name="Picture 5" descr="A group of helmets with logos&#10;&#10;Description automatically generated">
            <a:extLst>
              <a:ext uri="{FF2B5EF4-FFF2-40B4-BE49-F238E27FC236}">
                <a16:creationId xmlns:a16="http://schemas.microsoft.com/office/drawing/2014/main" id="{D6840844-2BCA-BBDF-D37D-36C657A01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378" y="2898538"/>
            <a:ext cx="4401633" cy="338338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AB593AC-9335-4A81-10D4-18A3BE54A204}"/>
              </a:ext>
            </a:extLst>
          </p:cNvPr>
          <p:cNvSpPr>
            <a:spLocks noGrp="1"/>
          </p:cNvSpPr>
          <p:nvPr>
            <p:ph type="title"/>
          </p:nvPr>
        </p:nvSpPr>
        <p:spPr>
          <a:xfrm>
            <a:off x="2041683" y="56845"/>
            <a:ext cx="9622367" cy="1162355"/>
          </a:xfrm>
        </p:spPr>
        <p:txBody>
          <a:bodyPr>
            <a:normAutofit/>
          </a:bodyPr>
          <a:lstStyle/>
          <a:p>
            <a:r>
              <a:rPr lang="en-US" dirty="0">
                <a:ea typeface="Times New Roman" panose="02020603050405020304" pitchFamily="18" charset="0"/>
                <a:cs typeface="Times New Roman" panose="02020603050405020304" pitchFamily="18" charset="0"/>
              </a:rPr>
              <a:t>Application Data Analytics Enablement</a:t>
            </a:r>
            <a:endParaRPr lang="en-IN" altLang="en-US" sz="3100" dirty="0"/>
          </a:p>
        </p:txBody>
      </p:sp>
      <p:sp>
        <p:nvSpPr>
          <p:cNvPr id="5" name="Content Placeholder 2">
            <a:extLst>
              <a:ext uri="{FF2B5EF4-FFF2-40B4-BE49-F238E27FC236}">
                <a16:creationId xmlns:a16="http://schemas.microsoft.com/office/drawing/2014/main" id="{2C921A1C-7C50-D1F4-57A5-9FD92780DAC0}"/>
              </a:ext>
            </a:extLst>
          </p:cNvPr>
          <p:cNvSpPr>
            <a:spLocks noGrp="1"/>
          </p:cNvSpPr>
          <p:nvPr>
            <p:ph idx="1"/>
          </p:nvPr>
        </p:nvSpPr>
        <p:spPr>
          <a:xfrm>
            <a:off x="592672" y="1403053"/>
            <a:ext cx="10488986" cy="5291667"/>
          </a:xfrm>
        </p:spPr>
        <p:txBody>
          <a:bodyPr>
            <a:normAutofit/>
          </a:bodyPr>
          <a:lstStyle/>
          <a:p>
            <a:r>
              <a:rPr lang="en-US" altLang="en-US" sz="2400" dirty="0"/>
              <a:t> Purpose and Scope</a:t>
            </a:r>
            <a:endParaRPr lang="en-US" dirty="0">
              <a:effectLst/>
            </a:endParaRPr>
          </a:p>
          <a:p>
            <a:pPr marL="742950" lvl="1" indent="-285750">
              <a:buFont typeface="Wingdings" panose="05000000000000000000" pitchFamily="2" charset="2"/>
              <a:buChar char=""/>
              <a:tabLst>
                <a:tab pos="914400" algn="l"/>
              </a:tabLst>
            </a:pPr>
            <a:r>
              <a:rPr lang="en-US" sz="2000" dirty="0">
                <a:effectLst/>
                <a:ea typeface="Times New Roman" panose="02020603050405020304" pitchFamily="18" charset="0"/>
              </a:rPr>
              <a:t>To provide simplified</a:t>
            </a:r>
            <a:r>
              <a:rPr lang="en-IN" sz="2000" dirty="0">
                <a:effectLst/>
                <a:ea typeface="Times New Roman" panose="02020603050405020304" pitchFamily="18" charset="0"/>
              </a:rPr>
              <a:t> end to end performance analytics to 3</a:t>
            </a:r>
            <a:r>
              <a:rPr lang="en-IN" sz="2000" baseline="30000" dirty="0">
                <a:effectLst/>
                <a:ea typeface="Times New Roman" panose="02020603050405020304" pitchFamily="18" charset="0"/>
              </a:rPr>
              <a:t>rd</a:t>
            </a:r>
            <a:r>
              <a:rPr lang="en-IN" sz="2000" dirty="0">
                <a:effectLst/>
                <a:ea typeface="Times New Roman" panose="02020603050405020304" pitchFamily="18" charset="0"/>
              </a:rPr>
              <a:t> party / verticals based on consuming / combining data from the 5G core, OAM, and UE. </a:t>
            </a:r>
            <a:endParaRPr lang="en-US" sz="2000" dirty="0">
              <a:effectLst/>
              <a:ea typeface="Aptos" panose="020B0004020202020204" pitchFamily="34" charset="0"/>
            </a:endParaRPr>
          </a:p>
          <a:p>
            <a:pPr marL="742950" lvl="1" indent="-285750">
              <a:buFont typeface="Wingdings" panose="05000000000000000000" pitchFamily="2" charset="2"/>
              <a:buChar char=""/>
              <a:tabLst>
                <a:tab pos="914400" algn="l"/>
              </a:tabLst>
            </a:pPr>
            <a:r>
              <a:rPr lang="en-IN" sz="2000" dirty="0">
                <a:effectLst/>
                <a:ea typeface="Times New Roman" panose="02020603050405020304" pitchFamily="18" charset="0"/>
              </a:rPr>
              <a:t>Such analytics helps identifying or predict edge/cloud server load and performance issues as well as per application session possible performance downgrades, and allows the vertical applications to pro-actively adapt its behaviour or request additional resources from the network to ensure meeting the service KPIs when using the 5GS for the communication.</a:t>
            </a:r>
            <a:endParaRPr lang="en-IN" sz="2000" dirty="0">
              <a:highlight>
                <a:srgbClr val="FFFF00"/>
              </a:highlight>
            </a:endParaRPr>
          </a:p>
          <a:p>
            <a:r>
              <a:rPr lang="en-US" altLang="en-US" sz="2400" dirty="0"/>
              <a:t> Key features</a:t>
            </a:r>
          </a:p>
          <a:p>
            <a:pPr lvl="1">
              <a:defRPr/>
            </a:pPr>
            <a:r>
              <a:rPr lang="en-IN" sz="2000" dirty="0"/>
              <a:t>Vertical user leveraging the Application layer Analytics capabilities for predicting end to end performance and selecting the optimal VAL server</a:t>
            </a:r>
          </a:p>
          <a:p>
            <a:pPr lvl="2">
              <a:defRPr/>
            </a:pPr>
            <a:r>
              <a:rPr lang="en-US" sz="1600" dirty="0"/>
              <a:t>ADAES is a SEAL functionality for providing end to end performance analytics (e.g. VAL server performance)</a:t>
            </a:r>
          </a:p>
          <a:p>
            <a:pPr lvl="2">
              <a:defRPr/>
            </a:pPr>
            <a:r>
              <a:rPr lang="en-US" sz="1600" dirty="0"/>
              <a:t>ADAES may consume SEALDD (or A-DCCF) services to retrieve TCP connections statistics for a certain service area and time</a:t>
            </a:r>
          </a:p>
          <a:p>
            <a:pPr lvl="2">
              <a:defRPr/>
            </a:pPr>
            <a:r>
              <a:rPr lang="en-US" sz="1600" dirty="0"/>
              <a:t>ADAES locally stores the statistics in A-ADRF</a:t>
            </a:r>
          </a:p>
          <a:p>
            <a:pPr lvl="2">
              <a:defRPr/>
            </a:pPr>
            <a:r>
              <a:rPr lang="en-US" sz="1600" dirty="0"/>
              <a:t>ADAES provides the VAL server predictions to the UEs</a:t>
            </a:r>
            <a:endParaRPr lang="en-US" sz="1600" dirty="0">
              <a:effectLst/>
              <a:ea typeface="Times New Roman" panose="02020603050405020304" pitchFamily="18" charset="0"/>
              <a:cs typeface="Aptos" panose="020B0004020202020204" pitchFamily="34"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65D3124-3606-4785-83DF-CE7992318FF0}"/>
              </a:ext>
            </a:extLst>
          </p:cNvPr>
          <p:cNvSpPr>
            <a:spLocks noGrp="1"/>
          </p:cNvSpPr>
          <p:nvPr>
            <p:ph type="title"/>
          </p:nvPr>
        </p:nvSpPr>
        <p:spPr>
          <a:xfrm>
            <a:off x="2113191" y="71210"/>
            <a:ext cx="10448925" cy="1006475"/>
          </a:xfrm>
        </p:spPr>
        <p:txBody>
          <a:bodyPr/>
          <a:lstStyle/>
          <a:p>
            <a:pPr eaLnBrk="1" hangingPunct="1"/>
            <a:r>
              <a:rPr lang="en-GB" altLang="en-US" dirty="0"/>
              <a:t>Application support for Metaverse Services</a:t>
            </a:r>
          </a:p>
        </p:txBody>
      </p:sp>
      <p:sp>
        <p:nvSpPr>
          <p:cNvPr id="20483" name="Content Placeholder 2">
            <a:extLst>
              <a:ext uri="{FF2B5EF4-FFF2-40B4-BE49-F238E27FC236}">
                <a16:creationId xmlns:a16="http://schemas.microsoft.com/office/drawing/2014/main" id="{E43A069B-6D01-4BB1-B38B-325CD12D07EE}"/>
              </a:ext>
            </a:extLst>
          </p:cNvPr>
          <p:cNvSpPr>
            <a:spLocks noGrp="1"/>
          </p:cNvSpPr>
          <p:nvPr>
            <p:ph idx="1"/>
          </p:nvPr>
        </p:nvSpPr>
        <p:spPr>
          <a:xfrm>
            <a:off x="128907" y="1145588"/>
            <a:ext cx="7481925" cy="1988467"/>
          </a:xfrm>
        </p:spPr>
        <p:txBody>
          <a:bodyPr>
            <a:normAutofit/>
          </a:bodyPr>
          <a:lstStyle/>
          <a:p>
            <a:r>
              <a:rPr lang="en-US" altLang="en-US" sz="2000" dirty="0"/>
              <a:t> Purpose and Scope</a:t>
            </a:r>
          </a:p>
          <a:p>
            <a:pPr lvl="1"/>
            <a:r>
              <a:rPr lang="en-US" sz="1800" dirty="0"/>
              <a:t>A </a:t>
            </a:r>
            <a:r>
              <a:rPr lang="en-US" sz="1800" dirty="0" err="1"/>
              <a:t>metaverse</a:t>
            </a:r>
            <a:r>
              <a:rPr lang="en-US" sz="1800" dirty="0"/>
              <a:t> is an interactive and immersive system to enhance user experience using XR media, including haptic media.</a:t>
            </a:r>
          </a:p>
          <a:p>
            <a:pPr lvl="1"/>
            <a:r>
              <a:rPr lang="en-US" sz="1800" dirty="0"/>
              <a:t>To provide localized </a:t>
            </a:r>
            <a:r>
              <a:rPr lang="en-US" sz="1800" dirty="0" err="1"/>
              <a:t>metaverse</a:t>
            </a:r>
            <a:r>
              <a:rPr lang="en-US" sz="1800" dirty="0"/>
              <a:t> service experience to the user –  a user interaction and information provided by a service to a user that is relevant to the physical location in which the user accesses the service.</a:t>
            </a:r>
            <a:endParaRPr lang="en-IN" sz="1800" dirty="0"/>
          </a:p>
        </p:txBody>
      </p:sp>
      <p:sp>
        <p:nvSpPr>
          <p:cNvPr id="8" name="Content Placeholder 2">
            <a:extLst>
              <a:ext uri="{FF2B5EF4-FFF2-40B4-BE49-F238E27FC236}">
                <a16:creationId xmlns:a16="http://schemas.microsoft.com/office/drawing/2014/main" id="{E43A069B-6D01-4BB1-B38B-325CD12D07EE}"/>
              </a:ext>
            </a:extLst>
          </p:cNvPr>
          <p:cNvSpPr txBox="1">
            <a:spLocks/>
          </p:cNvSpPr>
          <p:nvPr/>
        </p:nvSpPr>
        <p:spPr>
          <a:xfrm>
            <a:off x="206666" y="3044676"/>
            <a:ext cx="11406226" cy="38133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t> Key Features</a:t>
            </a:r>
          </a:p>
          <a:p>
            <a:pPr lvl="1"/>
            <a:r>
              <a:rPr lang="en-US" altLang="en-US" sz="1800" dirty="0"/>
              <a:t>All new services are defined as new SEAL servers. </a:t>
            </a:r>
          </a:p>
          <a:p>
            <a:pPr lvl="1"/>
            <a:r>
              <a:rPr lang="en-US" altLang="en-US" sz="1800" dirty="0"/>
              <a:t>Spatial anchors service</a:t>
            </a:r>
          </a:p>
          <a:p>
            <a:pPr lvl="2"/>
            <a:r>
              <a:rPr lang="en-GB" sz="1400" dirty="0">
                <a:ea typeface="Times New Roman" panose="02020603050405020304" pitchFamily="18" charset="0"/>
              </a:rPr>
              <a:t>It is an association between a location in space (three dimensions) and service information that can be used to identify and access services, e.g., information to access AR media content</a:t>
            </a:r>
          </a:p>
          <a:p>
            <a:pPr lvl="1"/>
            <a:r>
              <a:rPr lang="en-US" altLang="en-US" sz="1800" dirty="0"/>
              <a:t>Spatial mapping and localization service</a:t>
            </a:r>
          </a:p>
          <a:p>
            <a:pPr lvl="2"/>
            <a:r>
              <a:rPr lang="en-IN" sz="1400" dirty="0">
                <a:ea typeface="Times New Roman" panose="02020603050405020304" pitchFamily="18" charset="0"/>
              </a:rPr>
              <a:t>Spatial mapping is constructing or updating a map of an unknown location, localization is tracking an object to identify its location and orientation over time</a:t>
            </a:r>
          </a:p>
          <a:p>
            <a:pPr lvl="2"/>
            <a:r>
              <a:rPr lang="en-US" sz="1400" dirty="0">
                <a:ea typeface="Times New Roman" panose="02020603050405020304" pitchFamily="18" charset="0"/>
              </a:rPr>
              <a:t>A service offered by a mobile network operator that gathers sensor data in order to create and maintain a Spatial Map that can be used to offer customers Spatial Localization Service.</a:t>
            </a:r>
          </a:p>
          <a:p>
            <a:pPr lvl="1"/>
            <a:r>
              <a:rPr lang="en-US" altLang="en-US" sz="1800" dirty="0"/>
              <a:t>Digital Asset management</a:t>
            </a:r>
          </a:p>
          <a:p>
            <a:pPr lvl="2"/>
            <a:r>
              <a:rPr lang="en-GB" sz="1400" dirty="0">
                <a:ea typeface="Times New Roman" panose="02020603050405020304" pitchFamily="18" charset="0"/>
              </a:rPr>
              <a:t>Digitally stored information that is uniquely identifiable and associated with user</a:t>
            </a:r>
          </a:p>
          <a:p>
            <a:pPr lvl="1"/>
            <a:r>
              <a:rPr lang="en-IN" altLang="en-US" sz="1800" dirty="0"/>
              <a:t>Existing PINAPP architecture is enhanced</a:t>
            </a:r>
          </a:p>
          <a:p>
            <a:pPr lvl="2"/>
            <a:r>
              <a:rPr lang="en-IN" altLang="en-US" sz="1400" dirty="0"/>
              <a:t>To discovering nearby PIN elements (for the purpose related to application specific task, e.g. to offload the work)</a:t>
            </a:r>
            <a:endParaRPr lang="en-US" altLang="en-US" sz="1400" dirty="0"/>
          </a:p>
          <a:p>
            <a:pPr lvl="1"/>
            <a:endParaRPr lang="en-IN" sz="1050" dirty="0"/>
          </a:p>
        </p:txBody>
      </p:sp>
      <p:pic>
        <p:nvPicPr>
          <p:cNvPr id="2" name="Picture 1"/>
          <p:cNvPicPr>
            <a:picLocks noChangeAspect="1"/>
          </p:cNvPicPr>
          <p:nvPr/>
        </p:nvPicPr>
        <p:blipFill>
          <a:blip r:embed="rId4"/>
          <a:stretch>
            <a:fillRect/>
          </a:stretch>
        </p:blipFill>
        <p:spPr>
          <a:xfrm>
            <a:off x="7548956" y="1032042"/>
            <a:ext cx="4643045" cy="3002280"/>
          </a:xfrm>
          <a:prstGeom prst="rect">
            <a:avLst/>
          </a:prstGeom>
        </p:spPr>
      </p:pic>
    </p:spTree>
    <p:extLst>
      <p:ext uri="{BB962C8B-B14F-4D97-AF65-F5344CB8AC3E}">
        <p14:creationId xmlns:p14="http://schemas.microsoft.com/office/powerpoint/2010/main" val="4232672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65D3124-3606-4785-83DF-CE7992318FF0}"/>
              </a:ext>
            </a:extLst>
          </p:cNvPr>
          <p:cNvSpPr>
            <a:spLocks noGrp="1"/>
          </p:cNvSpPr>
          <p:nvPr>
            <p:ph type="title"/>
          </p:nvPr>
        </p:nvSpPr>
        <p:spPr>
          <a:xfrm>
            <a:off x="2038004" y="180381"/>
            <a:ext cx="10019315" cy="1107123"/>
          </a:xfrm>
        </p:spPr>
        <p:txBody>
          <a:bodyPr>
            <a:noAutofit/>
          </a:bodyPr>
          <a:lstStyle/>
          <a:p>
            <a:pPr eaLnBrk="1" hangingPunct="1"/>
            <a:r>
              <a:rPr lang="en-US" b="0" i="0" dirty="0">
                <a:effectLst/>
                <a:highlight>
                  <a:srgbClr val="FFFFFF"/>
                </a:highlight>
              </a:rPr>
              <a:t>Application support for Vehicle-to-Everything (V2X) services</a:t>
            </a:r>
            <a:endParaRPr lang="en-GB" altLang="en-US" dirty="0"/>
          </a:p>
        </p:txBody>
      </p:sp>
      <p:sp>
        <p:nvSpPr>
          <p:cNvPr id="20483" name="Content Placeholder 2">
            <a:extLst>
              <a:ext uri="{FF2B5EF4-FFF2-40B4-BE49-F238E27FC236}">
                <a16:creationId xmlns:a16="http://schemas.microsoft.com/office/drawing/2014/main" id="{E43A069B-6D01-4BB1-B38B-325CD12D07EE}"/>
              </a:ext>
            </a:extLst>
          </p:cNvPr>
          <p:cNvSpPr>
            <a:spLocks noGrp="1"/>
          </p:cNvSpPr>
          <p:nvPr>
            <p:ph idx="1"/>
          </p:nvPr>
        </p:nvSpPr>
        <p:spPr>
          <a:xfrm>
            <a:off x="533399" y="1606282"/>
            <a:ext cx="10634133" cy="5022018"/>
          </a:xfrm>
        </p:spPr>
        <p:txBody>
          <a:bodyPr>
            <a:normAutofit/>
          </a:bodyPr>
          <a:lstStyle/>
          <a:p>
            <a:r>
              <a:rPr lang="en-US" altLang="en-US" sz="2400" dirty="0"/>
              <a:t> Purpose and Scope</a:t>
            </a:r>
          </a:p>
          <a:p>
            <a:pPr lvl="1"/>
            <a:r>
              <a:rPr lang="en-US" altLang="en-US" sz="2000" dirty="0"/>
              <a:t>V2X application enabler layer that is necessary to ensure efficient use and deployment of V2X services over 3GPP systems.</a:t>
            </a:r>
          </a:p>
          <a:p>
            <a:r>
              <a:rPr lang="en-US" altLang="en-US" sz="2400" dirty="0"/>
              <a:t> Key features</a:t>
            </a:r>
          </a:p>
          <a:p>
            <a:pPr lvl="1"/>
            <a:r>
              <a:rPr lang="en-US" altLang="en-US" sz="2000" dirty="0"/>
              <a:t>V2X service discovery</a:t>
            </a:r>
          </a:p>
          <a:p>
            <a:pPr lvl="1"/>
            <a:r>
              <a:rPr lang="en-US" altLang="en-US" sz="2000" dirty="0"/>
              <a:t>Application level location tracking</a:t>
            </a:r>
          </a:p>
          <a:p>
            <a:pPr lvl="1"/>
            <a:r>
              <a:rPr lang="en-US" altLang="en-US" sz="2000" dirty="0"/>
              <a:t>V2X message delivery</a:t>
            </a:r>
          </a:p>
          <a:p>
            <a:pPr lvl="1"/>
            <a:r>
              <a:rPr lang="en-US" altLang="en-US" sz="2000" dirty="0"/>
              <a:t>File distribution</a:t>
            </a:r>
          </a:p>
          <a:p>
            <a:pPr lvl="1"/>
            <a:r>
              <a:rPr lang="en-US" altLang="en-US" sz="2000" dirty="0"/>
              <a:t>Provisioning 3GPP system info</a:t>
            </a:r>
          </a:p>
          <a:p>
            <a:pPr marL="685800" lvl="1" indent="-228600">
              <a:lnSpc>
                <a:spcPct val="90000"/>
              </a:lnSpc>
              <a:spcBef>
                <a:spcPts val="500"/>
              </a:spcBef>
              <a:buClr>
                <a:srgbClr val="C00000"/>
              </a:buClr>
              <a:buFont typeface="Arial" panose="020B0604020202020204" pitchFamily="34" charset="0"/>
              <a:buChar char="•"/>
            </a:pPr>
            <a:r>
              <a:rPr lang="en-US" altLang="en-US" sz="2000" dirty="0">
                <a:latin typeface="+mn-lt"/>
                <a:cs typeface="+mn-cs"/>
              </a:rPr>
              <a:t>Network monitoring</a:t>
            </a:r>
          </a:p>
          <a:p>
            <a:pPr marL="685800" lvl="1" indent="-228600">
              <a:lnSpc>
                <a:spcPct val="90000"/>
              </a:lnSpc>
              <a:spcBef>
                <a:spcPts val="500"/>
              </a:spcBef>
              <a:buClr>
                <a:srgbClr val="C00000"/>
              </a:buClr>
              <a:buFont typeface="Arial" panose="020B0604020202020204" pitchFamily="34" charset="0"/>
              <a:buChar char="•"/>
            </a:pPr>
            <a:r>
              <a:rPr lang="en-US" altLang="en-US" sz="2000" dirty="0">
                <a:latin typeface="+mn-lt"/>
                <a:cs typeface="+mn-cs"/>
              </a:rPr>
              <a:t>V2X application resource management</a:t>
            </a:r>
          </a:p>
          <a:p>
            <a:pPr marL="685800" lvl="1" indent="-228600">
              <a:lnSpc>
                <a:spcPct val="90000"/>
              </a:lnSpc>
              <a:spcBef>
                <a:spcPts val="500"/>
              </a:spcBef>
              <a:buClr>
                <a:srgbClr val="C00000"/>
              </a:buClr>
              <a:buFont typeface="Arial" panose="020B0604020202020204" pitchFamily="34" charset="0"/>
              <a:buChar char="•"/>
            </a:pPr>
            <a:r>
              <a:rPr lang="en-US" altLang="en-US" sz="2000" dirty="0">
                <a:latin typeface="+mn-lt"/>
                <a:cs typeface="+mn-cs"/>
              </a:rPr>
              <a:t>Dynamic group management (platooning support)</a:t>
            </a:r>
          </a:p>
          <a:p>
            <a:pPr marL="685800" lvl="1" indent="-228600">
              <a:lnSpc>
                <a:spcPct val="90000"/>
              </a:lnSpc>
              <a:spcBef>
                <a:spcPts val="500"/>
              </a:spcBef>
              <a:buClr>
                <a:srgbClr val="C00000"/>
              </a:buClr>
              <a:buFont typeface="Arial" panose="020B0604020202020204" pitchFamily="34" charset="0"/>
              <a:buChar char="•"/>
            </a:pPr>
            <a:r>
              <a:rPr lang="en-US" altLang="en-US" sz="2000" dirty="0">
                <a:latin typeface="+mn-lt"/>
                <a:cs typeface="+mn-cs"/>
              </a:rPr>
              <a:t>V2X service continuity</a:t>
            </a:r>
            <a:endParaRPr lang="en-US" altLang="en-US" sz="2000" dirty="0"/>
          </a:p>
        </p:txBody>
      </p:sp>
    </p:spTree>
    <p:extLst>
      <p:ext uri="{BB962C8B-B14F-4D97-AF65-F5344CB8AC3E}">
        <p14:creationId xmlns:p14="http://schemas.microsoft.com/office/powerpoint/2010/main" val="814750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65D3124-3606-4785-83DF-CE7992318FF0}"/>
              </a:ext>
            </a:extLst>
          </p:cNvPr>
          <p:cNvSpPr>
            <a:spLocks noGrp="1"/>
          </p:cNvSpPr>
          <p:nvPr>
            <p:ph type="title"/>
          </p:nvPr>
        </p:nvSpPr>
        <p:spPr>
          <a:xfrm>
            <a:off x="2080538" y="95694"/>
            <a:ext cx="10008681" cy="1353880"/>
          </a:xfrm>
        </p:spPr>
        <p:txBody>
          <a:bodyPr>
            <a:normAutofit/>
          </a:bodyPr>
          <a:lstStyle/>
          <a:p>
            <a:r>
              <a:rPr lang="en-GB" altLang="en-US" dirty="0" err="1"/>
              <a:t>Appliction</a:t>
            </a:r>
            <a:r>
              <a:rPr lang="en-GB" altLang="en-US" dirty="0"/>
              <a:t> support for Uncrewed Aerial System (UAS)</a:t>
            </a:r>
          </a:p>
        </p:txBody>
      </p:sp>
      <p:sp>
        <p:nvSpPr>
          <p:cNvPr id="20483" name="Content Placeholder 2">
            <a:extLst>
              <a:ext uri="{FF2B5EF4-FFF2-40B4-BE49-F238E27FC236}">
                <a16:creationId xmlns:a16="http://schemas.microsoft.com/office/drawing/2014/main" id="{E43A069B-6D01-4BB1-B38B-325CD12D07EE}"/>
              </a:ext>
            </a:extLst>
          </p:cNvPr>
          <p:cNvSpPr>
            <a:spLocks noGrp="1"/>
          </p:cNvSpPr>
          <p:nvPr>
            <p:ph idx="1"/>
          </p:nvPr>
        </p:nvSpPr>
        <p:spPr>
          <a:xfrm>
            <a:off x="533399" y="1780937"/>
            <a:ext cx="10634133" cy="4518221"/>
          </a:xfrm>
        </p:spPr>
        <p:txBody>
          <a:bodyPr/>
          <a:lstStyle/>
          <a:p>
            <a:r>
              <a:rPr lang="en-US" altLang="en-US" sz="2400" dirty="0"/>
              <a:t> Purpose and Scope</a:t>
            </a:r>
          </a:p>
          <a:p>
            <a:pPr lvl="1"/>
            <a:r>
              <a:rPr lang="en-US" altLang="en-US" sz="2000" dirty="0"/>
              <a:t>Identify the application aspects to support UAS that are necessary to ensure efficient use and deployment of UAS services and applications over 3GPP systems.</a:t>
            </a:r>
          </a:p>
          <a:p>
            <a:r>
              <a:rPr lang="en-US" altLang="en-US" sz="2400" dirty="0"/>
              <a:t> Key features</a:t>
            </a:r>
          </a:p>
          <a:p>
            <a:pPr lvl="1"/>
            <a:r>
              <a:rPr lang="en-US" altLang="en-US" sz="2000" dirty="0"/>
              <a:t>UAE layer registration</a:t>
            </a:r>
          </a:p>
          <a:p>
            <a:pPr lvl="1"/>
            <a:r>
              <a:rPr lang="en-GB" sz="2000" dirty="0">
                <a:effectLst/>
                <a:ea typeface="Times New Roman" panose="02020603050405020304" pitchFamily="18" charset="0"/>
              </a:rPr>
              <a:t>Communications between UAVs within a geographical area </a:t>
            </a:r>
          </a:p>
          <a:p>
            <a:pPr lvl="1"/>
            <a:r>
              <a:rPr lang="en-GB" sz="2000" dirty="0">
                <a:effectLst/>
                <a:ea typeface="Times New Roman" panose="02020603050405020304" pitchFamily="18" charset="0"/>
              </a:rPr>
              <a:t>Real-Time UAV Connection Status Monitoring and Location reporting</a:t>
            </a:r>
          </a:p>
          <a:p>
            <a:pPr lvl="1"/>
            <a:r>
              <a:rPr lang="en-US" sz="2000" dirty="0">
                <a:effectLst/>
                <a:ea typeface="Times New Roman" panose="02020603050405020304" pitchFamily="18" charset="0"/>
              </a:rPr>
              <a:t>C2 Communication mode selection and switching</a:t>
            </a:r>
          </a:p>
          <a:p>
            <a:pPr lvl="1"/>
            <a:r>
              <a:rPr lang="en-IN" sz="2000" dirty="0">
                <a:effectLst/>
                <a:ea typeface="Times New Roman" panose="02020603050405020304" pitchFamily="18" charset="0"/>
              </a:rPr>
              <a:t>Change of USS during flight</a:t>
            </a:r>
          </a:p>
          <a:p>
            <a:pPr lvl="1"/>
            <a:r>
              <a:rPr lang="en-IN" sz="2000" dirty="0">
                <a:effectLst/>
                <a:ea typeface="Times New Roman" panose="02020603050405020304" pitchFamily="18" charset="0"/>
              </a:rPr>
              <a:t>UAE layer support for DAA services and applications</a:t>
            </a:r>
            <a:endParaRPr lang="en-IN" sz="2000" dirty="0">
              <a:ea typeface="Times New Roman" panose="02020603050405020304" pitchFamily="18" charset="0"/>
            </a:endParaRPr>
          </a:p>
          <a:p>
            <a:pPr lvl="1"/>
            <a:r>
              <a:rPr lang="en-IN" sz="2000" dirty="0">
                <a:effectLst/>
                <a:ea typeface="Times New Roman" panose="02020603050405020304" pitchFamily="18" charset="0"/>
              </a:rPr>
              <a:t>S</a:t>
            </a:r>
            <a:r>
              <a:rPr lang="en-GB" sz="2000" dirty="0" err="1">
                <a:effectLst/>
                <a:ea typeface="Times New Roman" panose="02020603050405020304" pitchFamily="18" charset="0"/>
              </a:rPr>
              <a:t>upport</a:t>
            </a:r>
            <a:r>
              <a:rPr lang="en-GB" sz="2000" dirty="0">
                <a:effectLst/>
                <a:ea typeface="Times New Roman" panose="02020603050405020304" pitchFamily="18" charset="0"/>
              </a:rPr>
              <a:t> of real time </a:t>
            </a:r>
            <a:r>
              <a:rPr lang="en-CA" sz="2000" dirty="0">
                <a:effectLst/>
                <a:ea typeface="Times New Roman" panose="02020603050405020304" pitchFamily="18" charset="0"/>
              </a:rPr>
              <a:t>UAV flight path monitoring</a:t>
            </a:r>
            <a:r>
              <a:rPr lang="en-GB" sz="2000" dirty="0">
                <a:effectLst/>
                <a:ea typeface="Times New Roman" panose="02020603050405020304" pitchFamily="18" charset="0"/>
              </a:rPr>
              <a:t> assistance</a:t>
            </a:r>
            <a:endParaRPr lang="en-US" altLang="en-US" sz="2000" dirty="0"/>
          </a:p>
        </p:txBody>
      </p:sp>
    </p:spTree>
    <p:extLst>
      <p:ext uri="{BB962C8B-B14F-4D97-AF65-F5344CB8AC3E}">
        <p14:creationId xmlns:p14="http://schemas.microsoft.com/office/powerpoint/2010/main" val="79495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6">
            <a:extLst>
              <a:ext uri="{FF2B5EF4-FFF2-40B4-BE49-F238E27FC236}">
                <a16:creationId xmlns:a16="http://schemas.microsoft.com/office/drawing/2014/main" id="{59860D04-4213-EC18-13B9-AFCDDF4D278F}"/>
              </a:ext>
            </a:extLst>
          </p:cNvPr>
          <p:cNvSpPr txBox="1">
            <a:spLocks noChangeArrowheads="1"/>
          </p:cNvSpPr>
          <p:nvPr/>
        </p:nvSpPr>
        <p:spPr bwMode="auto">
          <a:xfrm>
            <a:off x="2617788" y="2078038"/>
            <a:ext cx="419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1000">
                <a:solidFill>
                  <a:prstClr val="black"/>
                </a:solidFill>
                <a:latin typeface="Arial" panose="020B0604020202020204" pitchFamily="34" charset="0"/>
                <a:ea typeface="MS PGothic" panose="020B0600070205080204" pitchFamily="34" charset="-128"/>
              </a:rPr>
              <a:t>R15</a:t>
            </a:r>
          </a:p>
        </p:txBody>
      </p:sp>
      <p:sp>
        <p:nvSpPr>
          <p:cNvPr id="4" name="TextBox 57">
            <a:extLst>
              <a:ext uri="{FF2B5EF4-FFF2-40B4-BE49-F238E27FC236}">
                <a16:creationId xmlns:a16="http://schemas.microsoft.com/office/drawing/2014/main" id="{64860034-6382-32CD-4CBA-AE325BB2BCF9}"/>
              </a:ext>
            </a:extLst>
          </p:cNvPr>
          <p:cNvSpPr txBox="1">
            <a:spLocks noChangeArrowheads="1"/>
          </p:cNvSpPr>
          <p:nvPr/>
        </p:nvSpPr>
        <p:spPr bwMode="auto">
          <a:xfrm>
            <a:off x="2625725" y="2847975"/>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1000">
                <a:solidFill>
                  <a:prstClr val="black"/>
                </a:solidFill>
                <a:latin typeface="Arial" panose="020B0604020202020204" pitchFamily="34" charset="0"/>
                <a:ea typeface="MS PGothic" panose="020B0600070205080204" pitchFamily="34" charset="-128"/>
              </a:rPr>
              <a:t>R16</a:t>
            </a:r>
          </a:p>
        </p:txBody>
      </p:sp>
      <p:sp>
        <p:nvSpPr>
          <p:cNvPr id="5" name="TextBox 58">
            <a:extLst>
              <a:ext uri="{FF2B5EF4-FFF2-40B4-BE49-F238E27FC236}">
                <a16:creationId xmlns:a16="http://schemas.microsoft.com/office/drawing/2014/main" id="{50CC50B9-6A92-7970-4A60-754F3D4F3D46}"/>
              </a:ext>
            </a:extLst>
          </p:cNvPr>
          <p:cNvSpPr txBox="1">
            <a:spLocks noChangeArrowheads="1"/>
          </p:cNvSpPr>
          <p:nvPr/>
        </p:nvSpPr>
        <p:spPr bwMode="auto">
          <a:xfrm>
            <a:off x="2625725" y="3602038"/>
            <a:ext cx="419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1000">
                <a:solidFill>
                  <a:prstClr val="black"/>
                </a:solidFill>
                <a:latin typeface="Arial" panose="020B0604020202020204" pitchFamily="34" charset="0"/>
                <a:ea typeface="MS PGothic" panose="020B0600070205080204" pitchFamily="34" charset="-128"/>
              </a:rPr>
              <a:t>R17</a:t>
            </a:r>
          </a:p>
        </p:txBody>
      </p:sp>
      <p:sp>
        <p:nvSpPr>
          <p:cNvPr id="6" name="TextBox 59">
            <a:extLst>
              <a:ext uri="{FF2B5EF4-FFF2-40B4-BE49-F238E27FC236}">
                <a16:creationId xmlns:a16="http://schemas.microsoft.com/office/drawing/2014/main" id="{EF95B775-A0E7-66A4-5BB1-BE0E0496CB04}"/>
              </a:ext>
            </a:extLst>
          </p:cNvPr>
          <p:cNvSpPr txBox="1">
            <a:spLocks noChangeArrowheads="1"/>
          </p:cNvSpPr>
          <p:nvPr/>
        </p:nvSpPr>
        <p:spPr bwMode="auto">
          <a:xfrm>
            <a:off x="2617788" y="4341813"/>
            <a:ext cx="419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1000">
                <a:solidFill>
                  <a:prstClr val="black"/>
                </a:solidFill>
                <a:latin typeface="Arial" panose="020B0604020202020204" pitchFamily="34" charset="0"/>
                <a:ea typeface="MS PGothic" panose="020B0600070205080204" pitchFamily="34" charset="-128"/>
              </a:rPr>
              <a:t>R18</a:t>
            </a:r>
          </a:p>
        </p:txBody>
      </p:sp>
      <p:sp>
        <p:nvSpPr>
          <p:cNvPr id="7" name="TextBox 61">
            <a:extLst>
              <a:ext uri="{FF2B5EF4-FFF2-40B4-BE49-F238E27FC236}">
                <a16:creationId xmlns:a16="http://schemas.microsoft.com/office/drawing/2014/main" id="{5C76FC17-8001-924F-14DA-2BCEA8968114}"/>
              </a:ext>
            </a:extLst>
          </p:cNvPr>
          <p:cNvSpPr txBox="1">
            <a:spLocks noChangeArrowheads="1"/>
          </p:cNvSpPr>
          <p:nvPr/>
        </p:nvSpPr>
        <p:spPr bwMode="auto">
          <a:xfrm>
            <a:off x="2625725" y="5019675"/>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1000">
                <a:solidFill>
                  <a:prstClr val="black"/>
                </a:solidFill>
                <a:latin typeface="Arial" panose="020B0604020202020204" pitchFamily="34" charset="0"/>
                <a:ea typeface="MS PGothic" panose="020B0600070205080204" pitchFamily="34" charset="-128"/>
              </a:rPr>
              <a:t>R19</a:t>
            </a:r>
          </a:p>
        </p:txBody>
      </p:sp>
      <p:sp>
        <p:nvSpPr>
          <p:cNvPr id="8" name="Title 1">
            <a:extLst>
              <a:ext uri="{FF2B5EF4-FFF2-40B4-BE49-F238E27FC236}">
                <a16:creationId xmlns:a16="http://schemas.microsoft.com/office/drawing/2014/main" id="{BD84484D-BB7C-2732-8B27-58C723848736}"/>
              </a:ext>
            </a:extLst>
          </p:cNvPr>
          <p:cNvSpPr txBox="1">
            <a:spLocks/>
          </p:cNvSpPr>
          <p:nvPr/>
        </p:nvSpPr>
        <p:spPr bwMode="auto">
          <a:xfrm>
            <a:off x="2105480" y="182563"/>
            <a:ext cx="1008652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sz="3200">
                <a:solidFill>
                  <a:srgbClr val="FF0000"/>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200">
                <a:solidFill>
                  <a:srgbClr val="FF0000"/>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3200">
                <a:solidFill>
                  <a:srgbClr val="FF0000"/>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3200">
                <a:solidFill>
                  <a:srgbClr val="FF0000"/>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3200">
                <a:solidFill>
                  <a:srgbClr val="FF0000"/>
                </a:solidFill>
                <a:latin typeface="Calibri" pitchFamily="34" charset="0"/>
                <a:ea typeface="MS PGothic" panose="020B0600070205080204" pitchFamily="34" charset="-128"/>
                <a:cs typeface="ＭＳ Ｐゴシック" charset="0"/>
              </a:defRPr>
            </a:lvl5pPr>
            <a:lvl6pPr marL="457148" algn="ctr" rtl="0" eaLnBrk="0" fontAlgn="base" hangingPunct="0">
              <a:spcBef>
                <a:spcPct val="0"/>
              </a:spcBef>
              <a:spcAft>
                <a:spcPct val="0"/>
              </a:spcAft>
              <a:defRPr sz="3200">
                <a:solidFill>
                  <a:srgbClr val="FF0000"/>
                </a:solidFill>
                <a:latin typeface="Calibri" pitchFamily="34" charset="0"/>
              </a:defRPr>
            </a:lvl6pPr>
            <a:lvl7pPr marL="914296" algn="ctr" rtl="0" eaLnBrk="0" fontAlgn="base" hangingPunct="0">
              <a:spcBef>
                <a:spcPct val="0"/>
              </a:spcBef>
              <a:spcAft>
                <a:spcPct val="0"/>
              </a:spcAft>
              <a:defRPr sz="3200">
                <a:solidFill>
                  <a:srgbClr val="FF0000"/>
                </a:solidFill>
                <a:latin typeface="Calibri" pitchFamily="34" charset="0"/>
              </a:defRPr>
            </a:lvl7pPr>
            <a:lvl8pPr marL="1371444" algn="ctr" rtl="0" eaLnBrk="0" fontAlgn="base" hangingPunct="0">
              <a:spcBef>
                <a:spcPct val="0"/>
              </a:spcBef>
              <a:spcAft>
                <a:spcPct val="0"/>
              </a:spcAft>
              <a:defRPr sz="3200">
                <a:solidFill>
                  <a:srgbClr val="FF0000"/>
                </a:solidFill>
                <a:latin typeface="Calibri" pitchFamily="34" charset="0"/>
              </a:defRPr>
            </a:lvl8pPr>
            <a:lvl9pPr marL="1828592" algn="ctr" rtl="0" eaLnBrk="0" fontAlgn="base" hangingPunct="0">
              <a:spcBef>
                <a:spcPct val="0"/>
              </a:spcBef>
              <a:spcAft>
                <a:spcPct val="0"/>
              </a:spcAft>
              <a:defRPr sz="3200">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N" altLang="en-US" sz="4400" b="0" i="0" u="none" strike="noStrike" kern="0" cap="none" spc="0" normalizeH="0" baseline="0" noProof="0" dirty="0">
                <a:ln>
                  <a:noFill/>
                </a:ln>
                <a:solidFill>
                  <a:srgbClr val="C00000"/>
                </a:solidFill>
                <a:effectLst/>
                <a:uLnTx/>
                <a:uFillTx/>
                <a:ea typeface="MS PGothic" panose="020B0600070205080204" pitchFamily="34" charset="-128"/>
              </a:rPr>
              <a:t>Application Enablement – APIs</a:t>
            </a:r>
            <a:endParaRPr kumimoji="0" lang="en-IN" altLang="en-US" sz="4400" b="0" i="0" u="none" strike="noStrike" kern="0" cap="none" spc="0" normalizeH="0" baseline="0" noProof="0" dirty="0">
              <a:ln>
                <a:noFill/>
              </a:ln>
              <a:solidFill>
                <a:srgbClr val="00B0F0"/>
              </a:solidFill>
              <a:effectLst/>
              <a:uLnTx/>
              <a:uFillTx/>
              <a:ea typeface="MS PGothic" panose="020B0600070205080204" pitchFamily="34" charset="-128"/>
            </a:endParaRPr>
          </a:p>
        </p:txBody>
      </p:sp>
      <p:sp>
        <p:nvSpPr>
          <p:cNvPr id="9" name="Rectangle 3">
            <a:extLst>
              <a:ext uri="{FF2B5EF4-FFF2-40B4-BE49-F238E27FC236}">
                <a16:creationId xmlns:a16="http://schemas.microsoft.com/office/drawing/2014/main" id="{9C51A98F-E54B-63D6-9ABB-33EAF09281D4}"/>
              </a:ext>
            </a:extLst>
          </p:cNvPr>
          <p:cNvSpPr>
            <a:spLocks noChangeArrowheads="1"/>
          </p:cNvSpPr>
          <p:nvPr/>
        </p:nvSpPr>
        <p:spPr bwMode="auto">
          <a:xfrm>
            <a:off x="5259388" y="2019300"/>
            <a:ext cx="960437" cy="274638"/>
          </a:xfrm>
          <a:prstGeom prst="rect">
            <a:avLst/>
          </a:prstGeom>
          <a:solidFill>
            <a:sysClr val="window" lastClr="FFFFFF"/>
          </a:solidFill>
          <a:ln w="9525" algn="ctr">
            <a:solidFill>
              <a:sysClr val="windowText" lastClr="000000"/>
            </a:solidFill>
            <a:round/>
            <a:headEnd/>
            <a:tailEnd/>
          </a:ln>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rPr>
              <a:t>Discover API</a:t>
            </a:r>
          </a:p>
        </p:txBody>
      </p:sp>
      <p:sp>
        <p:nvSpPr>
          <p:cNvPr id="10" name="Rectangle 4">
            <a:extLst>
              <a:ext uri="{FF2B5EF4-FFF2-40B4-BE49-F238E27FC236}">
                <a16:creationId xmlns:a16="http://schemas.microsoft.com/office/drawing/2014/main" id="{BEF79E5A-5104-06D1-16E9-693E38852FDB}"/>
              </a:ext>
            </a:extLst>
          </p:cNvPr>
          <p:cNvSpPr>
            <a:spLocks noChangeArrowheads="1"/>
          </p:cNvSpPr>
          <p:nvPr/>
        </p:nvSpPr>
        <p:spPr bwMode="auto">
          <a:xfrm>
            <a:off x="5259388" y="2368550"/>
            <a:ext cx="960437" cy="273050"/>
          </a:xfrm>
          <a:prstGeom prst="rect">
            <a:avLst/>
          </a:prstGeom>
          <a:solidFill>
            <a:sysClr val="window" lastClr="FFFFFF"/>
          </a:solidFill>
          <a:ln w="9525" algn="ctr">
            <a:solidFill>
              <a:sysClr val="windowText" lastClr="000000"/>
            </a:solidFill>
            <a:round/>
            <a:headEnd/>
            <a:tailEnd/>
          </a:ln>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rPr>
              <a:t>Publish API</a:t>
            </a:r>
          </a:p>
        </p:txBody>
      </p:sp>
      <p:sp>
        <p:nvSpPr>
          <p:cNvPr id="11" name="Rectangle 5">
            <a:extLst>
              <a:ext uri="{FF2B5EF4-FFF2-40B4-BE49-F238E27FC236}">
                <a16:creationId xmlns:a16="http://schemas.microsoft.com/office/drawing/2014/main" id="{FC2C8DD9-4CB8-3971-658C-623628ABD39D}"/>
              </a:ext>
            </a:extLst>
          </p:cNvPr>
          <p:cNvSpPr>
            <a:spLocks noChangeArrowheads="1"/>
          </p:cNvSpPr>
          <p:nvPr/>
        </p:nvSpPr>
        <p:spPr bwMode="auto">
          <a:xfrm>
            <a:off x="6273800" y="2863850"/>
            <a:ext cx="3482975" cy="2733675"/>
          </a:xfrm>
          <a:prstGeom prst="rect">
            <a:avLst/>
          </a:prstGeom>
          <a:solidFill>
            <a:sysClr val="window" lastClr="FFFFFF"/>
          </a:solidFill>
          <a:ln w="9525" algn="ctr">
            <a:solidFill>
              <a:sysClr val="windowText" lastClr="000000"/>
            </a:solidFill>
            <a:round/>
            <a:headEnd/>
            <a:tailEnd/>
          </a:ln>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rPr>
              <a:t>Service(s) API</a:t>
            </a:r>
          </a:p>
        </p:txBody>
      </p:sp>
      <p:sp>
        <p:nvSpPr>
          <p:cNvPr id="12" name="Rectangle 6">
            <a:extLst>
              <a:ext uri="{FF2B5EF4-FFF2-40B4-BE49-F238E27FC236}">
                <a16:creationId xmlns:a16="http://schemas.microsoft.com/office/drawing/2014/main" id="{96D74762-895C-7A08-110D-E8F655112F86}"/>
              </a:ext>
            </a:extLst>
          </p:cNvPr>
          <p:cNvSpPr>
            <a:spLocks noChangeArrowheads="1"/>
          </p:cNvSpPr>
          <p:nvPr/>
        </p:nvSpPr>
        <p:spPr bwMode="auto">
          <a:xfrm>
            <a:off x="4983163" y="1273175"/>
            <a:ext cx="4773612" cy="441325"/>
          </a:xfrm>
          <a:prstGeom prst="rect">
            <a:avLst/>
          </a:prstGeom>
          <a:solidFill>
            <a:srgbClr val="4F81BD"/>
          </a:solidFill>
          <a:ln w="9525" algn="ctr">
            <a:solidFill>
              <a:sysClr val="windowText" lastClr="000000"/>
            </a:solidFill>
            <a:round/>
            <a:headEnd/>
            <a:tailEnd/>
          </a:ln>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rPr>
              <a:t>Vertical Applications</a:t>
            </a:r>
          </a:p>
        </p:txBody>
      </p:sp>
      <p:sp>
        <p:nvSpPr>
          <p:cNvPr id="13" name="Rectangle 7">
            <a:extLst>
              <a:ext uri="{FF2B5EF4-FFF2-40B4-BE49-F238E27FC236}">
                <a16:creationId xmlns:a16="http://schemas.microsoft.com/office/drawing/2014/main" id="{56C8761D-DBAE-D794-14D0-8DFC52FCB27B}"/>
              </a:ext>
            </a:extLst>
          </p:cNvPr>
          <p:cNvSpPr>
            <a:spLocks noChangeArrowheads="1"/>
          </p:cNvSpPr>
          <p:nvPr/>
        </p:nvSpPr>
        <p:spPr bwMode="auto">
          <a:xfrm>
            <a:off x="6600825" y="3190875"/>
            <a:ext cx="1050925" cy="266700"/>
          </a:xfrm>
          <a:prstGeom prst="rect">
            <a:avLst/>
          </a:prstGeom>
          <a:solidFill>
            <a:sysClr val="window" lastClr="FFFFFF"/>
          </a:solidFill>
          <a:ln w="9525" algn="ctr">
            <a:solidFill>
              <a:sysClr val="windowText" lastClr="000000"/>
            </a:solidFill>
            <a:round/>
            <a:headEnd/>
            <a:tailEnd/>
          </a:ln>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rPr>
              <a:t>Common APIs</a:t>
            </a:r>
          </a:p>
        </p:txBody>
      </p:sp>
      <p:sp>
        <p:nvSpPr>
          <p:cNvPr id="14" name="Rectangle 8">
            <a:extLst>
              <a:ext uri="{FF2B5EF4-FFF2-40B4-BE49-F238E27FC236}">
                <a16:creationId xmlns:a16="http://schemas.microsoft.com/office/drawing/2014/main" id="{7E467B81-9227-B25C-E9F2-586F62D3912F}"/>
              </a:ext>
            </a:extLst>
          </p:cNvPr>
          <p:cNvSpPr>
            <a:spLocks noChangeArrowheads="1"/>
          </p:cNvSpPr>
          <p:nvPr/>
        </p:nvSpPr>
        <p:spPr bwMode="auto">
          <a:xfrm>
            <a:off x="7507288" y="3632200"/>
            <a:ext cx="1052512" cy="266700"/>
          </a:xfrm>
          <a:prstGeom prst="rect">
            <a:avLst/>
          </a:prstGeom>
          <a:solidFill>
            <a:sysClr val="window" lastClr="FFFFFF"/>
          </a:solidFill>
          <a:ln w="9525" algn="ctr">
            <a:solidFill>
              <a:sysClr val="windowText" lastClr="000000"/>
            </a:solidFill>
            <a:round/>
            <a:headEnd/>
            <a:tailEnd/>
          </a:ln>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rPr>
              <a:t>Vertical APIs</a:t>
            </a:r>
          </a:p>
        </p:txBody>
      </p:sp>
      <p:sp>
        <p:nvSpPr>
          <p:cNvPr id="15" name="Rectangle 11">
            <a:extLst>
              <a:ext uri="{FF2B5EF4-FFF2-40B4-BE49-F238E27FC236}">
                <a16:creationId xmlns:a16="http://schemas.microsoft.com/office/drawing/2014/main" id="{10DA33E2-8A10-4067-E5D7-0339AFB3D2BA}"/>
              </a:ext>
            </a:extLst>
          </p:cNvPr>
          <p:cNvSpPr>
            <a:spLocks noChangeArrowheads="1"/>
          </p:cNvSpPr>
          <p:nvPr/>
        </p:nvSpPr>
        <p:spPr bwMode="auto">
          <a:xfrm>
            <a:off x="8555038" y="4021138"/>
            <a:ext cx="1052512" cy="266700"/>
          </a:xfrm>
          <a:prstGeom prst="rect">
            <a:avLst/>
          </a:prstGeom>
          <a:solidFill>
            <a:sysClr val="window" lastClr="FFFFFF"/>
          </a:solidFill>
          <a:ln w="9525" algn="ctr">
            <a:solidFill>
              <a:sysClr val="windowText" lastClr="000000"/>
            </a:solidFill>
            <a:round/>
            <a:headEnd/>
            <a:tailEnd/>
          </a:ln>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Edge APIs</a:t>
            </a:r>
          </a:p>
        </p:txBody>
      </p:sp>
      <p:cxnSp>
        <p:nvCxnSpPr>
          <p:cNvPr id="16" name="Straight Arrow Connector 13">
            <a:extLst>
              <a:ext uri="{FF2B5EF4-FFF2-40B4-BE49-F238E27FC236}">
                <a16:creationId xmlns:a16="http://schemas.microsoft.com/office/drawing/2014/main" id="{EA5FBCCA-E5F4-7EC1-6C1A-4F6162F78415}"/>
              </a:ext>
            </a:extLst>
          </p:cNvPr>
          <p:cNvCxnSpPr>
            <a:cxnSpLocks/>
            <a:endCxn id="9" idx="0"/>
          </p:cNvCxnSpPr>
          <p:nvPr/>
        </p:nvCxnSpPr>
        <p:spPr bwMode="auto">
          <a:xfrm>
            <a:off x="5740400" y="1708150"/>
            <a:ext cx="0" cy="311150"/>
          </a:xfrm>
          <a:prstGeom prst="straightConnector1">
            <a:avLst/>
          </a:prstGeom>
          <a:noFill/>
          <a:ln w="9525" algn="ctr">
            <a:solidFill>
              <a:sysClr val="windowText" lastClr="000000"/>
            </a:solidFill>
            <a:round/>
            <a:headEnd/>
            <a:tailEnd type="triangle" w="med" len="med"/>
          </a:ln>
          <a:extLst>
            <a:ext uri="{909E8E84-426E-40DD-AFC4-6F175D3DCCD1}">
              <a14:hiddenFill xmlns:a14="http://schemas.microsoft.com/office/drawing/2010/main">
                <a:noFill/>
              </a14:hiddenFill>
            </a:ext>
          </a:extLst>
        </p:spPr>
      </p:cxnSp>
      <p:cxnSp>
        <p:nvCxnSpPr>
          <p:cNvPr id="17" name="Straight Arrow Connector 21">
            <a:extLst>
              <a:ext uri="{FF2B5EF4-FFF2-40B4-BE49-F238E27FC236}">
                <a16:creationId xmlns:a16="http://schemas.microsoft.com/office/drawing/2014/main" id="{8F822A92-0D49-7F11-FD6C-37F135C8FF6F}"/>
              </a:ext>
            </a:extLst>
          </p:cNvPr>
          <p:cNvCxnSpPr>
            <a:cxnSpLocks/>
            <a:endCxn id="11" idx="0"/>
          </p:cNvCxnSpPr>
          <p:nvPr/>
        </p:nvCxnSpPr>
        <p:spPr bwMode="auto">
          <a:xfrm>
            <a:off x="8015288" y="1662113"/>
            <a:ext cx="0" cy="1201737"/>
          </a:xfrm>
          <a:prstGeom prst="straightConnector1">
            <a:avLst/>
          </a:prstGeom>
          <a:noFill/>
          <a:ln w="9525" algn="ctr">
            <a:solidFill>
              <a:sysClr val="windowText" lastClr="000000"/>
            </a:solidFill>
            <a:round/>
            <a:headEnd/>
            <a:tailEnd type="triangle" w="med" len="med"/>
          </a:ln>
          <a:extLst>
            <a:ext uri="{909E8E84-426E-40DD-AFC4-6F175D3DCCD1}">
              <a14:hiddenFill xmlns:a14="http://schemas.microsoft.com/office/drawing/2010/main">
                <a:noFill/>
              </a14:hiddenFill>
            </a:ext>
          </a:extLst>
        </p:spPr>
      </p:cxnSp>
      <p:cxnSp>
        <p:nvCxnSpPr>
          <p:cNvPr id="18" name="Connector: Elbow 26">
            <a:extLst>
              <a:ext uri="{FF2B5EF4-FFF2-40B4-BE49-F238E27FC236}">
                <a16:creationId xmlns:a16="http://schemas.microsoft.com/office/drawing/2014/main" id="{2BA12577-A4BA-F446-5F0A-2560F7386415}"/>
              </a:ext>
            </a:extLst>
          </p:cNvPr>
          <p:cNvCxnSpPr>
            <a:cxnSpLocks/>
            <a:endCxn id="10" idx="2"/>
          </p:cNvCxnSpPr>
          <p:nvPr/>
        </p:nvCxnSpPr>
        <p:spPr bwMode="auto">
          <a:xfrm rot="10800000">
            <a:off x="5740400" y="2641600"/>
            <a:ext cx="533400" cy="400050"/>
          </a:xfrm>
          <a:prstGeom prst="bentConnector2">
            <a:avLst/>
          </a:prstGeom>
          <a:noFill/>
          <a:ln w="9525" algn="ctr">
            <a:solidFill>
              <a:sysClr val="windowText" lastClr="000000"/>
            </a:solidFill>
            <a:round/>
            <a:headEnd/>
            <a:tailEnd type="triangle" w="med" len="med"/>
          </a:ln>
          <a:extLst>
            <a:ext uri="{909E8E84-426E-40DD-AFC4-6F175D3DCCD1}">
              <a14:hiddenFill xmlns:a14="http://schemas.microsoft.com/office/drawing/2010/main">
                <a:noFill/>
              </a14:hiddenFill>
            </a:ext>
          </a:extLst>
        </p:spPr>
      </p:cxnSp>
      <p:pic>
        <p:nvPicPr>
          <p:cNvPr id="19" name="Picture 5" descr="5G Logo: 5G technology gets a new official logo, Telecom ...">
            <a:extLst>
              <a:ext uri="{FF2B5EF4-FFF2-40B4-BE49-F238E27FC236}">
                <a16:creationId xmlns:a16="http://schemas.microsoft.com/office/drawing/2014/main" id="{3C371C59-87C0-781B-2018-3D3D8661FB59}"/>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t="21350" b="20061"/>
          <a:stretch>
            <a:fillRect/>
          </a:stretch>
        </p:blipFill>
        <p:spPr bwMode="auto">
          <a:xfrm>
            <a:off x="1519238" y="2432050"/>
            <a:ext cx="11699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7">
            <a:extLst>
              <a:ext uri="{FF2B5EF4-FFF2-40B4-BE49-F238E27FC236}">
                <a16:creationId xmlns:a16="http://schemas.microsoft.com/office/drawing/2014/main" id="{22BD0CCE-578E-0203-8C53-34EB99C2A2F3}"/>
              </a:ext>
            </a:extLst>
          </p:cNvPr>
          <p:cNvSpPr txBox="1">
            <a:spLocks noChangeArrowheads="1"/>
          </p:cNvSpPr>
          <p:nvPr/>
        </p:nvSpPr>
        <p:spPr bwMode="auto">
          <a:xfrm>
            <a:off x="3063875" y="2193925"/>
            <a:ext cx="1622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1000">
                <a:solidFill>
                  <a:prstClr val="black"/>
                </a:solidFill>
                <a:latin typeface="Arial" panose="020B0604020202020204" pitchFamily="34" charset="0"/>
                <a:ea typeface="MS PGothic" panose="020B0600070205080204" pitchFamily="34" charset="-128"/>
              </a:rPr>
              <a:t>API Framework</a:t>
            </a:r>
          </a:p>
          <a:p>
            <a:pPr eaLnBrk="0" fontAlgn="base" hangingPunct="0">
              <a:spcBef>
                <a:spcPct val="0"/>
              </a:spcBef>
              <a:spcAft>
                <a:spcPct val="0"/>
              </a:spcAft>
            </a:pPr>
            <a:r>
              <a:rPr lang="en-US" altLang="en-US" sz="1000">
                <a:solidFill>
                  <a:prstClr val="black"/>
                </a:solidFill>
                <a:latin typeface="Arial" panose="020B0604020202020204" pitchFamily="34" charset="0"/>
                <a:ea typeface="MS PGothic" panose="020B0600070205080204" pitchFamily="34" charset="-128"/>
              </a:rPr>
              <a:t>Faster integration of APIs</a:t>
            </a:r>
          </a:p>
        </p:txBody>
      </p:sp>
      <p:sp>
        <p:nvSpPr>
          <p:cNvPr id="21" name="Left Brace 28">
            <a:extLst>
              <a:ext uri="{FF2B5EF4-FFF2-40B4-BE49-F238E27FC236}">
                <a16:creationId xmlns:a16="http://schemas.microsoft.com/office/drawing/2014/main" id="{549FEC17-153F-E2A3-7FD5-4E7611EFB787}"/>
              </a:ext>
            </a:extLst>
          </p:cNvPr>
          <p:cNvSpPr>
            <a:spLocks/>
          </p:cNvSpPr>
          <p:nvPr/>
        </p:nvSpPr>
        <p:spPr bwMode="auto">
          <a:xfrm>
            <a:off x="5027613" y="1871663"/>
            <a:ext cx="179387" cy="877887"/>
          </a:xfrm>
          <a:prstGeom prst="leftBrace">
            <a:avLst>
              <a:gd name="adj1" fmla="val 8338"/>
              <a:gd name="adj2" fmla="val 50000"/>
            </a:avLst>
          </a:prstGeom>
          <a:noFill/>
          <a:ln w="9525" algn="ctr">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000" b="0"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endParaRPr>
          </a:p>
        </p:txBody>
      </p:sp>
      <p:sp>
        <p:nvSpPr>
          <p:cNvPr id="22" name="TextBox 29">
            <a:extLst>
              <a:ext uri="{FF2B5EF4-FFF2-40B4-BE49-F238E27FC236}">
                <a16:creationId xmlns:a16="http://schemas.microsoft.com/office/drawing/2014/main" id="{C5500CED-1D66-FB4C-5B50-9F6D8DCCF5FE}"/>
              </a:ext>
            </a:extLst>
          </p:cNvPr>
          <p:cNvSpPr txBox="1">
            <a:spLocks noChangeArrowheads="1"/>
          </p:cNvSpPr>
          <p:nvPr/>
        </p:nvSpPr>
        <p:spPr bwMode="auto">
          <a:xfrm>
            <a:off x="5794375" y="1773238"/>
            <a:ext cx="987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1000">
                <a:solidFill>
                  <a:prstClr val="black"/>
                </a:solidFill>
                <a:latin typeface="Arial" panose="020B0604020202020204" pitchFamily="34" charset="0"/>
                <a:ea typeface="MS PGothic" panose="020B0600070205080204" pitchFamily="34" charset="-128"/>
              </a:rPr>
              <a:t>API consumer</a:t>
            </a:r>
          </a:p>
        </p:txBody>
      </p:sp>
      <p:sp>
        <p:nvSpPr>
          <p:cNvPr id="23" name="TextBox 30">
            <a:extLst>
              <a:ext uri="{FF2B5EF4-FFF2-40B4-BE49-F238E27FC236}">
                <a16:creationId xmlns:a16="http://schemas.microsoft.com/office/drawing/2014/main" id="{5D095E7D-911A-2942-B865-35FB4732D3CF}"/>
              </a:ext>
            </a:extLst>
          </p:cNvPr>
          <p:cNvSpPr txBox="1">
            <a:spLocks noChangeArrowheads="1"/>
          </p:cNvSpPr>
          <p:nvPr/>
        </p:nvSpPr>
        <p:spPr bwMode="auto">
          <a:xfrm>
            <a:off x="5770563" y="2605088"/>
            <a:ext cx="887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1000">
                <a:solidFill>
                  <a:prstClr val="black"/>
                </a:solidFill>
                <a:latin typeface="Arial" panose="020B0604020202020204" pitchFamily="34" charset="0"/>
                <a:ea typeface="MS PGothic" panose="020B0600070205080204" pitchFamily="34" charset="-128"/>
              </a:rPr>
              <a:t>API provider</a:t>
            </a:r>
          </a:p>
        </p:txBody>
      </p:sp>
      <p:sp>
        <p:nvSpPr>
          <p:cNvPr id="24" name="Oval 32">
            <a:extLst>
              <a:ext uri="{FF2B5EF4-FFF2-40B4-BE49-F238E27FC236}">
                <a16:creationId xmlns:a16="http://schemas.microsoft.com/office/drawing/2014/main" id="{264BFC7B-5923-CFB2-C4EF-CB2896F5E87C}"/>
              </a:ext>
            </a:extLst>
          </p:cNvPr>
          <p:cNvSpPr>
            <a:spLocks noChangeArrowheads="1"/>
          </p:cNvSpPr>
          <p:nvPr/>
        </p:nvSpPr>
        <p:spPr bwMode="auto">
          <a:xfrm>
            <a:off x="3081338" y="2009775"/>
            <a:ext cx="228600" cy="228600"/>
          </a:xfrm>
          <a:prstGeom prst="ellipse">
            <a:avLst/>
          </a:prstGeom>
          <a:solidFill>
            <a:srgbClr val="92D050"/>
          </a:solidFill>
          <a:ln w="9525" algn="ctr">
            <a:solidFill>
              <a:sysClr val="windowText" lastClr="000000"/>
            </a:solidFill>
            <a:round/>
            <a:headEnd/>
            <a:tailEnd/>
          </a:ln>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rPr>
              <a:t>1</a:t>
            </a:r>
          </a:p>
        </p:txBody>
      </p:sp>
      <p:sp>
        <p:nvSpPr>
          <p:cNvPr id="25" name="TextBox 24">
            <a:extLst>
              <a:ext uri="{FF2B5EF4-FFF2-40B4-BE49-F238E27FC236}">
                <a16:creationId xmlns:a16="http://schemas.microsoft.com/office/drawing/2014/main" id="{202C96C6-17EF-FD30-9E75-127FC47FA19E}"/>
              </a:ext>
            </a:extLst>
          </p:cNvPr>
          <p:cNvSpPr txBox="1"/>
          <p:nvPr/>
        </p:nvSpPr>
        <p:spPr>
          <a:xfrm>
            <a:off x="3063875" y="2906713"/>
            <a:ext cx="1676400" cy="400050"/>
          </a:xfrm>
          <a:prstGeom prst="rect">
            <a:avLst/>
          </a:prstGeom>
          <a:noFill/>
        </p:spPr>
        <p:txBody>
          <a:bodyPr wrap="none">
            <a:spAutoFit/>
          </a:bodyPr>
          <a:lstStyle/>
          <a:p>
            <a:pPr eaLnBrk="0" fontAlgn="base" hangingPunct="0">
              <a:spcBef>
                <a:spcPct val="0"/>
              </a:spcBef>
              <a:spcAft>
                <a:spcPct val="0"/>
              </a:spcAft>
              <a:defRPr/>
            </a:pPr>
            <a:r>
              <a:rPr lang="en-US" sz="1000" dirty="0">
                <a:solidFill>
                  <a:prstClr val="black"/>
                </a:solidFill>
                <a:latin typeface="Arial" panose="020B0604020202020204" pitchFamily="34" charset="0"/>
                <a:ea typeface="MS PGothic" panose="020B0600070205080204" pitchFamily="34" charset="-128"/>
              </a:rPr>
              <a:t>First wave of Service APIs</a:t>
            </a:r>
          </a:p>
          <a:p>
            <a:pPr marL="171450" indent="-171450" eaLnBrk="0" fontAlgn="base" hangingPunct="0">
              <a:spcBef>
                <a:spcPct val="0"/>
              </a:spcBef>
              <a:spcAft>
                <a:spcPct val="0"/>
              </a:spcAft>
              <a:buFontTx/>
              <a:buChar char="-"/>
              <a:defRPr/>
            </a:pPr>
            <a:r>
              <a:rPr lang="en-US" sz="1000" dirty="0">
                <a:solidFill>
                  <a:prstClr val="black"/>
                </a:solidFill>
                <a:latin typeface="Arial" panose="020B0604020202020204" pitchFamily="34" charset="0"/>
                <a:ea typeface="MS PGothic" panose="020B0600070205080204" pitchFamily="34" charset="-128"/>
              </a:rPr>
              <a:t>V2X</a:t>
            </a:r>
          </a:p>
        </p:txBody>
      </p:sp>
      <p:pic>
        <p:nvPicPr>
          <p:cNvPr id="26" name="Picture 7" descr="5GAA">
            <a:extLst>
              <a:ext uri="{FF2B5EF4-FFF2-40B4-BE49-F238E27FC236}">
                <a16:creationId xmlns:a16="http://schemas.microsoft.com/office/drawing/2014/main" id="{D20C52D7-247E-AD48-3B92-4870C1722C8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606800" y="3117850"/>
            <a:ext cx="863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Isosceles Triangle 26">
            <a:extLst>
              <a:ext uri="{FF2B5EF4-FFF2-40B4-BE49-F238E27FC236}">
                <a16:creationId xmlns:a16="http://schemas.microsoft.com/office/drawing/2014/main" id="{68306168-418F-690A-1BAA-5DB88BADF6E4}"/>
              </a:ext>
            </a:extLst>
          </p:cNvPr>
          <p:cNvSpPr/>
          <p:nvPr/>
        </p:nvSpPr>
        <p:spPr bwMode="auto">
          <a:xfrm>
            <a:off x="6616700" y="3481388"/>
            <a:ext cx="936625" cy="2008187"/>
          </a:xfrm>
          <a:prstGeom prst="triangle">
            <a:avLst/>
          </a:prstGeom>
          <a:solidFill>
            <a:srgbClr val="1F497D">
              <a:lumMod val="20000"/>
              <a:lumOff val="80000"/>
            </a:srgbClr>
          </a:solidFill>
          <a:ln w="9525" cap="flat" cmpd="sng" algn="ctr">
            <a:no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charset="0"/>
              <a:ea typeface="MS PGothic" panose="020B0600070205080204" pitchFamily="34" charset="-128"/>
            </a:endParaRPr>
          </a:p>
        </p:txBody>
      </p:sp>
      <p:sp>
        <p:nvSpPr>
          <p:cNvPr id="28" name="Isosceles Triangle 27">
            <a:extLst>
              <a:ext uri="{FF2B5EF4-FFF2-40B4-BE49-F238E27FC236}">
                <a16:creationId xmlns:a16="http://schemas.microsoft.com/office/drawing/2014/main" id="{A2143CA9-F7B8-8E0C-CAAA-3AEE52CBFB76}"/>
              </a:ext>
            </a:extLst>
          </p:cNvPr>
          <p:cNvSpPr/>
          <p:nvPr/>
        </p:nvSpPr>
        <p:spPr bwMode="auto">
          <a:xfrm>
            <a:off x="7585075" y="3944938"/>
            <a:ext cx="938213" cy="1544637"/>
          </a:xfrm>
          <a:prstGeom prst="triangle">
            <a:avLst/>
          </a:prstGeom>
          <a:solidFill>
            <a:srgbClr val="1F497D">
              <a:lumMod val="20000"/>
              <a:lumOff val="80000"/>
            </a:srgbClr>
          </a:solidFill>
          <a:ln w="9525" cap="flat" cmpd="sng" algn="ctr">
            <a:no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charset="0"/>
              <a:ea typeface="MS PGothic" panose="020B0600070205080204" pitchFamily="34" charset="-128"/>
            </a:endParaRPr>
          </a:p>
        </p:txBody>
      </p:sp>
      <p:sp>
        <p:nvSpPr>
          <p:cNvPr id="29" name="Isosceles Triangle 28">
            <a:extLst>
              <a:ext uri="{FF2B5EF4-FFF2-40B4-BE49-F238E27FC236}">
                <a16:creationId xmlns:a16="http://schemas.microsoft.com/office/drawing/2014/main" id="{A8F814AA-031F-816F-462D-433A282DEDC1}"/>
              </a:ext>
            </a:extLst>
          </p:cNvPr>
          <p:cNvSpPr/>
          <p:nvPr/>
        </p:nvSpPr>
        <p:spPr bwMode="auto">
          <a:xfrm>
            <a:off x="8575675" y="4264025"/>
            <a:ext cx="1071563" cy="1225550"/>
          </a:xfrm>
          <a:prstGeom prst="triangle">
            <a:avLst/>
          </a:prstGeom>
          <a:solidFill>
            <a:srgbClr val="1F497D">
              <a:lumMod val="20000"/>
              <a:lumOff val="80000"/>
            </a:srgbClr>
          </a:solidFill>
          <a:ln w="9525" cap="flat" cmpd="sng" algn="ctr">
            <a:noFill/>
            <a:prstDash val="solid"/>
            <a:round/>
            <a:headEnd type="none" w="med" len="med"/>
            <a:tailEnd type="none" w="med" len="me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charset="0"/>
              <a:ea typeface="MS PGothic" panose="020B0600070205080204" pitchFamily="34" charset="-128"/>
            </a:endParaRPr>
          </a:p>
        </p:txBody>
      </p:sp>
      <p:sp>
        <p:nvSpPr>
          <p:cNvPr id="30" name="TextBox 29">
            <a:extLst>
              <a:ext uri="{FF2B5EF4-FFF2-40B4-BE49-F238E27FC236}">
                <a16:creationId xmlns:a16="http://schemas.microsoft.com/office/drawing/2014/main" id="{D3EB1714-79DB-551D-97C6-7ECA21EB8D2C}"/>
              </a:ext>
            </a:extLst>
          </p:cNvPr>
          <p:cNvSpPr txBox="1"/>
          <p:nvPr/>
        </p:nvSpPr>
        <p:spPr>
          <a:xfrm>
            <a:off x="3054350" y="3487738"/>
            <a:ext cx="1855788" cy="554037"/>
          </a:xfrm>
          <a:prstGeom prst="rect">
            <a:avLst/>
          </a:prstGeom>
          <a:noFill/>
        </p:spPr>
        <p:txBody>
          <a:bodyPr wrap="none">
            <a:spAutoFit/>
          </a:bodyPr>
          <a:lstStyle/>
          <a:p>
            <a:pPr eaLnBrk="0" fontAlgn="base" hangingPunct="0">
              <a:spcBef>
                <a:spcPct val="0"/>
              </a:spcBef>
              <a:spcAft>
                <a:spcPct val="0"/>
              </a:spcAft>
              <a:defRPr/>
            </a:pPr>
            <a:r>
              <a:rPr lang="en-US" sz="1000" dirty="0">
                <a:solidFill>
                  <a:prstClr val="black"/>
                </a:solidFill>
                <a:latin typeface="Arial" panose="020B0604020202020204" pitchFamily="34" charset="0"/>
                <a:ea typeface="MS PGothic" panose="020B0600070205080204" pitchFamily="34" charset="-128"/>
              </a:rPr>
              <a:t>Second wave of Service APIs</a:t>
            </a:r>
          </a:p>
          <a:p>
            <a:pPr marL="171450" indent="-171450" eaLnBrk="0" fontAlgn="base" hangingPunct="0">
              <a:spcBef>
                <a:spcPct val="0"/>
              </a:spcBef>
              <a:spcAft>
                <a:spcPct val="0"/>
              </a:spcAft>
              <a:buFontTx/>
              <a:buChar char="-"/>
              <a:defRPr/>
            </a:pPr>
            <a:r>
              <a:rPr lang="en-US" sz="1000" dirty="0">
                <a:solidFill>
                  <a:prstClr val="black"/>
                </a:solidFill>
                <a:latin typeface="Arial" panose="020B0604020202020204" pitchFamily="34" charset="0"/>
                <a:ea typeface="MS PGothic" panose="020B0600070205080204" pitchFamily="34" charset="-128"/>
              </a:rPr>
              <a:t>Drones</a:t>
            </a:r>
          </a:p>
          <a:p>
            <a:pPr marL="171450" indent="-171450" eaLnBrk="0" fontAlgn="base" hangingPunct="0">
              <a:spcBef>
                <a:spcPct val="0"/>
              </a:spcBef>
              <a:spcAft>
                <a:spcPct val="0"/>
              </a:spcAft>
              <a:buFontTx/>
              <a:buChar char="-"/>
              <a:defRPr/>
            </a:pPr>
            <a:r>
              <a:rPr lang="en-US" sz="1000" dirty="0" err="1">
                <a:solidFill>
                  <a:prstClr val="black"/>
                </a:solidFill>
                <a:latin typeface="Arial" panose="020B0604020202020204" pitchFamily="34" charset="0"/>
                <a:ea typeface="MS PGothic" panose="020B0600070205080204" pitchFamily="34" charset="-128"/>
              </a:rPr>
              <a:t>IoT</a:t>
            </a:r>
            <a:r>
              <a:rPr lang="en-US" sz="1000" dirty="0">
                <a:solidFill>
                  <a:prstClr val="black"/>
                </a:solidFill>
                <a:latin typeface="Arial" panose="020B0604020202020204" pitchFamily="34" charset="0"/>
                <a:ea typeface="MS PGothic" panose="020B0600070205080204" pitchFamily="34" charset="-128"/>
              </a:rPr>
              <a:t> Messaging</a:t>
            </a:r>
          </a:p>
        </p:txBody>
      </p:sp>
      <p:pic>
        <p:nvPicPr>
          <p:cNvPr id="31" name="Picture 9" descr="5G ACIA | Radisys">
            <a:extLst>
              <a:ext uri="{FF2B5EF4-FFF2-40B4-BE49-F238E27FC236}">
                <a16:creationId xmlns:a16="http://schemas.microsoft.com/office/drawing/2014/main" id="{F4B54DF1-8006-EB9A-31A0-762CCF8BF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8" y="3765550"/>
            <a:ext cx="12652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1" descr="19,979 Drone Logo Images, Stock Photos, 3D objects ...">
            <a:extLst>
              <a:ext uri="{FF2B5EF4-FFF2-40B4-BE49-F238E27FC236}">
                <a16:creationId xmlns:a16="http://schemas.microsoft.com/office/drawing/2014/main" id="{F1EC0069-EF7A-1C20-B4B0-FF6BC9152F8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577" t="23975" r="10577" b="31293"/>
          <a:stretch>
            <a:fillRect/>
          </a:stretch>
        </p:blipFill>
        <p:spPr bwMode="auto">
          <a:xfrm>
            <a:off x="4824413" y="3327400"/>
            <a:ext cx="8620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A96F3BA6-2A28-FCCE-4557-FAC75FEAA3CE}"/>
              </a:ext>
            </a:extLst>
          </p:cNvPr>
          <p:cNvSpPr txBox="1"/>
          <p:nvPr/>
        </p:nvSpPr>
        <p:spPr>
          <a:xfrm>
            <a:off x="3124200" y="4498975"/>
            <a:ext cx="1697038" cy="400050"/>
          </a:xfrm>
          <a:prstGeom prst="rect">
            <a:avLst/>
          </a:prstGeom>
          <a:noFill/>
        </p:spPr>
        <p:txBody>
          <a:bodyPr>
            <a:spAutoFit/>
          </a:bodyPr>
          <a:lstStyle/>
          <a:p>
            <a:pPr eaLnBrk="0" fontAlgn="base" hangingPunct="0">
              <a:spcBef>
                <a:spcPct val="0"/>
              </a:spcBef>
              <a:spcAft>
                <a:spcPct val="0"/>
              </a:spcAft>
              <a:defRPr/>
            </a:pPr>
            <a:r>
              <a:rPr lang="en-US" sz="1000" dirty="0">
                <a:solidFill>
                  <a:prstClr val="black"/>
                </a:solidFill>
                <a:latin typeface="Arial" panose="020B0604020202020204" pitchFamily="34" charset="0"/>
                <a:ea typeface="MS PGothic" panose="020B0600070205080204" pitchFamily="34" charset="-128"/>
              </a:rPr>
              <a:t>Edge Delivery</a:t>
            </a:r>
          </a:p>
          <a:p>
            <a:pPr marL="171450" indent="-171450" eaLnBrk="0" fontAlgn="base" hangingPunct="0">
              <a:spcBef>
                <a:spcPct val="0"/>
              </a:spcBef>
              <a:spcAft>
                <a:spcPct val="0"/>
              </a:spcAft>
              <a:buFontTx/>
              <a:buChar char="-"/>
              <a:defRPr/>
            </a:pPr>
            <a:r>
              <a:rPr lang="en-US" sz="1000" dirty="0">
                <a:solidFill>
                  <a:prstClr val="black"/>
                </a:solidFill>
                <a:latin typeface="Arial" panose="020B0604020202020204" pitchFamily="34" charset="0"/>
                <a:ea typeface="MS PGothic" panose="020B0600070205080204" pitchFamily="34" charset="-128"/>
              </a:rPr>
              <a:t>Expanding service APIs</a:t>
            </a:r>
          </a:p>
        </p:txBody>
      </p:sp>
      <p:pic>
        <p:nvPicPr>
          <p:cNvPr id="36" name="Picture 13" descr="Guidance for use of the 5G and 5G-Advanced logos">
            <a:extLst>
              <a:ext uri="{FF2B5EF4-FFF2-40B4-BE49-F238E27FC236}">
                <a16:creationId xmlns:a16="http://schemas.microsoft.com/office/drawing/2014/main" id="{6FE498EC-C879-4058-10D4-52A09038A64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7163" y="3835400"/>
            <a:ext cx="129698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a:extLst>
              <a:ext uri="{FF2B5EF4-FFF2-40B4-BE49-F238E27FC236}">
                <a16:creationId xmlns:a16="http://schemas.microsoft.com/office/drawing/2014/main" id="{22CE5FC5-184B-7C55-CD30-A0A99A42BB5C}"/>
              </a:ext>
            </a:extLst>
          </p:cNvPr>
          <p:cNvSpPr txBox="1"/>
          <p:nvPr/>
        </p:nvSpPr>
        <p:spPr>
          <a:xfrm>
            <a:off x="3016250" y="5164138"/>
            <a:ext cx="1965325" cy="400050"/>
          </a:xfrm>
          <a:prstGeom prst="rect">
            <a:avLst/>
          </a:prstGeom>
          <a:noFill/>
        </p:spPr>
        <p:txBody>
          <a:bodyPr>
            <a:spAutoFit/>
          </a:bodyPr>
          <a:lstStyle/>
          <a:p>
            <a:pPr eaLnBrk="0" fontAlgn="base" hangingPunct="0">
              <a:spcBef>
                <a:spcPct val="0"/>
              </a:spcBef>
              <a:spcAft>
                <a:spcPct val="0"/>
              </a:spcAft>
              <a:defRPr/>
            </a:pPr>
            <a:r>
              <a:rPr lang="en-US" sz="1000" dirty="0">
                <a:solidFill>
                  <a:prstClr val="black"/>
                </a:solidFill>
                <a:latin typeface="Arial" panose="020B0604020202020204" pitchFamily="34" charset="0"/>
                <a:ea typeface="MS PGothic" panose="020B0600070205080204" pitchFamily="34" charset="-128"/>
              </a:rPr>
              <a:t>Addressing new Verticals</a:t>
            </a:r>
          </a:p>
          <a:p>
            <a:pPr marL="171450" indent="-171450" eaLnBrk="0" fontAlgn="base" hangingPunct="0">
              <a:spcBef>
                <a:spcPct val="0"/>
              </a:spcBef>
              <a:spcAft>
                <a:spcPct val="0"/>
              </a:spcAft>
              <a:buFontTx/>
              <a:buChar char="-"/>
              <a:defRPr/>
            </a:pPr>
            <a:r>
              <a:rPr lang="en-US" sz="1000" dirty="0">
                <a:solidFill>
                  <a:prstClr val="black"/>
                </a:solidFill>
                <a:latin typeface="Arial" panose="020B0604020202020204" pitchFamily="34" charset="0"/>
                <a:ea typeface="MS PGothic" panose="020B0600070205080204" pitchFamily="34" charset="-128"/>
              </a:rPr>
              <a:t>AIML, Metaverse</a:t>
            </a:r>
          </a:p>
        </p:txBody>
      </p:sp>
      <p:cxnSp>
        <p:nvCxnSpPr>
          <p:cNvPr id="38" name="Straight Arrow Connector 47">
            <a:extLst>
              <a:ext uri="{FF2B5EF4-FFF2-40B4-BE49-F238E27FC236}">
                <a16:creationId xmlns:a16="http://schemas.microsoft.com/office/drawing/2014/main" id="{DD50578D-8AB6-E254-A20D-176943A406D4}"/>
              </a:ext>
            </a:extLst>
          </p:cNvPr>
          <p:cNvCxnSpPr>
            <a:cxnSpLocks noChangeShapeType="1"/>
          </p:cNvCxnSpPr>
          <p:nvPr/>
        </p:nvCxnSpPr>
        <p:spPr bwMode="auto">
          <a:xfrm>
            <a:off x="2652713" y="1819275"/>
            <a:ext cx="0" cy="3779838"/>
          </a:xfrm>
          <a:prstGeom prst="straightConnector1">
            <a:avLst/>
          </a:prstGeom>
          <a:noFill/>
          <a:ln w="38100" algn="ctr">
            <a:solidFill>
              <a:sysClr val="windowText" lastClr="000000"/>
            </a:solidFill>
            <a:round/>
            <a:headEnd/>
            <a:tailEnd type="triangle" w="med" len="med"/>
          </a:ln>
          <a:extLst>
            <a:ext uri="{909E8E84-426E-40DD-AFC4-6F175D3DCCD1}">
              <a14:hiddenFill xmlns:a14="http://schemas.microsoft.com/office/drawing/2010/main">
                <a:noFill/>
              </a14:hiddenFill>
            </a:ext>
          </a:extLst>
        </p:spPr>
      </p:cxnSp>
      <p:sp>
        <p:nvSpPr>
          <p:cNvPr id="39" name="Oval 53">
            <a:extLst>
              <a:ext uri="{FF2B5EF4-FFF2-40B4-BE49-F238E27FC236}">
                <a16:creationId xmlns:a16="http://schemas.microsoft.com/office/drawing/2014/main" id="{C6F256D5-8B0A-0672-9B23-8A66F173BA48}"/>
              </a:ext>
            </a:extLst>
          </p:cNvPr>
          <p:cNvSpPr>
            <a:spLocks noChangeArrowheads="1"/>
          </p:cNvSpPr>
          <p:nvPr/>
        </p:nvSpPr>
        <p:spPr bwMode="auto">
          <a:xfrm>
            <a:off x="3078163" y="2725738"/>
            <a:ext cx="228600" cy="228600"/>
          </a:xfrm>
          <a:prstGeom prst="ellipse">
            <a:avLst/>
          </a:prstGeom>
          <a:solidFill>
            <a:srgbClr val="92D050"/>
          </a:solidFill>
          <a:ln w="9525" algn="ctr">
            <a:solidFill>
              <a:sysClr val="windowText" lastClr="000000"/>
            </a:solidFill>
            <a:round/>
            <a:headEnd/>
            <a:tailEnd/>
          </a:ln>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rPr>
              <a:t>2</a:t>
            </a:r>
          </a:p>
        </p:txBody>
      </p:sp>
      <p:sp>
        <p:nvSpPr>
          <p:cNvPr id="43" name="Oval 54">
            <a:extLst>
              <a:ext uri="{FF2B5EF4-FFF2-40B4-BE49-F238E27FC236}">
                <a16:creationId xmlns:a16="http://schemas.microsoft.com/office/drawing/2014/main" id="{1C0B78B8-77BA-7FBE-F826-ABA85444959C}"/>
              </a:ext>
            </a:extLst>
          </p:cNvPr>
          <p:cNvSpPr>
            <a:spLocks noChangeArrowheads="1"/>
          </p:cNvSpPr>
          <p:nvPr/>
        </p:nvSpPr>
        <p:spPr bwMode="auto">
          <a:xfrm>
            <a:off x="3084513" y="4308475"/>
            <a:ext cx="228600" cy="228600"/>
          </a:xfrm>
          <a:prstGeom prst="ellipse">
            <a:avLst/>
          </a:prstGeom>
          <a:solidFill>
            <a:srgbClr val="92D050"/>
          </a:solidFill>
          <a:ln w="9525" algn="ctr">
            <a:solidFill>
              <a:sysClr val="windowText" lastClr="000000"/>
            </a:solidFill>
            <a:round/>
            <a:headEnd/>
            <a:tailEnd/>
          </a:ln>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rPr>
              <a:t>3</a:t>
            </a:r>
          </a:p>
        </p:txBody>
      </p:sp>
      <p:sp>
        <p:nvSpPr>
          <p:cNvPr id="46" name="Oval 55">
            <a:extLst>
              <a:ext uri="{FF2B5EF4-FFF2-40B4-BE49-F238E27FC236}">
                <a16:creationId xmlns:a16="http://schemas.microsoft.com/office/drawing/2014/main" id="{180B714F-AA73-7245-E7E4-0BEA3F343B31}"/>
              </a:ext>
            </a:extLst>
          </p:cNvPr>
          <p:cNvSpPr>
            <a:spLocks noChangeArrowheads="1"/>
          </p:cNvSpPr>
          <p:nvPr/>
        </p:nvSpPr>
        <p:spPr bwMode="auto">
          <a:xfrm>
            <a:off x="3078163" y="4959350"/>
            <a:ext cx="228600" cy="228600"/>
          </a:xfrm>
          <a:prstGeom prst="ellipse">
            <a:avLst/>
          </a:prstGeom>
          <a:solidFill>
            <a:srgbClr val="92D050"/>
          </a:solidFill>
          <a:ln w="9525" algn="ctr">
            <a:solidFill>
              <a:sysClr val="windowText" lastClr="000000"/>
            </a:solidFill>
            <a:round/>
            <a:headEnd/>
            <a:tailEnd/>
          </a:ln>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prstClr val="black"/>
                </a:solidFill>
                <a:effectLst/>
                <a:uLnTx/>
                <a:uFillTx/>
                <a:latin typeface="Arial" panose="020B0604020202020204" pitchFamily="34" charset="0"/>
                <a:ea typeface="MS PGothic" panose="020B0600070205080204" pitchFamily="34" charset="-128"/>
              </a:rPr>
              <a:t>4</a:t>
            </a:r>
          </a:p>
        </p:txBody>
      </p:sp>
      <p:cxnSp>
        <p:nvCxnSpPr>
          <p:cNvPr id="47" name="Straight Connector 60">
            <a:extLst>
              <a:ext uri="{FF2B5EF4-FFF2-40B4-BE49-F238E27FC236}">
                <a16:creationId xmlns:a16="http://schemas.microsoft.com/office/drawing/2014/main" id="{E920EB7C-E086-3714-3223-8C6B7BA98EAF}"/>
              </a:ext>
            </a:extLst>
          </p:cNvPr>
          <p:cNvCxnSpPr>
            <a:cxnSpLocks noChangeShapeType="1"/>
          </p:cNvCxnSpPr>
          <p:nvPr/>
        </p:nvCxnSpPr>
        <p:spPr bwMode="auto">
          <a:xfrm>
            <a:off x="2663825" y="5229225"/>
            <a:ext cx="322263" cy="0"/>
          </a:xfrm>
          <a:prstGeom prst="line">
            <a:avLst/>
          </a:prstGeom>
          <a:noFill/>
          <a:ln w="38100" algn="ctr">
            <a:solidFill>
              <a:sysClr val="windowText" lastClr="000000"/>
            </a:solidFill>
            <a:round/>
            <a:headEnd/>
            <a:tailEnd/>
          </a:ln>
          <a:extLst>
            <a:ext uri="{909E8E84-426E-40DD-AFC4-6F175D3DCCD1}">
              <a14:hiddenFill xmlns:a14="http://schemas.microsoft.com/office/drawing/2010/main">
                <a:noFill/>
              </a14:hiddenFill>
            </a:ext>
          </a:extLst>
        </p:spPr>
      </p:cxnSp>
      <p:sp>
        <p:nvSpPr>
          <p:cNvPr id="48" name="TextBox 15359">
            <a:extLst>
              <a:ext uri="{FF2B5EF4-FFF2-40B4-BE49-F238E27FC236}">
                <a16:creationId xmlns:a16="http://schemas.microsoft.com/office/drawing/2014/main" id="{893A422A-A515-DDE8-8DEB-9620904CC24F}"/>
              </a:ext>
            </a:extLst>
          </p:cNvPr>
          <p:cNvSpPr txBox="1">
            <a:spLocks noChangeArrowheads="1"/>
          </p:cNvSpPr>
          <p:nvPr/>
        </p:nvSpPr>
        <p:spPr bwMode="auto">
          <a:xfrm>
            <a:off x="8121650" y="2492375"/>
            <a:ext cx="1903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1000">
                <a:solidFill>
                  <a:prstClr val="black"/>
                </a:solidFill>
                <a:latin typeface="Arial" panose="020B0604020202020204" pitchFamily="34" charset="0"/>
                <a:ea typeface="MS PGothic" panose="020B0600070205080204" pitchFamily="34" charset="-128"/>
              </a:rPr>
              <a:t>Scalable architecture</a:t>
            </a:r>
          </a:p>
          <a:p>
            <a:pPr algn="ctr" eaLnBrk="0" fontAlgn="base" hangingPunct="0">
              <a:spcBef>
                <a:spcPct val="0"/>
              </a:spcBef>
              <a:spcAft>
                <a:spcPct val="0"/>
              </a:spcAft>
            </a:pPr>
            <a:r>
              <a:rPr lang="en-US" altLang="en-US" sz="1000">
                <a:solidFill>
                  <a:prstClr val="black"/>
                </a:solidFill>
                <a:latin typeface="Arial" panose="020B0604020202020204" pitchFamily="34" charset="0"/>
                <a:ea typeface="MS PGothic" panose="020B0600070205080204" pitchFamily="34" charset="-128"/>
              </a:rPr>
              <a:t>Plug and Play</a:t>
            </a:r>
          </a:p>
        </p:txBody>
      </p:sp>
      <p:pic>
        <p:nvPicPr>
          <p:cNvPr id="49" name="Picture 15" descr="mobil Serie de timp a preda lego clipart black and white cilindru buruiană  Împiedica">
            <a:extLst>
              <a:ext uri="{FF2B5EF4-FFF2-40B4-BE49-F238E27FC236}">
                <a16:creationId xmlns:a16="http://schemas.microsoft.com/office/drawing/2014/main" id="{219B7D01-E6E4-C973-2062-A571FD648C6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12354" b="7777"/>
          <a:stretch>
            <a:fillRect/>
          </a:stretch>
        </p:blipFill>
        <p:spPr bwMode="auto">
          <a:xfrm>
            <a:off x="8297863" y="1743075"/>
            <a:ext cx="14589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Straight Connector 60">
            <a:extLst>
              <a:ext uri="{FF2B5EF4-FFF2-40B4-BE49-F238E27FC236}">
                <a16:creationId xmlns:a16="http://schemas.microsoft.com/office/drawing/2014/main" id="{40D446D3-9298-FD00-03E6-8FDDD33B02F2}"/>
              </a:ext>
            </a:extLst>
          </p:cNvPr>
          <p:cNvCxnSpPr>
            <a:cxnSpLocks noChangeShapeType="1"/>
          </p:cNvCxnSpPr>
          <p:nvPr/>
        </p:nvCxnSpPr>
        <p:spPr bwMode="auto">
          <a:xfrm>
            <a:off x="2663825" y="4556125"/>
            <a:ext cx="322263" cy="0"/>
          </a:xfrm>
          <a:prstGeom prst="line">
            <a:avLst/>
          </a:prstGeom>
          <a:noFill/>
          <a:ln w="381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51" name="Straight Connector 60">
            <a:extLst>
              <a:ext uri="{FF2B5EF4-FFF2-40B4-BE49-F238E27FC236}">
                <a16:creationId xmlns:a16="http://schemas.microsoft.com/office/drawing/2014/main" id="{12F3C005-877E-99E2-A5DE-A49EA29FABF8}"/>
              </a:ext>
            </a:extLst>
          </p:cNvPr>
          <p:cNvCxnSpPr>
            <a:cxnSpLocks noChangeShapeType="1"/>
          </p:cNvCxnSpPr>
          <p:nvPr/>
        </p:nvCxnSpPr>
        <p:spPr bwMode="auto">
          <a:xfrm>
            <a:off x="2663825" y="3810000"/>
            <a:ext cx="322263" cy="0"/>
          </a:xfrm>
          <a:prstGeom prst="line">
            <a:avLst/>
          </a:prstGeom>
          <a:noFill/>
          <a:ln w="381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52" name="Straight Connector 60">
            <a:extLst>
              <a:ext uri="{FF2B5EF4-FFF2-40B4-BE49-F238E27FC236}">
                <a16:creationId xmlns:a16="http://schemas.microsoft.com/office/drawing/2014/main" id="{7E58A2F6-8355-3E86-C522-5CD46DBDB323}"/>
              </a:ext>
            </a:extLst>
          </p:cNvPr>
          <p:cNvCxnSpPr>
            <a:cxnSpLocks noChangeShapeType="1"/>
          </p:cNvCxnSpPr>
          <p:nvPr/>
        </p:nvCxnSpPr>
        <p:spPr bwMode="auto">
          <a:xfrm>
            <a:off x="2663825" y="3048000"/>
            <a:ext cx="322263" cy="0"/>
          </a:xfrm>
          <a:prstGeom prst="line">
            <a:avLst/>
          </a:prstGeom>
          <a:noFill/>
          <a:ln w="38100" algn="ctr">
            <a:solidFill>
              <a:sysClr val="windowText" lastClr="000000"/>
            </a:solidFill>
            <a:round/>
            <a:headEnd/>
            <a:tailEnd/>
          </a:ln>
          <a:extLst>
            <a:ext uri="{909E8E84-426E-40DD-AFC4-6F175D3DCCD1}">
              <a14:hiddenFill xmlns:a14="http://schemas.microsoft.com/office/drawing/2010/main">
                <a:noFill/>
              </a14:hiddenFill>
            </a:ext>
          </a:extLst>
        </p:spPr>
      </p:cxnSp>
      <p:cxnSp>
        <p:nvCxnSpPr>
          <p:cNvPr id="53" name="Straight Connector 60">
            <a:extLst>
              <a:ext uri="{FF2B5EF4-FFF2-40B4-BE49-F238E27FC236}">
                <a16:creationId xmlns:a16="http://schemas.microsoft.com/office/drawing/2014/main" id="{3B8C9BEF-AB63-F49D-9D86-746D2EC742E9}"/>
              </a:ext>
            </a:extLst>
          </p:cNvPr>
          <p:cNvCxnSpPr>
            <a:cxnSpLocks noChangeShapeType="1"/>
          </p:cNvCxnSpPr>
          <p:nvPr/>
        </p:nvCxnSpPr>
        <p:spPr bwMode="auto">
          <a:xfrm>
            <a:off x="2673350" y="2287588"/>
            <a:ext cx="322263" cy="0"/>
          </a:xfrm>
          <a:prstGeom prst="line">
            <a:avLst/>
          </a:prstGeom>
          <a:noFill/>
          <a:ln w="38100" algn="ctr">
            <a:solidFill>
              <a:sysClr val="windowText" lastClr="000000"/>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1784" y="212072"/>
            <a:ext cx="9550614" cy="837120"/>
          </a:xfrm>
        </p:spPr>
        <p:txBody>
          <a:bodyPr>
            <a:normAutofit fontScale="90000"/>
          </a:bodyPr>
          <a:lstStyle/>
          <a:p>
            <a:r>
              <a:rPr lang="fr-FR" sz="4900" dirty="0"/>
              <a:t>Service </a:t>
            </a:r>
            <a:r>
              <a:rPr lang="fr-FR" sz="4900" dirty="0" err="1"/>
              <a:t>Frameworks</a:t>
            </a:r>
            <a:r>
              <a:rPr lang="fr-FR" sz="4900" dirty="0"/>
              <a:t> - Application </a:t>
            </a:r>
            <a:r>
              <a:rPr lang="fr-FR" sz="4900" dirty="0" err="1"/>
              <a:t>Enablement</a:t>
            </a:r>
            <a:r>
              <a:rPr lang="fr-FR" sz="4900" dirty="0"/>
              <a:t> Architecture</a:t>
            </a:r>
            <a:endParaRPr lang="fr-FR" sz="3600" dirty="0"/>
          </a:p>
        </p:txBody>
      </p:sp>
      <p:grpSp>
        <p:nvGrpSpPr>
          <p:cNvPr id="67" name="Group 1"/>
          <p:cNvGrpSpPr>
            <a:grpSpLocks noChangeAspect="1"/>
          </p:cNvGrpSpPr>
          <p:nvPr/>
        </p:nvGrpSpPr>
        <p:grpSpPr bwMode="auto">
          <a:xfrm>
            <a:off x="904067" y="1340789"/>
            <a:ext cx="9413512" cy="4921596"/>
            <a:chOff x="180603" y="75142"/>
            <a:chExt cx="11798037" cy="6690157"/>
          </a:xfrm>
        </p:grpSpPr>
        <p:sp>
          <p:nvSpPr>
            <p:cNvPr id="68" name="Rectangle: Rounded Corners 76"/>
            <p:cNvSpPr/>
            <p:nvPr/>
          </p:nvSpPr>
          <p:spPr>
            <a:xfrm>
              <a:off x="4510997" y="4801388"/>
              <a:ext cx="6178159" cy="1326243"/>
            </a:xfrm>
            <a:prstGeom prst="roundRect">
              <a:avLst/>
            </a:prstGeom>
            <a:solidFill>
              <a:sysClr val="window" lastClr="FFFFFF">
                <a:lumMod val="75000"/>
              </a:sysClr>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mn-cs"/>
              </a:endParaRPr>
            </a:p>
          </p:txBody>
        </p:sp>
        <p:sp>
          <p:nvSpPr>
            <p:cNvPr id="69" name="Rectangle: Rounded Corners 3"/>
            <p:cNvSpPr/>
            <p:nvPr/>
          </p:nvSpPr>
          <p:spPr>
            <a:xfrm>
              <a:off x="4491235" y="2936610"/>
              <a:ext cx="6175689" cy="1476283"/>
            </a:xfrm>
            <a:prstGeom prst="roundRect">
              <a:avLst/>
            </a:prstGeom>
            <a:solidFill>
              <a:srgbClr val="4F81BD"/>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mn-cs"/>
              </a:endParaRPr>
            </a:p>
          </p:txBody>
        </p:sp>
        <p:sp>
          <p:nvSpPr>
            <p:cNvPr id="70" name="Rectangle: Rounded Corners 4"/>
            <p:cNvSpPr/>
            <p:nvPr/>
          </p:nvSpPr>
          <p:spPr>
            <a:xfrm>
              <a:off x="4735791" y="5171128"/>
              <a:ext cx="2425811" cy="793066"/>
            </a:xfrm>
            <a:prstGeom prst="roundRect">
              <a:avLst/>
            </a:prstGeom>
            <a:solidFill>
              <a:sysClr val="window" lastClr="FFFFFF">
                <a:lumMod val="75000"/>
              </a:sysClr>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Network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white"/>
                  </a:solidFill>
                  <a:effectLst/>
                  <a:uLnTx/>
                  <a:uFillTx/>
                  <a:latin typeface="Calibri"/>
                  <a:ea typeface="+mn-ea"/>
                  <a:cs typeface="+mn-cs"/>
                </a:rPr>
                <a:t>(e.g. NEF, NWDAF)</a:t>
              </a:r>
            </a:p>
          </p:txBody>
        </p:sp>
        <p:sp>
          <p:nvSpPr>
            <p:cNvPr id="71" name="Rectangle: Rounded Corners 5"/>
            <p:cNvSpPr/>
            <p:nvPr/>
          </p:nvSpPr>
          <p:spPr>
            <a:xfrm>
              <a:off x="7579080" y="5171128"/>
              <a:ext cx="2961860" cy="793066"/>
            </a:xfrm>
            <a:prstGeom prst="roundRect">
              <a:avLst/>
            </a:prstGeom>
            <a:solidFill>
              <a:sysClr val="window" lastClr="FFFFFF">
                <a:lumMod val="75000"/>
              </a:sysClr>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O&amp;M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white"/>
                  </a:solidFill>
                  <a:effectLst/>
                  <a:uLnTx/>
                  <a:uFillTx/>
                  <a:latin typeface="Calibri"/>
                  <a:ea typeface="+mn-ea"/>
                  <a:cs typeface="+mn-cs"/>
                </a:rPr>
                <a:t>(e.g. FCAPS, slicing)</a:t>
              </a:r>
            </a:p>
          </p:txBody>
        </p:sp>
        <p:sp>
          <p:nvSpPr>
            <p:cNvPr id="72" name="Rectangle: Rounded Corners 6"/>
            <p:cNvSpPr/>
            <p:nvPr/>
          </p:nvSpPr>
          <p:spPr>
            <a:xfrm>
              <a:off x="4664154" y="3242048"/>
              <a:ext cx="2030567" cy="1066352"/>
            </a:xfrm>
            <a:prstGeom prst="roundRect">
              <a:avLst/>
            </a:prstGeom>
            <a:solidFill>
              <a:srgbClr val="4F81BD"/>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Vertical App Enabler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white"/>
                  </a:solidFill>
                  <a:effectLst/>
                  <a:uLnTx/>
                  <a:uFillTx/>
                  <a:latin typeface="Calibri"/>
                  <a:ea typeface="+mn-ea"/>
                  <a:cs typeface="+mn-cs"/>
                </a:rPr>
                <a:t>(</a:t>
              </a:r>
              <a:r>
                <a:rPr kumimoji="0" lang="en-US" sz="700" b="0" i="1" u="none" strike="noStrike" kern="0" cap="none" spc="0" normalizeH="0" baseline="0" noProof="0" dirty="0" err="1">
                  <a:ln>
                    <a:noFill/>
                  </a:ln>
                  <a:solidFill>
                    <a:prstClr val="white"/>
                  </a:solidFill>
                  <a:effectLst/>
                  <a:uLnTx/>
                  <a:uFillTx/>
                  <a:latin typeface="Calibri"/>
                  <a:ea typeface="+mn-ea"/>
                  <a:cs typeface="+mn-cs"/>
                </a:rPr>
                <a:t>e.g</a:t>
              </a:r>
              <a:r>
                <a:rPr kumimoji="0" lang="en-US" sz="700" b="0" i="1" u="none" strike="noStrike" kern="0" cap="none" spc="0" normalizeH="0" baseline="0" noProof="0" dirty="0">
                  <a:ln>
                    <a:noFill/>
                  </a:ln>
                  <a:solidFill>
                    <a:prstClr val="white"/>
                  </a:solidFill>
                  <a:effectLst/>
                  <a:uLnTx/>
                  <a:uFillTx/>
                  <a:latin typeface="Calibri"/>
                  <a:ea typeface="+mn-ea"/>
                  <a:cs typeface="+mn-cs"/>
                </a:rPr>
                <a:t> V2XAPP, UASAPP)</a:t>
              </a:r>
            </a:p>
          </p:txBody>
        </p:sp>
        <p:sp>
          <p:nvSpPr>
            <p:cNvPr id="73" name="Rectangle: Rounded Corners 7"/>
            <p:cNvSpPr/>
            <p:nvPr/>
          </p:nvSpPr>
          <p:spPr>
            <a:xfrm>
              <a:off x="6828116" y="3242048"/>
              <a:ext cx="2131847" cy="1066352"/>
            </a:xfrm>
            <a:prstGeom prst="roundRect">
              <a:avLst/>
            </a:prstGeom>
            <a:solidFill>
              <a:srgbClr val="4F81BD"/>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SEAL services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700" b="0" i="1" u="none" strike="noStrike" kern="0" cap="none" spc="0" normalizeH="0" baseline="0" noProof="0" dirty="0">
                  <a:ln>
                    <a:noFill/>
                  </a:ln>
                  <a:solidFill>
                    <a:prstClr val="white"/>
                  </a:solidFill>
                  <a:effectLst/>
                  <a:uLnTx/>
                  <a:uFillTx/>
                  <a:latin typeface="Calibri"/>
                  <a:ea typeface="+mn-ea"/>
                  <a:cs typeface="+mn-cs"/>
                </a:rPr>
                <a:t>(e.g. </a:t>
              </a:r>
              <a:r>
                <a:rPr kumimoji="0" lang="en-US" altLang="zh-CN" sz="700" b="0" i="1" u="none" strike="noStrike" kern="0" cap="none" spc="0" normalizeH="0" baseline="0" noProof="0" dirty="0">
                  <a:ln>
                    <a:noFill/>
                  </a:ln>
                  <a:solidFill>
                    <a:prstClr val="white"/>
                  </a:solidFill>
                  <a:effectLst/>
                  <a:uLnTx/>
                  <a:uFillTx/>
                  <a:latin typeface="Calibri"/>
                  <a:ea typeface="宋体" panose="02010600030101010101" pitchFamily="2" charset="-122"/>
                  <a:cs typeface="+mn-cs"/>
                </a:rPr>
                <a:t>NRM/SEAL DD for connection over </a:t>
              </a:r>
              <a:r>
                <a:rPr kumimoji="0" lang="en-US" sz="700" b="0" i="1" u="none" strike="noStrike" kern="0" cap="none" spc="0" normalizeH="0" baseline="0" noProof="0" dirty="0">
                  <a:ln>
                    <a:noFill/>
                  </a:ln>
                  <a:solidFill>
                    <a:prstClr val="white"/>
                  </a:solidFill>
                  <a:effectLst/>
                  <a:uLnTx/>
                  <a:uFillTx/>
                  <a:latin typeface="Calibri"/>
                  <a:ea typeface="+mn-ea"/>
                  <a:cs typeface="+mn-cs"/>
                </a:rPr>
                <a:t>5G/4G, N</a:t>
              </a:r>
              <a:r>
                <a:rPr kumimoji="0" lang="en-US" altLang="zh-CN" sz="700" b="0" i="1" u="none" strike="noStrike" kern="0" cap="none" spc="0" normalizeH="0" baseline="0" noProof="0" dirty="0">
                  <a:ln>
                    <a:noFill/>
                  </a:ln>
                  <a:solidFill>
                    <a:prstClr val="white"/>
                  </a:solidFill>
                  <a:effectLst/>
                  <a:uLnTx/>
                  <a:uFillTx/>
                  <a:latin typeface="Calibri"/>
                  <a:ea typeface="宋体" panose="02010600030101010101" pitchFamily="2" charset="-122"/>
                  <a:cs typeface="+mn-cs"/>
                </a:rPr>
                <a:t>SCE for 5G Slice,</a:t>
              </a:r>
              <a:r>
                <a:rPr kumimoji="0" lang="en-US" sz="700" b="0" i="1" u="none" strike="noStrike" kern="0" cap="none" spc="0" normalizeH="0" baseline="0" noProof="0" dirty="0">
                  <a:ln>
                    <a:noFill/>
                  </a:ln>
                  <a:solidFill>
                    <a:prstClr val="white"/>
                  </a:solidFill>
                  <a:effectLst/>
                  <a:uLnTx/>
                  <a:uFillTx/>
                  <a:latin typeface="Calibri"/>
                  <a:ea typeface="+mn-ea"/>
                  <a:cs typeface="+mn-cs"/>
                </a:rPr>
                <a:t> Group, location)</a:t>
              </a:r>
            </a:p>
          </p:txBody>
        </p:sp>
        <p:sp>
          <p:nvSpPr>
            <p:cNvPr id="74" name="Rectangle 73"/>
            <p:cNvSpPr/>
            <p:nvPr/>
          </p:nvSpPr>
          <p:spPr>
            <a:xfrm>
              <a:off x="11447531" y="2253396"/>
              <a:ext cx="503936" cy="3898348"/>
            </a:xfrm>
            <a:prstGeom prst="rect">
              <a:avLst/>
            </a:prstGeom>
            <a:solidFill>
              <a:srgbClr val="4F81B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mn-cs"/>
              </a:endParaRPr>
            </a:p>
          </p:txBody>
        </p:sp>
        <p:sp>
          <p:nvSpPr>
            <p:cNvPr id="75" name="Rectangle: Rounded Corners 14"/>
            <p:cNvSpPr/>
            <p:nvPr/>
          </p:nvSpPr>
          <p:spPr>
            <a:xfrm>
              <a:off x="9093358" y="3242048"/>
              <a:ext cx="1447582" cy="1066352"/>
            </a:xfrm>
            <a:prstGeom prst="roundRect">
              <a:avLst/>
            </a:prstGeom>
            <a:solidFill>
              <a:srgbClr val="4F81BD"/>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Edge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white"/>
                  </a:solidFill>
                  <a:effectLst/>
                  <a:uLnTx/>
                  <a:uFillTx/>
                  <a:latin typeface="Calibri"/>
                  <a:ea typeface="+mn-ea"/>
                  <a:cs typeface="+mn-cs"/>
                </a:rPr>
                <a:t>(e.g. ACR, AF session with QoS)</a:t>
              </a:r>
            </a:p>
          </p:txBody>
        </p:sp>
        <p:sp>
          <p:nvSpPr>
            <p:cNvPr id="76" name="TextBox 75"/>
            <p:cNvSpPr txBox="1"/>
            <p:nvPr/>
          </p:nvSpPr>
          <p:spPr>
            <a:xfrm rot="16200000">
              <a:off x="10402938" y="4224771"/>
              <a:ext cx="2588182" cy="429828"/>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ea typeface="MS PGothic" panose="020B0600070205080204" pitchFamily="34" charset="-128"/>
                </a:rPr>
                <a:t>CAPIF Services</a:t>
              </a:r>
            </a:p>
          </p:txBody>
        </p:sp>
        <p:cxnSp>
          <p:nvCxnSpPr>
            <p:cNvPr id="77" name="Straight Connector 76"/>
            <p:cNvCxnSpPr>
              <a:cxnSpLocks/>
              <a:stCxn id="70" idx="0"/>
            </p:cNvCxnSpPr>
            <p:nvPr/>
          </p:nvCxnSpPr>
          <p:spPr>
            <a:xfrm flipH="1" flipV="1">
              <a:off x="5943757" y="4370025"/>
              <a:ext cx="4941" cy="801103"/>
            </a:xfrm>
            <a:prstGeom prst="line">
              <a:avLst/>
            </a:prstGeom>
            <a:noFill/>
            <a:ln w="38100" cap="flat" cmpd="sng" algn="ctr">
              <a:solidFill>
                <a:sysClr val="windowText" lastClr="000000"/>
              </a:solidFill>
              <a:prstDash val="solid"/>
            </a:ln>
            <a:effectLst/>
          </p:spPr>
        </p:cxnSp>
        <p:cxnSp>
          <p:nvCxnSpPr>
            <p:cNvPr id="78" name="Straight Connector 77"/>
            <p:cNvCxnSpPr>
              <a:cxnSpLocks/>
              <a:stCxn id="71" idx="0"/>
            </p:cNvCxnSpPr>
            <p:nvPr/>
          </p:nvCxnSpPr>
          <p:spPr>
            <a:xfrm flipH="1" flipV="1">
              <a:off x="9051364" y="4370025"/>
              <a:ext cx="9881" cy="801103"/>
            </a:xfrm>
            <a:prstGeom prst="line">
              <a:avLst/>
            </a:prstGeom>
            <a:noFill/>
            <a:ln w="38100" cap="flat" cmpd="sng" algn="ctr">
              <a:solidFill>
                <a:sysClr val="windowText" lastClr="000000"/>
              </a:solidFill>
              <a:prstDash val="solid"/>
            </a:ln>
            <a:effectLst/>
          </p:spPr>
        </p:cxnSp>
        <p:sp>
          <p:nvSpPr>
            <p:cNvPr id="79" name="Rectangle: Rounded Corners 22"/>
            <p:cNvSpPr/>
            <p:nvPr/>
          </p:nvSpPr>
          <p:spPr>
            <a:xfrm>
              <a:off x="397987" y="168918"/>
              <a:ext cx="11580653" cy="1310166"/>
            </a:xfrm>
            <a:prstGeom prst="roundRect">
              <a:avLst/>
            </a:prstGeom>
            <a:no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mn-cs"/>
              </a:endParaRPr>
            </a:p>
          </p:txBody>
        </p:sp>
        <p:cxnSp>
          <p:nvCxnSpPr>
            <p:cNvPr id="80" name="Straight Connector 79"/>
            <p:cNvCxnSpPr>
              <a:cxnSpLocks/>
              <a:endCxn id="69" idx="3"/>
            </p:cNvCxnSpPr>
            <p:nvPr/>
          </p:nvCxnSpPr>
          <p:spPr>
            <a:xfrm flipH="1">
              <a:off x="10666924" y="3676091"/>
              <a:ext cx="780607" cy="0"/>
            </a:xfrm>
            <a:prstGeom prst="line">
              <a:avLst/>
            </a:prstGeom>
            <a:noFill/>
            <a:ln w="38100" cap="flat" cmpd="sng" algn="ctr">
              <a:solidFill>
                <a:sysClr val="windowText" lastClr="000000"/>
              </a:solidFill>
              <a:prstDash val="solid"/>
            </a:ln>
            <a:effectLst/>
          </p:spPr>
        </p:cxnSp>
        <p:cxnSp>
          <p:nvCxnSpPr>
            <p:cNvPr id="81" name="Straight Connector 80"/>
            <p:cNvCxnSpPr>
              <a:cxnSpLocks/>
              <a:endCxn id="68" idx="3"/>
            </p:cNvCxnSpPr>
            <p:nvPr/>
          </p:nvCxnSpPr>
          <p:spPr>
            <a:xfrm flipH="1">
              <a:off x="10689156" y="5463170"/>
              <a:ext cx="780607" cy="0"/>
            </a:xfrm>
            <a:prstGeom prst="line">
              <a:avLst/>
            </a:prstGeom>
            <a:noFill/>
            <a:ln w="38100" cap="flat" cmpd="sng" algn="ctr">
              <a:solidFill>
                <a:sysClr val="windowText" lastClr="000000"/>
              </a:solidFill>
              <a:prstDash val="solid"/>
            </a:ln>
            <a:effectLst/>
          </p:spPr>
        </p:cxnSp>
        <p:cxnSp>
          <p:nvCxnSpPr>
            <p:cNvPr id="82" name="Straight Connector 81"/>
            <p:cNvCxnSpPr/>
            <p:nvPr/>
          </p:nvCxnSpPr>
          <p:spPr>
            <a:xfrm>
              <a:off x="5654734" y="4645990"/>
              <a:ext cx="563223" cy="0"/>
            </a:xfrm>
            <a:prstGeom prst="line">
              <a:avLst/>
            </a:prstGeom>
            <a:noFill/>
            <a:ln w="9525" cap="flat" cmpd="sng" algn="ctr">
              <a:solidFill>
                <a:srgbClr val="4F81BD">
                  <a:shade val="95000"/>
                  <a:satMod val="105000"/>
                </a:srgbClr>
              </a:solidFill>
              <a:prstDash val="dash"/>
            </a:ln>
            <a:effectLst/>
          </p:spPr>
        </p:cxnSp>
        <p:cxnSp>
          <p:nvCxnSpPr>
            <p:cNvPr id="83" name="Straight Connector 82"/>
            <p:cNvCxnSpPr/>
            <p:nvPr/>
          </p:nvCxnSpPr>
          <p:spPr>
            <a:xfrm>
              <a:off x="8769753" y="4664745"/>
              <a:ext cx="565692" cy="0"/>
            </a:xfrm>
            <a:prstGeom prst="line">
              <a:avLst/>
            </a:prstGeom>
            <a:noFill/>
            <a:ln w="9525" cap="flat" cmpd="sng" algn="ctr">
              <a:solidFill>
                <a:srgbClr val="4F81BD">
                  <a:shade val="95000"/>
                  <a:satMod val="105000"/>
                </a:srgbClr>
              </a:solidFill>
              <a:prstDash val="dash"/>
            </a:ln>
            <a:effectLst/>
          </p:spPr>
        </p:cxnSp>
        <p:sp>
          <p:nvSpPr>
            <p:cNvPr id="84" name="TextBox 83"/>
            <p:cNvSpPr txBox="1"/>
            <p:nvPr/>
          </p:nvSpPr>
          <p:spPr>
            <a:xfrm>
              <a:off x="6660137" y="4386100"/>
              <a:ext cx="1958928" cy="51978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black"/>
                  </a:solidFill>
                  <a:effectLst/>
                  <a:uLnTx/>
                  <a:uFillTx/>
                  <a:ea typeface="MS PGothic" panose="020B0600070205080204" pitchFamily="34" charset="-128"/>
                </a:rPr>
                <a:t>Southbound Interface (SBI)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black"/>
                  </a:solidFill>
                  <a:effectLst/>
                  <a:uLnTx/>
                  <a:uFillTx/>
                  <a:ea typeface="MS PGothic" panose="020B0600070205080204" pitchFamily="34" charset="-128"/>
                </a:rPr>
                <a:t>(Network APIs)</a:t>
              </a:r>
            </a:p>
          </p:txBody>
        </p:sp>
        <p:cxnSp>
          <p:nvCxnSpPr>
            <p:cNvPr id="85" name="Straight Connector 84"/>
            <p:cNvCxnSpPr>
              <a:cxnSpLocks/>
              <a:stCxn id="69" idx="0"/>
            </p:cNvCxnSpPr>
            <p:nvPr/>
          </p:nvCxnSpPr>
          <p:spPr>
            <a:xfrm flipV="1">
              <a:off x="7579080" y="1401385"/>
              <a:ext cx="0" cy="1535225"/>
            </a:xfrm>
            <a:prstGeom prst="line">
              <a:avLst/>
            </a:prstGeom>
            <a:noFill/>
            <a:ln w="38100" cap="flat" cmpd="sng" algn="ctr">
              <a:solidFill>
                <a:sysClr val="windowText" lastClr="000000"/>
              </a:solidFill>
              <a:prstDash val="solid"/>
            </a:ln>
            <a:effectLst/>
          </p:spPr>
        </p:cxnSp>
        <p:cxnSp>
          <p:nvCxnSpPr>
            <p:cNvPr id="86" name="Straight Connector 85"/>
            <p:cNvCxnSpPr/>
            <p:nvPr/>
          </p:nvCxnSpPr>
          <p:spPr>
            <a:xfrm>
              <a:off x="7297468" y="2218564"/>
              <a:ext cx="563223" cy="0"/>
            </a:xfrm>
            <a:prstGeom prst="line">
              <a:avLst/>
            </a:prstGeom>
            <a:noFill/>
            <a:ln w="9525" cap="flat" cmpd="sng" algn="ctr">
              <a:solidFill>
                <a:srgbClr val="4F81BD">
                  <a:shade val="95000"/>
                  <a:satMod val="105000"/>
                </a:srgbClr>
              </a:solidFill>
              <a:prstDash val="dash"/>
            </a:ln>
            <a:effectLst/>
          </p:spPr>
        </p:cxnSp>
        <p:sp>
          <p:nvSpPr>
            <p:cNvPr id="87" name="TextBox 86"/>
            <p:cNvSpPr txBox="1"/>
            <p:nvPr/>
          </p:nvSpPr>
          <p:spPr>
            <a:xfrm>
              <a:off x="5417588" y="2068525"/>
              <a:ext cx="1991042" cy="51978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black"/>
                  </a:solidFill>
                  <a:effectLst/>
                  <a:uLnTx/>
                  <a:uFillTx/>
                  <a:ea typeface="MS PGothic" panose="020B0600070205080204" pitchFamily="34" charset="-128"/>
                </a:rPr>
                <a:t>Northbound Interface (NBI)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black"/>
                  </a:solidFill>
                  <a:effectLst/>
                  <a:uLnTx/>
                  <a:uFillTx/>
                  <a:ea typeface="MS PGothic" panose="020B0600070205080204" pitchFamily="34" charset="-128"/>
                </a:rPr>
                <a:t>(Service APIs)</a:t>
              </a:r>
            </a:p>
          </p:txBody>
        </p:sp>
        <p:cxnSp>
          <p:nvCxnSpPr>
            <p:cNvPr id="88" name="Straight Connector 87"/>
            <p:cNvCxnSpPr>
              <a:cxnSpLocks/>
            </p:cNvCxnSpPr>
            <p:nvPr/>
          </p:nvCxnSpPr>
          <p:spPr>
            <a:xfrm flipV="1">
              <a:off x="11017704" y="3429598"/>
              <a:ext cx="0" cy="452799"/>
            </a:xfrm>
            <a:prstGeom prst="line">
              <a:avLst/>
            </a:prstGeom>
            <a:noFill/>
            <a:ln w="9525" cap="flat" cmpd="sng" algn="ctr">
              <a:solidFill>
                <a:srgbClr val="4F81BD">
                  <a:shade val="95000"/>
                  <a:satMod val="105000"/>
                </a:srgbClr>
              </a:solidFill>
              <a:prstDash val="dash"/>
            </a:ln>
            <a:effectLst/>
          </p:spPr>
        </p:cxnSp>
        <p:cxnSp>
          <p:nvCxnSpPr>
            <p:cNvPr id="89" name="Straight Connector 88"/>
            <p:cNvCxnSpPr>
              <a:cxnSpLocks/>
            </p:cNvCxnSpPr>
            <p:nvPr/>
          </p:nvCxnSpPr>
          <p:spPr>
            <a:xfrm flipV="1">
              <a:off x="11017704" y="5197921"/>
              <a:ext cx="0" cy="450119"/>
            </a:xfrm>
            <a:prstGeom prst="line">
              <a:avLst/>
            </a:prstGeom>
            <a:noFill/>
            <a:ln w="9525" cap="flat" cmpd="sng" algn="ctr">
              <a:solidFill>
                <a:srgbClr val="4F81BD">
                  <a:shade val="95000"/>
                  <a:satMod val="105000"/>
                </a:srgbClr>
              </a:solidFill>
              <a:prstDash val="dash"/>
            </a:ln>
            <a:effectLst/>
          </p:spPr>
        </p:cxnSp>
        <p:sp>
          <p:nvSpPr>
            <p:cNvPr id="90" name="TextBox 89"/>
            <p:cNvSpPr txBox="1"/>
            <p:nvPr/>
          </p:nvSpPr>
          <p:spPr>
            <a:xfrm rot="16200000">
              <a:off x="10492461" y="4354869"/>
              <a:ext cx="1052957" cy="338427"/>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black"/>
                  </a:solidFill>
                  <a:effectLst/>
                  <a:uLnTx/>
                  <a:uFillTx/>
                  <a:ea typeface="MS PGothic" panose="020B0600070205080204" pitchFamily="34" charset="-128"/>
                </a:rPr>
                <a:t>APIs publish</a:t>
              </a:r>
            </a:p>
          </p:txBody>
        </p:sp>
        <p:cxnSp>
          <p:nvCxnSpPr>
            <p:cNvPr id="91" name="Straight Connector 90"/>
            <p:cNvCxnSpPr>
              <a:cxnSpLocks/>
              <a:stCxn id="115" idx="0"/>
            </p:cNvCxnSpPr>
            <p:nvPr/>
          </p:nvCxnSpPr>
          <p:spPr>
            <a:xfrm flipH="1" flipV="1">
              <a:off x="9738101" y="1414783"/>
              <a:ext cx="9882" cy="1374467"/>
            </a:xfrm>
            <a:prstGeom prst="line">
              <a:avLst/>
            </a:prstGeom>
            <a:noFill/>
            <a:ln w="38100" cap="flat" cmpd="sng" algn="ctr">
              <a:solidFill>
                <a:sysClr val="windowText" lastClr="000000"/>
              </a:solidFill>
              <a:prstDash val="solid"/>
            </a:ln>
            <a:effectLst/>
          </p:spPr>
        </p:cxnSp>
        <p:cxnSp>
          <p:nvCxnSpPr>
            <p:cNvPr id="92" name="Straight Connector 91"/>
            <p:cNvCxnSpPr/>
            <p:nvPr/>
          </p:nvCxnSpPr>
          <p:spPr>
            <a:xfrm>
              <a:off x="9456489" y="1875617"/>
              <a:ext cx="563223" cy="0"/>
            </a:xfrm>
            <a:prstGeom prst="line">
              <a:avLst/>
            </a:prstGeom>
            <a:noFill/>
            <a:ln w="9525" cap="flat" cmpd="sng" algn="ctr">
              <a:solidFill>
                <a:srgbClr val="4F81BD">
                  <a:shade val="95000"/>
                  <a:satMod val="105000"/>
                </a:srgbClr>
              </a:solidFill>
              <a:prstDash val="dash"/>
            </a:ln>
            <a:effectLst/>
          </p:spPr>
        </p:cxnSp>
        <p:sp>
          <p:nvSpPr>
            <p:cNvPr id="93" name="TextBox 92"/>
            <p:cNvSpPr txBox="1"/>
            <p:nvPr/>
          </p:nvSpPr>
          <p:spPr>
            <a:xfrm>
              <a:off x="8255935" y="1714860"/>
              <a:ext cx="1183261" cy="337589"/>
            </a:xfrm>
            <a:prstGeom prst="rect">
              <a:avLst/>
            </a:prstGeom>
            <a:noFill/>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black"/>
                  </a:solidFill>
                  <a:effectLst/>
                  <a:uLnTx/>
                  <a:uFillTx/>
                  <a:ea typeface="MS PGothic" panose="020B0600070205080204" pitchFamily="34" charset="-128"/>
                </a:rPr>
                <a:t>APIs discovery</a:t>
              </a:r>
            </a:p>
          </p:txBody>
        </p:sp>
        <p:sp>
          <p:nvSpPr>
            <p:cNvPr id="94" name="Rectangle: Rounded Corners 48"/>
            <p:cNvSpPr/>
            <p:nvPr/>
          </p:nvSpPr>
          <p:spPr>
            <a:xfrm>
              <a:off x="5580626" y="538658"/>
              <a:ext cx="1998454" cy="793066"/>
            </a:xfrm>
            <a:prstGeom prst="roundRect">
              <a:avLst/>
            </a:prstGeom>
            <a:no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Application Server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black"/>
                  </a:solidFill>
                  <a:effectLst/>
                  <a:uLnTx/>
                  <a:uFillTx/>
                  <a:latin typeface="Calibri"/>
                  <a:ea typeface="+mn-ea"/>
                  <a:cs typeface="+mn-cs"/>
                </a:rPr>
                <a:t>(V2X)</a:t>
              </a:r>
            </a:p>
          </p:txBody>
        </p:sp>
        <p:sp>
          <p:nvSpPr>
            <p:cNvPr id="95" name="Rectangle: Rounded Corners 49"/>
            <p:cNvSpPr/>
            <p:nvPr/>
          </p:nvSpPr>
          <p:spPr>
            <a:xfrm>
              <a:off x="7710003" y="522582"/>
              <a:ext cx="1998454" cy="793066"/>
            </a:xfrm>
            <a:prstGeom prst="roundRect">
              <a:avLst/>
            </a:prstGeom>
            <a:no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Application Server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black"/>
                  </a:solidFill>
                  <a:effectLst/>
                  <a:uLnTx/>
                  <a:uFillTx/>
                  <a:latin typeface="Calibri"/>
                  <a:ea typeface="+mn-ea"/>
                  <a:cs typeface="+mn-cs"/>
                </a:rPr>
                <a:t>(UAS)</a:t>
              </a:r>
            </a:p>
          </p:txBody>
        </p:sp>
        <p:sp>
          <p:nvSpPr>
            <p:cNvPr id="96" name="Rectangle: Rounded Corners 50"/>
            <p:cNvSpPr/>
            <p:nvPr/>
          </p:nvSpPr>
          <p:spPr>
            <a:xfrm>
              <a:off x="9794916" y="511865"/>
              <a:ext cx="1998454" cy="793066"/>
            </a:xfrm>
            <a:prstGeom prst="roundRect">
              <a:avLst/>
            </a:prstGeom>
            <a:no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Application Server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black"/>
                  </a:solidFill>
                  <a:effectLst/>
                  <a:uLnTx/>
                  <a:uFillTx/>
                  <a:latin typeface="Calibri"/>
                  <a:ea typeface="+mn-ea"/>
                  <a:cs typeface="+mn-cs"/>
                </a:rPr>
                <a:t>(IoT)</a:t>
              </a:r>
            </a:p>
          </p:txBody>
        </p:sp>
        <p:sp>
          <p:nvSpPr>
            <p:cNvPr id="97" name="Rectangle: Rounded Corners 51"/>
            <p:cNvSpPr/>
            <p:nvPr/>
          </p:nvSpPr>
          <p:spPr>
            <a:xfrm>
              <a:off x="904395" y="600280"/>
              <a:ext cx="1798361" cy="653744"/>
            </a:xfrm>
            <a:prstGeom prst="roundRect">
              <a:avLst/>
            </a:prstGeom>
            <a:no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mn-cs"/>
                </a:rPr>
                <a:t>Application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black"/>
                  </a:solidFill>
                  <a:effectLst/>
                  <a:uLnTx/>
                  <a:uFillTx/>
                  <a:latin typeface="Calibri"/>
                  <a:ea typeface="+mn-ea"/>
                  <a:cs typeface="+mn-cs"/>
                </a:rPr>
                <a:t>(V2X, UAS, </a:t>
              </a:r>
              <a:r>
                <a:rPr kumimoji="0" lang="en-US" sz="700" b="0" i="1" u="none" strike="noStrike" kern="0" cap="none" spc="0" normalizeH="0" baseline="0" noProof="0" dirty="0" err="1">
                  <a:ln>
                    <a:noFill/>
                  </a:ln>
                  <a:solidFill>
                    <a:prstClr val="black"/>
                  </a:solidFill>
                  <a:effectLst/>
                  <a:uLnTx/>
                  <a:uFillTx/>
                  <a:latin typeface="Calibri"/>
                  <a:ea typeface="+mn-ea"/>
                  <a:cs typeface="+mn-cs"/>
                </a:rPr>
                <a:t>IoT</a:t>
              </a:r>
              <a:r>
                <a:rPr kumimoji="0" lang="en-US" sz="700" b="0" i="1" u="none" strike="noStrike" kern="0" cap="none" spc="0" normalizeH="0" baseline="0" noProof="0" dirty="0">
                  <a:ln>
                    <a:noFill/>
                  </a:ln>
                  <a:solidFill>
                    <a:prstClr val="black"/>
                  </a:solidFill>
                  <a:effectLst/>
                  <a:uLnTx/>
                  <a:uFillTx/>
                  <a:latin typeface="Calibri"/>
                  <a:ea typeface="+mn-ea"/>
                  <a:cs typeface="+mn-cs"/>
                </a:rPr>
                <a:t>, …)</a:t>
              </a:r>
            </a:p>
          </p:txBody>
        </p:sp>
        <p:sp>
          <p:nvSpPr>
            <p:cNvPr id="98" name="Rectangle 97"/>
            <p:cNvSpPr/>
            <p:nvPr/>
          </p:nvSpPr>
          <p:spPr>
            <a:xfrm>
              <a:off x="743826" y="426128"/>
              <a:ext cx="2114556" cy="5701503"/>
            </a:xfrm>
            <a:prstGeom prst="rect">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mn-cs"/>
              </a:endParaRPr>
            </a:p>
          </p:txBody>
        </p:sp>
        <p:sp>
          <p:nvSpPr>
            <p:cNvPr id="99" name="Rectangle: Rounded Corners 55"/>
            <p:cNvSpPr/>
            <p:nvPr/>
          </p:nvSpPr>
          <p:spPr>
            <a:xfrm>
              <a:off x="800643" y="3108084"/>
              <a:ext cx="1998452" cy="1069033"/>
            </a:xfrm>
            <a:prstGeom prst="roundRect">
              <a:avLst/>
            </a:prstGeom>
            <a:solidFill>
              <a:srgbClr val="4F81BD"/>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Application Enablement Clients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white"/>
                  </a:solidFill>
                  <a:effectLst/>
                  <a:uLnTx/>
                  <a:uFillTx/>
                  <a:latin typeface="Calibri"/>
                  <a:ea typeface="+mn-ea"/>
                  <a:cs typeface="+mn-cs"/>
                </a:rPr>
                <a:t>(</a:t>
              </a:r>
              <a:r>
                <a:rPr kumimoji="0" lang="en-US" sz="700" b="0" i="1" u="none" strike="noStrike" kern="0" cap="none" spc="0" normalizeH="0" baseline="0" noProof="0" dirty="0" err="1">
                  <a:ln>
                    <a:noFill/>
                  </a:ln>
                  <a:solidFill>
                    <a:prstClr val="white"/>
                  </a:solidFill>
                  <a:effectLst/>
                  <a:uLnTx/>
                  <a:uFillTx/>
                  <a:latin typeface="Calibri"/>
                  <a:ea typeface="+mn-ea"/>
                  <a:cs typeface="+mn-cs"/>
                </a:rPr>
                <a:t>e.g</a:t>
              </a:r>
              <a:r>
                <a:rPr kumimoji="0" lang="en-US" sz="700" b="0" i="1" u="none" strike="noStrike" kern="0" cap="none" spc="0" normalizeH="0" baseline="0" noProof="0" dirty="0">
                  <a:ln>
                    <a:noFill/>
                  </a:ln>
                  <a:solidFill>
                    <a:prstClr val="white"/>
                  </a:solidFill>
                  <a:effectLst/>
                  <a:uLnTx/>
                  <a:uFillTx/>
                  <a:latin typeface="Calibri"/>
                  <a:ea typeface="+mn-ea"/>
                  <a:cs typeface="+mn-cs"/>
                </a:rPr>
                <a:t> VAECs, SEAL Clients, EEC)</a:t>
              </a:r>
            </a:p>
          </p:txBody>
        </p:sp>
        <p:sp>
          <p:nvSpPr>
            <p:cNvPr id="100" name="TextBox 99"/>
            <p:cNvSpPr txBox="1"/>
            <p:nvPr/>
          </p:nvSpPr>
          <p:spPr>
            <a:xfrm>
              <a:off x="5439821" y="2874988"/>
              <a:ext cx="4357566" cy="415287"/>
            </a:xfrm>
            <a:prstGeom prst="rect">
              <a:avLst/>
            </a:prstGeom>
            <a:noFill/>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white"/>
                  </a:solidFill>
                  <a:effectLst/>
                  <a:uLnTx/>
                  <a:uFillTx/>
                  <a:ea typeface="MS PGothic" panose="020B0600070205080204" pitchFamily="34" charset="-128"/>
                </a:rPr>
                <a:t>Application Enablement </a:t>
              </a: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rPr>
                <a:t>services over 5G/EPS</a:t>
              </a:r>
              <a:endParaRPr kumimoji="0" lang="en-US" sz="1000" b="1" i="0" u="none" strike="noStrike" kern="0" cap="none" spc="0" normalizeH="0" baseline="0" noProof="0" dirty="0">
                <a:ln>
                  <a:noFill/>
                </a:ln>
                <a:solidFill>
                  <a:prstClr val="white"/>
                </a:solidFill>
                <a:effectLst/>
                <a:uLnTx/>
                <a:uFillTx/>
                <a:ea typeface="MS PGothic" panose="020B0600070205080204" pitchFamily="34" charset="-128"/>
              </a:endParaRPr>
            </a:p>
          </p:txBody>
        </p:sp>
        <p:cxnSp>
          <p:nvCxnSpPr>
            <p:cNvPr id="101" name="Straight Connector 100"/>
            <p:cNvCxnSpPr>
              <a:cxnSpLocks/>
              <a:stCxn id="99" idx="0"/>
              <a:endCxn id="97" idx="2"/>
            </p:cNvCxnSpPr>
            <p:nvPr/>
          </p:nvCxnSpPr>
          <p:spPr>
            <a:xfrm flipV="1">
              <a:off x="1798634" y="1254024"/>
              <a:ext cx="4941" cy="1854060"/>
            </a:xfrm>
            <a:prstGeom prst="line">
              <a:avLst/>
            </a:prstGeom>
            <a:noFill/>
            <a:ln w="38100" cap="flat" cmpd="sng" algn="ctr">
              <a:solidFill>
                <a:sysClr val="windowText" lastClr="000000"/>
              </a:solidFill>
              <a:prstDash val="solid"/>
            </a:ln>
            <a:effectLst/>
          </p:spPr>
        </p:cxnSp>
        <p:cxnSp>
          <p:nvCxnSpPr>
            <p:cNvPr id="102" name="Straight Connector 101"/>
            <p:cNvCxnSpPr/>
            <p:nvPr/>
          </p:nvCxnSpPr>
          <p:spPr>
            <a:xfrm>
              <a:off x="1521964" y="2210527"/>
              <a:ext cx="563223" cy="0"/>
            </a:xfrm>
            <a:prstGeom prst="line">
              <a:avLst/>
            </a:prstGeom>
            <a:noFill/>
            <a:ln w="9525" cap="flat" cmpd="sng" algn="ctr">
              <a:solidFill>
                <a:srgbClr val="4F81BD">
                  <a:shade val="95000"/>
                  <a:satMod val="105000"/>
                </a:srgbClr>
              </a:solidFill>
              <a:prstDash val="dash"/>
            </a:ln>
            <a:effectLst/>
          </p:spPr>
        </p:cxnSp>
        <p:sp>
          <p:nvSpPr>
            <p:cNvPr id="103" name="TextBox 102"/>
            <p:cNvSpPr txBox="1"/>
            <p:nvPr/>
          </p:nvSpPr>
          <p:spPr>
            <a:xfrm>
              <a:off x="2038250" y="2068525"/>
              <a:ext cx="780607" cy="337589"/>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1" u="none" strike="noStrike" kern="0" cap="none" spc="0" normalizeH="0" baseline="0" noProof="0" dirty="0">
                  <a:ln>
                    <a:noFill/>
                  </a:ln>
                  <a:solidFill>
                    <a:prstClr val="black"/>
                  </a:solidFill>
                  <a:effectLst/>
                  <a:uLnTx/>
                  <a:uFillTx/>
                  <a:ea typeface="MS PGothic" panose="020B0600070205080204" pitchFamily="34" charset="-128"/>
                </a:rPr>
                <a:t>UE APIs</a:t>
              </a:r>
            </a:p>
          </p:txBody>
        </p:sp>
        <p:cxnSp>
          <p:nvCxnSpPr>
            <p:cNvPr id="104" name="Straight Connector 103"/>
            <p:cNvCxnSpPr>
              <a:cxnSpLocks/>
              <a:endCxn id="99" idx="3"/>
            </p:cNvCxnSpPr>
            <p:nvPr/>
          </p:nvCxnSpPr>
          <p:spPr>
            <a:xfrm flipH="1">
              <a:off x="2799095" y="3638581"/>
              <a:ext cx="1731664" cy="5359"/>
            </a:xfrm>
            <a:prstGeom prst="line">
              <a:avLst/>
            </a:prstGeom>
            <a:noFill/>
            <a:ln w="38100" cap="flat" cmpd="sng" algn="ctr">
              <a:solidFill>
                <a:sysClr val="windowText" lastClr="000000"/>
              </a:solidFill>
              <a:prstDash val="solid"/>
            </a:ln>
            <a:effectLst/>
          </p:spPr>
        </p:cxnSp>
        <p:sp>
          <p:nvSpPr>
            <p:cNvPr id="105" name="TextBox 104"/>
            <p:cNvSpPr txBox="1"/>
            <p:nvPr/>
          </p:nvSpPr>
          <p:spPr>
            <a:xfrm>
              <a:off x="1203297" y="5733776"/>
              <a:ext cx="1240078" cy="417967"/>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MS PGothic" panose="020B0600070205080204" pitchFamily="34" charset="-128"/>
                </a:rPr>
                <a:t>UE/Device</a:t>
              </a:r>
            </a:p>
          </p:txBody>
        </p:sp>
        <p:cxnSp>
          <p:nvCxnSpPr>
            <p:cNvPr id="106" name="Straight Connector 105"/>
            <p:cNvCxnSpPr>
              <a:cxnSpLocks/>
              <a:stCxn id="109" idx="1"/>
              <a:endCxn id="97" idx="3"/>
            </p:cNvCxnSpPr>
            <p:nvPr/>
          </p:nvCxnSpPr>
          <p:spPr>
            <a:xfrm flipH="1">
              <a:off x="2702755" y="921794"/>
              <a:ext cx="2714832" cy="5359"/>
            </a:xfrm>
            <a:prstGeom prst="line">
              <a:avLst/>
            </a:prstGeom>
            <a:noFill/>
            <a:ln w="38100" cap="flat" cmpd="sng" algn="ctr">
              <a:solidFill>
                <a:sysClr val="windowText" lastClr="000000"/>
              </a:solidFill>
              <a:prstDash val="solid"/>
            </a:ln>
            <a:effectLst/>
          </p:spPr>
        </p:cxnSp>
        <p:sp>
          <p:nvSpPr>
            <p:cNvPr id="107" name="TextBox 106"/>
            <p:cNvSpPr txBox="1"/>
            <p:nvPr/>
          </p:nvSpPr>
          <p:spPr>
            <a:xfrm>
              <a:off x="6504509" y="4798709"/>
              <a:ext cx="2154080" cy="415287"/>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ea typeface="MS PGothic" panose="020B0600070205080204" pitchFamily="34" charset="-128"/>
                </a:rPr>
                <a:t>5G Network services</a:t>
              </a:r>
            </a:p>
          </p:txBody>
        </p:sp>
        <p:sp>
          <p:nvSpPr>
            <p:cNvPr id="108" name="TextBox 107"/>
            <p:cNvSpPr txBox="1"/>
            <p:nvPr/>
          </p:nvSpPr>
          <p:spPr>
            <a:xfrm>
              <a:off x="5185382" y="75142"/>
              <a:ext cx="1872469" cy="415289"/>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MS PGothic" panose="020B0600070205080204" pitchFamily="34" charset="-128"/>
                </a:rPr>
                <a:t>Application Layer</a:t>
              </a:r>
            </a:p>
          </p:txBody>
        </p:sp>
        <p:sp>
          <p:nvSpPr>
            <p:cNvPr id="109" name="Rectangle: Rounded Corners 1"/>
            <p:cNvSpPr/>
            <p:nvPr/>
          </p:nvSpPr>
          <p:spPr>
            <a:xfrm>
              <a:off x="5417588" y="442204"/>
              <a:ext cx="6479534" cy="959181"/>
            </a:xfrm>
            <a:prstGeom prst="roundRect">
              <a:avLst/>
            </a:prstGeom>
            <a:noFill/>
            <a:ln w="25400" cap="flat" cmpd="sng" algn="ctr">
              <a:solidFill>
                <a:srgbClr val="4F81BD">
                  <a:shade val="15000"/>
                </a:srgbClr>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a:ea typeface="+mn-ea"/>
                <a:cs typeface="+mn-cs"/>
              </a:endParaRPr>
            </a:p>
          </p:txBody>
        </p:sp>
        <p:sp>
          <p:nvSpPr>
            <p:cNvPr id="110" name="Rectangle: Rounded Corners 8"/>
            <p:cNvSpPr/>
            <p:nvPr/>
          </p:nvSpPr>
          <p:spPr>
            <a:xfrm>
              <a:off x="872280" y="5168450"/>
              <a:ext cx="1862588" cy="506383"/>
            </a:xfrm>
            <a:prstGeom prst="roundRect">
              <a:avLst/>
            </a:prstGeom>
            <a:solidFill>
              <a:sysClr val="window" lastClr="FFFFFF">
                <a:lumMod val="75000"/>
              </a:sysClr>
            </a:solidFill>
            <a:ln w="25400" cap="flat" cmpd="sng" algn="ctr">
              <a:solidFill>
                <a:srgbClr val="4F81BD">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mn-cs"/>
                </a:rPr>
                <a:t>UE Modem</a:t>
              </a:r>
            </a:p>
          </p:txBody>
        </p:sp>
        <p:sp>
          <p:nvSpPr>
            <p:cNvPr id="111" name="Oval 110"/>
            <p:cNvSpPr/>
            <p:nvPr/>
          </p:nvSpPr>
          <p:spPr>
            <a:xfrm>
              <a:off x="8871033" y="5074674"/>
              <a:ext cx="377953" cy="208984"/>
            </a:xfrm>
            <a:prstGeom prst="ellipse">
              <a:avLst/>
            </a:prstGeom>
            <a:solidFill>
              <a:sysClr val="windowText" lastClr="000000"/>
            </a:solidFill>
            <a:ln w="25400" cap="flat" cmpd="sng" algn="ctr">
              <a:no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0" cap="none" spc="0" normalizeH="0" baseline="0" noProof="0" dirty="0">
                  <a:ln>
                    <a:noFill/>
                  </a:ln>
                  <a:solidFill>
                    <a:prstClr val="white"/>
                  </a:solidFill>
                  <a:effectLst/>
                  <a:uLnTx/>
                  <a:uFillTx/>
                  <a:latin typeface="Calibri"/>
                  <a:ea typeface="+mn-ea"/>
                  <a:cs typeface="+mn-cs"/>
                </a:rPr>
                <a:t>APIs</a:t>
              </a:r>
            </a:p>
          </p:txBody>
        </p:sp>
        <p:sp>
          <p:nvSpPr>
            <p:cNvPr id="112" name="Oval 111"/>
            <p:cNvSpPr/>
            <p:nvPr/>
          </p:nvSpPr>
          <p:spPr>
            <a:xfrm>
              <a:off x="5765897" y="5066637"/>
              <a:ext cx="375482" cy="206304"/>
            </a:xfrm>
            <a:prstGeom prst="ellipse">
              <a:avLst/>
            </a:prstGeom>
            <a:solidFill>
              <a:sysClr val="windowText" lastClr="000000"/>
            </a:solidFill>
            <a:ln w="25400" cap="flat" cmpd="sng" algn="ctr">
              <a:no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0" cap="none" spc="0" normalizeH="0" baseline="0" noProof="0" dirty="0">
                  <a:ln>
                    <a:noFill/>
                  </a:ln>
                  <a:solidFill>
                    <a:prstClr val="white"/>
                  </a:solidFill>
                  <a:effectLst/>
                  <a:uLnTx/>
                  <a:uFillTx/>
                  <a:latin typeface="Calibri"/>
                  <a:ea typeface="+mn-ea"/>
                  <a:cs typeface="+mn-cs"/>
                </a:rPr>
                <a:t>APIs</a:t>
              </a:r>
            </a:p>
          </p:txBody>
        </p:sp>
        <p:sp>
          <p:nvSpPr>
            <p:cNvPr id="113" name="Oval 112"/>
            <p:cNvSpPr/>
            <p:nvPr/>
          </p:nvSpPr>
          <p:spPr>
            <a:xfrm>
              <a:off x="7398749" y="2775854"/>
              <a:ext cx="375482" cy="208984"/>
            </a:xfrm>
            <a:prstGeom prst="ellipse">
              <a:avLst/>
            </a:prstGeom>
            <a:solidFill>
              <a:sysClr val="windowText" lastClr="000000"/>
            </a:solidFill>
            <a:ln w="25400" cap="flat" cmpd="sng" algn="ctr">
              <a:no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0" cap="none" spc="0" normalizeH="0" baseline="0" noProof="0" dirty="0">
                  <a:ln>
                    <a:noFill/>
                  </a:ln>
                  <a:solidFill>
                    <a:prstClr val="white"/>
                  </a:solidFill>
                  <a:effectLst/>
                  <a:uLnTx/>
                  <a:uFillTx/>
                  <a:latin typeface="Calibri"/>
                  <a:ea typeface="+mn-ea"/>
                  <a:cs typeface="+mn-cs"/>
                </a:rPr>
                <a:t>APIs</a:t>
              </a:r>
            </a:p>
          </p:txBody>
        </p:sp>
        <p:sp>
          <p:nvSpPr>
            <p:cNvPr id="114" name="Oval 113"/>
            <p:cNvSpPr/>
            <p:nvPr/>
          </p:nvSpPr>
          <p:spPr>
            <a:xfrm>
              <a:off x="1608422" y="3003593"/>
              <a:ext cx="375482" cy="206304"/>
            </a:xfrm>
            <a:prstGeom prst="ellipse">
              <a:avLst/>
            </a:prstGeom>
            <a:solidFill>
              <a:sysClr val="windowText" lastClr="000000"/>
            </a:solidFill>
            <a:ln w="25400" cap="flat" cmpd="sng" algn="ctr">
              <a:no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0" cap="none" spc="0" normalizeH="0" baseline="0" noProof="0" dirty="0">
                  <a:ln>
                    <a:noFill/>
                  </a:ln>
                  <a:solidFill>
                    <a:prstClr val="white"/>
                  </a:solidFill>
                  <a:effectLst/>
                  <a:uLnTx/>
                  <a:uFillTx/>
                  <a:latin typeface="Calibri"/>
                  <a:ea typeface="+mn-ea"/>
                  <a:cs typeface="+mn-cs"/>
                </a:rPr>
                <a:t>APIs</a:t>
              </a:r>
            </a:p>
          </p:txBody>
        </p:sp>
        <p:sp>
          <p:nvSpPr>
            <p:cNvPr id="115" name="Oval 114"/>
            <p:cNvSpPr/>
            <p:nvPr/>
          </p:nvSpPr>
          <p:spPr>
            <a:xfrm>
              <a:off x="9560242" y="2789250"/>
              <a:ext cx="375483" cy="206305"/>
            </a:xfrm>
            <a:prstGeom prst="ellipse">
              <a:avLst/>
            </a:prstGeom>
            <a:solidFill>
              <a:sysClr val="windowText" lastClr="000000"/>
            </a:solidFill>
            <a:ln w="25400" cap="flat" cmpd="sng" algn="ctr">
              <a:no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600" b="0" i="0" u="none" strike="noStrike" kern="0" cap="none" spc="0" normalizeH="0" baseline="0" noProof="0" dirty="0">
                  <a:ln>
                    <a:noFill/>
                  </a:ln>
                  <a:solidFill>
                    <a:prstClr val="white"/>
                  </a:solidFill>
                  <a:effectLst/>
                  <a:uLnTx/>
                  <a:uFillTx/>
                  <a:latin typeface="Calibri"/>
                  <a:ea typeface="+mn-ea"/>
                  <a:cs typeface="+mn-cs"/>
                </a:rPr>
                <a:t>APIs</a:t>
              </a:r>
            </a:p>
          </p:txBody>
        </p:sp>
        <p:pic>
          <p:nvPicPr>
            <p:cNvPr id="116" name="그림 39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0124" y="2970828"/>
              <a:ext cx="433147" cy="31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그림 39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6777" y="2787164"/>
              <a:ext cx="433147" cy="31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그림 39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4560" y="5041371"/>
              <a:ext cx="451165" cy="3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60"/>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168352" y="5003800"/>
              <a:ext cx="324000" cy="3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Rectangle 61"/>
            <p:cNvSpPr>
              <a:spLocks noChangeArrowheads="1"/>
            </p:cNvSpPr>
            <p:nvPr/>
          </p:nvSpPr>
          <p:spPr bwMode="auto">
            <a:xfrm>
              <a:off x="180603" y="6245982"/>
              <a:ext cx="9153897" cy="51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700" b="0" i="1" u="none" strike="noStrike" kern="0" cap="none" spc="0" normalizeH="0" baseline="0" noProof="0" dirty="0">
                  <a:ln>
                    <a:noFill/>
                  </a:ln>
                  <a:solidFill>
                    <a:srgbClr val="000000"/>
                  </a:solidFill>
                  <a:effectLst/>
                  <a:uLnTx/>
                  <a:uFillTx/>
                  <a:ea typeface="MS PGothic" panose="020B0600070205080204" pitchFamily="34" charset="-128"/>
                </a:rPr>
                <a:t>VAEC – Vertical Application Enabler Client; EEC – Edge Enabler Client; </a:t>
              </a:r>
              <a:r>
                <a:rPr kumimoji="0" lang="en-IN" altLang="en-US" sz="700" b="0" i="1"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SEAL – Service Enabler Architecture Layer; CAPIF – Common API Framework;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700" b="0" i="1" u="none" strike="noStrike" kern="0" cap="none" spc="0" normalizeH="0" baseline="0" noProof="0" dirty="0">
                  <a:ln>
                    <a:noFill/>
                  </a:ln>
                  <a:solidFill>
                    <a:srgbClr val="000000"/>
                  </a:solidFill>
                  <a:effectLst/>
                  <a:uLnTx/>
                  <a:uFillTx/>
                  <a:ea typeface="MS PGothic" panose="020B0600070205080204" pitchFamily="34" charset="-128"/>
                </a:rPr>
                <a:t>NRM – Network Resource Management; DD – Data Delivery; ACR – Application Context Relocation; </a:t>
              </a:r>
              <a:r>
                <a:rPr kumimoji="0" lang="en-IN" altLang="en-US" sz="700" b="0" i="1" u="none" strike="noStrike" kern="0" cap="none" spc="0" normalizeH="0" baseline="0" noProof="0" dirty="0">
                  <a:ln>
                    <a:noFill/>
                  </a:ln>
                  <a:solidFill>
                    <a:srgbClr val="000000"/>
                  </a:solidFill>
                  <a:effectLst/>
                  <a:uLnTx/>
                  <a:uFillTx/>
                  <a:ea typeface="MS PGothic" panose="020B0600070205080204" pitchFamily="34" charset="-128"/>
                </a:rPr>
                <a:t>NSCE – Network Slice Capability Enablement </a:t>
              </a:r>
              <a:endParaRPr kumimoji="0" lang="en-US" altLang="en-US" sz="700" b="0" i="1" u="none" strike="noStrike" kern="0" cap="none" spc="0" normalizeH="0" baseline="0" noProof="0" dirty="0">
                <a:ln>
                  <a:noFill/>
                </a:ln>
                <a:solidFill>
                  <a:srgbClr val="000000"/>
                </a:solidFill>
                <a:effectLst/>
                <a:uLnTx/>
                <a:uFillTx/>
                <a:ea typeface="MS PGothic" panose="020B0600070205080204" pitchFamily="34" charset="-128"/>
              </a:endParaRPr>
            </a:p>
          </p:txBody>
        </p:sp>
      </p:grpSp>
      <p:sp>
        <p:nvSpPr>
          <p:cNvPr id="121" name="Content Placeholder 5"/>
          <p:cNvSpPr>
            <a:spLocks noGrp="1"/>
          </p:cNvSpPr>
          <p:nvPr>
            <p:ph idx="1"/>
          </p:nvPr>
        </p:nvSpPr>
        <p:spPr>
          <a:xfrm>
            <a:off x="332878" y="6180149"/>
            <a:ext cx="11047246" cy="438428"/>
          </a:xfrm>
        </p:spPr>
        <p:txBody>
          <a:bodyPr>
            <a:noAutofit/>
          </a:bodyPr>
          <a:lstStyle/>
          <a:p>
            <a:pPr marL="341313" indent="-341313">
              <a:defRPr/>
            </a:pPr>
            <a:r>
              <a:rPr lang="en-US" altLang="zh-CN" sz="1400" b="1" dirty="0">
                <a:latin typeface="Arial" panose="020B0604020202020204" pitchFamily="34" charset="0"/>
                <a:ea typeface="Microsoft YaHei" panose="020B0503020204020204" pitchFamily="34" charset="-122"/>
                <a:cs typeface="Arial" panose="020B0604020202020204" pitchFamily="34" charset="0"/>
              </a:rPr>
              <a:t>Providing reusable application layer components for 5G vertical applications and Application Platform centric API(s), ensuring good </a:t>
            </a:r>
            <a:r>
              <a:rPr lang="en-US" altLang="zh-CN" sz="1400" b="1" dirty="0" err="1">
                <a:latin typeface="Arial" panose="020B0604020202020204" pitchFamily="34" charset="0"/>
                <a:ea typeface="Microsoft YaHei" panose="020B0503020204020204" pitchFamily="34" charset="-122"/>
                <a:cs typeface="Arial" panose="020B0604020202020204" pitchFamily="34" charset="0"/>
              </a:rPr>
              <a:t>QoE</a:t>
            </a:r>
            <a:r>
              <a:rPr lang="en-US" altLang="zh-CN" sz="1400" b="1" dirty="0">
                <a:latin typeface="Arial" panose="020B0604020202020204" pitchFamily="34" charset="0"/>
                <a:ea typeface="Microsoft YaHei" panose="020B0503020204020204" pitchFamily="34" charset="-122"/>
                <a:cs typeface="Arial" panose="020B0604020202020204" pitchFamily="34" charset="0"/>
              </a:rPr>
              <a:t> performance by utilizing the underlying 5G network exposed APIs</a:t>
            </a:r>
          </a:p>
        </p:txBody>
      </p:sp>
    </p:spTree>
    <p:extLst>
      <p:ext uri="{BB962C8B-B14F-4D97-AF65-F5344CB8AC3E}">
        <p14:creationId xmlns:p14="http://schemas.microsoft.com/office/powerpoint/2010/main" val="330646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3555" y="127008"/>
            <a:ext cx="9550614" cy="837120"/>
          </a:xfrm>
        </p:spPr>
        <p:txBody>
          <a:bodyPr>
            <a:normAutofit fontScale="90000"/>
          </a:bodyPr>
          <a:lstStyle/>
          <a:p>
            <a:r>
              <a:rPr lang="fr-FR" sz="4900" dirty="0"/>
              <a:t>SA6 </a:t>
            </a:r>
            <a:r>
              <a:rPr lang="fr-FR" sz="4900" dirty="0" err="1"/>
              <a:t>capabilites</a:t>
            </a:r>
            <a:r>
              <a:rPr lang="fr-FR" sz="4900" dirty="0"/>
              <a:t> and </a:t>
            </a:r>
            <a:r>
              <a:rPr lang="fr-FR" sz="4900" dirty="0" err="1"/>
              <a:t>features</a:t>
            </a:r>
            <a:r>
              <a:rPr lang="fr-FR" sz="4900" dirty="0"/>
              <a:t> - </a:t>
            </a:r>
            <a:r>
              <a:rPr lang="fr-FR" sz="4900" dirty="0" err="1"/>
              <a:t>example</a:t>
            </a:r>
            <a:endParaRPr lang="fr-FR" sz="3600" dirty="0"/>
          </a:p>
        </p:txBody>
      </p:sp>
      <p:sp>
        <p:nvSpPr>
          <p:cNvPr id="3" name="Espace réservé du contenu 2"/>
          <p:cNvSpPr>
            <a:spLocks noGrp="1"/>
          </p:cNvSpPr>
          <p:nvPr>
            <p:ph idx="1"/>
          </p:nvPr>
        </p:nvSpPr>
        <p:spPr>
          <a:xfrm>
            <a:off x="402459" y="5494104"/>
            <a:ext cx="7233360" cy="1210215"/>
          </a:xfrm>
        </p:spPr>
        <p:txBody>
          <a:bodyPr>
            <a:normAutofit lnSpcReduction="10000"/>
          </a:bodyPr>
          <a:lstStyle/>
          <a:p>
            <a:pPr marL="0" indent="0">
              <a:buNone/>
            </a:pPr>
            <a:r>
              <a:rPr lang="en-US" altLang="ko-KR" sz="1600" b="1" dirty="0"/>
              <a:t>Benefits</a:t>
            </a:r>
            <a:endParaRPr lang="en-US" altLang="ko-KR" sz="2400" b="1" dirty="0"/>
          </a:p>
          <a:p>
            <a:r>
              <a:rPr lang="en-IN" sz="1400" dirty="0"/>
              <a:t>Abstract and Simplify usage of 3GPP network systems (EPS and 5GS)</a:t>
            </a:r>
          </a:p>
          <a:p>
            <a:r>
              <a:rPr lang="en-IN" sz="1400" dirty="0"/>
              <a:t>Support simplification of V2X application development with value-added capabilities</a:t>
            </a:r>
          </a:p>
          <a:p>
            <a:r>
              <a:rPr lang="en-IN" sz="1400" dirty="0"/>
              <a:t>API based integration with V2X Application layer</a:t>
            </a:r>
          </a:p>
          <a:p>
            <a:pPr lvl="1"/>
            <a:endParaRPr lang="en-IN" sz="1600" dirty="0"/>
          </a:p>
        </p:txBody>
      </p:sp>
      <p:pic>
        <p:nvPicPr>
          <p:cNvPr id="14" name="Picture 13"/>
          <p:cNvPicPr>
            <a:picLocks noChangeAspect="1"/>
          </p:cNvPicPr>
          <p:nvPr/>
        </p:nvPicPr>
        <p:blipFill>
          <a:blip r:embed="rId2"/>
          <a:stretch>
            <a:fillRect/>
          </a:stretch>
        </p:blipFill>
        <p:spPr>
          <a:xfrm>
            <a:off x="219386" y="1471823"/>
            <a:ext cx="7770727" cy="3863402"/>
          </a:xfrm>
          <a:prstGeom prst="rect">
            <a:avLst/>
          </a:prstGeom>
        </p:spPr>
      </p:pic>
      <p:sp>
        <p:nvSpPr>
          <p:cNvPr id="4" name="Content Placeholder 2">
            <a:extLst>
              <a:ext uri="{FF2B5EF4-FFF2-40B4-BE49-F238E27FC236}">
                <a16:creationId xmlns:a16="http://schemas.microsoft.com/office/drawing/2014/main" id="{DFA1748F-A1F2-2EB1-7E30-87E45C3E6C82}"/>
              </a:ext>
            </a:extLst>
          </p:cNvPr>
          <p:cNvSpPr txBox="1">
            <a:spLocks/>
          </p:cNvSpPr>
          <p:nvPr/>
        </p:nvSpPr>
        <p:spPr>
          <a:xfrm>
            <a:off x="8109857" y="2089795"/>
            <a:ext cx="3984172" cy="3636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500" dirty="0"/>
              <a:t>Generic Capabilities (Pre-established sessions, Dynamic groups) to support V2X applications e.g. Tele-operated service, Platooning</a:t>
            </a:r>
          </a:p>
          <a:p>
            <a:r>
              <a:rPr lang="en-IN" sz="1500" dirty="0"/>
              <a:t>V2X messages delivery capabilities (uplink, geo area, group)</a:t>
            </a:r>
          </a:p>
          <a:p>
            <a:r>
              <a:rPr lang="en-IN" sz="1500" dirty="0"/>
              <a:t>Value added capabilities - Network monitoring, Service requirement (QoS) negotiation, Application resource adaptation, File distribution (MBMS)</a:t>
            </a:r>
          </a:p>
          <a:p>
            <a:r>
              <a:rPr lang="en-IN" sz="1500" dirty="0"/>
              <a:t>Service Continuity support</a:t>
            </a:r>
          </a:p>
          <a:p>
            <a:r>
              <a:rPr lang="en-IN" sz="1500" dirty="0"/>
              <a:t> VAE Server APIs</a:t>
            </a:r>
          </a:p>
          <a:p>
            <a:r>
              <a:rPr lang="en-IN" sz="1500" dirty="0"/>
              <a:t>Multi PLMN and Multi-V2X service provider support</a:t>
            </a:r>
          </a:p>
          <a:p>
            <a:endParaRPr lang="en-US" altLang="en-US" sz="3200" dirty="0"/>
          </a:p>
        </p:txBody>
      </p:sp>
    </p:spTree>
    <p:extLst>
      <p:ext uri="{BB962C8B-B14F-4D97-AF65-F5344CB8AC3E}">
        <p14:creationId xmlns:p14="http://schemas.microsoft.com/office/powerpoint/2010/main" val="131035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3B9E985-D127-4CE3-B29C-3E2F48E1D3C4}"/>
              </a:ext>
            </a:extLst>
          </p:cNvPr>
          <p:cNvSpPr>
            <a:spLocks noGrp="1"/>
          </p:cNvSpPr>
          <p:nvPr>
            <p:ph type="title"/>
          </p:nvPr>
        </p:nvSpPr>
        <p:spPr>
          <a:xfrm>
            <a:off x="2066620" y="35507"/>
            <a:ext cx="8802648" cy="1006475"/>
          </a:xfrm>
        </p:spPr>
        <p:txBody>
          <a:bodyPr/>
          <a:lstStyle/>
          <a:p>
            <a:pPr eaLnBrk="1" hangingPunct="1"/>
            <a:r>
              <a:rPr lang="en-GB" altLang="en-US" dirty="0"/>
              <a:t>History and Evolution</a:t>
            </a:r>
          </a:p>
        </p:txBody>
      </p:sp>
      <p:sp>
        <p:nvSpPr>
          <p:cNvPr id="14339" name="Content Placeholder 2">
            <a:extLst>
              <a:ext uri="{FF2B5EF4-FFF2-40B4-BE49-F238E27FC236}">
                <a16:creationId xmlns:a16="http://schemas.microsoft.com/office/drawing/2014/main" id="{4B0C0EC3-29E4-46D2-965A-185F4B485DCF}"/>
              </a:ext>
            </a:extLst>
          </p:cNvPr>
          <p:cNvSpPr>
            <a:spLocks noGrp="1"/>
          </p:cNvSpPr>
          <p:nvPr>
            <p:ph idx="1"/>
          </p:nvPr>
        </p:nvSpPr>
        <p:spPr>
          <a:xfrm>
            <a:off x="533400" y="1244010"/>
            <a:ext cx="10814304" cy="2635230"/>
          </a:xfrm>
        </p:spPr>
        <p:txBody>
          <a:bodyPr>
            <a:normAutofit/>
          </a:bodyPr>
          <a:lstStyle/>
          <a:p>
            <a:r>
              <a:rPr lang="en-US" altLang="en-US" sz="2000" dirty="0"/>
              <a:t> 2014 – 3GPP established a Working Group (WG) dedicated to stage 2 requirements for Mission Critical (MC) Applications -  WG SA6 is the home for global Mission Critical Services Standards</a:t>
            </a:r>
          </a:p>
          <a:p>
            <a:pPr lvl="1"/>
            <a:r>
              <a:rPr lang="en-US" altLang="en-US" sz="1800" dirty="0"/>
              <a:t>Over 600 user requirements with inputs from TETRA, P25 and mobile broadband industry</a:t>
            </a:r>
          </a:p>
          <a:p>
            <a:r>
              <a:rPr lang="en-US" altLang="en-US" sz="2000" dirty="0"/>
              <a:t> First global MCPTT standard published in 2016 (Rel-13)</a:t>
            </a:r>
          </a:p>
          <a:p>
            <a:r>
              <a:rPr lang="en-US" altLang="en-US" sz="2000" dirty="0"/>
              <a:t> WG SA6 Terms of Reference expanded beyond Mission Critical in 2017</a:t>
            </a:r>
            <a:endParaRPr lang="en-US" sz="1800" dirty="0">
              <a:effectLs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0D091AF-DD37-DB3E-3D83-8ED0DB9F818F}"/>
              </a:ext>
            </a:extLst>
          </p:cNvPr>
          <p:cNvSpPr txBox="1">
            <a:spLocks/>
          </p:cNvSpPr>
          <p:nvPr/>
        </p:nvSpPr>
        <p:spPr>
          <a:xfrm>
            <a:off x="533400" y="3753297"/>
            <a:ext cx="5323976" cy="30423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t> Current Terms of Reference:</a:t>
            </a:r>
          </a:p>
          <a:p>
            <a:pPr lvl="1" indent="-179705"/>
            <a:r>
              <a:rPr lang="en-US" sz="1800" dirty="0">
                <a:ea typeface="Times New Roman" panose="02020603050405020304" pitchFamily="18" charset="0"/>
                <a:cs typeface="Times New Roman" panose="02020603050405020304" pitchFamily="18" charset="0"/>
              </a:rPr>
              <a:t>Critical communication applications (Mission Critical services for public safety, railways)</a:t>
            </a:r>
          </a:p>
          <a:p>
            <a:pPr lvl="1" indent="-179705"/>
            <a:r>
              <a:rPr lang="en-US" sz="1800" dirty="0">
                <a:ea typeface="Times New Roman" panose="02020603050405020304" pitchFamily="18" charset="0"/>
                <a:cs typeface="Times New Roman" panose="02020603050405020304" pitchFamily="18" charset="0"/>
              </a:rPr>
              <a:t>Service frameworks (Common API Framework, Service Enabler Architecture Layer</a:t>
            </a:r>
            <a:r>
              <a:rPr lang="en-GB" sz="1800" dirty="0">
                <a:ea typeface="Times New Roman" panose="02020603050405020304" pitchFamily="18" charset="0"/>
                <a:cs typeface="Times New Roman" panose="02020603050405020304" pitchFamily="18" charset="0"/>
              </a:rPr>
              <a:t>, Edge Application enablement, </a:t>
            </a:r>
            <a:r>
              <a:rPr lang="en-US" sz="1800" b="0" i="0" dirty="0">
                <a:effectLst/>
              </a:rPr>
              <a:t>Application Data Analytics Enablement, </a:t>
            </a:r>
            <a:r>
              <a:rPr lang="en-GB" sz="1800" dirty="0">
                <a:ea typeface="Times New Roman" panose="02020603050405020304" pitchFamily="18" charset="0"/>
                <a:cs typeface="Times New Roman" panose="02020603050405020304" pitchFamily="18" charset="0"/>
              </a:rPr>
              <a:t>etc.</a:t>
            </a:r>
            <a:r>
              <a:rPr lang="en-US" sz="1800" dirty="0">
                <a:ea typeface="Times New Roman" panose="02020603050405020304" pitchFamily="18" charset="0"/>
                <a:cs typeface="Times New Roman" panose="02020603050405020304" pitchFamily="18" charset="0"/>
              </a:rPr>
              <a:t>)</a:t>
            </a:r>
          </a:p>
          <a:p>
            <a:pPr lvl="1" indent="-179705"/>
            <a:r>
              <a:rPr lang="en-IN" sz="1800" dirty="0">
                <a:ea typeface="Times New Roman" panose="02020603050405020304" pitchFamily="18" charset="0"/>
                <a:cs typeface="Times New Roman" panose="02020603050405020304" pitchFamily="18" charset="0"/>
              </a:rPr>
              <a:t>Enablers for </a:t>
            </a:r>
            <a:r>
              <a:rPr lang="en-US" sz="1800" dirty="0">
                <a:ea typeface="Times New Roman" panose="02020603050405020304" pitchFamily="18" charset="0"/>
                <a:cs typeface="Times New Roman" panose="02020603050405020304" pitchFamily="18" charset="0"/>
              </a:rPr>
              <a:t>vertical applications (automotive, drones, etc.)</a:t>
            </a:r>
          </a:p>
        </p:txBody>
      </p:sp>
      <p:pic>
        <p:nvPicPr>
          <p:cNvPr id="6" name="Picture 5">
            <a:extLst>
              <a:ext uri="{FF2B5EF4-FFF2-40B4-BE49-F238E27FC236}">
                <a16:creationId xmlns:a16="http://schemas.microsoft.com/office/drawing/2014/main" id="{B14F8013-9147-B62D-0A63-CA75FD8B623F}"/>
              </a:ext>
            </a:extLst>
          </p:cNvPr>
          <p:cNvPicPr>
            <a:picLocks noChangeAspect="1"/>
          </p:cNvPicPr>
          <p:nvPr/>
        </p:nvPicPr>
        <p:blipFill>
          <a:blip r:embed="rId4"/>
          <a:stretch>
            <a:fillRect/>
          </a:stretch>
        </p:blipFill>
        <p:spPr>
          <a:xfrm>
            <a:off x="5857376" y="3338744"/>
            <a:ext cx="6082686" cy="29264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53DFE78-5E55-CCFF-0044-A016C4EE4D2C}"/>
              </a:ext>
            </a:extLst>
          </p:cNvPr>
          <p:cNvSpPr>
            <a:spLocks noGrp="1"/>
          </p:cNvSpPr>
          <p:nvPr>
            <p:ph type="title"/>
          </p:nvPr>
        </p:nvSpPr>
        <p:spPr>
          <a:xfrm>
            <a:off x="2085228" y="67731"/>
            <a:ext cx="9622367" cy="730251"/>
          </a:xfrm>
        </p:spPr>
        <p:txBody>
          <a:bodyPr>
            <a:normAutofit/>
          </a:bodyPr>
          <a:lstStyle/>
          <a:p>
            <a:r>
              <a:rPr lang="en-IN" altLang="en-US" dirty="0"/>
              <a:t>3GPP SA6 - Industry Involvement</a:t>
            </a:r>
          </a:p>
        </p:txBody>
      </p:sp>
      <p:sp>
        <p:nvSpPr>
          <p:cNvPr id="17411" name="Content Placeholder 5">
            <a:extLst>
              <a:ext uri="{FF2B5EF4-FFF2-40B4-BE49-F238E27FC236}">
                <a16:creationId xmlns:a16="http://schemas.microsoft.com/office/drawing/2014/main" id="{86DE5BD6-A4AB-66D5-688F-8291D68FDA8C}"/>
              </a:ext>
            </a:extLst>
          </p:cNvPr>
          <p:cNvSpPr>
            <a:spLocks noGrp="1"/>
          </p:cNvSpPr>
          <p:nvPr>
            <p:ph idx="1"/>
          </p:nvPr>
        </p:nvSpPr>
        <p:spPr>
          <a:xfrm>
            <a:off x="385234" y="1100668"/>
            <a:ext cx="11383433" cy="523512"/>
          </a:xfrm>
        </p:spPr>
        <p:txBody>
          <a:bodyPr>
            <a:normAutofit/>
          </a:bodyPr>
          <a:lstStyle/>
          <a:p>
            <a:pPr marL="455073" indent="-455073"/>
            <a:r>
              <a:rPr lang="en-GB" altLang="en-US" sz="2400" dirty="0"/>
              <a:t>Below list is not exhaustive</a:t>
            </a:r>
            <a:endParaRPr lang="en-GB" altLang="en-US" sz="1400" dirty="0"/>
          </a:p>
          <a:p>
            <a:pPr marL="986342" lvl="1" indent="-455073"/>
            <a:endParaRPr lang="en-GB" altLang="en-US" sz="1400" dirty="0"/>
          </a:p>
        </p:txBody>
      </p:sp>
      <p:grpSp>
        <p:nvGrpSpPr>
          <p:cNvPr id="17412" name="Group 3">
            <a:extLst>
              <a:ext uri="{FF2B5EF4-FFF2-40B4-BE49-F238E27FC236}">
                <a16:creationId xmlns:a16="http://schemas.microsoft.com/office/drawing/2014/main" id="{6B2BA241-834D-6CEA-DDE0-211D6942DC7E}"/>
              </a:ext>
            </a:extLst>
          </p:cNvPr>
          <p:cNvGrpSpPr>
            <a:grpSpLocks noChangeAspect="1"/>
          </p:cNvGrpSpPr>
          <p:nvPr/>
        </p:nvGrpSpPr>
        <p:grpSpPr bwMode="auto">
          <a:xfrm>
            <a:off x="146052" y="1780118"/>
            <a:ext cx="11894247" cy="4360333"/>
            <a:chOff x="667512" y="2117096"/>
            <a:chExt cx="10715520" cy="3927833"/>
          </a:xfrm>
        </p:grpSpPr>
        <p:pic>
          <p:nvPicPr>
            <p:cNvPr id="17416" name="Picture 13" descr="Image result for BDBOS logo transparent">
              <a:extLst>
                <a:ext uri="{FF2B5EF4-FFF2-40B4-BE49-F238E27FC236}">
                  <a16:creationId xmlns:a16="http://schemas.microsoft.com/office/drawing/2014/main" id="{C57C2F1F-41D3-A5B1-AEBA-4D5A06A6D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33" y="2776319"/>
              <a:ext cx="780281" cy="33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9" descr="Image result for firstnet logo transparent">
              <a:extLst>
                <a:ext uri="{FF2B5EF4-FFF2-40B4-BE49-F238E27FC236}">
                  <a16:creationId xmlns:a16="http://schemas.microsoft.com/office/drawing/2014/main" id="{384191D1-EE8C-2645-257A-5034A1578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40" y="3162044"/>
              <a:ext cx="840577" cy="26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45" descr="https://www.erillisverkot.fi/images/default/erillisverkot-logo.png">
              <a:extLst>
                <a:ext uri="{FF2B5EF4-FFF2-40B4-BE49-F238E27FC236}">
                  <a16:creationId xmlns:a16="http://schemas.microsoft.com/office/drawing/2014/main" id="{D4291BA8-C5C8-7968-6074-2EA9EF492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04" y="3524527"/>
              <a:ext cx="1007254" cy="16554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19" name="Picture 6">
              <a:extLst>
                <a:ext uri="{FF2B5EF4-FFF2-40B4-BE49-F238E27FC236}">
                  <a16:creationId xmlns:a16="http://schemas.microsoft.com/office/drawing/2014/main" id="{1C2981BF-D7F8-C084-0F63-CC060F2DF9C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307" y="2451390"/>
              <a:ext cx="838138" cy="44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8" descr="Image result for uk home office">
              <a:extLst>
                <a:ext uri="{FF2B5EF4-FFF2-40B4-BE49-F238E27FC236}">
                  <a16:creationId xmlns:a16="http://schemas.microsoft.com/office/drawing/2014/main" id="{E3BCF5AF-E971-8F1A-5C4D-6721D21A9DD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938" y="3812521"/>
              <a:ext cx="723814" cy="33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9">
              <a:extLst>
                <a:ext uri="{FF2B5EF4-FFF2-40B4-BE49-F238E27FC236}">
                  <a16:creationId xmlns:a16="http://schemas.microsoft.com/office/drawing/2014/main" id="{D844E9F8-8EC1-7F28-1C26-2712A20E084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5272" y="4269608"/>
              <a:ext cx="743628" cy="41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descr="Image result for The Police of the Netherlands logo">
              <a:extLst>
                <a:ext uri="{FF2B5EF4-FFF2-40B4-BE49-F238E27FC236}">
                  <a16:creationId xmlns:a16="http://schemas.microsoft.com/office/drawing/2014/main" id="{6D1CF1FB-471A-3284-397E-8F1BEDB3CC1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0414" t="23071" r="9163" b="27547"/>
            <a:stretch>
              <a:fillRect/>
            </a:stretch>
          </p:blipFill>
          <p:spPr bwMode="auto">
            <a:xfrm>
              <a:off x="749312" y="5515399"/>
              <a:ext cx="847932" cy="37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Rectangle 11">
              <a:extLst>
                <a:ext uri="{FF2B5EF4-FFF2-40B4-BE49-F238E27FC236}">
                  <a16:creationId xmlns:a16="http://schemas.microsoft.com/office/drawing/2014/main" id="{C75E5302-0D7A-9609-9089-471A93BF27C0}"/>
                </a:ext>
              </a:extLst>
            </p:cNvPr>
            <p:cNvSpPr>
              <a:spLocks noChangeArrowheads="1"/>
            </p:cNvSpPr>
            <p:nvPr/>
          </p:nvSpPr>
          <p:spPr bwMode="auto">
            <a:xfrm>
              <a:off x="667512" y="2117096"/>
              <a:ext cx="1261027" cy="37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9"/>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IN" altLang="en-US" sz="2133" b="1">
                  <a:latin typeface="Arial" panose="020B0604020202020204" pitchFamily="34" charset="0"/>
                </a:rPr>
                <a:t>Agencies</a:t>
              </a:r>
            </a:p>
          </p:txBody>
        </p:sp>
        <p:sp>
          <p:nvSpPr>
            <p:cNvPr id="17424" name="Rectangle 46">
              <a:extLst>
                <a:ext uri="{FF2B5EF4-FFF2-40B4-BE49-F238E27FC236}">
                  <a16:creationId xmlns:a16="http://schemas.microsoft.com/office/drawing/2014/main" id="{E7E956DF-BBB9-95BA-C28E-F9F0776092D5}"/>
                </a:ext>
              </a:extLst>
            </p:cNvPr>
            <p:cNvSpPr>
              <a:spLocks noChangeArrowheads="1"/>
            </p:cNvSpPr>
            <p:nvPr/>
          </p:nvSpPr>
          <p:spPr bwMode="auto">
            <a:xfrm>
              <a:off x="2465460" y="2117096"/>
              <a:ext cx="1343344" cy="37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9"/>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IN" altLang="en-US" sz="2133" b="1">
                  <a:latin typeface="Arial" panose="020B0604020202020204" pitchFamily="34" charset="0"/>
                </a:rPr>
                <a:t>Operators</a:t>
              </a:r>
            </a:p>
          </p:txBody>
        </p:sp>
        <p:cxnSp>
          <p:nvCxnSpPr>
            <p:cNvPr id="14" name="Straight Connector 13">
              <a:extLst>
                <a:ext uri="{FF2B5EF4-FFF2-40B4-BE49-F238E27FC236}">
                  <a16:creationId xmlns:a16="http://schemas.microsoft.com/office/drawing/2014/main" id="{A878AA90-8A1C-47FE-DC1E-4A9A027784C4}"/>
                </a:ext>
              </a:extLst>
            </p:cNvPr>
            <p:cNvCxnSpPr/>
            <p:nvPr/>
          </p:nvCxnSpPr>
          <p:spPr>
            <a:xfrm>
              <a:off x="1844071" y="2128536"/>
              <a:ext cx="0" cy="3857284"/>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a:extLst>
                <a:ext uri="{FF2B5EF4-FFF2-40B4-BE49-F238E27FC236}">
                  <a16:creationId xmlns:a16="http://schemas.microsoft.com/office/drawing/2014/main" id="{4006A536-17F4-F9D0-0891-75D07B56361A}"/>
                </a:ext>
              </a:extLst>
            </p:cNvPr>
            <p:cNvCxnSpPr/>
            <p:nvPr/>
          </p:nvCxnSpPr>
          <p:spPr>
            <a:xfrm>
              <a:off x="4397416" y="2128536"/>
              <a:ext cx="0" cy="3863005"/>
            </a:xfrm>
            <a:prstGeom prst="line">
              <a:avLst/>
            </a:prstGeom>
          </p:spPr>
          <p:style>
            <a:lnRef idx="2">
              <a:schemeClr val="accent6"/>
            </a:lnRef>
            <a:fillRef idx="0">
              <a:schemeClr val="accent6"/>
            </a:fillRef>
            <a:effectRef idx="1">
              <a:schemeClr val="accent6"/>
            </a:effectRef>
            <a:fontRef idx="minor">
              <a:schemeClr val="tx1"/>
            </a:fontRef>
          </p:style>
        </p:cxnSp>
        <p:sp>
          <p:nvSpPr>
            <p:cNvPr id="17427" name="Rectangle 80">
              <a:extLst>
                <a:ext uri="{FF2B5EF4-FFF2-40B4-BE49-F238E27FC236}">
                  <a16:creationId xmlns:a16="http://schemas.microsoft.com/office/drawing/2014/main" id="{5A46B3F5-767C-98D2-9D19-2F9ACE218B8B}"/>
                </a:ext>
              </a:extLst>
            </p:cNvPr>
            <p:cNvSpPr>
              <a:spLocks noChangeArrowheads="1"/>
            </p:cNvSpPr>
            <p:nvPr/>
          </p:nvSpPr>
          <p:spPr bwMode="auto">
            <a:xfrm>
              <a:off x="5979538" y="2121696"/>
              <a:ext cx="1137697" cy="37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9"/>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IN" altLang="en-US" sz="2133" b="1">
                  <a:latin typeface="Arial" panose="020B0604020202020204" pitchFamily="34" charset="0"/>
                </a:rPr>
                <a:t>Vendors</a:t>
              </a:r>
            </a:p>
          </p:txBody>
        </p:sp>
        <p:pic>
          <p:nvPicPr>
            <p:cNvPr id="17428" name="Picture 9" descr="Image result for verizon logo transparent">
              <a:extLst>
                <a:ext uri="{FF2B5EF4-FFF2-40B4-BE49-F238E27FC236}">
                  <a16:creationId xmlns:a16="http://schemas.microsoft.com/office/drawing/2014/main" id="{7083F0BD-49EA-7744-D844-50845ED7D41A}"/>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012379" y="5208577"/>
              <a:ext cx="1034612" cy="35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17" descr="Image result for sk telecom logo transparent">
              <a:extLst>
                <a:ext uri="{FF2B5EF4-FFF2-40B4-BE49-F238E27FC236}">
                  <a16:creationId xmlns:a16="http://schemas.microsoft.com/office/drawing/2014/main" id="{E621A880-0252-4C29-B502-18E374A94C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886" y="2582226"/>
              <a:ext cx="1054508" cy="44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9" descr="Image result for vodafone logo transparent">
              <a:extLst>
                <a:ext uri="{FF2B5EF4-FFF2-40B4-BE49-F238E27FC236}">
                  <a16:creationId xmlns:a16="http://schemas.microsoft.com/office/drawing/2014/main" id="{5F0009CA-E7ED-6713-78BB-013AD45B8AA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8459" b="16646"/>
            <a:stretch>
              <a:fillRect/>
            </a:stretch>
          </p:blipFill>
          <p:spPr bwMode="auto">
            <a:xfrm>
              <a:off x="3278811" y="5365109"/>
              <a:ext cx="957513" cy="67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31" descr="Image result for at&amp;t logo transparent">
              <a:extLst>
                <a:ext uri="{FF2B5EF4-FFF2-40B4-BE49-F238E27FC236}">
                  <a16:creationId xmlns:a16="http://schemas.microsoft.com/office/drawing/2014/main" id="{459D921E-5FF5-7F71-07CD-B68B8A77BF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49688" y="2454187"/>
              <a:ext cx="357142" cy="5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39" descr="Image result for telstra logo transparent">
              <a:extLst>
                <a:ext uri="{FF2B5EF4-FFF2-40B4-BE49-F238E27FC236}">
                  <a16:creationId xmlns:a16="http://schemas.microsoft.com/office/drawing/2014/main" id="{D66B1919-1374-7F60-A832-2BAD1C2157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9129" t="26740" r="11098" b="31209"/>
            <a:stretch>
              <a:fillRect/>
            </a:stretch>
          </p:blipFill>
          <p:spPr bwMode="auto">
            <a:xfrm>
              <a:off x="3052075" y="5048867"/>
              <a:ext cx="1211192" cy="52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39">
              <a:extLst>
                <a:ext uri="{FF2B5EF4-FFF2-40B4-BE49-F238E27FC236}">
                  <a16:creationId xmlns:a16="http://schemas.microsoft.com/office/drawing/2014/main" id="{A09C77E2-6D37-AA52-924F-1B294320984C}"/>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19388" b="18027"/>
            <a:stretch>
              <a:fillRect/>
            </a:stretch>
          </p:blipFill>
          <p:spPr bwMode="auto">
            <a:xfrm>
              <a:off x="1958020" y="3241761"/>
              <a:ext cx="994818" cy="38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4" descr="Image result for china unicom logo">
              <a:extLst>
                <a:ext uri="{FF2B5EF4-FFF2-40B4-BE49-F238E27FC236}">
                  <a16:creationId xmlns:a16="http://schemas.microsoft.com/office/drawing/2014/main" id="{DB881CDD-5758-35BD-F0A8-97A666D6E8D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23501" y="3689050"/>
              <a:ext cx="1134094" cy="70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41">
              <a:extLst>
                <a:ext uri="{FF2B5EF4-FFF2-40B4-BE49-F238E27FC236}">
                  <a16:creationId xmlns:a16="http://schemas.microsoft.com/office/drawing/2014/main" id="{9B78A406-F6D7-5AFD-4EFC-E8415D362CA9}"/>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t="37640" b="34593"/>
            <a:stretch>
              <a:fillRect/>
            </a:stretch>
          </p:blipFill>
          <p:spPr bwMode="auto">
            <a:xfrm>
              <a:off x="1938231" y="4477221"/>
              <a:ext cx="1131606" cy="34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28" descr="Image result for Kapsch CarrierCom France S.A.S logo">
              <a:extLst>
                <a:ext uri="{FF2B5EF4-FFF2-40B4-BE49-F238E27FC236}">
                  <a16:creationId xmlns:a16="http://schemas.microsoft.com/office/drawing/2014/main" id="{08F49412-F90F-B979-B98B-8E60E29BD810}"/>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1081" t="19888" r="10957" b="20645"/>
            <a:stretch>
              <a:fillRect/>
            </a:stretch>
          </p:blipFill>
          <p:spPr bwMode="auto">
            <a:xfrm>
              <a:off x="1924088" y="5598502"/>
              <a:ext cx="1211192" cy="2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32" descr="Image result for TELECOM ITALIA">
              <a:extLst>
                <a:ext uri="{FF2B5EF4-FFF2-40B4-BE49-F238E27FC236}">
                  <a16:creationId xmlns:a16="http://schemas.microsoft.com/office/drawing/2014/main" id="{56C2468F-2A4E-8EB9-4399-DD248EB9FCE5}"/>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3400" t="27986" r="3027" b="33473"/>
            <a:stretch>
              <a:fillRect/>
            </a:stretch>
          </p:blipFill>
          <p:spPr bwMode="auto">
            <a:xfrm>
              <a:off x="3146857" y="3822572"/>
              <a:ext cx="1211192" cy="36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 name="Rectangle 102">
              <a:extLst>
                <a:ext uri="{FF2B5EF4-FFF2-40B4-BE49-F238E27FC236}">
                  <a16:creationId xmlns:a16="http://schemas.microsoft.com/office/drawing/2014/main" id="{0E138A7A-35DE-BB37-A86D-61BBA2AA14F8}"/>
                </a:ext>
              </a:extLst>
            </p:cNvPr>
            <p:cNvSpPr>
              <a:spLocks noChangeArrowheads="1"/>
            </p:cNvSpPr>
            <p:nvPr/>
          </p:nvSpPr>
          <p:spPr bwMode="auto">
            <a:xfrm>
              <a:off x="9737863" y="2128592"/>
              <a:ext cx="1645169" cy="37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9"/>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IN" altLang="en-US" sz="2133" b="1">
                  <a:latin typeface="Arial" panose="020B0604020202020204" pitchFamily="34" charset="0"/>
                </a:rPr>
                <a:t>Researchers</a:t>
              </a:r>
            </a:p>
          </p:txBody>
        </p:sp>
        <p:pic>
          <p:nvPicPr>
            <p:cNvPr id="17439" name="Picture 5" descr="Image result for samsung logo transparent">
              <a:extLst>
                <a:ext uri="{FF2B5EF4-FFF2-40B4-BE49-F238E27FC236}">
                  <a16:creationId xmlns:a16="http://schemas.microsoft.com/office/drawing/2014/main" id="{3E13EDA0-8D53-666F-436B-EC56EC4D75A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l="16531" t="31543" r="15602" b="32845"/>
            <a:stretch>
              <a:fillRect/>
            </a:stretch>
          </p:blipFill>
          <p:spPr bwMode="auto">
            <a:xfrm>
              <a:off x="5799495" y="4412768"/>
              <a:ext cx="1324352" cy="25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11" descr="Image result for tencent logo transparent">
              <a:extLst>
                <a:ext uri="{FF2B5EF4-FFF2-40B4-BE49-F238E27FC236}">
                  <a16:creationId xmlns:a16="http://schemas.microsoft.com/office/drawing/2014/main" id="{428073BC-685C-25B7-D91C-669D7738EE7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t="37675" b="38669"/>
            <a:stretch>
              <a:fillRect/>
            </a:stretch>
          </p:blipFill>
          <p:spPr bwMode="auto">
            <a:xfrm>
              <a:off x="8498366" y="4156902"/>
              <a:ext cx="1058404" cy="19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23" descr="Image result for airbus logo transparent">
              <a:extLst>
                <a:ext uri="{FF2B5EF4-FFF2-40B4-BE49-F238E27FC236}">
                  <a16:creationId xmlns:a16="http://schemas.microsoft.com/office/drawing/2014/main" id="{60B662AB-1764-C46D-E675-E490225796D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t="38000" b="36501"/>
            <a:stretch>
              <a:fillRect/>
            </a:stretch>
          </p:blipFill>
          <p:spPr bwMode="auto">
            <a:xfrm>
              <a:off x="4444542" y="2777599"/>
              <a:ext cx="967461" cy="26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30" descr="Image result for nokia logo transparent">
              <a:extLst>
                <a:ext uri="{FF2B5EF4-FFF2-40B4-BE49-F238E27FC236}">
                  <a16:creationId xmlns:a16="http://schemas.microsoft.com/office/drawing/2014/main" id="{E88A719D-891A-24D6-EBCB-42004D4C2F2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34827" y="3388250"/>
              <a:ext cx="1001037" cy="18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37" descr="Image result for softil  logo transparent">
              <a:extLst>
                <a:ext uri="{FF2B5EF4-FFF2-40B4-BE49-F238E27FC236}">
                  <a16:creationId xmlns:a16="http://schemas.microsoft.com/office/drawing/2014/main" id="{841FB300-D452-1088-3B79-C8394A1108BC}"/>
                </a:ext>
              </a:extLst>
            </p:cNvPr>
            <p:cNvPicPr>
              <a:picLocks noChangeAspect="1" noChangeArrowheads="1"/>
            </p:cNvPicPr>
            <p:nvPr/>
          </p:nvPicPr>
          <p:blipFill>
            <a:blip r:embed="rId24" cstate="hqprint">
              <a:extLst>
                <a:ext uri="{28A0092B-C50C-407E-A947-70E740481C1C}">
                  <a14:useLocalDpi xmlns:a14="http://schemas.microsoft.com/office/drawing/2010/main" val="0"/>
                </a:ext>
              </a:extLst>
            </a:blip>
            <a:srcRect/>
            <a:stretch>
              <a:fillRect/>
            </a:stretch>
          </p:blipFill>
          <p:spPr bwMode="auto">
            <a:xfrm>
              <a:off x="7880453" y="2742985"/>
              <a:ext cx="619322" cy="40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41" descr="Image result for huawei logo transparent">
              <a:extLst>
                <a:ext uri="{FF2B5EF4-FFF2-40B4-BE49-F238E27FC236}">
                  <a16:creationId xmlns:a16="http://schemas.microsoft.com/office/drawing/2014/main" id="{C39046B0-A8A2-5658-3EAF-840C8A9224A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l="23573" t="8492" r="23206" b="7367"/>
            <a:stretch>
              <a:fillRect/>
            </a:stretch>
          </p:blipFill>
          <p:spPr bwMode="auto">
            <a:xfrm>
              <a:off x="6112871" y="5210657"/>
              <a:ext cx="477513" cy="54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5" name="Picture 43" descr="Image result for enensys expway logo transparent">
              <a:extLst>
                <a:ext uri="{FF2B5EF4-FFF2-40B4-BE49-F238E27FC236}">
                  <a16:creationId xmlns:a16="http://schemas.microsoft.com/office/drawing/2014/main" id="{57AC02A7-B9E1-4DC3-5885-9B6549D5A8F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58560" y="4985386"/>
              <a:ext cx="751380" cy="32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6" name="Picture 63">
              <a:extLst>
                <a:ext uri="{FF2B5EF4-FFF2-40B4-BE49-F238E27FC236}">
                  <a16:creationId xmlns:a16="http://schemas.microsoft.com/office/drawing/2014/main" id="{CCC910B6-30F2-5572-2E6B-C302EB95ECD1}"/>
                </a:ext>
              </a:extLst>
            </p:cNvPr>
            <p:cNvPicPr>
              <a:picLocks noChangeAspect="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0330" y="3159963"/>
              <a:ext cx="751010" cy="81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7" name="Picture 64">
              <a:extLst>
                <a:ext uri="{FF2B5EF4-FFF2-40B4-BE49-F238E27FC236}">
                  <a16:creationId xmlns:a16="http://schemas.microsoft.com/office/drawing/2014/main" id="{175D4A4C-CD21-D307-516B-9BF5659FE60E}"/>
                </a:ext>
              </a:extLst>
            </p:cNvPr>
            <p:cNvPicPr>
              <a:picLocks noChangeAspect="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8698" y="5208712"/>
              <a:ext cx="529079" cy="50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Picture 66">
              <a:extLst>
                <a:ext uri="{FF2B5EF4-FFF2-40B4-BE49-F238E27FC236}">
                  <a16:creationId xmlns:a16="http://schemas.microsoft.com/office/drawing/2014/main" id="{44B4D43B-CA45-FCBC-3341-27F09AA9C7D0}"/>
                </a:ext>
              </a:extLst>
            </p:cNvPr>
            <p:cNvPicPr>
              <a:picLocks noChangeAspect="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1485" y="5284521"/>
              <a:ext cx="604353" cy="43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67">
              <a:extLst>
                <a:ext uri="{FF2B5EF4-FFF2-40B4-BE49-F238E27FC236}">
                  <a16:creationId xmlns:a16="http://schemas.microsoft.com/office/drawing/2014/main" id="{986B475F-3465-6FC4-FDBA-3F8A3F0D3432}"/>
                </a:ext>
              </a:extLst>
            </p:cNvPr>
            <p:cNvPicPr>
              <a:picLocks noChangeAspect="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l="9641" t="22829" r="8817" b="23389"/>
            <a:stretch>
              <a:fillRect/>
            </a:stretch>
          </p:blipFill>
          <p:spPr bwMode="auto">
            <a:xfrm>
              <a:off x="4425503" y="4011791"/>
              <a:ext cx="1187565" cy="31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68">
              <a:extLst>
                <a:ext uri="{FF2B5EF4-FFF2-40B4-BE49-F238E27FC236}">
                  <a16:creationId xmlns:a16="http://schemas.microsoft.com/office/drawing/2014/main" id="{E0B9FE5A-37AC-AF05-05C4-F45EE8660F97}"/>
                </a:ext>
              </a:extLst>
            </p:cNvPr>
            <p:cNvPicPr>
              <a:picLocks noChangeAspect="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l="5301" t="28159" r="4623" b="28497"/>
            <a:stretch>
              <a:fillRect/>
            </a:stretch>
          </p:blipFill>
          <p:spPr bwMode="auto">
            <a:xfrm>
              <a:off x="8736521" y="4423350"/>
              <a:ext cx="866737" cy="45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70">
              <a:extLst>
                <a:ext uri="{FF2B5EF4-FFF2-40B4-BE49-F238E27FC236}">
                  <a16:creationId xmlns:a16="http://schemas.microsoft.com/office/drawing/2014/main" id="{E4272CF7-7464-B9BA-14F1-1AC8DFE4B3B6}"/>
                </a:ext>
              </a:extLst>
            </p:cNvPr>
            <p:cNvPicPr>
              <a:picLocks noChangeAspect="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l="24603" t="8926" r="24603" b="10202"/>
            <a:stretch>
              <a:fillRect/>
            </a:stretch>
          </p:blipFill>
          <p:spPr bwMode="auto">
            <a:xfrm>
              <a:off x="7725331" y="5114817"/>
              <a:ext cx="496166" cy="5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Picture 71">
              <a:extLst>
                <a:ext uri="{FF2B5EF4-FFF2-40B4-BE49-F238E27FC236}">
                  <a16:creationId xmlns:a16="http://schemas.microsoft.com/office/drawing/2014/main" id="{6C6025DA-9F14-11E2-221F-A88B90BDE8A7}"/>
                </a:ext>
              </a:extLst>
            </p:cNvPr>
            <p:cNvPicPr>
              <a:picLocks noChangeAspect="1"/>
            </p:cNvPicPr>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452" y="3676652"/>
              <a:ext cx="1023420" cy="67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73">
              <a:extLst>
                <a:ext uri="{FF2B5EF4-FFF2-40B4-BE49-F238E27FC236}">
                  <a16:creationId xmlns:a16="http://schemas.microsoft.com/office/drawing/2014/main" id="{969D1115-EED6-4EB2-7782-A8665A371EE6}"/>
                </a:ext>
              </a:extLst>
            </p:cNvPr>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6251" y="4912577"/>
              <a:ext cx="849327" cy="35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74">
              <a:extLst>
                <a:ext uri="{FF2B5EF4-FFF2-40B4-BE49-F238E27FC236}">
                  <a16:creationId xmlns:a16="http://schemas.microsoft.com/office/drawing/2014/main" id="{B4468F13-52CC-1708-621F-DAF3697FC20E}"/>
                </a:ext>
              </a:extLst>
            </p:cNvPr>
            <p:cNvPicPr>
              <a:picLocks noChangeAspect="1"/>
            </p:cNvPicPr>
            <p:nvPr/>
          </p:nvPicPr>
          <p:blipFill>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3975" y="4679505"/>
              <a:ext cx="1391504" cy="57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5" name="Picture 75">
              <a:extLst>
                <a:ext uri="{FF2B5EF4-FFF2-40B4-BE49-F238E27FC236}">
                  <a16:creationId xmlns:a16="http://schemas.microsoft.com/office/drawing/2014/main" id="{97F26604-C6CB-339E-E44E-F3DB743E24D6}"/>
                </a:ext>
              </a:extLst>
            </p:cNvPr>
            <p:cNvPicPr>
              <a:picLocks noChangeAspect="1"/>
            </p:cNvPicPr>
            <p:nvPr/>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3878" y="4538284"/>
              <a:ext cx="743628" cy="21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Picture 76">
              <a:extLst>
                <a:ext uri="{FF2B5EF4-FFF2-40B4-BE49-F238E27FC236}">
                  <a16:creationId xmlns:a16="http://schemas.microsoft.com/office/drawing/2014/main" id="{7219EF2F-23D1-FE3D-F208-5308EEC54B53}"/>
                </a:ext>
              </a:extLst>
            </p:cNvPr>
            <p:cNvPicPr>
              <a:picLocks noChangeAspect="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2432" y="3112494"/>
              <a:ext cx="1305700" cy="79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7" name="Picture 77">
              <a:extLst>
                <a:ext uri="{FF2B5EF4-FFF2-40B4-BE49-F238E27FC236}">
                  <a16:creationId xmlns:a16="http://schemas.microsoft.com/office/drawing/2014/main" id="{4AD354AA-3CE8-9BB3-C950-C60C1AD19D28}"/>
                </a:ext>
              </a:extLst>
            </p:cNvPr>
            <p:cNvPicPr>
              <a:picLocks noChangeAspect="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3207" y="4251599"/>
              <a:ext cx="729396" cy="51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8" name="Picture 32" descr="TD Tech Ltd. (China) logo">
              <a:extLst>
                <a:ext uri="{FF2B5EF4-FFF2-40B4-BE49-F238E27FC236}">
                  <a16:creationId xmlns:a16="http://schemas.microsoft.com/office/drawing/2014/main" id="{7B914DC0-7F72-E658-A0F3-F7D80D8D016C}"/>
                </a:ext>
              </a:extLst>
            </p:cNvPr>
            <p:cNvPicPr>
              <a:picLocks noChangeAspect="1" noChangeArrowheads="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4119" y="3418521"/>
              <a:ext cx="788394" cy="86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34" descr="Image result for zte logo">
              <a:extLst>
                <a:ext uri="{FF2B5EF4-FFF2-40B4-BE49-F238E27FC236}">
                  <a16:creationId xmlns:a16="http://schemas.microsoft.com/office/drawing/2014/main" id="{748A8A73-192C-E2AF-0FA7-DC015EE1B5CC}"/>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771422" y="3245751"/>
              <a:ext cx="736417" cy="28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Picture 38" descr="https://ten.wcoomd.org/sites/default/files/styles/company_image__small_size_/public/bull_logo.png?itok=fsi0zkZ2">
              <a:extLst>
                <a:ext uri="{FF2B5EF4-FFF2-40B4-BE49-F238E27FC236}">
                  <a16:creationId xmlns:a16="http://schemas.microsoft.com/office/drawing/2014/main" id="{8E7D14B8-15D3-7B5B-5641-14025B4CE4B2}"/>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410637" y="5298778"/>
              <a:ext cx="607679" cy="28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Picture 24">
              <a:extLst>
                <a:ext uri="{FF2B5EF4-FFF2-40B4-BE49-F238E27FC236}">
                  <a16:creationId xmlns:a16="http://schemas.microsoft.com/office/drawing/2014/main" id="{4C3A0977-98F5-DE67-9764-22C87D0D1DB8}"/>
                </a:ext>
              </a:extLst>
            </p:cNvPr>
            <p:cNvPicPr>
              <a:picLocks noChangeAspect="1"/>
            </p:cNvPicPr>
            <p:nvPr/>
          </p:nvPicPr>
          <p:blipFill>
            <a:blip r:embed="rId4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6477" y="3368963"/>
              <a:ext cx="1007323"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2" name="Picture 28" descr="Image result for Hansung university logo">
              <a:extLst>
                <a:ext uri="{FF2B5EF4-FFF2-40B4-BE49-F238E27FC236}">
                  <a16:creationId xmlns:a16="http://schemas.microsoft.com/office/drawing/2014/main" id="{36FA54A3-6CFB-55CB-C664-7B3EE520A59A}"/>
                </a:ext>
              </a:extLst>
            </p:cNvPr>
            <p:cNvPicPr>
              <a:picLocks noChangeAspect="1" noChangeArrowheads="1"/>
            </p:cNvPicPr>
            <p:nvPr/>
          </p:nvPicPr>
          <p:blipFill>
            <a:blip r:embed="rId4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845073" y="4092734"/>
              <a:ext cx="1207462" cy="52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3" name="Picture 30">
              <a:extLst>
                <a:ext uri="{FF2B5EF4-FFF2-40B4-BE49-F238E27FC236}">
                  <a16:creationId xmlns:a16="http://schemas.microsoft.com/office/drawing/2014/main" id="{77478F0D-C245-16CD-2CBF-15E376AFAFA0}"/>
                </a:ext>
              </a:extLst>
            </p:cNvPr>
            <p:cNvPicPr>
              <a:picLocks noChangeAspect="1"/>
            </p:cNvPicPr>
            <p:nvPr/>
          </p:nvPicPr>
          <p:blipFill>
            <a:blip r:embed="rId4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90745" y="4423350"/>
              <a:ext cx="974923" cy="94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4" name="Picture 34" descr="Image result for Nomor Research logo">
              <a:extLst>
                <a:ext uri="{FF2B5EF4-FFF2-40B4-BE49-F238E27FC236}">
                  <a16:creationId xmlns:a16="http://schemas.microsoft.com/office/drawing/2014/main" id="{9315ADBD-7246-3DC8-2911-6E956BFB734E}"/>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t="20799" r="3568" b="22835"/>
            <a:stretch>
              <a:fillRect/>
            </a:stretch>
          </p:blipFill>
          <p:spPr bwMode="auto">
            <a:xfrm>
              <a:off x="9853979" y="5341580"/>
              <a:ext cx="1244767" cy="3093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65" name="Picture 32">
              <a:extLst>
                <a:ext uri="{FF2B5EF4-FFF2-40B4-BE49-F238E27FC236}">
                  <a16:creationId xmlns:a16="http://schemas.microsoft.com/office/drawing/2014/main" id="{66821B25-9300-A61B-EDE4-F72D9A2FB277}"/>
                </a:ext>
              </a:extLst>
            </p:cNvPr>
            <p:cNvPicPr>
              <a:picLocks noChangeAspect="1"/>
            </p:cNvPicPr>
            <p:nvPr/>
          </p:nvPicPr>
          <p:blipFill>
            <a:blip r:embed="rId4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37606" y="3205980"/>
              <a:ext cx="978653" cy="87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6" name="Picture 50">
              <a:extLst>
                <a:ext uri="{FF2B5EF4-FFF2-40B4-BE49-F238E27FC236}">
                  <a16:creationId xmlns:a16="http://schemas.microsoft.com/office/drawing/2014/main" id="{8644A28B-0988-CEC4-7A68-85BA9182BACC}"/>
                </a:ext>
              </a:extLst>
            </p:cNvPr>
            <p:cNvPicPr>
              <a:picLocks noChangeAspect="1"/>
            </p:cNvPicPr>
            <p:nvPr/>
          </p:nvPicPr>
          <p:blipFill>
            <a:blip r:embed="rId4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03042" y="2793973"/>
              <a:ext cx="713783" cy="3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7" name="Picture 70" descr="Image result for iit delhi logo">
              <a:extLst>
                <a:ext uri="{FF2B5EF4-FFF2-40B4-BE49-F238E27FC236}">
                  <a16:creationId xmlns:a16="http://schemas.microsoft.com/office/drawing/2014/main" id="{883D4CF3-81EC-84C6-AC65-B82583EB6FB6}"/>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9844321" y="4641814"/>
              <a:ext cx="526010" cy="5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a:extLst>
                <a:ext uri="{FF2B5EF4-FFF2-40B4-BE49-F238E27FC236}">
                  <a16:creationId xmlns:a16="http://schemas.microsoft.com/office/drawing/2014/main" id="{B5E6C214-97C9-020A-D820-19D55959BDF3}"/>
                </a:ext>
              </a:extLst>
            </p:cNvPr>
            <p:cNvSpPr/>
            <p:nvPr/>
          </p:nvSpPr>
          <p:spPr>
            <a:xfrm>
              <a:off x="9742466" y="2727245"/>
              <a:ext cx="873362" cy="415873"/>
            </a:xfrm>
            <a:prstGeom prst="rect">
              <a:avLst/>
            </a:prstGeom>
            <a:noFill/>
          </p:spPr>
          <p:txBody>
            <a:bodyPr>
              <a:spAutoFit/>
            </a:bodyPr>
            <a:lstStyle/>
            <a:p>
              <a:pPr algn="ctr">
                <a:defRPr/>
              </a:pPr>
              <a:r>
                <a:rPr lang="en-US" sz="2400" b="1" dirty="0">
                  <a:ln w="0"/>
                  <a:effectLst>
                    <a:outerShdw blurRad="38100" dist="19050" dir="2700000" algn="tl" rotWithShape="0">
                      <a:schemeClr val="dk1">
                        <a:alpha val="40000"/>
                      </a:schemeClr>
                    </a:outerShdw>
                  </a:effectLst>
                </a:rPr>
                <a:t>CATT</a:t>
              </a:r>
            </a:p>
          </p:txBody>
        </p:sp>
        <p:pic>
          <p:nvPicPr>
            <p:cNvPr id="17469" name="Picture 45">
              <a:extLst>
                <a:ext uri="{FF2B5EF4-FFF2-40B4-BE49-F238E27FC236}">
                  <a16:creationId xmlns:a16="http://schemas.microsoft.com/office/drawing/2014/main" id="{53687E9D-CF37-5BD8-5772-0AC7C9971FEE}"/>
                </a:ext>
              </a:extLst>
            </p:cNvPr>
            <p:cNvPicPr>
              <a:picLocks noChangeAspect="1"/>
            </p:cNvPicPr>
            <p:nvPr/>
          </p:nvPicPr>
          <p:blipFill>
            <a:blip r:embed="rId4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2649" y="4156902"/>
              <a:ext cx="861763" cy="93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0" name="Picture 2">
              <a:extLst>
                <a:ext uri="{FF2B5EF4-FFF2-40B4-BE49-F238E27FC236}">
                  <a16:creationId xmlns:a16="http://schemas.microsoft.com/office/drawing/2014/main" id="{BAEC7FDF-DCB2-86B7-3E9C-C0E2173043D6}"/>
                </a:ext>
              </a:extLst>
            </p:cNvPr>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6828799" y="4663800"/>
              <a:ext cx="940105" cy="46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1" name="Picture 25" descr="Convida Wireless">
              <a:extLst>
                <a:ext uri="{FF2B5EF4-FFF2-40B4-BE49-F238E27FC236}">
                  <a16:creationId xmlns:a16="http://schemas.microsoft.com/office/drawing/2014/main" id="{6776400B-82E0-6007-D35C-D8DC482CB69C}"/>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397676" y="3590753"/>
              <a:ext cx="946574" cy="2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2" name="Picture 4">
              <a:extLst>
                <a:ext uri="{FF2B5EF4-FFF2-40B4-BE49-F238E27FC236}">
                  <a16:creationId xmlns:a16="http://schemas.microsoft.com/office/drawing/2014/main" id="{16F7C145-CC97-0B3B-C5FE-E489C350692D}"/>
                </a:ext>
              </a:extLst>
            </p:cNvPr>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5458398" y="2834344"/>
              <a:ext cx="1155585" cy="20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3" name="Picture 61">
              <a:extLst>
                <a:ext uri="{FF2B5EF4-FFF2-40B4-BE49-F238E27FC236}">
                  <a16:creationId xmlns:a16="http://schemas.microsoft.com/office/drawing/2014/main" id="{D1CFCCE7-8525-1343-FE90-295EA012DA62}"/>
                </a:ext>
              </a:extLst>
            </p:cNvPr>
            <p:cNvPicPr>
              <a:picLocks noChangeAspect="1"/>
            </p:cNvPicPr>
            <p:nvPr/>
          </p:nvPicPr>
          <p:blipFill>
            <a:blip r:embed="rId53">
              <a:extLst>
                <a:ext uri="{28A0092B-C50C-407E-A947-70E740481C1C}">
                  <a14:useLocalDpi xmlns:a14="http://schemas.microsoft.com/office/drawing/2010/main" val="0"/>
                </a:ext>
              </a:extLst>
            </a:blip>
            <a:srcRect/>
            <a:stretch>
              <a:fillRect/>
            </a:stretch>
          </p:blipFill>
          <p:spPr bwMode="auto">
            <a:xfrm>
              <a:off x="6741864" y="2672022"/>
              <a:ext cx="461757" cy="50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4" name="Picture 62">
              <a:extLst>
                <a:ext uri="{FF2B5EF4-FFF2-40B4-BE49-F238E27FC236}">
                  <a16:creationId xmlns:a16="http://schemas.microsoft.com/office/drawing/2014/main" id="{B36E10A2-BBEA-DAA7-C469-890C6BE2842D}"/>
                </a:ext>
              </a:extLst>
            </p:cNvPr>
            <p:cNvPicPr>
              <a:picLocks noChangeAspect="1"/>
            </p:cNvPicPr>
            <p:nvPr/>
          </p:nvPicPr>
          <p:blipFill>
            <a:blip r:embed="rId54">
              <a:extLst>
                <a:ext uri="{28A0092B-C50C-407E-A947-70E740481C1C}">
                  <a14:useLocalDpi xmlns:a14="http://schemas.microsoft.com/office/drawing/2010/main" val="0"/>
                </a:ext>
              </a:extLst>
            </a:blip>
            <a:srcRect t="2" r="55193" b="-2586"/>
            <a:stretch>
              <a:fillRect/>
            </a:stretch>
          </p:blipFill>
          <p:spPr bwMode="auto">
            <a:xfrm>
              <a:off x="10479303" y="3270861"/>
              <a:ext cx="706922" cy="20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5" name="Picture 4" descr="kontron Logo">
              <a:extLst>
                <a:ext uri="{FF2B5EF4-FFF2-40B4-BE49-F238E27FC236}">
                  <a16:creationId xmlns:a16="http://schemas.microsoft.com/office/drawing/2014/main" id="{0A31B6C1-75DA-E002-B282-61AC831889D3}"/>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669579" y="2791268"/>
              <a:ext cx="940105" cy="35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6" name="Picture 2" descr="Ministère de l'Interieur">
              <a:extLst>
                <a:ext uri="{FF2B5EF4-FFF2-40B4-BE49-F238E27FC236}">
                  <a16:creationId xmlns:a16="http://schemas.microsoft.com/office/drawing/2014/main" id="{C528734B-11B7-6701-6FAD-0CC54067437E}"/>
                </a:ext>
              </a:extLst>
            </p:cNvPr>
            <p:cNvPicPr>
              <a:picLocks noChangeAspect="1" noChangeArrowheads="1"/>
            </p:cNvPicPr>
            <p:nvPr/>
          </p:nvPicPr>
          <p:blipFill>
            <a:blip r:embed="rId56">
              <a:extLst>
                <a:ext uri="{28A0092B-C50C-407E-A947-70E740481C1C}">
                  <a14:useLocalDpi xmlns:a14="http://schemas.microsoft.com/office/drawing/2010/main" val="0"/>
                </a:ext>
              </a:extLst>
            </a:blip>
            <a:srcRect b="35094"/>
            <a:stretch>
              <a:fillRect/>
            </a:stretch>
          </p:blipFill>
          <p:spPr bwMode="auto">
            <a:xfrm>
              <a:off x="811466" y="4813061"/>
              <a:ext cx="726970" cy="36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7" name="Picture 65">
              <a:extLst>
                <a:ext uri="{FF2B5EF4-FFF2-40B4-BE49-F238E27FC236}">
                  <a16:creationId xmlns:a16="http://schemas.microsoft.com/office/drawing/2014/main" id="{450F8F39-061F-4C08-49C2-15605A2BCB98}"/>
                </a:ext>
              </a:extLst>
            </p:cNvPr>
            <p:cNvPicPr>
              <a:picLocks noChangeAspect="1"/>
            </p:cNvPicPr>
            <p:nvPr/>
          </p:nvPicPr>
          <p:blipFill>
            <a:blip r:embed="rId57">
              <a:extLst>
                <a:ext uri="{28A0092B-C50C-407E-A947-70E740481C1C}">
                  <a14:useLocalDpi xmlns:a14="http://schemas.microsoft.com/office/drawing/2010/main" val="0"/>
                </a:ext>
              </a:extLst>
            </a:blip>
            <a:srcRect t="24796" b="20811"/>
            <a:stretch>
              <a:fillRect/>
            </a:stretch>
          </p:blipFill>
          <p:spPr bwMode="auto">
            <a:xfrm>
              <a:off x="773791" y="5248280"/>
              <a:ext cx="710907" cy="35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8" name="Picture 10" descr="Telefonica.com">
              <a:extLst>
                <a:ext uri="{FF2B5EF4-FFF2-40B4-BE49-F238E27FC236}">
                  <a16:creationId xmlns:a16="http://schemas.microsoft.com/office/drawing/2014/main" id="{FAF47546-8D74-53A2-B535-A46CC38BB08C}"/>
                </a:ext>
              </a:extLst>
            </p:cNvPr>
            <p:cNvPicPr>
              <a:picLocks noChangeAspect="1" noChangeArrowheads="1"/>
            </p:cNvPicPr>
            <p:nvPr/>
          </p:nvPicPr>
          <p:blipFill>
            <a:blip r:embed="rId58" cstate="hqprint">
              <a:extLst>
                <a:ext uri="{28A0092B-C50C-407E-A947-70E740481C1C}">
                  <a14:useLocalDpi xmlns:a14="http://schemas.microsoft.com/office/drawing/2010/main" val="0"/>
                </a:ext>
              </a:extLst>
            </a:blip>
            <a:srcRect/>
            <a:stretch>
              <a:fillRect/>
            </a:stretch>
          </p:blipFill>
          <p:spPr bwMode="auto">
            <a:xfrm>
              <a:off x="2068155" y="4895382"/>
              <a:ext cx="777089" cy="30356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79" name="Picture 67">
              <a:extLst>
                <a:ext uri="{FF2B5EF4-FFF2-40B4-BE49-F238E27FC236}">
                  <a16:creationId xmlns:a16="http://schemas.microsoft.com/office/drawing/2014/main" id="{8A282C19-D245-AD31-CCA2-3EEB75DDD6D0}"/>
                </a:ext>
              </a:extLst>
            </p:cNvPr>
            <p:cNvPicPr>
              <a:picLocks noChangeAspect="1"/>
            </p:cNvPicPr>
            <p:nvPr/>
          </p:nvPicPr>
          <p:blipFill>
            <a:blip r:embed="rId59">
              <a:extLst>
                <a:ext uri="{28A0092B-C50C-407E-A947-70E740481C1C}">
                  <a14:useLocalDpi xmlns:a14="http://schemas.microsoft.com/office/drawing/2010/main" val="0"/>
                </a:ext>
              </a:extLst>
            </a:blip>
            <a:srcRect l="23772" t="28767" r="23907" b="23203"/>
            <a:stretch>
              <a:fillRect/>
            </a:stretch>
          </p:blipFill>
          <p:spPr bwMode="auto">
            <a:xfrm>
              <a:off x="2378355" y="2670500"/>
              <a:ext cx="477513" cy="47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80" name="Picture 68">
              <a:extLst>
                <a:ext uri="{FF2B5EF4-FFF2-40B4-BE49-F238E27FC236}">
                  <a16:creationId xmlns:a16="http://schemas.microsoft.com/office/drawing/2014/main" id="{FCB9B0C4-D0D6-1A00-5FF5-CB5606965E78}"/>
                </a:ext>
              </a:extLst>
            </p:cNvPr>
            <p:cNvPicPr>
              <a:picLocks noChangeAspect="1"/>
            </p:cNvPicPr>
            <p:nvPr/>
          </p:nvPicPr>
          <p:blipFill>
            <a:blip r:embed="rId60">
              <a:extLst>
                <a:ext uri="{28A0092B-C50C-407E-A947-70E740481C1C}">
                  <a14:useLocalDpi xmlns:a14="http://schemas.microsoft.com/office/drawing/2010/main" val="0"/>
                </a:ext>
              </a:extLst>
            </a:blip>
            <a:srcRect/>
            <a:stretch>
              <a:fillRect/>
            </a:stretch>
          </p:blipFill>
          <p:spPr bwMode="auto">
            <a:xfrm>
              <a:off x="7230949" y="2666562"/>
              <a:ext cx="545908" cy="61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81" name="Picture 4" descr="General Dynamics UK">
              <a:extLst>
                <a:ext uri="{FF2B5EF4-FFF2-40B4-BE49-F238E27FC236}">
                  <a16:creationId xmlns:a16="http://schemas.microsoft.com/office/drawing/2014/main" id="{F22CE22F-8A24-E4E1-83EC-B0329FEC95CB}"/>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089046" y="3172674"/>
              <a:ext cx="1490128" cy="18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82" name="Picture 12" descr="Southern LINC Logo">
              <a:extLst>
                <a:ext uri="{FF2B5EF4-FFF2-40B4-BE49-F238E27FC236}">
                  <a16:creationId xmlns:a16="http://schemas.microsoft.com/office/drawing/2014/main" id="{0F225CC7-897A-F3A5-3978-889BEF00B748}"/>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891747" y="4032445"/>
              <a:ext cx="1233636" cy="2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83" name="Picture 71">
              <a:extLst>
                <a:ext uri="{FF2B5EF4-FFF2-40B4-BE49-F238E27FC236}">
                  <a16:creationId xmlns:a16="http://schemas.microsoft.com/office/drawing/2014/main" id="{D2C6B570-A18A-0D88-16DB-C409168DFF15}"/>
                </a:ext>
              </a:extLst>
            </p:cNvPr>
            <p:cNvPicPr>
              <a:picLocks noChangeAspect="1"/>
            </p:cNvPicPr>
            <p:nvPr/>
          </p:nvPicPr>
          <p:blipFill>
            <a:blip r:embed="rId63">
              <a:extLst>
                <a:ext uri="{28A0092B-C50C-407E-A947-70E740481C1C}">
                  <a14:useLocalDpi xmlns:a14="http://schemas.microsoft.com/office/drawing/2010/main" val="0"/>
                </a:ext>
              </a:extLst>
            </a:blip>
            <a:srcRect l="11188" t="28691" r="10864" b="27113"/>
            <a:stretch>
              <a:fillRect/>
            </a:stretch>
          </p:blipFill>
          <p:spPr bwMode="auto">
            <a:xfrm>
              <a:off x="6566887" y="3680842"/>
              <a:ext cx="823596" cy="2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Straight Connector 72">
              <a:extLst>
                <a:ext uri="{FF2B5EF4-FFF2-40B4-BE49-F238E27FC236}">
                  <a16:creationId xmlns:a16="http://schemas.microsoft.com/office/drawing/2014/main" id="{3CC422CB-A7B6-3B60-DB98-695A43239164}"/>
                </a:ext>
              </a:extLst>
            </p:cNvPr>
            <p:cNvCxnSpPr/>
            <p:nvPr/>
          </p:nvCxnSpPr>
          <p:spPr>
            <a:xfrm>
              <a:off x="9696700" y="2149510"/>
              <a:ext cx="0" cy="3863005"/>
            </a:xfrm>
            <a:prstGeom prst="line">
              <a:avLst/>
            </a:prstGeom>
          </p:spPr>
          <p:style>
            <a:lnRef idx="2">
              <a:schemeClr val="accent6"/>
            </a:lnRef>
            <a:fillRef idx="0">
              <a:schemeClr val="accent6"/>
            </a:fillRef>
            <a:effectRef idx="1">
              <a:schemeClr val="accent6"/>
            </a:effectRef>
            <a:fontRef idx="minor">
              <a:schemeClr val="tx1"/>
            </a:fontRef>
          </p:style>
        </p:cxnSp>
      </p:grpSp>
      <p:pic>
        <p:nvPicPr>
          <p:cNvPr id="17413" name="Picture 3">
            <a:extLst>
              <a:ext uri="{FF2B5EF4-FFF2-40B4-BE49-F238E27FC236}">
                <a16:creationId xmlns:a16="http://schemas.microsoft.com/office/drawing/2014/main" id="{B760B1EE-9E56-96D6-59E2-FF4AF984FD19}"/>
              </a:ext>
            </a:extLst>
          </p:cNvPr>
          <p:cNvPicPr>
            <a:picLocks noChangeAspect="1"/>
          </p:cNvPicPr>
          <p:nvPr/>
        </p:nvPicPr>
        <p:blipFill>
          <a:blip r:embed="rId64">
            <a:extLst>
              <a:ext uri="{28A0092B-C50C-407E-A947-70E740481C1C}">
                <a14:useLocalDpi xmlns:a14="http://schemas.microsoft.com/office/drawing/2010/main" val="0"/>
              </a:ext>
            </a:extLst>
          </a:blip>
          <a:srcRect/>
          <a:stretch>
            <a:fillRect/>
          </a:stretch>
        </p:blipFill>
        <p:spPr bwMode="auto">
          <a:xfrm>
            <a:off x="3333751" y="2250018"/>
            <a:ext cx="880533" cy="32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a:extLst>
              <a:ext uri="{FF2B5EF4-FFF2-40B4-BE49-F238E27FC236}">
                <a16:creationId xmlns:a16="http://schemas.microsoft.com/office/drawing/2014/main" id="{F1281563-60F1-9882-CC42-FC5A5B5BDB3B}"/>
              </a:ext>
            </a:extLst>
          </p:cNvPr>
          <p:cNvPicPr>
            <a:picLocks noChangeAspect="1"/>
          </p:cNvPicPr>
          <p:nvPr/>
        </p:nvPicPr>
        <p:blipFill>
          <a:blip r:embed="rId65">
            <a:extLst>
              <a:ext uri="{28A0092B-C50C-407E-A947-70E740481C1C}">
                <a14:useLocalDpi xmlns:a14="http://schemas.microsoft.com/office/drawing/2010/main" val="0"/>
              </a:ext>
            </a:extLst>
          </a:blip>
          <a:srcRect/>
          <a:stretch>
            <a:fillRect/>
          </a:stretch>
        </p:blipFill>
        <p:spPr bwMode="auto">
          <a:xfrm>
            <a:off x="1794934" y="3484033"/>
            <a:ext cx="347133" cy="34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
            <a:extLst>
              <a:ext uri="{FF2B5EF4-FFF2-40B4-BE49-F238E27FC236}">
                <a16:creationId xmlns:a16="http://schemas.microsoft.com/office/drawing/2014/main" id="{91E12731-7A78-2B7D-1368-C94D62F60C1D}"/>
              </a:ext>
            </a:extLst>
          </p:cNvPr>
          <p:cNvPicPr>
            <a:picLocks noChangeAspect="1"/>
          </p:cNvPicPr>
          <p:nvPr/>
        </p:nvPicPr>
        <p:blipFill>
          <a:blip r:embed="rId6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2967" y="3020484"/>
            <a:ext cx="11091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63514AB-98B0-4D5A-933C-23CF6EBF497F}"/>
              </a:ext>
            </a:extLst>
          </p:cNvPr>
          <p:cNvPicPr>
            <a:picLocks noChangeAspect="1"/>
          </p:cNvPicPr>
          <p:nvPr/>
        </p:nvPicPr>
        <p:blipFill>
          <a:blip r:embed="rId67"/>
          <a:stretch>
            <a:fillRect/>
          </a:stretch>
        </p:blipFill>
        <p:spPr>
          <a:xfrm>
            <a:off x="8768931" y="5678214"/>
            <a:ext cx="1009791" cy="447737"/>
          </a:xfrm>
          <a:prstGeom prst="rect">
            <a:avLst/>
          </a:prstGeom>
        </p:spPr>
      </p:pic>
      <p:pic>
        <p:nvPicPr>
          <p:cNvPr id="5" name="Picture 4">
            <a:extLst>
              <a:ext uri="{FF2B5EF4-FFF2-40B4-BE49-F238E27FC236}">
                <a16:creationId xmlns:a16="http://schemas.microsoft.com/office/drawing/2014/main" id="{952C5800-C087-43AC-AC18-CACB14F6224D}"/>
              </a:ext>
            </a:extLst>
          </p:cNvPr>
          <p:cNvPicPr>
            <a:picLocks noChangeAspect="1"/>
          </p:cNvPicPr>
          <p:nvPr/>
        </p:nvPicPr>
        <p:blipFill>
          <a:blip r:embed="rId68"/>
          <a:stretch>
            <a:fillRect/>
          </a:stretch>
        </p:blipFill>
        <p:spPr>
          <a:xfrm>
            <a:off x="7618337" y="5853817"/>
            <a:ext cx="985900" cy="219549"/>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logo with a green and black design&#10;&#10;Description automatically generated">
            <a:extLst>
              <a:ext uri="{FF2B5EF4-FFF2-40B4-BE49-F238E27FC236}">
                <a16:creationId xmlns:a16="http://schemas.microsoft.com/office/drawing/2014/main" id="{8625ED05-D2A1-13C8-F4EE-9B1E67066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615" y="418242"/>
            <a:ext cx="1000486" cy="623208"/>
          </a:xfrm>
          <a:prstGeom prst="rect">
            <a:avLst/>
          </a:prstGeom>
        </p:spPr>
      </p:pic>
      <p:pic>
        <p:nvPicPr>
          <p:cNvPr id="10" name="Picture 9">
            <a:extLst>
              <a:ext uri="{FF2B5EF4-FFF2-40B4-BE49-F238E27FC236}">
                <a16:creationId xmlns:a16="http://schemas.microsoft.com/office/drawing/2014/main" id="{C4EC597E-7129-0625-DC7C-418ADD0DF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290" y="1781509"/>
            <a:ext cx="1021891" cy="1021891"/>
          </a:xfrm>
          <a:prstGeom prst="rect">
            <a:avLst/>
          </a:prstGeom>
        </p:spPr>
      </p:pic>
      <p:pic>
        <p:nvPicPr>
          <p:cNvPr id="8" name="Picture 7">
            <a:extLst>
              <a:ext uri="{FF2B5EF4-FFF2-40B4-BE49-F238E27FC236}">
                <a16:creationId xmlns:a16="http://schemas.microsoft.com/office/drawing/2014/main" id="{830FFE86-CDA8-3408-44AF-CEFAC438D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366" y="2673205"/>
            <a:ext cx="1245188" cy="1012385"/>
          </a:xfrm>
          <a:prstGeom prst="rect">
            <a:avLst/>
          </a:prstGeom>
        </p:spPr>
      </p:pic>
      <p:sp>
        <p:nvSpPr>
          <p:cNvPr id="16386" name="Title 1">
            <a:extLst>
              <a:ext uri="{FF2B5EF4-FFF2-40B4-BE49-F238E27FC236}">
                <a16:creationId xmlns:a16="http://schemas.microsoft.com/office/drawing/2014/main" id="{1C5BC6B6-6FEB-2ADB-3254-5C7A3726B9D0}"/>
              </a:ext>
            </a:extLst>
          </p:cNvPr>
          <p:cNvSpPr>
            <a:spLocks noGrp="1"/>
          </p:cNvSpPr>
          <p:nvPr>
            <p:ph type="title"/>
          </p:nvPr>
        </p:nvSpPr>
        <p:spPr>
          <a:xfrm>
            <a:off x="2264441" y="239984"/>
            <a:ext cx="7004658" cy="730249"/>
          </a:xfrm>
        </p:spPr>
        <p:txBody>
          <a:bodyPr>
            <a:noAutofit/>
          </a:bodyPr>
          <a:lstStyle/>
          <a:p>
            <a:r>
              <a:rPr lang="en-GB" sz="3200" dirty="0"/>
              <a:t>Evolution of Mission Critical &amp; Application Enablement</a:t>
            </a:r>
          </a:p>
        </p:txBody>
      </p:sp>
      <p:sp>
        <p:nvSpPr>
          <p:cNvPr id="15" name="TextBox 14">
            <a:extLst>
              <a:ext uri="{FF2B5EF4-FFF2-40B4-BE49-F238E27FC236}">
                <a16:creationId xmlns:a16="http://schemas.microsoft.com/office/drawing/2014/main" id="{B8CFB99D-9E3E-F20E-E0E6-397EF6E529C1}"/>
              </a:ext>
            </a:extLst>
          </p:cNvPr>
          <p:cNvSpPr txBox="1"/>
          <p:nvPr/>
        </p:nvSpPr>
        <p:spPr bwMode="auto">
          <a:xfrm>
            <a:off x="6043544" y="1771160"/>
            <a:ext cx="2387437" cy="2400657"/>
          </a:xfrm>
          <a:prstGeom prst="rect">
            <a:avLst/>
          </a:prstGeom>
          <a:noFill/>
        </p:spPr>
        <p:txBody>
          <a:bodyPr>
            <a:spAutoFit/>
          </a:bodyPr>
          <a:lstStyle/>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MCPTT 5.0</a:t>
            </a:r>
          </a:p>
          <a:p>
            <a:pPr algn="r" defTabSz="685750">
              <a:defRPr/>
            </a:pPr>
            <a:r>
              <a:rPr lang="en-IN" sz="1000" b="1" kern="0" dirty="0" err="1">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MCData</a:t>
            </a: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 4.0</a:t>
            </a:r>
          </a:p>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Railways 3.0</a:t>
            </a:r>
          </a:p>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MCIOPS</a:t>
            </a:r>
          </a:p>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MCOver5GS</a:t>
            </a:r>
          </a:p>
          <a:p>
            <a:pPr algn="r" defTabSz="685750">
              <a:defRPr/>
            </a:pPr>
            <a:endPar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endParaRPr>
          </a:p>
          <a:p>
            <a:pPr algn="r" defTabSz="685750">
              <a:defRPr/>
            </a:pP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SEAL 2.0</a:t>
            </a:r>
          </a:p>
          <a:p>
            <a:pPr algn="r" defTabSz="685750">
              <a:defRPr/>
            </a:pP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Edge Applications (EDGEAPP)</a:t>
            </a:r>
          </a:p>
          <a:p>
            <a:pPr algn="r" defTabSz="685750">
              <a:defRPr/>
            </a:pPr>
            <a:endPar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endParaRPr>
          </a:p>
          <a:p>
            <a:pPr algn="r" defTabSz="685750">
              <a:defRPr/>
            </a:pPr>
            <a:r>
              <a:rPr lang="en-IN" sz="1000"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V2XAPP 2.0</a:t>
            </a:r>
          </a:p>
          <a:p>
            <a:pPr algn="r" defTabSz="685750">
              <a:defRPr/>
            </a:pPr>
            <a:r>
              <a:rPr lang="en-IN" sz="1000"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5G Message Service (5GMARCH)</a:t>
            </a:r>
          </a:p>
          <a:p>
            <a:pPr algn="r" defTabSz="685750">
              <a:defRPr/>
            </a:pPr>
            <a:r>
              <a:rPr lang="en-IN" sz="1000"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Factories of the Future (FFAPP Study)</a:t>
            </a:r>
          </a:p>
          <a:p>
            <a:pPr algn="r" defTabSz="685750">
              <a:defRPr/>
            </a:pPr>
            <a:r>
              <a:rPr lang="en-IN" sz="1000" b="1" kern="0" dirty="0" err="1">
                <a:solidFill>
                  <a:srgbClr val="843C0C"/>
                </a:solidFill>
                <a:latin typeface="Open Sans" panose="020B0606030504020204" pitchFamily="34" charset="0"/>
                <a:ea typeface="Open Sans" panose="020B0606030504020204" pitchFamily="34" charset="0"/>
                <a:cs typeface="Open Sans" panose="020B0606030504020204" pitchFamily="34" charset="0"/>
              </a:rPr>
              <a:t>Uncrewed</a:t>
            </a:r>
            <a:r>
              <a:rPr lang="en-IN" sz="1000"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 Aerial Systems (UASAPP)</a:t>
            </a:r>
          </a:p>
        </p:txBody>
      </p:sp>
      <p:sp>
        <p:nvSpPr>
          <p:cNvPr id="16" name="TextBox 15">
            <a:extLst>
              <a:ext uri="{FF2B5EF4-FFF2-40B4-BE49-F238E27FC236}">
                <a16:creationId xmlns:a16="http://schemas.microsoft.com/office/drawing/2014/main" id="{AF59B164-12BA-92C3-5F74-4AC133C5AFC9}"/>
              </a:ext>
            </a:extLst>
          </p:cNvPr>
          <p:cNvSpPr txBox="1"/>
          <p:nvPr/>
        </p:nvSpPr>
        <p:spPr bwMode="auto">
          <a:xfrm>
            <a:off x="3471127" y="3005006"/>
            <a:ext cx="1258742" cy="1169551"/>
          </a:xfrm>
          <a:prstGeom prst="rect">
            <a:avLst/>
          </a:prstGeom>
          <a:noFill/>
        </p:spPr>
        <p:txBody>
          <a:bodyPr wrap="none">
            <a:spAutoFit/>
          </a:bodyPr>
          <a:lstStyle/>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MCPTT 3.0</a:t>
            </a:r>
          </a:p>
          <a:p>
            <a:pPr algn="r" defTabSz="685750">
              <a:defRPr/>
            </a:pPr>
            <a:r>
              <a:rPr lang="en-IN" sz="1000" b="1" kern="0" dirty="0" err="1">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MCVideo</a:t>
            </a: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 2.0</a:t>
            </a:r>
          </a:p>
          <a:p>
            <a:pPr algn="r" defTabSz="685750">
              <a:defRPr/>
            </a:pPr>
            <a:r>
              <a:rPr lang="en-IN" sz="1000" b="1" kern="0" dirty="0" err="1">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MCData</a:t>
            </a: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 2.0</a:t>
            </a:r>
          </a:p>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 Interworking</a:t>
            </a:r>
          </a:p>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Railways</a:t>
            </a:r>
          </a:p>
          <a:p>
            <a:pPr algn="r" defTabSz="685750">
              <a:defRPr/>
            </a:pPr>
            <a:b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b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CAPIF</a:t>
            </a:r>
          </a:p>
        </p:txBody>
      </p:sp>
      <p:sp>
        <p:nvSpPr>
          <p:cNvPr id="17" name="TextBox 16">
            <a:extLst>
              <a:ext uri="{FF2B5EF4-FFF2-40B4-BE49-F238E27FC236}">
                <a16:creationId xmlns:a16="http://schemas.microsoft.com/office/drawing/2014/main" id="{42229A14-3811-2EE2-AD09-00A3A3E273BD}"/>
              </a:ext>
            </a:extLst>
          </p:cNvPr>
          <p:cNvSpPr txBox="1"/>
          <p:nvPr/>
        </p:nvSpPr>
        <p:spPr bwMode="auto">
          <a:xfrm>
            <a:off x="4783667" y="2351381"/>
            <a:ext cx="1584081" cy="1938992"/>
          </a:xfrm>
          <a:prstGeom prst="rect">
            <a:avLst/>
          </a:prstGeom>
          <a:noFill/>
        </p:spPr>
        <p:txBody>
          <a:bodyPr wrap="square">
            <a:spAutoFit/>
          </a:bodyPr>
          <a:lstStyle/>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MCPTT 4.0</a:t>
            </a:r>
          </a:p>
          <a:p>
            <a:pPr algn="r" defTabSz="685750">
              <a:defRPr/>
            </a:pPr>
            <a:r>
              <a:rPr lang="en-IN" sz="1000" b="1" kern="0" dirty="0" err="1">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MCData</a:t>
            </a: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 3.0</a:t>
            </a:r>
          </a:p>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 Interworking 2.0</a:t>
            </a:r>
          </a:p>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Railways 2.0</a:t>
            </a:r>
          </a:p>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 MBMS API</a:t>
            </a:r>
          </a:p>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 Location (Study)</a:t>
            </a:r>
          </a:p>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 Logging</a:t>
            </a:r>
          </a:p>
          <a:p>
            <a:pPr algn="r" defTabSz="685750">
              <a:defRPr/>
            </a:pPr>
            <a:endPar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endParaRPr>
          </a:p>
          <a:p>
            <a:pPr algn="r" defTabSz="685750">
              <a:defRPr/>
            </a:pP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CAPIF 2.0 </a:t>
            </a:r>
          </a:p>
          <a:p>
            <a:pPr algn="r" defTabSz="685750">
              <a:defRPr/>
            </a:pP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SEAL</a:t>
            </a:r>
          </a:p>
          <a:p>
            <a:pPr algn="r" defTabSz="685750">
              <a:defRPr/>
            </a:pPr>
            <a:r>
              <a:rPr lang="en-US"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 </a:t>
            </a: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 </a:t>
            </a:r>
          </a:p>
          <a:p>
            <a:pPr algn="r" defTabSz="685750">
              <a:defRPr/>
            </a:pPr>
            <a:r>
              <a:rPr lang="en-IN" sz="1000"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V2XAPP</a:t>
            </a:r>
          </a:p>
        </p:txBody>
      </p:sp>
      <p:cxnSp>
        <p:nvCxnSpPr>
          <p:cNvPr id="16390" name="Straight Connector 6">
            <a:extLst>
              <a:ext uri="{FF2B5EF4-FFF2-40B4-BE49-F238E27FC236}">
                <a16:creationId xmlns:a16="http://schemas.microsoft.com/office/drawing/2014/main" id="{CE9B772C-6B50-97A8-0AA2-2C84310EDE76}"/>
              </a:ext>
            </a:extLst>
          </p:cNvPr>
          <p:cNvCxnSpPr>
            <a:cxnSpLocks noChangeShapeType="1"/>
          </p:cNvCxnSpPr>
          <p:nvPr/>
        </p:nvCxnSpPr>
        <p:spPr bwMode="auto">
          <a:xfrm>
            <a:off x="859367" y="4245756"/>
            <a:ext cx="11010900" cy="29633"/>
          </a:xfrm>
          <a:prstGeom prst="line">
            <a:avLst/>
          </a:prstGeom>
          <a:noFill/>
          <a:ln w="19050" algn="ctr">
            <a:solidFill>
              <a:srgbClr val="3D4653"/>
            </a:solidFill>
            <a:round/>
            <a:headEnd type="oval" w="lg" len="lg"/>
            <a:tailEnd type="arrow" w="med" len="me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92AB9ED2-D03A-2711-4589-E8D47A7B4564}"/>
              </a:ext>
            </a:extLst>
          </p:cNvPr>
          <p:cNvSpPr/>
          <p:nvPr/>
        </p:nvSpPr>
        <p:spPr bwMode="auto">
          <a:xfrm>
            <a:off x="1448346" y="3507384"/>
            <a:ext cx="672620" cy="323165"/>
          </a:xfrm>
          <a:prstGeom prst="rect">
            <a:avLst/>
          </a:prstGeom>
        </p:spPr>
        <p:txBody>
          <a:bodyPr wrap="none" rIns="0" anchor="ctr">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r>
              <a:rPr lang="en-US" altLang="en-US" sz="1500" b="1" kern="0" dirty="0">
                <a:solidFill>
                  <a:srgbClr val="7030A0"/>
                </a:solidFill>
                <a:latin typeface="Open Sans"/>
                <a:ea typeface="Open Sans"/>
                <a:cs typeface="Open Sans"/>
              </a:rPr>
              <a:t>Rel-13</a:t>
            </a:r>
            <a:endParaRPr lang="en-US" altLang="en-US" sz="1500" kern="0" dirty="0">
              <a:solidFill>
                <a:srgbClr val="7030A0"/>
              </a:solidFill>
              <a:latin typeface="Calibri" pitchFamily="34" charset="0"/>
            </a:endParaRPr>
          </a:p>
        </p:txBody>
      </p:sp>
      <p:sp>
        <p:nvSpPr>
          <p:cNvPr id="20" name="Rectangle 19">
            <a:extLst>
              <a:ext uri="{FF2B5EF4-FFF2-40B4-BE49-F238E27FC236}">
                <a16:creationId xmlns:a16="http://schemas.microsoft.com/office/drawing/2014/main" id="{82DE5E6D-207D-28B6-FA8C-BF822542076F}"/>
              </a:ext>
            </a:extLst>
          </p:cNvPr>
          <p:cNvSpPr/>
          <p:nvPr/>
        </p:nvSpPr>
        <p:spPr bwMode="auto">
          <a:xfrm>
            <a:off x="2617198" y="3081933"/>
            <a:ext cx="672620" cy="323165"/>
          </a:xfrm>
          <a:prstGeom prst="rect">
            <a:avLst/>
          </a:prstGeom>
        </p:spPr>
        <p:txBody>
          <a:bodyPr wrap="none" rIns="0" anchor="ctr">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r>
              <a:rPr lang="en-US" altLang="en-US" sz="1500" b="1" kern="0" dirty="0">
                <a:solidFill>
                  <a:srgbClr val="00B0F0"/>
                </a:solidFill>
                <a:latin typeface="Open Sans"/>
                <a:ea typeface="Open Sans"/>
                <a:cs typeface="Open Sans"/>
              </a:rPr>
              <a:t>Rel-14</a:t>
            </a:r>
            <a:endParaRPr lang="en-US" altLang="en-US" sz="1500" kern="0" dirty="0">
              <a:solidFill>
                <a:srgbClr val="00B0F0"/>
              </a:solidFill>
              <a:latin typeface="Calibri" pitchFamily="34" charset="0"/>
            </a:endParaRPr>
          </a:p>
        </p:txBody>
      </p:sp>
      <p:sp>
        <p:nvSpPr>
          <p:cNvPr id="21" name="Rectangle 20">
            <a:extLst>
              <a:ext uri="{FF2B5EF4-FFF2-40B4-BE49-F238E27FC236}">
                <a16:creationId xmlns:a16="http://schemas.microsoft.com/office/drawing/2014/main" id="{FF5B0F40-E0D5-077D-F289-8986A095B5BB}"/>
              </a:ext>
            </a:extLst>
          </p:cNvPr>
          <p:cNvSpPr/>
          <p:nvPr/>
        </p:nvSpPr>
        <p:spPr bwMode="auto">
          <a:xfrm>
            <a:off x="3936940" y="2597217"/>
            <a:ext cx="672620" cy="323165"/>
          </a:xfrm>
          <a:prstGeom prst="rect">
            <a:avLst/>
          </a:prstGeom>
        </p:spPr>
        <p:txBody>
          <a:bodyPr wrap="none" rIns="0" anchor="ctr">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r>
              <a:rPr lang="en-US" altLang="en-US" sz="1500" b="1" kern="0" dirty="0">
                <a:solidFill>
                  <a:srgbClr val="297FB8"/>
                </a:solidFill>
                <a:latin typeface="Open Sans"/>
                <a:ea typeface="Open Sans"/>
                <a:cs typeface="Open Sans"/>
              </a:rPr>
              <a:t>Rel-15</a:t>
            </a:r>
            <a:endParaRPr lang="en-US" altLang="en-US" sz="1500" kern="0" dirty="0">
              <a:solidFill>
                <a:srgbClr val="297FB8"/>
              </a:solidFill>
              <a:latin typeface="Calibri" pitchFamily="34" charset="0"/>
            </a:endParaRPr>
          </a:p>
        </p:txBody>
      </p:sp>
      <p:sp>
        <p:nvSpPr>
          <p:cNvPr id="22" name="Rectangle 21">
            <a:extLst>
              <a:ext uri="{FF2B5EF4-FFF2-40B4-BE49-F238E27FC236}">
                <a16:creationId xmlns:a16="http://schemas.microsoft.com/office/drawing/2014/main" id="{DA97ECEA-4317-C11B-EC41-F8A9AFCDA48A}"/>
              </a:ext>
            </a:extLst>
          </p:cNvPr>
          <p:cNvSpPr/>
          <p:nvPr/>
        </p:nvSpPr>
        <p:spPr bwMode="auto">
          <a:xfrm>
            <a:off x="5581591" y="1933641"/>
            <a:ext cx="672620" cy="323165"/>
          </a:xfrm>
          <a:prstGeom prst="rect">
            <a:avLst/>
          </a:prstGeom>
        </p:spPr>
        <p:txBody>
          <a:bodyPr wrap="none" rIns="0" anchor="ctr">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r>
              <a:rPr lang="en-US" altLang="en-US" sz="1500" b="1" kern="0" dirty="0">
                <a:solidFill>
                  <a:srgbClr val="27AE61"/>
                </a:solidFill>
                <a:latin typeface="Open Sans"/>
                <a:ea typeface="Open Sans"/>
                <a:cs typeface="Open Sans"/>
              </a:rPr>
              <a:t>Rel-16</a:t>
            </a:r>
            <a:endParaRPr lang="en-US" altLang="en-US" sz="2700" kern="0" dirty="0">
              <a:solidFill>
                <a:srgbClr val="27AE61"/>
              </a:solidFill>
              <a:latin typeface="Calibri" pitchFamily="34" charset="0"/>
            </a:endParaRPr>
          </a:p>
        </p:txBody>
      </p:sp>
      <p:cxnSp>
        <p:nvCxnSpPr>
          <p:cNvPr id="16395" name="Straight Connector 11">
            <a:extLst>
              <a:ext uri="{FF2B5EF4-FFF2-40B4-BE49-F238E27FC236}">
                <a16:creationId xmlns:a16="http://schemas.microsoft.com/office/drawing/2014/main" id="{E2905104-C3F6-356B-CDA2-6A60C69AE4FE}"/>
              </a:ext>
            </a:extLst>
          </p:cNvPr>
          <p:cNvCxnSpPr>
            <a:cxnSpLocks noChangeShapeType="1"/>
            <a:endCxn id="36" idx="4"/>
          </p:cNvCxnSpPr>
          <p:nvPr/>
        </p:nvCxnSpPr>
        <p:spPr bwMode="auto">
          <a:xfrm>
            <a:off x="2169535" y="3879875"/>
            <a:ext cx="3175" cy="419103"/>
          </a:xfrm>
          <a:prstGeom prst="line">
            <a:avLst/>
          </a:prstGeom>
          <a:noFill/>
          <a:ln w="9525" algn="ctr">
            <a:solidFill>
              <a:srgbClr val="3D4653"/>
            </a:solidFill>
            <a:round/>
            <a:headEnd/>
            <a:tailEnd/>
          </a:ln>
          <a:extLst>
            <a:ext uri="{909E8E84-426E-40DD-AFC4-6F175D3DCCD1}">
              <a14:hiddenFill xmlns:a14="http://schemas.microsoft.com/office/drawing/2010/main">
                <a:noFill/>
              </a14:hiddenFill>
            </a:ext>
          </a:extLst>
        </p:spPr>
      </p:cxnSp>
      <p:cxnSp>
        <p:nvCxnSpPr>
          <p:cNvPr id="16396" name="Straight Connector 12">
            <a:extLst>
              <a:ext uri="{FF2B5EF4-FFF2-40B4-BE49-F238E27FC236}">
                <a16:creationId xmlns:a16="http://schemas.microsoft.com/office/drawing/2014/main" id="{036798DF-7ABC-999E-8A70-AFF208F5BF36}"/>
              </a:ext>
            </a:extLst>
          </p:cNvPr>
          <p:cNvCxnSpPr>
            <a:cxnSpLocks noChangeShapeType="1"/>
          </p:cNvCxnSpPr>
          <p:nvPr/>
        </p:nvCxnSpPr>
        <p:spPr bwMode="auto">
          <a:xfrm>
            <a:off x="1270001" y="3868988"/>
            <a:ext cx="912284" cy="0"/>
          </a:xfrm>
          <a:prstGeom prst="line">
            <a:avLst/>
          </a:prstGeom>
          <a:noFill/>
          <a:ln w="57150" algn="ctr">
            <a:solidFill>
              <a:srgbClr val="7030A0"/>
            </a:solidFill>
            <a:round/>
            <a:headEnd/>
            <a:tailEnd/>
          </a:ln>
          <a:extLst>
            <a:ext uri="{909E8E84-426E-40DD-AFC4-6F175D3DCCD1}">
              <a14:hiddenFill xmlns:a14="http://schemas.microsoft.com/office/drawing/2010/main">
                <a:noFill/>
              </a14:hiddenFill>
            </a:ext>
          </a:extLst>
        </p:spPr>
      </p:cxnSp>
      <p:cxnSp>
        <p:nvCxnSpPr>
          <p:cNvPr id="16397" name="Straight Connector 13">
            <a:extLst>
              <a:ext uri="{FF2B5EF4-FFF2-40B4-BE49-F238E27FC236}">
                <a16:creationId xmlns:a16="http://schemas.microsoft.com/office/drawing/2014/main" id="{4011984C-A663-61AD-BE0B-C00B00088E43}"/>
              </a:ext>
            </a:extLst>
          </p:cNvPr>
          <p:cNvCxnSpPr>
            <a:cxnSpLocks noChangeShapeType="1"/>
            <a:endCxn id="35" idx="0"/>
          </p:cNvCxnSpPr>
          <p:nvPr/>
        </p:nvCxnSpPr>
        <p:spPr bwMode="auto">
          <a:xfrm flipH="1">
            <a:off x="3376084" y="3443537"/>
            <a:ext cx="0" cy="762000"/>
          </a:xfrm>
          <a:prstGeom prst="line">
            <a:avLst/>
          </a:prstGeom>
          <a:noFill/>
          <a:ln w="9525" algn="ctr">
            <a:solidFill>
              <a:srgbClr val="00B0F0"/>
            </a:solidFill>
            <a:round/>
            <a:headEnd/>
            <a:tailEnd/>
          </a:ln>
          <a:extLst>
            <a:ext uri="{909E8E84-426E-40DD-AFC4-6F175D3DCCD1}">
              <a14:hiddenFill xmlns:a14="http://schemas.microsoft.com/office/drawing/2010/main">
                <a:noFill/>
              </a14:hiddenFill>
            </a:ext>
          </a:extLst>
        </p:spPr>
      </p:cxnSp>
      <p:cxnSp>
        <p:nvCxnSpPr>
          <p:cNvPr id="16398" name="Straight Connector 14">
            <a:extLst>
              <a:ext uri="{FF2B5EF4-FFF2-40B4-BE49-F238E27FC236}">
                <a16:creationId xmlns:a16="http://schemas.microsoft.com/office/drawing/2014/main" id="{33F9A34B-421D-2D81-77DD-22791FE0CF10}"/>
              </a:ext>
            </a:extLst>
          </p:cNvPr>
          <p:cNvCxnSpPr>
            <a:cxnSpLocks noChangeShapeType="1"/>
          </p:cNvCxnSpPr>
          <p:nvPr/>
        </p:nvCxnSpPr>
        <p:spPr bwMode="auto">
          <a:xfrm>
            <a:off x="2468033" y="3443537"/>
            <a:ext cx="914400" cy="0"/>
          </a:xfrm>
          <a:prstGeom prst="line">
            <a:avLst/>
          </a:prstGeom>
          <a:noFill/>
          <a:ln w="57150" algn="ctr">
            <a:solidFill>
              <a:srgbClr val="00B0F0"/>
            </a:solidFill>
            <a:round/>
            <a:headEnd/>
            <a:tailEnd/>
          </a:ln>
          <a:extLst>
            <a:ext uri="{909E8E84-426E-40DD-AFC4-6F175D3DCCD1}">
              <a14:hiddenFill xmlns:a14="http://schemas.microsoft.com/office/drawing/2010/main">
                <a:noFill/>
              </a14:hiddenFill>
            </a:ext>
          </a:extLst>
        </p:spPr>
      </p:cxnSp>
      <p:cxnSp>
        <p:nvCxnSpPr>
          <p:cNvPr id="16399" name="Straight Connector 15">
            <a:extLst>
              <a:ext uri="{FF2B5EF4-FFF2-40B4-BE49-F238E27FC236}">
                <a16:creationId xmlns:a16="http://schemas.microsoft.com/office/drawing/2014/main" id="{7A1A172E-D93F-C583-A558-5E6F9771C3B4}"/>
              </a:ext>
            </a:extLst>
          </p:cNvPr>
          <p:cNvCxnSpPr>
            <a:cxnSpLocks noChangeShapeType="1"/>
          </p:cNvCxnSpPr>
          <p:nvPr/>
        </p:nvCxnSpPr>
        <p:spPr bwMode="auto">
          <a:xfrm>
            <a:off x="4730751" y="2948238"/>
            <a:ext cx="6349" cy="1976058"/>
          </a:xfrm>
          <a:prstGeom prst="line">
            <a:avLst/>
          </a:prstGeom>
          <a:noFill/>
          <a:ln w="9525" algn="ctr">
            <a:solidFill>
              <a:srgbClr val="297FB8"/>
            </a:solidFill>
            <a:round/>
            <a:headEnd/>
            <a:tailEnd/>
          </a:ln>
          <a:extLst>
            <a:ext uri="{909E8E84-426E-40DD-AFC4-6F175D3DCCD1}">
              <a14:hiddenFill xmlns:a14="http://schemas.microsoft.com/office/drawing/2010/main">
                <a:noFill/>
              </a14:hiddenFill>
            </a:ext>
          </a:extLst>
        </p:spPr>
      </p:cxnSp>
      <p:cxnSp>
        <p:nvCxnSpPr>
          <p:cNvPr id="16400" name="Straight Connector 16">
            <a:extLst>
              <a:ext uri="{FF2B5EF4-FFF2-40B4-BE49-F238E27FC236}">
                <a16:creationId xmlns:a16="http://schemas.microsoft.com/office/drawing/2014/main" id="{49049D4B-3C48-04E8-578D-A94D55C1A801}"/>
              </a:ext>
            </a:extLst>
          </p:cNvPr>
          <p:cNvCxnSpPr>
            <a:cxnSpLocks noChangeShapeType="1"/>
          </p:cNvCxnSpPr>
          <p:nvPr/>
        </p:nvCxnSpPr>
        <p:spPr bwMode="auto">
          <a:xfrm>
            <a:off x="3596217" y="2948237"/>
            <a:ext cx="1140883" cy="0"/>
          </a:xfrm>
          <a:prstGeom prst="line">
            <a:avLst/>
          </a:prstGeom>
          <a:noFill/>
          <a:ln w="57150" algn="ctr">
            <a:solidFill>
              <a:srgbClr val="297FB8"/>
            </a:solidFill>
            <a:round/>
            <a:headEnd/>
            <a:tailEnd/>
          </a:ln>
          <a:extLst>
            <a:ext uri="{909E8E84-426E-40DD-AFC4-6F175D3DCCD1}">
              <a14:hiddenFill xmlns:a14="http://schemas.microsoft.com/office/drawing/2010/main">
                <a:noFill/>
              </a14:hiddenFill>
            </a:ext>
          </a:extLst>
        </p:spPr>
      </p:cxnSp>
      <p:cxnSp>
        <p:nvCxnSpPr>
          <p:cNvPr id="16401" name="Straight Connector 18">
            <a:extLst>
              <a:ext uri="{FF2B5EF4-FFF2-40B4-BE49-F238E27FC236}">
                <a16:creationId xmlns:a16="http://schemas.microsoft.com/office/drawing/2014/main" id="{EC58F522-0C30-4779-1018-E80E2BAF5E76}"/>
              </a:ext>
            </a:extLst>
          </p:cNvPr>
          <p:cNvCxnSpPr>
            <a:cxnSpLocks noChangeShapeType="1"/>
          </p:cNvCxnSpPr>
          <p:nvPr/>
        </p:nvCxnSpPr>
        <p:spPr bwMode="auto">
          <a:xfrm>
            <a:off x="6341534" y="2266672"/>
            <a:ext cx="17406" cy="3091540"/>
          </a:xfrm>
          <a:prstGeom prst="line">
            <a:avLst/>
          </a:prstGeom>
          <a:noFill/>
          <a:ln w="9525" algn="ctr">
            <a:solidFill>
              <a:srgbClr val="27AE61"/>
            </a:solidFill>
            <a:round/>
            <a:headEnd/>
            <a:tailEnd/>
          </a:ln>
          <a:extLst>
            <a:ext uri="{909E8E84-426E-40DD-AFC4-6F175D3DCCD1}">
              <a14:hiddenFill xmlns:a14="http://schemas.microsoft.com/office/drawing/2010/main">
                <a:noFill/>
              </a14:hiddenFill>
            </a:ext>
          </a:extLst>
        </p:spPr>
      </p:cxnSp>
      <p:cxnSp>
        <p:nvCxnSpPr>
          <p:cNvPr id="16403" name="Straight Connector 19">
            <a:extLst>
              <a:ext uri="{FF2B5EF4-FFF2-40B4-BE49-F238E27FC236}">
                <a16:creationId xmlns:a16="http://schemas.microsoft.com/office/drawing/2014/main" id="{FB4BB74F-D828-66C5-46E1-3A6AF6D08639}"/>
              </a:ext>
            </a:extLst>
          </p:cNvPr>
          <p:cNvCxnSpPr>
            <a:cxnSpLocks noChangeShapeType="1"/>
          </p:cNvCxnSpPr>
          <p:nvPr/>
        </p:nvCxnSpPr>
        <p:spPr bwMode="auto">
          <a:xfrm>
            <a:off x="5067300" y="2285721"/>
            <a:ext cx="1278467" cy="0"/>
          </a:xfrm>
          <a:prstGeom prst="line">
            <a:avLst/>
          </a:prstGeom>
          <a:noFill/>
          <a:ln w="57150" algn="ctr">
            <a:solidFill>
              <a:srgbClr val="27AE61"/>
            </a:solidFill>
            <a:round/>
            <a:headEnd/>
            <a:tailEnd/>
          </a:ln>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C36EA56B-6D53-880D-C8ED-C5947740B8F0}"/>
              </a:ext>
            </a:extLst>
          </p:cNvPr>
          <p:cNvSpPr txBox="1"/>
          <p:nvPr/>
        </p:nvSpPr>
        <p:spPr bwMode="auto">
          <a:xfrm>
            <a:off x="2531997" y="3557981"/>
            <a:ext cx="832279" cy="553998"/>
          </a:xfrm>
          <a:prstGeom prst="rect">
            <a:avLst/>
          </a:prstGeom>
          <a:noFill/>
        </p:spPr>
        <p:txBody>
          <a:bodyPr wrap="none">
            <a:spAutoFit/>
          </a:bodyPr>
          <a:lstStyle/>
          <a:p>
            <a:pPr algn="r" defTabSz="685750">
              <a:defRPr/>
            </a:pPr>
            <a:r>
              <a:rPr lang="en-US"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MCPTT 2.0</a:t>
            </a:r>
          </a:p>
          <a:p>
            <a:pPr algn="r" defTabSz="685750">
              <a:defRPr/>
            </a:pPr>
            <a:r>
              <a:rPr lang="en-US" sz="1000" b="1" kern="0" dirty="0" err="1">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MCVideo</a:t>
            </a:r>
            <a:endParaRPr lang="en-US"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endParaRPr>
          </a:p>
          <a:p>
            <a:pPr algn="r" defTabSz="685750">
              <a:defRPr/>
            </a:pPr>
            <a:r>
              <a:rPr lang="en-US" sz="1000" b="1" kern="0" dirty="0" err="1">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MCData</a:t>
            </a:r>
            <a:endParaRPr lang="en-US"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AB3F2ADB-79ED-C067-5E0F-2CD0C158E64E}"/>
              </a:ext>
            </a:extLst>
          </p:cNvPr>
          <p:cNvSpPr txBox="1"/>
          <p:nvPr/>
        </p:nvSpPr>
        <p:spPr bwMode="auto">
          <a:xfrm>
            <a:off x="1567970" y="3899682"/>
            <a:ext cx="614271" cy="246221"/>
          </a:xfrm>
          <a:prstGeom prst="rect">
            <a:avLst/>
          </a:prstGeom>
          <a:noFill/>
          <a:effectLst>
            <a:outerShdw blurRad="50800" dist="50800" sx="1000" sy="1000" algn="ctr" rotWithShape="0">
              <a:srgbClr val="000000">
                <a:alpha val="99000"/>
              </a:srgbClr>
            </a:outerShdw>
          </a:effectLst>
        </p:spPr>
        <p:txBody>
          <a:bodyPr wrap="none">
            <a:spAutoFit/>
          </a:bodyPr>
          <a:lstStyle/>
          <a:p>
            <a:pPr algn="r" defTabSz="685750">
              <a:defRPr/>
            </a:pPr>
            <a:r>
              <a:rPr lang="en-US"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MCPTT</a:t>
            </a:r>
          </a:p>
        </p:txBody>
      </p:sp>
      <p:sp>
        <p:nvSpPr>
          <p:cNvPr id="35" name="Oval 34">
            <a:extLst>
              <a:ext uri="{FF2B5EF4-FFF2-40B4-BE49-F238E27FC236}">
                <a16:creationId xmlns:a16="http://schemas.microsoft.com/office/drawing/2014/main" id="{1D181362-06B3-4F32-76FE-AC9DCCA3199C}"/>
              </a:ext>
            </a:extLst>
          </p:cNvPr>
          <p:cNvSpPr/>
          <p:nvPr/>
        </p:nvSpPr>
        <p:spPr bwMode="auto">
          <a:xfrm>
            <a:off x="3335868" y="4205537"/>
            <a:ext cx="80433" cy="84667"/>
          </a:xfrm>
          <a:prstGeom prst="ellipse">
            <a:avLst/>
          </a:prstGeom>
          <a:solidFill>
            <a:sysClr val="window" lastClr="FFFFFF"/>
          </a:solidFill>
          <a:ln w="12700" cap="flat" cmpd="sng" algn="ctr">
            <a:solidFill>
              <a:srgbClr val="00B0F0"/>
            </a:solidFill>
            <a:prstDash val="solid"/>
          </a:ln>
          <a:effectLst/>
        </p:spPr>
        <p:txBody>
          <a:bodyPr anchor="ct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endParaRPr lang="en-US" altLang="en-US" kern="0">
              <a:solidFill>
                <a:srgbClr val="FFFFFF"/>
              </a:solidFill>
              <a:latin typeface="Calibri" pitchFamily="34" charset="0"/>
            </a:endParaRPr>
          </a:p>
        </p:txBody>
      </p:sp>
      <p:sp>
        <p:nvSpPr>
          <p:cNvPr id="36" name="Oval 35">
            <a:extLst>
              <a:ext uri="{FF2B5EF4-FFF2-40B4-BE49-F238E27FC236}">
                <a16:creationId xmlns:a16="http://schemas.microsoft.com/office/drawing/2014/main" id="{FCAD53EE-B970-21AE-1AD6-BD9F144FE8DF}"/>
              </a:ext>
            </a:extLst>
          </p:cNvPr>
          <p:cNvSpPr/>
          <p:nvPr/>
        </p:nvSpPr>
        <p:spPr bwMode="auto">
          <a:xfrm>
            <a:off x="2135668" y="4214303"/>
            <a:ext cx="74084" cy="84675"/>
          </a:xfrm>
          <a:prstGeom prst="ellipse">
            <a:avLst/>
          </a:prstGeom>
          <a:solidFill>
            <a:sysClr val="window" lastClr="FFFFFF"/>
          </a:solidFill>
          <a:ln w="12700" cap="flat" cmpd="sng" algn="ctr">
            <a:solidFill>
              <a:srgbClr val="3F4855">
                <a:shade val="50000"/>
              </a:srgbClr>
            </a:solidFill>
            <a:prstDash val="solid"/>
          </a:ln>
          <a:effectLst/>
        </p:spPr>
        <p:txBody>
          <a:bodyPr anchor="ct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endParaRPr lang="en-US" altLang="en-US" kern="0">
              <a:solidFill>
                <a:srgbClr val="FFFFFF"/>
              </a:solidFill>
              <a:latin typeface="Calibri" pitchFamily="34" charset="0"/>
            </a:endParaRPr>
          </a:p>
        </p:txBody>
      </p:sp>
      <p:sp>
        <p:nvSpPr>
          <p:cNvPr id="37" name="TextBox 36">
            <a:extLst>
              <a:ext uri="{FF2B5EF4-FFF2-40B4-BE49-F238E27FC236}">
                <a16:creationId xmlns:a16="http://schemas.microsoft.com/office/drawing/2014/main" id="{6A663176-D9AA-F1D5-9FF8-1D66CA89CD80}"/>
              </a:ext>
            </a:extLst>
          </p:cNvPr>
          <p:cNvSpPr txBox="1"/>
          <p:nvPr/>
        </p:nvSpPr>
        <p:spPr bwMode="auto">
          <a:xfrm>
            <a:off x="1737403" y="4542558"/>
            <a:ext cx="863600" cy="127000"/>
          </a:xfrm>
          <a:prstGeom prst="rect">
            <a:avLst/>
          </a:prstGeom>
          <a:noFill/>
        </p:spPr>
        <p:txBody>
          <a:bodyPr lIns="54000" anchor="ctr"/>
          <a:lstStyle/>
          <a:p>
            <a:pPr algn="ctr" defTabSz="685750">
              <a:defRPr/>
            </a:pPr>
            <a:r>
              <a:rPr lang="en-US" sz="900" b="1" kern="0" dirty="0">
                <a:solidFill>
                  <a:srgbClr val="7030A0"/>
                </a:solidFill>
                <a:cs typeface="Arial" panose="020B0604020202020204" pitchFamily="34" charset="0"/>
              </a:rPr>
              <a:t>Mar 2016</a:t>
            </a:r>
          </a:p>
        </p:txBody>
      </p:sp>
      <p:cxnSp>
        <p:nvCxnSpPr>
          <p:cNvPr id="16414" name="Straight Connector 18">
            <a:extLst>
              <a:ext uri="{FF2B5EF4-FFF2-40B4-BE49-F238E27FC236}">
                <a16:creationId xmlns:a16="http://schemas.microsoft.com/office/drawing/2014/main" id="{494AF921-445D-03C1-688B-517802E7B2F1}"/>
              </a:ext>
            </a:extLst>
          </p:cNvPr>
          <p:cNvCxnSpPr>
            <a:cxnSpLocks noChangeShapeType="1"/>
          </p:cNvCxnSpPr>
          <p:nvPr/>
        </p:nvCxnSpPr>
        <p:spPr bwMode="auto">
          <a:xfrm>
            <a:off x="8417392" y="1634087"/>
            <a:ext cx="10886" cy="3287324"/>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sp>
        <p:nvSpPr>
          <p:cNvPr id="45" name="Rectangle 44">
            <a:extLst>
              <a:ext uri="{FF2B5EF4-FFF2-40B4-BE49-F238E27FC236}">
                <a16:creationId xmlns:a16="http://schemas.microsoft.com/office/drawing/2014/main" id="{08148486-44A3-F5E5-92A1-CDABD1C150B5}"/>
              </a:ext>
            </a:extLst>
          </p:cNvPr>
          <p:cNvSpPr/>
          <p:nvPr/>
        </p:nvSpPr>
        <p:spPr bwMode="auto">
          <a:xfrm>
            <a:off x="7626139" y="1276566"/>
            <a:ext cx="672620" cy="323165"/>
          </a:xfrm>
          <a:prstGeom prst="rect">
            <a:avLst/>
          </a:prstGeom>
        </p:spPr>
        <p:txBody>
          <a:bodyPr wrap="none" rIns="0" anchor="ctr">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r>
              <a:rPr lang="en-US" altLang="en-US" sz="1500" b="1" kern="0" dirty="0">
                <a:solidFill>
                  <a:srgbClr val="ED7D31">
                    <a:lumMod val="50000"/>
                  </a:srgbClr>
                </a:solidFill>
                <a:latin typeface="Open Sans"/>
                <a:ea typeface="Open Sans"/>
                <a:cs typeface="Open Sans"/>
              </a:rPr>
              <a:t>Rel-17</a:t>
            </a:r>
            <a:endParaRPr lang="en-US" altLang="en-US" sz="2700" kern="0" dirty="0">
              <a:solidFill>
                <a:srgbClr val="ED7D31">
                  <a:lumMod val="50000"/>
                </a:srgbClr>
              </a:solidFill>
              <a:latin typeface="Calibri" pitchFamily="34" charset="0"/>
            </a:endParaRPr>
          </a:p>
        </p:txBody>
      </p:sp>
      <p:cxnSp>
        <p:nvCxnSpPr>
          <p:cNvPr id="16418" name="Straight Connector 19">
            <a:extLst>
              <a:ext uri="{FF2B5EF4-FFF2-40B4-BE49-F238E27FC236}">
                <a16:creationId xmlns:a16="http://schemas.microsoft.com/office/drawing/2014/main" id="{EB144AD8-385C-82D6-1E4D-7DFC11921E57}"/>
              </a:ext>
            </a:extLst>
          </p:cNvPr>
          <p:cNvCxnSpPr>
            <a:cxnSpLocks noChangeShapeType="1"/>
          </p:cNvCxnSpPr>
          <p:nvPr/>
        </p:nvCxnSpPr>
        <p:spPr bwMode="auto">
          <a:xfrm>
            <a:off x="6468533" y="1621388"/>
            <a:ext cx="1964267" cy="12700"/>
          </a:xfrm>
          <a:prstGeom prst="line">
            <a:avLst/>
          </a:prstGeom>
          <a:noFill/>
          <a:ln w="57150" algn="ctr">
            <a:solidFill>
              <a:srgbClr val="C00000"/>
            </a:solidFill>
            <a:round/>
            <a:headEnd/>
            <a:tailEnd/>
          </a:ln>
          <a:extLst>
            <a:ext uri="{909E8E84-426E-40DD-AFC4-6F175D3DCCD1}">
              <a14:hiddenFill xmlns:a14="http://schemas.microsoft.com/office/drawing/2010/main">
                <a:noFill/>
              </a14:hiddenFill>
            </a:ext>
          </a:extLst>
        </p:spPr>
      </p:cxnSp>
      <p:sp>
        <p:nvSpPr>
          <p:cNvPr id="16419" name="TextBox 46">
            <a:extLst>
              <a:ext uri="{FF2B5EF4-FFF2-40B4-BE49-F238E27FC236}">
                <a16:creationId xmlns:a16="http://schemas.microsoft.com/office/drawing/2014/main" id="{5F47F8EB-FCC5-478A-8304-5BB023FFA24E}"/>
              </a:ext>
            </a:extLst>
          </p:cNvPr>
          <p:cNvSpPr txBox="1">
            <a:spLocks noChangeArrowheads="1"/>
          </p:cNvSpPr>
          <p:nvPr/>
        </p:nvSpPr>
        <p:spPr bwMode="auto">
          <a:xfrm>
            <a:off x="2796118" y="1999971"/>
            <a:ext cx="1079500" cy="5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1000">
                <a:solidFill>
                  <a:schemeClr val="tx1"/>
                </a:solidFill>
                <a:latin typeface="Arial" panose="020B0604020202020204" pitchFamily="34" charset="0"/>
                <a:ea typeface="MS PGothic" panose="020B0600070205080204" pitchFamily="34" charset="-128"/>
              </a:defRPr>
            </a:lvl1pPr>
            <a:lvl2pPr defTabSz="685800">
              <a:defRPr sz="1000">
                <a:solidFill>
                  <a:schemeClr val="tx1"/>
                </a:solidFill>
                <a:latin typeface="Arial" panose="020B0604020202020204" pitchFamily="34" charset="0"/>
                <a:ea typeface="MS PGothic" panose="020B0600070205080204" pitchFamily="34" charset="-128"/>
              </a:defRPr>
            </a:lvl2pPr>
            <a:lvl3pPr defTabSz="685800">
              <a:defRPr sz="1000">
                <a:solidFill>
                  <a:schemeClr val="tx1"/>
                </a:solidFill>
                <a:latin typeface="Arial" panose="020B0604020202020204" pitchFamily="34" charset="0"/>
                <a:ea typeface="MS PGothic" panose="020B0600070205080204" pitchFamily="34" charset="-128"/>
              </a:defRPr>
            </a:lvl3pPr>
            <a:lvl4pPr defTabSz="685800">
              <a:defRPr sz="1000">
                <a:solidFill>
                  <a:schemeClr val="tx1"/>
                </a:solidFill>
                <a:latin typeface="Arial" panose="020B0604020202020204" pitchFamily="34" charset="0"/>
                <a:ea typeface="MS PGothic" panose="020B0600070205080204" pitchFamily="34" charset="-128"/>
              </a:defRPr>
            </a:lvl4pPr>
            <a:lvl5pPr defTabSz="685800">
              <a:defRPr sz="1000">
                <a:solidFill>
                  <a:schemeClr val="tx1"/>
                </a:solidFill>
                <a:latin typeface="Arial" panose="020B0604020202020204" pitchFamily="34" charset="0"/>
                <a:ea typeface="MS PGothic" panose="020B0600070205080204" pitchFamily="34" charset="-128"/>
              </a:defRPr>
            </a:lvl5pPr>
            <a:lvl6pPr marL="2284413" indent="1588" defTabSz="685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741613" indent="1588" defTabSz="685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198813" indent="1588" defTabSz="685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656013" indent="1588" defTabSz="685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067" b="1">
                <a:solidFill>
                  <a:srgbClr val="000000"/>
                </a:solidFill>
                <a:cs typeface="Arial" panose="020B0604020202020204" pitchFamily="34" charset="0"/>
              </a:rPr>
              <a:t>SA6 Terms of Reference expansion</a:t>
            </a:r>
          </a:p>
        </p:txBody>
      </p:sp>
      <p:sp>
        <p:nvSpPr>
          <p:cNvPr id="48" name="Down Arrow 47">
            <a:extLst>
              <a:ext uri="{FF2B5EF4-FFF2-40B4-BE49-F238E27FC236}">
                <a16:creationId xmlns:a16="http://schemas.microsoft.com/office/drawing/2014/main" id="{477A7A93-D9B4-1E06-4D0F-7A77CA279FFF}"/>
              </a:ext>
            </a:extLst>
          </p:cNvPr>
          <p:cNvSpPr/>
          <p:nvPr/>
        </p:nvSpPr>
        <p:spPr bwMode="auto">
          <a:xfrm>
            <a:off x="3412067" y="2721755"/>
            <a:ext cx="84667" cy="28151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a:solidFill>
                <a:prstClr val="white"/>
              </a:solidFill>
            </a:endParaRPr>
          </a:p>
        </p:txBody>
      </p:sp>
      <p:sp>
        <p:nvSpPr>
          <p:cNvPr id="16421" name="TextBox 48">
            <a:extLst>
              <a:ext uri="{FF2B5EF4-FFF2-40B4-BE49-F238E27FC236}">
                <a16:creationId xmlns:a16="http://schemas.microsoft.com/office/drawing/2014/main" id="{DEB81147-1163-C4D2-5C64-42ECE14D0721}"/>
              </a:ext>
            </a:extLst>
          </p:cNvPr>
          <p:cNvSpPr txBox="1">
            <a:spLocks noChangeArrowheads="1"/>
          </p:cNvSpPr>
          <p:nvPr/>
        </p:nvSpPr>
        <p:spPr bwMode="auto">
          <a:xfrm>
            <a:off x="431801" y="3286905"/>
            <a:ext cx="1039284" cy="5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1000">
                <a:solidFill>
                  <a:schemeClr val="tx1"/>
                </a:solidFill>
                <a:latin typeface="Arial" panose="020B0604020202020204" pitchFamily="34" charset="0"/>
                <a:ea typeface="MS PGothic" panose="020B0600070205080204" pitchFamily="34" charset="-128"/>
              </a:defRPr>
            </a:lvl1pPr>
            <a:lvl2pPr defTabSz="685800">
              <a:defRPr sz="1000">
                <a:solidFill>
                  <a:schemeClr val="tx1"/>
                </a:solidFill>
                <a:latin typeface="Arial" panose="020B0604020202020204" pitchFamily="34" charset="0"/>
                <a:ea typeface="MS PGothic" panose="020B0600070205080204" pitchFamily="34" charset="-128"/>
              </a:defRPr>
            </a:lvl2pPr>
            <a:lvl3pPr defTabSz="685800">
              <a:defRPr sz="1000">
                <a:solidFill>
                  <a:schemeClr val="tx1"/>
                </a:solidFill>
                <a:latin typeface="Arial" panose="020B0604020202020204" pitchFamily="34" charset="0"/>
                <a:ea typeface="MS PGothic" panose="020B0600070205080204" pitchFamily="34" charset="-128"/>
              </a:defRPr>
            </a:lvl3pPr>
            <a:lvl4pPr defTabSz="685800">
              <a:defRPr sz="1000">
                <a:solidFill>
                  <a:schemeClr val="tx1"/>
                </a:solidFill>
                <a:latin typeface="Arial" panose="020B0604020202020204" pitchFamily="34" charset="0"/>
                <a:ea typeface="MS PGothic" panose="020B0600070205080204" pitchFamily="34" charset="-128"/>
              </a:defRPr>
            </a:lvl4pPr>
            <a:lvl5pPr defTabSz="685800">
              <a:defRPr sz="1000">
                <a:solidFill>
                  <a:schemeClr val="tx1"/>
                </a:solidFill>
                <a:latin typeface="Arial" panose="020B0604020202020204" pitchFamily="34" charset="0"/>
                <a:ea typeface="MS PGothic" panose="020B0600070205080204" pitchFamily="34" charset="-128"/>
              </a:defRPr>
            </a:lvl5pPr>
            <a:lvl6pPr marL="2284413" indent="1588" defTabSz="685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741613" indent="1588" defTabSz="685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198813" indent="1588" defTabSz="685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656013" indent="1588" defTabSz="6858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r>
              <a:rPr lang="en-US" altLang="en-US" sz="1067" b="1">
                <a:solidFill>
                  <a:srgbClr val="000000"/>
                </a:solidFill>
                <a:cs typeface="Arial" panose="020B0604020202020204" pitchFamily="34" charset="0"/>
              </a:rPr>
              <a:t>WG SA6 Established</a:t>
            </a:r>
            <a:br>
              <a:rPr lang="en-US" altLang="en-US" sz="1067" b="1">
                <a:solidFill>
                  <a:srgbClr val="000000"/>
                </a:solidFill>
                <a:cs typeface="Arial" panose="020B0604020202020204" pitchFamily="34" charset="0"/>
              </a:rPr>
            </a:br>
            <a:r>
              <a:rPr lang="en-US" altLang="en-US" sz="1067" b="1">
                <a:solidFill>
                  <a:srgbClr val="000000"/>
                </a:solidFill>
                <a:cs typeface="Arial" panose="020B0604020202020204" pitchFamily="34" charset="0"/>
              </a:rPr>
              <a:t>Dec 2014</a:t>
            </a:r>
          </a:p>
        </p:txBody>
      </p:sp>
      <p:sp>
        <p:nvSpPr>
          <p:cNvPr id="50" name="Down Arrow 49">
            <a:extLst>
              <a:ext uri="{FF2B5EF4-FFF2-40B4-BE49-F238E27FC236}">
                <a16:creationId xmlns:a16="http://schemas.microsoft.com/office/drawing/2014/main" id="{7F846217-A5D3-00EB-469A-AA95F1562B9A}"/>
              </a:ext>
            </a:extLst>
          </p:cNvPr>
          <p:cNvSpPr/>
          <p:nvPr/>
        </p:nvSpPr>
        <p:spPr bwMode="auto">
          <a:xfrm>
            <a:off x="821267" y="3843589"/>
            <a:ext cx="84667" cy="28151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a:solidFill>
                <a:prstClr val="white"/>
              </a:solidFill>
            </a:endParaRPr>
          </a:p>
        </p:txBody>
      </p:sp>
      <p:cxnSp>
        <p:nvCxnSpPr>
          <p:cNvPr id="51" name="Straight Connector 18">
            <a:extLst>
              <a:ext uri="{FF2B5EF4-FFF2-40B4-BE49-F238E27FC236}">
                <a16:creationId xmlns:a16="http://schemas.microsoft.com/office/drawing/2014/main" id="{BE880511-E442-8273-875F-4350AE42E550}"/>
              </a:ext>
            </a:extLst>
          </p:cNvPr>
          <p:cNvCxnSpPr>
            <a:cxnSpLocks noChangeShapeType="1"/>
          </p:cNvCxnSpPr>
          <p:nvPr/>
        </p:nvCxnSpPr>
        <p:spPr bwMode="auto">
          <a:xfrm>
            <a:off x="10071100" y="1304190"/>
            <a:ext cx="40399" cy="3617221"/>
          </a:xfrm>
          <a:prstGeom prst="line">
            <a:avLst/>
          </a:prstGeom>
          <a:noFill/>
          <a:ln w="9525" algn="ctr">
            <a:solidFill>
              <a:schemeClr val="accent4">
                <a:lumMod val="60000"/>
                <a:lumOff val="40000"/>
              </a:schemeClr>
            </a:solidFill>
            <a:round/>
            <a:headEnd/>
            <a:tailEnd/>
          </a:ln>
        </p:spPr>
      </p:cxnSp>
      <p:cxnSp>
        <p:nvCxnSpPr>
          <p:cNvPr id="52" name="Straight Connector 19">
            <a:extLst>
              <a:ext uri="{FF2B5EF4-FFF2-40B4-BE49-F238E27FC236}">
                <a16:creationId xmlns:a16="http://schemas.microsoft.com/office/drawing/2014/main" id="{5F9B93D8-FA28-0668-ECD5-A4F7996A91A3}"/>
              </a:ext>
            </a:extLst>
          </p:cNvPr>
          <p:cNvCxnSpPr>
            <a:cxnSpLocks noChangeShapeType="1"/>
          </p:cNvCxnSpPr>
          <p:nvPr/>
        </p:nvCxnSpPr>
        <p:spPr bwMode="auto">
          <a:xfrm>
            <a:off x="8720667" y="1312959"/>
            <a:ext cx="1344084" cy="12700"/>
          </a:xfrm>
          <a:prstGeom prst="line">
            <a:avLst/>
          </a:prstGeom>
          <a:noFill/>
          <a:ln w="57150" algn="ctr">
            <a:solidFill>
              <a:schemeClr val="accent4">
                <a:lumMod val="75000"/>
              </a:schemeClr>
            </a:solidFill>
            <a:round/>
            <a:headEnd/>
            <a:tailEnd/>
          </a:ln>
        </p:spPr>
      </p:cxnSp>
      <p:sp>
        <p:nvSpPr>
          <p:cNvPr id="53" name="Rectangle 52">
            <a:extLst>
              <a:ext uri="{FF2B5EF4-FFF2-40B4-BE49-F238E27FC236}">
                <a16:creationId xmlns:a16="http://schemas.microsoft.com/office/drawing/2014/main" id="{B7844DF7-C55A-CC18-0B7B-98452B5737AF}"/>
              </a:ext>
            </a:extLst>
          </p:cNvPr>
          <p:cNvSpPr/>
          <p:nvPr/>
        </p:nvSpPr>
        <p:spPr bwMode="auto">
          <a:xfrm>
            <a:off x="9278348" y="959215"/>
            <a:ext cx="672620" cy="323165"/>
          </a:xfrm>
          <a:prstGeom prst="rect">
            <a:avLst/>
          </a:prstGeom>
        </p:spPr>
        <p:txBody>
          <a:bodyPr wrap="none" rIns="0" anchor="ctr">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r>
              <a:rPr lang="en-US" altLang="en-US" sz="1500" b="1" kern="0" dirty="0">
                <a:solidFill>
                  <a:srgbClr val="FFC000">
                    <a:lumMod val="75000"/>
                  </a:srgbClr>
                </a:solidFill>
                <a:latin typeface="Open Sans"/>
                <a:ea typeface="Open Sans"/>
                <a:cs typeface="Open Sans"/>
              </a:rPr>
              <a:t>Rel-18</a:t>
            </a:r>
            <a:endParaRPr lang="en-US" altLang="en-US" sz="2700" kern="0" dirty="0">
              <a:solidFill>
                <a:srgbClr val="FFC000">
                  <a:lumMod val="75000"/>
                </a:srgbClr>
              </a:solidFill>
              <a:latin typeface="Calibri" pitchFamily="34" charset="0"/>
            </a:endParaRPr>
          </a:p>
        </p:txBody>
      </p:sp>
      <p:sp>
        <p:nvSpPr>
          <p:cNvPr id="55" name="TextBox 54">
            <a:extLst>
              <a:ext uri="{FF2B5EF4-FFF2-40B4-BE49-F238E27FC236}">
                <a16:creationId xmlns:a16="http://schemas.microsoft.com/office/drawing/2014/main" id="{F8174AA2-5085-BDCD-68F2-F95C39383EFD}"/>
              </a:ext>
            </a:extLst>
          </p:cNvPr>
          <p:cNvSpPr txBox="1"/>
          <p:nvPr/>
        </p:nvSpPr>
        <p:spPr bwMode="auto">
          <a:xfrm>
            <a:off x="8800045" y="1365938"/>
            <a:ext cx="1250951" cy="2963632"/>
          </a:xfrm>
          <a:prstGeom prst="rect">
            <a:avLst/>
          </a:prstGeom>
          <a:noFill/>
        </p:spPr>
        <p:txBody>
          <a:bodyPr>
            <a:spAutoFit/>
          </a:bodyPr>
          <a:lstStyle/>
          <a:p>
            <a:pPr algn="r" defTabSz="685750">
              <a:defRPr/>
            </a:pPr>
            <a:r>
              <a:rPr lang="en-IN" sz="933"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MCX 6.0</a:t>
            </a:r>
          </a:p>
          <a:p>
            <a:pPr algn="r" defTabSz="685750">
              <a:defRPr/>
            </a:pPr>
            <a:r>
              <a:rPr lang="en-IN" sz="933"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MGWUE</a:t>
            </a:r>
          </a:p>
          <a:p>
            <a:pPr algn="r" defTabSz="685750">
              <a:defRPr/>
            </a:pPr>
            <a:r>
              <a:rPr lang="en-IN" sz="933"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Railways 4.0</a:t>
            </a:r>
          </a:p>
          <a:p>
            <a:pPr algn="r" defTabSz="685750">
              <a:defRPr/>
            </a:pPr>
            <a:r>
              <a:rPr lang="en-IN" sz="933"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MCOver5MBS</a:t>
            </a:r>
          </a:p>
          <a:p>
            <a:pPr algn="r" defTabSz="685750">
              <a:defRPr/>
            </a:pPr>
            <a:r>
              <a:rPr lang="en-IN" sz="933"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MCOver5GProSe</a:t>
            </a:r>
          </a:p>
          <a:p>
            <a:pPr algn="r" defTabSz="685750">
              <a:defRPr/>
            </a:pPr>
            <a:r>
              <a:rPr lang="en-IN" sz="933"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MCAHGC</a:t>
            </a:r>
          </a:p>
          <a:p>
            <a:pPr algn="r" defTabSz="685750">
              <a:defRPr/>
            </a:pPr>
            <a:r>
              <a:rPr lang="en-IN" sz="933" b="1" kern="0" dirty="0" err="1">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MCShAC</a:t>
            </a:r>
            <a:r>
              <a:rPr lang="en-IN" sz="933"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 (study)</a:t>
            </a:r>
          </a:p>
          <a:p>
            <a:pPr algn="r" defTabSz="685750">
              <a:defRPr/>
            </a:pPr>
            <a:endParaRPr lang="en-IN" sz="933"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endParaRPr>
          </a:p>
          <a:p>
            <a:pPr algn="r" defTabSz="685750">
              <a:defRPr/>
            </a:pPr>
            <a:r>
              <a:rPr lang="en-IN" sz="933"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EDGEAPP 2.0</a:t>
            </a:r>
          </a:p>
          <a:p>
            <a:pPr algn="r" defTabSz="685750">
              <a:defRPr/>
            </a:pPr>
            <a:r>
              <a:rPr lang="en-IN" sz="933"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SEAL 3.0</a:t>
            </a:r>
          </a:p>
          <a:p>
            <a:pPr algn="r" defTabSz="685750">
              <a:defRPr/>
            </a:pPr>
            <a:r>
              <a:rPr lang="en-IN" sz="933"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SEALDD</a:t>
            </a:r>
          </a:p>
          <a:p>
            <a:pPr algn="r" defTabSz="685750">
              <a:defRPr/>
            </a:pPr>
            <a:r>
              <a:rPr lang="en-IN" sz="933"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ADAES</a:t>
            </a:r>
          </a:p>
          <a:p>
            <a:pPr algn="r" defTabSz="685750">
              <a:defRPr/>
            </a:pPr>
            <a:r>
              <a:rPr lang="en-IN" sz="933"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NSCALE</a:t>
            </a:r>
          </a:p>
          <a:p>
            <a:pPr algn="r" defTabSz="685750">
              <a:defRPr/>
            </a:pPr>
            <a:r>
              <a:rPr lang="en-IN" sz="933"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5GFLS</a:t>
            </a:r>
          </a:p>
          <a:p>
            <a:pPr algn="r" defTabSz="685750">
              <a:defRPr/>
            </a:pPr>
            <a:r>
              <a:rPr lang="en-IN" sz="933"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SNAAPP</a:t>
            </a:r>
          </a:p>
          <a:p>
            <a:pPr algn="r" defTabSz="685750">
              <a:defRPr/>
            </a:pPr>
            <a:endParaRPr lang="en-IN" sz="933" b="1" kern="0" dirty="0">
              <a:solidFill>
                <a:srgbClr val="297FB8"/>
              </a:solidFill>
              <a:latin typeface="Open Sans" panose="020B0606030504020204" pitchFamily="34" charset="0"/>
              <a:ea typeface="Open Sans" panose="020B0606030504020204" pitchFamily="34" charset="0"/>
              <a:cs typeface="Open Sans" panose="020B0606030504020204" pitchFamily="34" charset="0"/>
            </a:endParaRPr>
          </a:p>
          <a:p>
            <a:pPr algn="r" defTabSz="685750">
              <a:defRPr/>
            </a:pPr>
            <a:r>
              <a:rPr lang="en-IN" sz="933"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PINAPP</a:t>
            </a:r>
          </a:p>
          <a:p>
            <a:pPr algn="r" defTabSz="685750">
              <a:defRPr/>
            </a:pPr>
            <a:r>
              <a:rPr lang="en-IN" sz="933"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V2XAPP 3.0</a:t>
            </a:r>
          </a:p>
          <a:p>
            <a:pPr algn="r" defTabSz="685750">
              <a:defRPr/>
            </a:pPr>
            <a:r>
              <a:rPr lang="en-IN" sz="933"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UASAPP 2.0</a:t>
            </a:r>
          </a:p>
          <a:p>
            <a:pPr algn="r" defTabSz="685750">
              <a:defRPr/>
            </a:pPr>
            <a:r>
              <a:rPr lang="en-IN" sz="933"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5GMARCH 2.0</a:t>
            </a:r>
          </a:p>
        </p:txBody>
      </p:sp>
      <p:pic>
        <p:nvPicPr>
          <p:cNvPr id="16432" name="그림 392">
            <a:extLst>
              <a:ext uri="{FF2B5EF4-FFF2-40B4-BE49-F238E27FC236}">
                <a16:creationId xmlns:a16="http://schemas.microsoft.com/office/drawing/2014/main" id="{53CB0402-59FC-690C-5992-78CDC8BCAE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1085" y="290614"/>
            <a:ext cx="910216" cy="66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1281AFA4-911F-9991-92F9-304F165FADE0}"/>
              </a:ext>
            </a:extLst>
          </p:cNvPr>
          <p:cNvSpPr txBox="1"/>
          <p:nvPr/>
        </p:nvSpPr>
        <p:spPr bwMode="auto">
          <a:xfrm>
            <a:off x="184147" y="4683575"/>
            <a:ext cx="2208548" cy="749179"/>
          </a:xfrm>
          <a:prstGeom prst="rect">
            <a:avLst/>
          </a:prstGeom>
          <a:noFill/>
          <a:effectLst>
            <a:outerShdw blurRad="50800" dist="50800" sx="1000" sy="1000" algn="ctr" rotWithShape="0">
              <a:srgbClr val="000000">
                <a:alpha val="99000"/>
              </a:srgbClr>
            </a:outerShdw>
          </a:effectLst>
        </p:spPr>
        <p:txBody>
          <a:bodyPr>
            <a:spAutoFit/>
          </a:bodyPr>
          <a:lstStyle/>
          <a:p>
            <a:pPr defTabSz="685750">
              <a:defRPr/>
            </a:pPr>
            <a:r>
              <a:rPr lang="en-US" sz="1067" b="1" i="1" u="sng" kern="0" dirty="0">
                <a:solidFill>
                  <a:schemeClr val="tx1">
                    <a:alpha val="50000"/>
                  </a:schemeClr>
                </a:solidFill>
                <a:latin typeface="Open Sans" panose="020B0606030504020204" pitchFamily="34" charset="0"/>
                <a:ea typeface="Open Sans" panose="020B0606030504020204" pitchFamily="34" charset="0"/>
                <a:cs typeface="Open Sans" panose="020B0606030504020204" pitchFamily="34" charset="0"/>
              </a:rPr>
              <a:t>Legend:</a:t>
            </a:r>
          </a:p>
          <a:p>
            <a:pPr defTabSz="685750">
              <a:defRPr/>
            </a:pPr>
            <a:r>
              <a:rPr lang="en-US" sz="1067" b="1" i="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Mission Critical Topics, </a:t>
            </a:r>
          </a:p>
          <a:p>
            <a:pPr defTabSz="685750">
              <a:defRPr/>
            </a:pPr>
            <a:r>
              <a:rPr lang="en-GB" sz="1067" b="1" i="1" dirty="0">
                <a:solidFill>
                  <a:srgbClr val="297FB8"/>
                </a:solidFill>
                <a:ea typeface="Malgun Gothic" panose="020B0503020000020004" pitchFamily="34" charset="-127"/>
              </a:rPr>
              <a:t>5G Service Frameworks</a:t>
            </a:r>
            <a:r>
              <a:rPr lang="en-GB" sz="1067" i="1" dirty="0">
                <a:solidFill>
                  <a:srgbClr val="297FB8"/>
                </a:solidFill>
                <a:ea typeface="Malgun Gothic" panose="020B0503020000020004" pitchFamily="34" charset="-127"/>
              </a:rPr>
              <a:t>; </a:t>
            </a:r>
          </a:p>
          <a:p>
            <a:pPr defTabSz="685750">
              <a:defRPr/>
            </a:pPr>
            <a:r>
              <a:rPr lang="en-GB" sz="1067" b="1" i="1" dirty="0">
                <a:solidFill>
                  <a:srgbClr val="843C0C"/>
                </a:solidFill>
                <a:ea typeface="Malgun Gothic" panose="020B0503020000020004" pitchFamily="34" charset="-127"/>
              </a:rPr>
              <a:t>Vertical Application Enablers</a:t>
            </a:r>
          </a:p>
        </p:txBody>
      </p:sp>
      <p:sp>
        <p:nvSpPr>
          <p:cNvPr id="13366" name="Rectangle 8">
            <a:extLst>
              <a:ext uri="{FF2B5EF4-FFF2-40B4-BE49-F238E27FC236}">
                <a16:creationId xmlns:a16="http://schemas.microsoft.com/office/drawing/2014/main" id="{361DF52E-E2CC-15DE-068F-50FCC87DC1B0}"/>
              </a:ext>
            </a:extLst>
          </p:cNvPr>
          <p:cNvSpPr>
            <a:spLocks noChangeArrowheads="1"/>
          </p:cNvSpPr>
          <p:nvPr/>
        </p:nvSpPr>
        <p:spPr bwMode="auto">
          <a:xfrm>
            <a:off x="3331733" y="4924296"/>
            <a:ext cx="1420284" cy="997864"/>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a:defRPr/>
            </a:pPr>
            <a:r>
              <a:rPr lang="en-IN" altLang="en-US" sz="2400" dirty="0">
                <a:solidFill>
                  <a:schemeClr val="bg1"/>
                </a:solidFill>
              </a:rPr>
              <a:t>1.</a:t>
            </a:r>
            <a:r>
              <a:rPr lang="en-IN" altLang="en-US" sz="1200" dirty="0">
                <a:solidFill>
                  <a:schemeClr val="bg1"/>
                </a:solidFill>
              </a:rPr>
              <a:t> API Framework – Faster integration 5G APIs</a:t>
            </a:r>
          </a:p>
        </p:txBody>
      </p:sp>
      <p:sp>
        <p:nvSpPr>
          <p:cNvPr id="13367" name="Rectangle 65">
            <a:extLst>
              <a:ext uri="{FF2B5EF4-FFF2-40B4-BE49-F238E27FC236}">
                <a16:creationId xmlns:a16="http://schemas.microsoft.com/office/drawing/2014/main" id="{1C38C21D-AA75-21D4-C1B2-3B406F839E87}"/>
              </a:ext>
            </a:extLst>
          </p:cNvPr>
          <p:cNvSpPr>
            <a:spLocks noChangeArrowheads="1"/>
          </p:cNvSpPr>
          <p:nvPr/>
        </p:nvSpPr>
        <p:spPr bwMode="auto">
          <a:xfrm>
            <a:off x="5027183" y="4924296"/>
            <a:ext cx="1361016" cy="126045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a:defRPr/>
            </a:pPr>
            <a:r>
              <a:rPr lang="en-IN" altLang="en-US" sz="2800" dirty="0">
                <a:solidFill>
                  <a:schemeClr val="bg1"/>
                </a:solidFill>
              </a:rPr>
              <a:t>2.</a:t>
            </a:r>
            <a:r>
              <a:rPr lang="en-IN" altLang="en-US" sz="1600" dirty="0">
                <a:solidFill>
                  <a:schemeClr val="bg1"/>
                </a:solidFill>
              </a:rPr>
              <a:t> </a:t>
            </a:r>
            <a:r>
              <a:rPr lang="en-IN" altLang="en-US" sz="1200" dirty="0">
                <a:solidFill>
                  <a:schemeClr val="bg1"/>
                </a:solidFill>
              </a:rPr>
              <a:t>APIs for Verticals (V2X) – Common APIs and Vertical  Enabling APIs</a:t>
            </a:r>
          </a:p>
        </p:txBody>
      </p:sp>
      <p:sp>
        <p:nvSpPr>
          <p:cNvPr id="13370" name="Rectangle 68">
            <a:extLst>
              <a:ext uri="{FF2B5EF4-FFF2-40B4-BE49-F238E27FC236}">
                <a16:creationId xmlns:a16="http://schemas.microsoft.com/office/drawing/2014/main" id="{4328BF57-63C2-439D-8CE6-0E7B8A619BDD}"/>
              </a:ext>
            </a:extLst>
          </p:cNvPr>
          <p:cNvSpPr>
            <a:spLocks noChangeArrowheads="1"/>
          </p:cNvSpPr>
          <p:nvPr/>
        </p:nvSpPr>
        <p:spPr bwMode="auto">
          <a:xfrm>
            <a:off x="6712347" y="4924296"/>
            <a:ext cx="1739900" cy="1239595"/>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a:defRPr/>
            </a:pPr>
            <a:r>
              <a:rPr lang="en-IN" altLang="en-US" sz="2400" dirty="0">
                <a:solidFill>
                  <a:schemeClr val="bg1"/>
                </a:solidFill>
              </a:rPr>
              <a:t>3.</a:t>
            </a:r>
            <a:r>
              <a:rPr lang="en-IN" altLang="en-US" sz="1200" dirty="0">
                <a:solidFill>
                  <a:schemeClr val="bg1"/>
                </a:solidFill>
              </a:rPr>
              <a:t> APIs for more Verticals for 5G (Drones, </a:t>
            </a:r>
            <a:r>
              <a:rPr lang="en-IN" altLang="en-US" sz="1200" dirty="0" err="1">
                <a:solidFill>
                  <a:schemeClr val="bg1"/>
                </a:solidFill>
              </a:rPr>
              <a:t>IoT</a:t>
            </a:r>
            <a:r>
              <a:rPr lang="en-IN" altLang="en-US" sz="1200" dirty="0">
                <a:solidFill>
                  <a:schemeClr val="bg1"/>
                </a:solidFill>
              </a:rPr>
              <a:t>) – Driving 5G Edge Platform APIs and Vertical  Enabling APIs</a:t>
            </a:r>
          </a:p>
        </p:txBody>
      </p:sp>
      <p:cxnSp>
        <p:nvCxnSpPr>
          <p:cNvPr id="16442" name="Straight Connector 18">
            <a:extLst>
              <a:ext uri="{FF2B5EF4-FFF2-40B4-BE49-F238E27FC236}">
                <a16:creationId xmlns:a16="http://schemas.microsoft.com/office/drawing/2014/main" id="{8F84CC2F-483A-9EB8-7B77-6DE8E877293F}"/>
              </a:ext>
            </a:extLst>
          </p:cNvPr>
          <p:cNvCxnSpPr>
            <a:cxnSpLocks noChangeShapeType="1"/>
          </p:cNvCxnSpPr>
          <p:nvPr/>
        </p:nvCxnSpPr>
        <p:spPr bwMode="auto">
          <a:xfrm flipH="1">
            <a:off x="11704870" y="1280300"/>
            <a:ext cx="23581" cy="3641111"/>
          </a:xfrm>
          <a:prstGeom prst="line">
            <a:avLst/>
          </a:prstGeom>
          <a:noFill/>
          <a:ln w="9525"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77" name="TextBox 76">
            <a:extLst>
              <a:ext uri="{FF2B5EF4-FFF2-40B4-BE49-F238E27FC236}">
                <a16:creationId xmlns:a16="http://schemas.microsoft.com/office/drawing/2014/main" id="{F9699252-22D4-0619-F56C-8887D8B2C461}"/>
              </a:ext>
            </a:extLst>
          </p:cNvPr>
          <p:cNvSpPr txBox="1"/>
          <p:nvPr/>
        </p:nvSpPr>
        <p:spPr bwMode="auto">
          <a:xfrm>
            <a:off x="10438839" y="1312899"/>
            <a:ext cx="1250951" cy="2862322"/>
          </a:xfrm>
          <a:prstGeom prst="rect">
            <a:avLst/>
          </a:prstGeom>
          <a:noFill/>
        </p:spPr>
        <p:txBody>
          <a:bodyPr>
            <a:spAutoFit/>
          </a:bodyPr>
          <a:lstStyle/>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MCX 7.0</a:t>
            </a:r>
          </a:p>
          <a:p>
            <a:pPr algn="r" defTabSz="685750">
              <a:defRPr/>
            </a:pPr>
            <a:r>
              <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Railways 5.0 </a:t>
            </a:r>
          </a:p>
          <a:p>
            <a:pPr algn="r" defTabSz="685750">
              <a:defRPr/>
            </a:pPr>
            <a:r>
              <a:rPr lang="en-IN" sz="1000" b="1" kern="0" dirty="0" err="1">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rPr>
              <a:t>MCShAC</a:t>
            </a:r>
            <a:endPar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endParaRPr>
          </a:p>
          <a:p>
            <a:pPr algn="r" defTabSz="685750">
              <a:defRPr/>
            </a:pPr>
            <a:endParaRPr lang="en-IN" sz="1000" b="1" kern="0" dirty="0">
              <a:solidFill>
                <a:srgbClr val="70AD47">
                  <a:lumMod val="75000"/>
                  <a:alpha val="50000"/>
                </a:srgbClr>
              </a:solidFill>
              <a:latin typeface="Open Sans" panose="020B0606030504020204" pitchFamily="34" charset="0"/>
              <a:ea typeface="Open Sans" panose="020B0606030504020204" pitchFamily="34" charset="0"/>
              <a:cs typeface="Open Sans" panose="020B0606030504020204" pitchFamily="34" charset="0"/>
            </a:endParaRPr>
          </a:p>
          <a:p>
            <a:pPr algn="r" defTabSz="685750">
              <a:defRPr/>
            </a:pP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EDGEAPP 3.0</a:t>
            </a:r>
          </a:p>
          <a:p>
            <a:pPr algn="r" defTabSz="685750">
              <a:defRPr/>
            </a:pP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SEALDD 2.0</a:t>
            </a:r>
          </a:p>
          <a:p>
            <a:pPr algn="r" defTabSz="685750">
              <a:defRPr/>
            </a:pP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CAPIF 3.0</a:t>
            </a:r>
          </a:p>
          <a:p>
            <a:pPr algn="r" defTabSz="685750">
              <a:defRPr/>
            </a:pP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CAPIF_EXT</a:t>
            </a:r>
          </a:p>
          <a:p>
            <a:pPr algn="r" defTabSz="685750">
              <a:defRPr/>
            </a:pP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AIMLAPP </a:t>
            </a:r>
          </a:p>
          <a:p>
            <a:pPr algn="r" defTabSz="685750">
              <a:defRPr/>
            </a:pPr>
            <a:r>
              <a:rPr lang="en-IN" sz="1000" b="1" kern="0" dirty="0" err="1">
                <a:solidFill>
                  <a:srgbClr val="297FB8"/>
                </a:solidFill>
                <a:latin typeface="Open Sans" panose="020B0606030504020204" pitchFamily="34" charset="0"/>
                <a:ea typeface="Open Sans" panose="020B0606030504020204" pitchFamily="34" charset="0"/>
                <a:cs typeface="Open Sans" panose="020B0606030504020204" pitchFamily="34" charset="0"/>
              </a:rPr>
              <a:t>eLSApp</a:t>
            </a:r>
            <a:endPar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endParaRPr>
          </a:p>
          <a:p>
            <a:pPr algn="r" defTabSz="685750">
              <a:defRPr/>
            </a:pPr>
            <a:r>
              <a:rPr lang="en-IN" sz="1000" b="1" kern="0" dirty="0" err="1">
                <a:solidFill>
                  <a:srgbClr val="297FB8"/>
                </a:solidFill>
                <a:latin typeface="Open Sans" panose="020B0606030504020204" pitchFamily="34" charset="0"/>
                <a:ea typeface="Open Sans" panose="020B0606030504020204" pitchFamily="34" charset="0"/>
                <a:cs typeface="Open Sans" panose="020B0606030504020204" pitchFamily="34" charset="0"/>
              </a:rPr>
              <a:t>Metaverse_App</a:t>
            </a:r>
            <a:endPar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endParaRPr>
          </a:p>
          <a:p>
            <a:pPr algn="r" defTabSz="685750">
              <a:defRPr/>
            </a:pP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XRM_Ph2_App</a:t>
            </a:r>
          </a:p>
          <a:p>
            <a:pPr algn="r" defTabSz="685750">
              <a:defRPr/>
            </a:pPr>
            <a:r>
              <a:rPr lang="en-IN" sz="1000" b="1" kern="0" dirty="0">
                <a:solidFill>
                  <a:srgbClr val="297FB8"/>
                </a:solidFill>
                <a:latin typeface="Open Sans" panose="020B0606030504020204" pitchFamily="34" charset="0"/>
                <a:ea typeface="Open Sans" panose="020B0606030504020204" pitchFamily="34" charset="0"/>
                <a:cs typeface="Open Sans" panose="020B0606030504020204" pitchFamily="34" charset="0"/>
              </a:rPr>
              <a:t> </a:t>
            </a:r>
          </a:p>
          <a:p>
            <a:pPr algn="r" defTabSz="685750">
              <a:defRPr/>
            </a:pPr>
            <a:r>
              <a:rPr lang="en-IN" sz="1000"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5GMARCH 3.0 UASAPP 3.0</a:t>
            </a:r>
          </a:p>
          <a:p>
            <a:pPr algn="r" defTabSz="685750">
              <a:defRPr/>
            </a:pPr>
            <a:r>
              <a:rPr lang="en-IN" sz="1000"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 </a:t>
            </a:r>
            <a:r>
              <a:rPr lang="en-IN" sz="1000" b="1" kern="0" dirty="0" err="1">
                <a:solidFill>
                  <a:srgbClr val="843C0C"/>
                </a:solidFill>
                <a:latin typeface="Open Sans" panose="020B0606030504020204" pitchFamily="34" charset="0"/>
                <a:ea typeface="Open Sans" panose="020B0606030504020204" pitchFamily="34" charset="0"/>
                <a:cs typeface="Open Sans" panose="020B0606030504020204" pitchFamily="34" charset="0"/>
              </a:rPr>
              <a:t>MMTel_App</a:t>
            </a:r>
            <a:endParaRPr lang="en-IN" sz="1000" b="1" kern="0" dirty="0">
              <a:solidFill>
                <a:srgbClr val="843C0C"/>
              </a:solidFill>
              <a:latin typeface="Open Sans" panose="020B0606030504020204" pitchFamily="34" charset="0"/>
              <a:ea typeface="Open Sans" panose="020B0606030504020204" pitchFamily="34" charset="0"/>
              <a:cs typeface="Open Sans" panose="020B0606030504020204" pitchFamily="34" charset="0"/>
            </a:endParaRPr>
          </a:p>
          <a:p>
            <a:pPr algn="r" defTabSz="685750">
              <a:defRPr/>
            </a:pPr>
            <a:r>
              <a:rPr lang="en-IN" sz="1000" b="1" kern="0" dirty="0">
                <a:solidFill>
                  <a:srgbClr val="843C0C"/>
                </a:solidFill>
                <a:latin typeface="Open Sans" panose="020B0606030504020204" pitchFamily="34" charset="0"/>
                <a:ea typeface="Open Sans" panose="020B0606030504020204" pitchFamily="34" charset="0"/>
                <a:cs typeface="Open Sans" panose="020B0606030504020204" pitchFamily="34" charset="0"/>
              </a:rPr>
              <a:t>5GSAT_Ph3_APP</a:t>
            </a:r>
          </a:p>
          <a:p>
            <a:pPr algn="r" defTabSz="685750">
              <a:defRPr/>
            </a:pPr>
            <a:endParaRPr lang="en-IN" sz="1000" b="1" kern="0" dirty="0">
              <a:solidFill>
                <a:srgbClr val="843C0C"/>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444" name="Straight Connector 19">
            <a:extLst>
              <a:ext uri="{FF2B5EF4-FFF2-40B4-BE49-F238E27FC236}">
                <a16:creationId xmlns:a16="http://schemas.microsoft.com/office/drawing/2014/main" id="{6A267417-28CE-26BE-9662-622F8FC0EFCA}"/>
              </a:ext>
            </a:extLst>
          </p:cNvPr>
          <p:cNvCxnSpPr>
            <a:cxnSpLocks noChangeShapeType="1"/>
          </p:cNvCxnSpPr>
          <p:nvPr/>
        </p:nvCxnSpPr>
        <p:spPr bwMode="auto">
          <a:xfrm>
            <a:off x="10391323" y="1259134"/>
            <a:ext cx="1344083" cy="12700"/>
          </a:xfrm>
          <a:prstGeom prst="line">
            <a:avLst/>
          </a:prstGeom>
          <a:noFill/>
          <a:ln w="57150" algn="ctr">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79" name="Rectangle 78">
            <a:extLst>
              <a:ext uri="{FF2B5EF4-FFF2-40B4-BE49-F238E27FC236}">
                <a16:creationId xmlns:a16="http://schemas.microsoft.com/office/drawing/2014/main" id="{C4D7CAF9-A6D1-D256-D65B-7FFC8BDC92EB}"/>
              </a:ext>
            </a:extLst>
          </p:cNvPr>
          <p:cNvSpPr/>
          <p:nvPr/>
        </p:nvSpPr>
        <p:spPr bwMode="auto">
          <a:xfrm>
            <a:off x="10818235" y="909322"/>
            <a:ext cx="826508" cy="323165"/>
          </a:xfrm>
          <a:prstGeom prst="rect">
            <a:avLst/>
          </a:prstGeom>
        </p:spPr>
        <p:txBody>
          <a:bodyPr wrap="none" rIns="0" anchor="ctr">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r>
              <a:rPr lang="en-US" altLang="en-US" sz="1500" b="1" kern="0" dirty="0">
                <a:solidFill>
                  <a:schemeClr val="tx1">
                    <a:lumMod val="50000"/>
                    <a:lumOff val="50000"/>
                  </a:schemeClr>
                </a:solidFill>
                <a:latin typeface="Open Sans"/>
                <a:ea typeface="Open Sans"/>
                <a:cs typeface="Open Sans"/>
              </a:rPr>
              <a:t>Rel-19 *</a:t>
            </a:r>
            <a:endParaRPr lang="en-US" altLang="en-US" sz="2700" kern="0" dirty="0">
              <a:solidFill>
                <a:schemeClr val="tx1">
                  <a:lumMod val="50000"/>
                  <a:lumOff val="50000"/>
                </a:schemeClr>
              </a:solidFill>
              <a:latin typeface="Calibri" pitchFamily="34" charset="0"/>
            </a:endParaRPr>
          </a:p>
        </p:txBody>
      </p:sp>
      <p:sp>
        <p:nvSpPr>
          <p:cNvPr id="2" name="Rectangle 68">
            <a:extLst>
              <a:ext uri="{FF2B5EF4-FFF2-40B4-BE49-F238E27FC236}">
                <a16:creationId xmlns:a16="http://schemas.microsoft.com/office/drawing/2014/main" id="{0F5A6A95-A728-3429-795A-020488D0FBE7}"/>
              </a:ext>
            </a:extLst>
          </p:cNvPr>
          <p:cNvSpPr>
            <a:spLocks noChangeArrowheads="1"/>
          </p:cNvSpPr>
          <p:nvPr/>
        </p:nvSpPr>
        <p:spPr bwMode="auto">
          <a:xfrm>
            <a:off x="8771569" y="4936726"/>
            <a:ext cx="1350433" cy="1564653"/>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a:defRPr/>
            </a:pPr>
            <a:r>
              <a:rPr lang="en-IN" altLang="en-US" sz="2400" dirty="0">
                <a:solidFill>
                  <a:schemeClr val="bg1"/>
                </a:solidFill>
              </a:rPr>
              <a:t>4.</a:t>
            </a:r>
            <a:r>
              <a:rPr lang="en-IN" altLang="en-US" sz="1600" dirty="0">
                <a:solidFill>
                  <a:schemeClr val="bg1"/>
                </a:solidFill>
              </a:rPr>
              <a:t> </a:t>
            </a:r>
            <a:r>
              <a:rPr lang="en-IN" altLang="en-US" sz="1200" dirty="0">
                <a:solidFill>
                  <a:schemeClr val="bg1"/>
                </a:solidFill>
              </a:rPr>
              <a:t>5G-Adv APIs – Common APIs for Analytics, Slice, Location, Data delivery, User consent for API, Personal </a:t>
            </a:r>
            <a:r>
              <a:rPr lang="en-IN" altLang="en-US" sz="1200" dirty="0" err="1">
                <a:solidFill>
                  <a:schemeClr val="bg1"/>
                </a:solidFill>
              </a:rPr>
              <a:t>IoT</a:t>
            </a:r>
            <a:r>
              <a:rPr lang="en-IN" altLang="en-US" sz="1200" dirty="0">
                <a:solidFill>
                  <a:schemeClr val="bg1"/>
                </a:solidFill>
              </a:rPr>
              <a:t> NW</a:t>
            </a:r>
          </a:p>
        </p:txBody>
      </p:sp>
      <p:sp>
        <p:nvSpPr>
          <p:cNvPr id="4" name="Rectangle 68">
            <a:extLst>
              <a:ext uri="{FF2B5EF4-FFF2-40B4-BE49-F238E27FC236}">
                <a16:creationId xmlns:a16="http://schemas.microsoft.com/office/drawing/2014/main" id="{305B1DF7-4C40-C080-BF88-389C1D0AB7E7}"/>
              </a:ext>
            </a:extLst>
          </p:cNvPr>
          <p:cNvSpPr>
            <a:spLocks noChangeArrowheads="1"/>
          </p:cNvSpPr>
          <p:nvPr/>
        </p:nvSpPr>
        <p:spPr bwMode="auto">
          <a:xfrm>
            <a:off x="10358480" y="4921411"/>
            <a:ext cx="1373716" cy="1442356"/>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a:defRPr/>
            </a:pPr>
            <a:r>
              <a:rPr lang="en-IN" altLang="en-US" sz="2400" dirty="0">
                <a:solidFill>
                  <a:schemeClr val="bg1"/>
                </a:solidFill>
              </a:rPr>
              <a:t>5.</a:t>
            </a:r>
            <a:r>
              <a:rPr lang="en-IN" altLang="en-US" sz="1600" dirty="0">
                <a:solidFill>
                  <a:schemeClr val="bg1"/>
                </a:solidFill>
              </a:rPr>
              <a:t> </a:t>
            </a:r>
            <a:r>
              <a:rPr lang="en-IN" altLang="en-US" sz="1200" dirty="0">
                <a:solidFill>
                  <a:schemeClr val="bg1"/>
                </a:solidFill>
              </a:rPr>
              <a:t>5G-Adv APIs for New Verticals – AIML, Sensing, XR, Metaverse, Satellite, IMS Data Channel Apps</a:t>
            </a:r>
          </a:p>
        </p:txBody>
      </p:sp>
      <p:sp>
        <p:nvSpPr>
          <p:cNvPr id="3" name="Oval 2">
            <a:extLst>
              <a:ext uri="{FF2B5EF4-FFF2-40B4-BE49-F238E27FC236}">
                <a16:creationId xmlns:a16="http://schemas.microsoft.com/office/drawing/2014/main" id="{152E80A3-69DC-5DBD-858D-8381C23FD9DA}"/>
              </a:ext>
            </a:extLst>
          </p:cNvPr>
          <p:cNvSpPr/>
          <p:nvPr/>
        </p:nvSpPr>
        <p:spPr bwMode="auto">
          <a:xfrm>
            <a:off x="11671416" y="4233353"/>
            <a:ext cx="83820" cy="84667"/>
          </a:xfrm>
          <a:prstGeom prst="ellipse">
            <a:avLst/>
          </a:prstGeom>
          <a:solidFill>
            <a:sysClr val="window" lastClr="FFFFFF"/>
          </a:solidFill>
          <a:ln w="12700" cap="flat" cmpd="sng" algn="ctr">
            <a:solidFill>
              <a:srgbClr val="3F4855">
                <a:shade val="50000"/>
              </a:srgbClr>
            </a:solidFill>
            <a:prstDash val="solid"/>
          </a:ln>
          <a:effectLst/>
        </p:spPr>
        <p:txBody>
          <a:bodyPr anchor="ct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endParaRPr lang="en-US" altLang="en-US" kern="0">
              <a:solidFill>
                <a:srgbClr val="FFFFFF"/>
              </a:solidFill>
              <a:latin typeface="Calibri" pitchFamily="34" charset="0"/>
            </a:endParaRPr>
          </a:p>
        </p:txBody>
      </p:sp>
      <p:sp>
        <p:nvSpPr>
          <p:cNvPr id="34" name="Oval 33">
            <a:extLst>
              <a:ext uri="{FF2B5EF4-FFF2-40B4-BE49-F238E27FC236}">
                <a16:creationId xmlns:a16="http://schemas.microsoft.com/office/drawing/2014/main" id="{650DD2F0-41DB-52DF-5083-9B840D7B4D45}"/>
              </a:ext>
            </a:extLst>
          </p:cNvPr>
          <p:cNvSpPr/>
          <p:nvPr/>
        </p:nvSpPr>
        <p:spPr bwMode="auto">
          <a:xfrm>
            <a:off x="4696884" y="4214004"/>
            <a:ext cx="76200" cy="84667"/>
          </a:xfrm>
          <a:prstGeom prst="ellipse">
            <a:avLst/>
          </a:prstGeom>
          <a:solidFill>
            <a:sysClr val="window" lastClr="FFFFFF"/>
          </a:solidFill>
          <a:ln w="12700" cap="flat" cmpd="sng" algn="ctr">
            <a:solidFill>
              <a:srgbClr val="3F4855">
                <a:shade val="50000"/>
              </a:srgbClr>
            </a:solidFill>
            <a:prstDash val="solid"/>
          </a:ln>
          <a:effectLst/>
        </p:spPr>
        <p:txBody>
          <a:bodyPr anchor="ct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endParaRPr lang="en-US" altLang="en-US" kern="0">
              <a:solidFill>
                <a:srgbClr val="FFFFFF"/>
              </a:solidFill>
              <a:latin typeface="Calibri" pitchFamily="34" charset="0"/>
            </a:endParaRPr>
          </a:p>
        </p:txBody>
      </p:sp>
      <p:sp>
        <p:nvSpPr>
          <p:cNvPr id="30" name="Oval 29">
            <a:extLst>
              <a:ext uri="{FF2B5EF4-FFF2-40B4-BE49-F238E27FC236}">
                <a16:creationId xmlns:a16="http://schemas.microsoft.com/office/drawing/2014/main" id="{00E5466B-E0E5-2DF3-C140-2A11C6693D8E}"/>
              </a:ext>
            </a:extLst>
          </p:cNvPr>
          <p:cNvSpPr/>
          <p:nvPr/>
        </p:nvSpPr>
        <p:spPr bwMode="auto">
          <a:xfrm>
            <a:off x="6311801" y="4207655"/>
            <a:ext cx="78317" cy="84667"/>
          </a:xfrm>
          <a:prstGeom prst="ellipse">
            <a:avLst/>
          </a:prstGeom>
          <a:solidFill>
            <a:sysClr val="window" lastClr="FFFFFF"/>
          </a:solidFill>
          <a:ln w="12700" cap="flat" cmpd="sng" algn="ctr">
            <a:solidFill>
              <a:srgbClr val="3F4855">
                <a:shade val="50000"/>
              </a:srgbClr>
            </a:solidFill>
            <a:prstDash val="solid"/>
          </a:ln>
          <a:effectLst/>
        </p:spPr>
        <p:txBody>
          <a:bodyPr anchor="ct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endParaRPr lang="en-US" altLang="en-US" kern="0">
              <a:solidFill>
                <a:srgbClr val="FFFFFF"/>
              </a:solidFill>
              <a:latin typeface="Calibri" pitchFamily="34" charset="0"/>
            </a:endParaRPr>
          </a:p>
        </p:txBody>
      </p:sp>
      <p:sp>
        <p:nvSpPr>
          <p:cNvPr id="44" name="Oval 43">
            <a:extLst>
              <a:ext uri="{FF2B5EF4-FFF2-40B4-BE49-F238E27FC236}">
                <a16:creationId xmlns:a16="http://schemas.microsoft.com/office/drawing/2014/main" id="{444A4F8A-AE9A-0128-35C2-12780F1572FE}"/>
              </a:ext>
            </a:extLst>
          </p:cNvPr>
          <p:cNvSpPr/>
          <p:nvPr/>
        </p:nvSpPr>
        <p:spPr bwMode="auto">
          <a:xfrm>
            <a:off x="8394700" y="4211888"/>
            <a:ext cx="76200" cy="84667"/>
          </a:xfrm>
          <a:prstGeom prst="ellipse">
            <a:avLst/>
          </a:prstGeom>
          <a:solidFill>
            <a:sysClr val="window" lastClr="FFFFFF"/>
          </a:solidFill>
          <a:ln w="12700" cap="flat" cmpd="sng" algn="ctr">
            <a:solidFill>
              <a:srgbClr val="3F4855">
                <a:shade val="50000"/>
              </a:srgbClr>
            </a:solidFill>
            <a:prstDash val="solid"/>
          </a:ln>
          <a:effectLst/>
        </p:spPr>
        <p:txBody>
          <a:bodyPr anchor="ct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endParaRPr lang="en-US" altLang="en-US" kern="0">
              <a:solidFill>
                <a:srgbClr val="FFFFFF"/>
              </a:solidFill>
              <a:latin typeface="Calibri" pitchFamily="34" charset="0"/>
            </a:endParaRPr>
          </a:p>
        </p:txBody>
      </p:sp>
      <p:sp>
        <p:nvSpPr>
          <p:cNvPr id="74" name="Oval 73">
            <a:extLst>
              <a:ext uri="{FF2B5EF4-FFF2-40B4-BE49-F238E27FC236}">
                <a16:creationId xmlns:a16="http://schemas.microsoft.com/office/drawing/2014/main" id="{DED773EF-F97D-9AB3-C7F8-10E1F7F94A7C}"/>
              </a:ext>
            </a:extLst>
          </p:cNvPr>
          <p:cNvSpPr/>
          <p:nvPr/>
        </p:nvSpPr>
        <p:spPr bwMode="auto">
          <a:xfrm>
            <a:off x="10059578" y="4211585"/>
            <a:ext cx="83820" cy="84667"/>
          </a:xfrm>
          <a:prstGeom prst="ellipse">
            <a:avLst/>
          </a:prstGeom>
          <a:solidFill>
            <a:sysClr val="window" lastClr="FFFFFF"/>
          </a:solidFill>
          <a:ln w="12700" cap="flat" cmpd="sng" algn="ctr">
            <a:solidFill>
              <a:srgbClr val="3F4855">
                <a:shade val="50000"/>
              </a:srgbClr>
            </a:solidFill>
            <a:prstDash val="solid"/>
          </a:ln>
          <a:effectLst/>
        </p:spPr>
        <p:txBody>
          <a:bodyPr anchor="ct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791">
              <a:defRPr/>
            </a:pPr>
            <a:endParaRPr lang="en-US" altLang="en-US" kern="0">
              <a:solidFill>
                <a:srgbClr val="FFFFFF"/>
              </a:solidFill>
              <a:latin typeface="Calibri" pitchFamily="34" charset="0"/>
            </a:endParaRPr>
          </a:p>
        </p:txBody>
      </p:sp>
      <p:sp>
        <p:nvSpPr>
          <p:cNvPr id="6" name="Rectangle 5"/>
          <p:cNvSpPr/>
          <p:nvPr/>
        </p:nvSpPr>
        <p:spPr>
          <a:xfrm>
            <a:off x="184147" y="6416955"/>
            <a:ext cx="1861407" cy="261610"/>
          </a:xfrm>
          <a:prstGeom prst="rect">
            <a:avLst/>
          </a:prstGeom>
        </p:spPr>
        <p:txBody>
          <a:bodyPr wrap="none">
            <a:spAutoFit/>
          </a:bodyPr>
          <a:lstStyle/>
          <a:p>
            <a:r>
              <a:rPr lang="en-US" altLang="en-US" sz="1100" kern="0" dirty="0">
                <a:solidFill>
                  <a:schemeClr val="tx1">
                    <a:lumMod val="50000"/>
                    <a:lumOff val="50000"/>
                  </a:schemeClr>
                </a:solidFill>
                <a:latin typeface="Open Sans"/>
                <a:ea typeface="Open Sans"/>
                <a:cs typeface="Open Sans"/>
              </a:rPr>
              <a:t>* Rel-19 Work in progress</a:t>
            </a:r>
            <a:endParaRPr lang="en-IN" sz="1100" dirty="0">
              <a:solidFill>
                <a:schemeClr val="tx1">
                  <a:lumMod val="50000"/>
                  <a:lumOff val="50000"/>
                </a:schemeClr>
              </a:solidFill>
            </a:endParaRPr>
          </a:p>
        </p:txBody>
      </p:sp>
      <p:cxnSp>
        <p:nvCxnSpPr>
          <p:cNvPr id="13" name="Straight Arrow Connector 12">
            <a:extLst>
              <a:ext uri="{FF2B5EF4-FFF2-40B4-BE49-F238E27FC236}">
                <a16:creationId xmlns:a16="http://schemas.microsoft.com/office/drawing/2014/main" id="{74F7AEE1-F9CF-EE11-914F-47CDD3662D5D}"/>
              </a:ext>
            </a:extLst>
          </p:cNvPr>
          <p:cNvCxnSpPr>
            <a:cxnSpLocks/>
            <a:stCxn id="13366" idx="3"/>
          </p:cNvCxnSpPr>
          <p:nvPr/>
        </p:nvCxnSpPr>
        <p:spPr>
          <a:xfrm>
            <a:off x="4752017" y="5423228"/>
            <a:ext cx="2624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1F0E548-D492-A0A7-3F4D-524BF7A31CD3}"/>
              </a:ext>
            </a:extLst>
          </p:cNvPr>
          <p:cNvCxnSpPr>
            <a:cxnSpLocks/>
          </p:cNvCxnSpPr>
          <p:nvPr/>
        </p:nvCxnSpPr>
        <p:spPr>
          <a:xfrm>
            <a:off x="6388199" y="5465028"/>
            <a:ext cx="2688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46E07AC-32B8-35E4-30AE-D14C0D28AF5E}"/>
              </a:ext>
            </a:extLst>
          </p:cNvPr>
          <p:cNvCxnSpPr>
            <a:cxnSpLocks/>
          </p:cNvCxnSpPr>
          <p:nvPr/>
        </p:nvCxnSpPr>
        <p:spPr>
          <a:xfrm>
            <a:off x="8449544" y="5465028"/>
            <a:ext cx="2688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B1B8DE1-E4D8-D03A-B667-95ABA8D4AF7A}"/>
              </a:ext>
            </a:extLst>
          </p:cNvPr>
          <p:cNvCxnSpPr>
            <a:cxnSpLocks/>
          </p:cNvCxnSpPr>
          <p:nvPr/>
        </p:nvCxnSpPr>
        <p:spPr>
          <a:xfrm>
            <a:off x="10092489" y="5495244"/>
            <a:ext cx="2688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9FF5F0C-F28C-5D9A-B41A-5CB6C5CF5C67}"/>
              </a:ext>
            </a:extLst>
          </p:cNvPr>
          <p:cNvSpPr/>
          <p:nvPr/>
        </p:nvSpPr>
        <p:spPr>
          <a:xfrm>
            <a:off x="2948136" y="4514571"/>
            <a:ext cx="8935527" cy="182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9E1A068B-DCE6-86D4-292D-C0C7F21AF566}"/>
              </a:ext>
            </a:extLst>
          </p:cNvPr>
          <p:cNvSpPr txBox="1"/>
          <p:nvPr/>
        </p:nvSpPr>
        <p:spPr bwMode="auto">
          <a:xfrm>
            <a:off x="11335501" y="4537025"/>
            <a:ext cx="755649" cy="179917"/>
          </a:xfrm>
          <a:prstGeom prst="rect">
            <a:avLst/>
          </a:prstGeom>
          <a:noFill/>
        </p:spPr>
        <p:txBody>
          <a:bodyPr lIns="54000" anchor="ctr"/>
          <a:lstStyle/>
          <a:p>
            <a:pPr algn="ctr" defTabSz="685750">
              <a:defRPr/>
            </a:pPr>
            <a:r>
              <a:rPr lang="en-US" sz="900" b="1" kern="0" dirty="0">
                <a:solidFill>
                  <a:srgbClr val="4472C4">
                    <a:lumMod val="75000"/>
                  </a:srgbClr>
                </a:solidFill>
                <a:cs typeface="Arial" panose="020B0604020202020204" pitchFamily="34" charset="0"/>
              </a:rPr>
              <a:t>Dec 2024</a:t>
            </a:r>
          </a:p>
        </p:txBody>
      </p:sp>
      <p:sp>
        <p:nvSpPr>
          <p:cNvPr id="56" name="TextBox 55">
            <a:extLst>
              <a:ext uri="{FF2B5EF4-FFF2-40B4-BE49-F238E27FC236}">
                <a16:creationId xmlns:a16="http://schemas.microsoft.com/office/drawing/2014/main" id="{75C9F2D7-ED17-0E63-9984-12E0EE3B0C3D}"/>
              </a:ext>
            </a:extLst>
          </p:cNvPr>
          <p:cNvSpPr txBox="1"/>
          <p:nvPr/>
        </p:nvSpPr>
        <p:spPr bwMode="auto">
          <a:xfrm>
            <a:off x="9576424" y="4529118"/>
            <a:ext cx="1102783" cy="177800"/>
          </a:xfrm>
          <a:prstGeom prst="rect">
            <a:avLst/>
          </a:prstGeom>
          <a:noFill/>
        </p:spPr>
        <p:txBody>
          <a:bodyPr lIns="54000" anchor="ctr"/>
          <a:lstStyle/>
          <a:p>
            <a:pPr algn="ctr" defTabSz="685750">
              <a:defRPr/>
            </a:pPr>
            <a:r>
              <a:rPr lang="en-US" sz="900" b="1" kern="0" dirty="0">
                <a:solidFill>
                  <a:srgbClr val="4472C4">
                    <a:lumMod val="75000"/>
                  </a:srgbClr>
                </a:solidFill>
                <a:cs typeface="Arial" panose="020B0604020202020204" pitchFamily="34" charset="0"/>
              </a:rPr>
              <a:t>Mar 2023</a:t>
            </a:r>
          </a:p>
        </p:txBody>
      </p:sp>
      <p:sp>
        <p:nvSpPr>
          <p:cNvPr id="43" name="TextBox 42">
            <a:extLst>
              <a:ext uri="{FF2B5EF4-FFF2-40B4-BE49-F238E27FC236}">
                <a16:creationId xmlns:a16="http://schemas.microsoft.com/office/drawing/2014/main" id="{6487B283-C70A-14EF-F703-1D196D2D43E0}"/>
              </a:ext>
            </a:extLst>
          </p:cNvPr>
          <p:cNvSpPr txBox="1"/>
          <p:nvPr/>
        </p:nvSpPr>
        <p:spPr bwMode="auto">
          <a:xfrm>
            <a:off x="7912196" y="4523307"/>
            <a:ext cx="1102784" cy="177800"/>
          </a:xfrm>
          <a:prstGeom prst="rect">
            <a:avLst/>
          </a:prstGeom>
          <a:noFill/>
        </p:spPr>
        <p:txBody>
          <a:bodyPr lIns="54000" anchor="ctr"/>
          <a:lstStyle/>
          <a:p>
            <a:pPr algn="ctr" defTabSz="685750">
              <a:defRPr/>
            </a:pPr>
            <a:r>
              <a:rPr lang="en-US" sz="900" b="1" kern="0" dirty="0">
                <a:solidFill>
                  <a:srgbClr val="4472C4">
                    <a:lumMod val="75000"/>
                  </a:srgbClr>
                </a:solidFill>
                <a:cs typeface="Arial" panose="020B0604020202020204" pitchFamily="34" charset="0"/>
              </a:rPr>
              <a:t>June 2021</a:t>
            </a:r>
          </a:p>
        </p:txBody>
      </p:sp>
      <p:sp>
        <p:nvSpPr>
          <p:cNvPr id="40" name="TextBox 39">
            <a:extLst>
              <a:ext uri="{FF2B5EF4-FFF2-40B4-BE49-F238E27FC236}">
                <a16:creationId xmlns:a16="http://schemas.microsoft.com/office/drawing/2014/main" id="{4CA0B333-A66A-2C8B-732C-318AA10C964F}"/>
              </a:ext>
            </a:extLst>
          </p:cNvPr>
          <p:cNvSpPr txBox="1"/>
          <p:nvPr/>
        </p:nvSpPr>
        <p:spPr bwMode="auto">
          <a:xfrm>
            <a:off x="5945113" y="4531504"/>
            <a:ext cx="863600" cy="127000"/>
          </a:xfrm>
          <a:prstGeom prst="rect">
            <a:avLst/>
          </a:prstGeom>
          <a:noFill/>
        </p:spPr>
        <p:txBody>
          <a:bodyPr lIns="54000" anchor="ctr"/>
          <a:lstStyle/>
          <a:p>
            <a:pPr algn="ctr" defTabSz="685750">
              <a:defRPr/>
            </a:pPr>
            <a:r>
              <a:rPr lang="en-US" sz="900" b="1" kern="0" dirty="0">
                <a:solidFill>
                  <a:srgbClr val="39B46E"/>
                </a:solidFill>
                <a:cs typeface="Arial" panose="020B0604020202020204" pitchFamily="34" charset="0"/>
              </a:rPr>
              <a:t>June 2020</a:t>
            </a:r>
          </a:p>
        </p:txBody>
      </p:sp>
      <p:sp>
        <p:nvSpPr>
          <p:cNvPr id="39" name="TextBox 38">
            <a:extLst>
              <a:ext uri="{FF2B5EF4-FFF2-40B4-BE49-F238E27FC236}">
                <a16:creationId xmlns:a16="http://schemas.microsoft.com/office/drawing/2014/main" id="{4FDABEBF-2353-72AC-9080-6CF23BA1385D}"/>
              </a:ext>
            </a:extLst>
          </p:cNvPr>
          <p:cNvSpPr txBox="1"/>
          <p:nvPr/>
        </p:nvSpPr>
        <p:spPr bwMode="auto">
          <a:xfrm>
            <a:off x="4342829" y="4531504"/>
            <a:ext cx="865717" cy="127000"/>
          </a:xfrm>
          <a:prstGeom prst="rect">
            <a:avLst/>
          </a:prstGeom>
          <a:noFill/>
        </p:spPr>
        <p:txBody>
          <a:bodyPr lIns="54000" anchor="ctr"/>
          <a:lstStyle/>
          <a:p>
            <a:pPr algn="ctr" defTabSz="685750">
              <a:defRPr/>
            </a:pPr>
            <a:r>
              <a:rPr lang="en-US" sz="900" b="1" kern="0" dirty="0">
                <a:solidFill>
                  <a:srgbClr val="297FB8"/>
                </a:solidFill>
                <a:cs typeface="Arial" panose="020B0604020202020204" pitchFamily="34" charset="0"/>
              </a:rPr>
              <a:t>Jun 2018</a:t>
            </a:r>
          </a:p>
        </p:txBody>
      </p:sp>
      <p:sp>
        <p:nvSpPr>
          <p:cNvPr id="38" name="TextBox 37">
            <a:extLst>
              <a:ext uri="{FF2B5EF4-FFF2-40B4-BE49-F238E27FC236}">
                <a16:creationId xmlns:a16="http://schemas.microsoft.com/office/drawing/2014/main" id="{E6A8F787-78CD-70FD-3C4C-8FDBA6321F5E}"/>
              </a:ext>
            </a:extLst>
          </p:cNvPr>
          <p:cNvSpPr txBox="1"/>
          <p:nvPr/>
        </p:nvSpPr>
        <p:spPr bwMode="auto">
          <a:xfrm>
            <a:off x="2936600" y="4537025"/>
            <a:ext cx="863600" cy="127000"/>
          </a:xfrm>
          <a:prstGeom prst="rect">
            <a:avLst/>
          </a:prstGeom>
          <a:noFill/>
        </p:spPr>
        <p:txBody>
          <a:bodyPr lIns="54000" anchor="ctr"/>
          <a:lstStyle/>
          <a:p>
            <a:pPr algn="ctr" defTabSz="685750">
              <a:defRPr/>
            </a:pPr>
            <a:r>
              <a:rPr lang="en-US" sz="900" b="1" kern="0" dirty="0">
                <a:solidFill>
                  <a:srgbClr val="00B0F0"/>
                </a:solidFill>
                <a:cs typeface="Arial" panose="020B0604020202020204" pitchFamily="34" charset="0"/>
              </a:rPr>
              <a:t>Jun 2017</a:t>
            </a:r>
          </a:p>
        </p:txBody>
      </p:sp>
    </p:spTree>
    <p:extLst>
      <p:ext uri="{BB962C8B-B14F-4D97-AF65-F5344CB8AC3E}">
        <p14:creationId xmlns:p14="http://schemas.microsoft.com/office/powerpoint/2010/main" val="161924837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EAC949-537A-576D-813F-361FF95BFFA4}"/>
              </a:ext>
            </a:extLst>
          </p:cNvPr>
          <p:cNvSpPr>
            <a:spLocks noGrp="1"/>
          </p:cNvSpPr>
          <p:nvPr>
            <p:ph type="title"/>
          </p:nvPr>
        </p:nvSpPr>
        <p:spPr>
          <a:xfrm>
            <a:off x="2165475" y="85819"/>
            <a:ext cx="9537171" cy="808073"/>
          </a:xfrm>
        </p:spPr>
        <p:txBody>
          <a:bodyPr>
            <a:normAutofit/>
          </a:bodyPr>
          <a:lstStyle/>
          <a:p>
            <a:r>
              <a:rPr lang="en-US" sz="4400" dirty="0">
                <a:effectLst/>
                <a:ea typeface="Times New Roman" panose="02020603050405020304" pitchFamily="18" charset="0"/>
                <a:cs typeface="Times New Roman" panose="02020603050405020304" pitchFamily="18" charset="0"/>
              </a:rPr>
              <a:t>Critical Communication </a:t>
            </a:r>
            <a:r>
              <a:rPr lang="en-US" sz="4400" dirty="0">
                <a:ea typeface="Times New Roman" panose="02020603050405020304" pitchFamily="18" charset="0"/>
                <a:cs typeface="Times New Roman" panose="02020603050405020304" pitchFamily="18" charset="0"/>
              </a:rPr>
              <a:t>A</a:t>
            </a:r>
            <a:r>
              <a:rPr lang="en-US" sz="4400" dirty="0">
                <a:effectLst/>
                <a:ea typeface="Times New Roman" panose="02020603050405020304" pitchFamily="18" charset="0"/>
                <a:cs typeface="Times New Roman" panose="02020603050405020304" pitchFamily="18" charset="0"/>
              </a:rPr>
              <a:t>pplications 1/3</a:t>
            </a:r>
            <a:endParaRPr lang="en-US" sz="4400" dirty="0"/>
          </a:p>
        </p:txBody>
      </p:sp>
      <p:sp>
        <p:nvSpPr>
          <p:cNvPr id="4" name="Rectangle 3">
            <a:extLst>
              <a:ext uri="{FF2B5EF4-FFF2-40B4-BE49-F238E27FC236}">
                <a16:creationId xmlns:a16="http://schemas.microsoft.com/office/drawing/2014/main" id="{FF996586-DBE4-52DF-0EFE-92B2B291FDA9}"/>
              </a:ext>
            </a:extLst>
          </p:cNvPr>
          <p:cNvSpPr/>
          <p:nvPr/>
        </p:nvSpPr>
        <p:spPr>
          <a:xfrm>
            <a:off x="199259" y="1433451"/>
            <a:ext cx="2516201" cy="4669116"/>
          </a:xfrm>
          <a:prstGeom prst="rect">
            <a:avLst/>
          </a:prstGeom>
          <a:solidFill>
            <a:srgbClr val="E1F0FF"/>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B5E12C-2385-7320-1F35-448E1B397B00}"/>
              </a:ext>
            </a:extLst>
          </p:cNvPr>
          <p:cNvSpPr txBox="1"/>
          <p:nvPr/>
        </p:nvSpPr>
        <p:spPr>
          <a:xfrm>
            <a:off x="209648" y="1656156"/>
            <a:ext cx="2418942" cy="914097"/>
          </a:xfrm>
          <a:prstGeom prst="rect">
            <a:avLst/>
          </a:prstGeom>
          <a:noFill/>
        </p:spPr>
        <p:txBody>
          <a:bodyPr wrap="square" rtlCol="0">
            <a:spAutoFit/>
          </a:bodyPr>
          <a:lstStyle/>
          <a:p>
            <a:pPr marL="285750" indent="-285750">
              <a:buFont typeface="Arial" panose="020B0604020202020204" pitchFamily="34" charset="0"/>
              <a:buChar char="•"/>
            </a:pPr>
            <a:r>
              <a:rPr lang="en-US" sz="1600" b="1" dirty="0"/>
              <a:t>Proximity Services</a:t>
            </a:r>
          </a:p>
          <a:p>
            <a:pPr marL="285750" indent="-285750">
              <a:buFont typeface="Arial" panose="020B0604020202020204" pitchFamily="34" charset="0"/>
              <a:buChar char="•"/>
            </a:pPr>
            <a:r>
              <a:rPr lang="en-US" sz="1600" b="1" dirty="0"/>
              <a:t>Group Communication service enablers of LTE</a:t>
            </a:r>
          </a:p>
        </p:txBody>
      </p:sp>
      <p:sp>
        <p:nvSpPr>
          <p:cNvPr id="8" name="TextBox 7">
            <a:extLst>
              <a:ext uri="{FF2B5EF4-FFF2-40B4-BE49-F238E27FC236}">
                <a16:creationId xmlns:a16="http://schemas.microsoft.com/office/drawing/2014/main" id="{025DE726-F6AB-3D4B-B486-669C653D2A36}"/>
              </a:ext>
            </a:extLst>
          </p:cNvPr>
          <p:cNvSpPr txBox="1"/>
          <p:nvPr/>
        </p:nvSpPr>
        <p:spPr>
          <a:xfrm>
            <a:off x="729832" y="905436"/>
            <a:ext cx="1622504" cy="646331"/>
          </a:xfrm>
          <a:prstGeom prst="rect">
            <a:avLst/>
          </a:prstGeom>
          <a:noFill/>
        </p:spPr>
        <p:txBody>
          <a:bodyPr wrap="square" rtlCol="0">
            <a:spAutoFit/>
          </a:bodyPr>
          <a:lstStyle/>
          <a:p>
            <a:r>
              <a:rPr lang="en-US" sz="3600" b="1" dirty="0">
                <a:solidFill>
                  <a:schemeClr val="accent1">
                    <a:lumMod val="40000"/>
                    <a:lumOff val="60000"/>
                  </a:schemeClr>
                </a:solidFill>
              </a:rPr>
              <a:t>Rel-12</a:t>
            </a:r>
            <a:endParaRPr lang="en-GB" sz="3600" b="1" dirty="0">
              <a:solidFill>
                <a:schemeClr val="accent1">
                  <a:lumMod val="40000"/>
                  <a:lumOff val="60000"/>
                </a:schemeClr>
              </a:solidFill>
            </a:endParaRPr>
          </a:p>
        </p:txBody>
      </p:sp>
      <p:sp>
        <p:nvSpPr>
          <p:cNvPr id="9" name="Rectangle 8">
            <a:extLst>
              <a:ext uri="{FF2B5EF4-FFF2-40B4-BE49-F238E27FC236}">
                <a16:creationId xmlns:a16="http://schemas.microsoft.com/office/drawing/2014/main" id="{70C24ED9-33FD-C46D-BFB9-257451D534C1}"/>
              </a:ext>
            </a:extLst>
          </p:cNvPr>
          <p:cNvSpPr/>
          <p:nvPr/>
        </p:nvSpPr>
        <p:spPr>
          <a:xfrm>
            <a:off x="3059599" y="1433450"/>
            <a:ext cx="2597579" cy="4887790"/>
          </a:xfrm>
          <a:prstGeom prst="rect">
            <a:avLst/>
          </a:prstGeom>
          <a:solidFill>
            <a:srgbClr val="7030A0"/>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B4346053-C7D5-E19D-D41B-99273F37D434}"/>
              </a:ext>
            </a:extLst>
          </p:cNvPr>
          <p:cNvSpPr/>
          <p:nvPr/>
        </p:nvSpPr>
        <p:spPr>
          <a:xfrm>
            <a:off x="6038687" y="1433451"/>
            <a:ext cx="2881957" cy="4887790"/>
          </a:xfrm>
          <a:prstGeom prst="rect">
            <a:avLst/>
          </a:prstGeom>
          <a:solidFill>
            <a:srgbClr val="00B0F0"/>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29EA4C4-A1EA-7653-D394-47AFC84B703D}"/>
              </a:ext>
            </a:extLst>
          </p:cNvPr>
          <p:cNvSpPr/>
          <p:nvPr/>
        </p:nvSpPr>
        <p:spPr>
          <a:xfrm>
            <a:off x="9216099" y="1433452"/>
            <a:ext cx="2881957" cy="4887788"/>
          </a:xfrm>
          <a:prstGeom prst="rect">
            <a:avLst/>
          </a:prstGeom>
          <a:solidFill>
            <a:srgbClr val="0070C0"/>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D4C5638-0A2E-98C8-6C9C-A28F275152AB}"/>
              </a:ext>
            </a:extLst>
          </p:cNvPr>
          <p:cNvSpPr txBox="1"/>
          <p:nvPr/>
        </p:nvSpPr>
        <p:spPr>
          <a:xfrm>
            <a:off x="3559052" y="890571"/>
            <a:ext cx="1622504" cy="646331"/>
          </a:xfrm>
          <a:prstGeom prst="rect">
            <a:avLst/>
          </a:prstGeom>
          <a:noFill/>
        </p:spPr>
        <p:txBody>
          <a:bodyPr wrap="square" rtlCol="0">
            <a:spAutoFit/>
          </a:bodyPr>
          <a:lstStyle/>
          <a:p>
            <a:r>
              <a:rPr lang="en-US" sz="3600" b="1" dirty="0">
                <a:solidFill>
                  <a:srgbClr val="7030A0"/>
                </a:solidFill>
              </a:rPr>
              <a:t>Rel-13</a:t>
            </a:r>
            <a:endParaRPr lang="en-GB" sz="3600" b="1" dirty="0">
              <a:solidFill>
                <a:srgbClr val="7030A0"/>
              </a:solidFill>
            </a:endParaRPr>
          </a:p>
        </p:txBody>
      </p:sp>
      <p:sp>
        <p:nvSpPr>
          <p:cNvPr id="13" name="TextBox 12">
            <a:extLst>
              <a:ext uri="{FF2B5EF4-FFF2-40B4-BE49-F238E27FC236}">
                <a16:creationId xmlns:a16="http://schemas.microsoft.com/office/drawing/2014/main" id="{BE244006-1933-2EC6-D9AE-3BF4CD64180F}"/>
              </a:ext>
            </a:extLst>
          </p:cNvPr>
          <p:cNvSpPr txBox="1"/>
          <p:nvPr/>
        </p:nvSpPr>
        <p:spPr>
          <a:xfrm>
            <a:off x="6718651" y="883138"/>
            <a:ext cx="1622504" cy="646331"/>
          </a:xfrm>
          <a:prstGeom prst="rect">
            <a:avLst/>
          </a:prstGeom>
          <a:noFill/>
        </p:spPr>
        <p:txBody>
          <a:bodyPr wrap="square" rtlCol="0">
            <a:spAutoFit/>
          </a:bodyPr>
          <a:lstStyle/>
          <a:p>
            <a:r>
              <a:rPr lang="en-US" sz="3600" b="1" dirty="0">
                <a:solidFill>
                  <a:srgbClr val="00B0F0"/>
                </a:solidFill>
              </a:rPr>
              <a:t>Rel-14</a:t>
            </a:r>
            <a:endParaRPr lang="en-GB" sz="3600" b="1" dirty="0">
              <a:solidFill>
                <a:srgbClr val="00B0F0"/>
              </a:solidFill>
            </a:endParaRPr>
          </a:p>
        </p:txBody>
      </p:sp>
      <p:sp>
        <p:nvSpPr>
          <p:cNvPr id="14" name="TextBox 13">
            <a:extLst>
              <a:ext uri="{FF2B5EF4-FFF2-40B4-BE49-F238E27FC236}">
                <a16:creationId xmlns:a16="http://schemas.microsoft.com/office/drawing/2014/main" id="{DCB542DA-438E-099E-54AA-F17414275BE7}"/>
              </a:ext>
            </a:extLst>
          </p:cNvPr>
          <p:cNvSpPr txBox="1"/>
          <p:nvPr/>
        </p:nvSpPr>
        <p:spPr>
          <a:xfrm>
            <a:off x="9766239" y="876110"/>
            <a:ext cx="1622504" cy="646331"/>
          </a:xfrm>
          <a:prstGeom prst="rect">
            <a:avLst/>
          </a:prstGeom>
          <a:noFill/>
        </p:spPr>
        <p:txBody>
          <a:bodyPr wrap="square" rtlCol="0">
            <a:spAutoFit/>
          </a:bodyPr>
          <a:lstStyle/>
          <a:p>
            <a:r>
              <a:rPr lang="en-US" sz="3600" b="1" dirty="0">
                <a:solidFill>
                  <a:srgbClr val="0070C0"/>
                </a:solidFill>
              </a:rPr>
              <a:t>Rel-15</a:t>
            </a:r>
            <a:endParaRPr lang="en-GB" sz="3600" b="1" dirty="0">
              <a:solidFill>
                <a:srgbClr val="0070C0"/>
              </a:solidFill>
            </a:endParaRPr>
          </a:p>
        </p:txBody>
      </p:sp>
      <p:sp>
        <p:nvSpPr>
          <p:cNvPr id="15" name="TextBox 14">
            <a:extLst>
              <a:ext uri="{FF2B5EF4-FFF2-40B4-BE49-F238E27FC236}">
                <a16:creationId xmlns:a16="http://schemas.microsoft.com/office/drawing/2014/main" id="{2F5345BB-42FD-76BB-81CC-9AC995F02B3F}"/>
              </a:ext>
            </a:extLst>
          </p:cNvPr>
          <p:cNvSpPr txBox="1"/>
          <p:nvPr/>
        </p:nvSpPr>
        <p:spPr>
          <a:xfrm>
            <a:off x="3068211" y="1589604"/>
            <a:ext cx="2418942"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MC Push to Talk</a:t>
            </a:r>
          </a:p>
          <a:p>
            <a:pPr marL="285750" indent="-285750">
              <a:buFont typeface="Arial" panose="020B0604020202020204" pitchFamily="34" charset="0"/>
              <a:buChar char="•"/>
            </a:pPr>
            <a:r>
              <a:rPr lang="en-US" b="1" dirty="0">
                <a:solidFill>
                  <a:schemeClr val="bg1"/>
                </a:solidFill>
              </a:rPr>
              <a:t>Proximity Services </a:t>
            </a:r>
            <a:r>
              <a:rPr lang="en-US" b="1" dirty="0" err="1">
                <a:solidFill>
                  <a:schemeClr val="bg1"/>
                </a:solidFill>
              </a:rPr>
              <a:t>enh</a:t>
            </a:r>
            <a:r>
              <a:rPr lang="en-US" b="1" dirty="0">
                <a:solidFill>
                  <a:schemeClr val="bg1"/>
                </a:solidFill>
              </a:rPr>
              <a:t>.</a:t>
            </a:r>
            <a:endParaRPr lang="en-GB" b="1" dirty="0">
              <a:solidFill>
                <a:schemeClr val="bg1"/>
              </a:solidFill>
            </a:endParaRPr>
          </a:p>
        </p:txBody>
      </p:sp>
      <p:sp>
        <p:nvSpPr>
          <p:cNvPr id="17" name="TextBox 16">
            <a:extLst>
              <a:ext uri="{FF2B5EF4-FFF2-40B4-BE49-F238E27FC236}">
                <a16:creationId xmlns:a16="http://schemas.microsoft.com/office/drawing/2014/main" id="{A23EEE85-25E8-D357-C7B1-0269ADD3B1A0}"/>
              </a:ext>
            </a:extLst>
          </p:cNvPr>
          <p:cNvSpPr txBox="1"/>
          <p:nvPr/>
        </p:nvSpPr>
        <p:spPr>
          <a:xfrm>
            <a:off x="6055634" y="1514950"/>
            <a:ext cx="2742616" cy="138499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Enhanced MC Push to Talk</a:t>
            </a:r>
          </a:p>
          <a:p>
            <a:pPr marL="285750" indent="-285750">
              <a:buFont typeface="Arial" panose="020B0604020202020204" pitchFamily="34" charset="0"/>
              <a:buChar char="•"/>
            </a:pPr>
            <a:r>
              <a:rPr lang="en-US" b="1" dirty="0">
                <a:solidFill>
                  <a:schemeClr val="bg1"/>
                </a:solidFill>
              </a:rPr>
              <a:t>MC Video</a:t>
            </a:r>
          </a:p>
          <a:p>
            <a:pPr marL="285750" indent="-285750">
              <a:buFont typeface="Arial" panose="020B0604020202020204" pitchFamily="34" charset="0"/>
              <a:buChar char="•"/>
            </a:pPr>
            <a:r>
              <a:rPr lang="en-US" b="1" dirty="0">
                <a:solidFill>
                  <a:schemeClr val="bg1"/>
                </a:solidFill>
              </a:rPr>
              <a:t>MC Data</a:t>
            </a:r>
          </a:p>
          <a:p>
            <a:pPr marL="285750" indent="-285750">
              <a:buFont typeface="Arial" panose="020B0604020202020204" pitchFamily="34" charset="0"/>
              <a:buChar char="•"/>
            </a:pPr>
            <a:r>
              <a:rPr lang="en-GB" sz="1600" b="1" dirty="0">
                <a:solidFill>
                  <a:schemeClr val="bg1"/>
                </a:solidFill>
              </a:rPr>
              <a:t>MC Common  Architecture</a:t>
            </a:r>
          </a:p>
          <a:p>
            <a:pPr marL="285750" indent="-285750">
              <a:buFont typeface="Arial" panose="020B0604020202020204" pitchFamily="34" charset="0"/>
              <a:buChar char="•"/>
            </a:pPr>
            <a:endParaRPr lang="en-GB" sz="1600" b="1" dirty="0">
              <a:solidFill>
                <a:schemeClr val="bg1"/>
              </a:solidFill>
            </a:endParaRPr>
          </a:p>
        </p:txBody>
      </p:sp>
      <p:sp>
        <p:nvSpPr>
          <p:cNvPr id="18" name="TextBox 17">
            <a:extLst>
              <a:ext uri="{FF2B5EF4-FFF2-40B4-BE49-F238E27FC236}">
                <a16:creationId xmlns:a16="http://schemas.microsoft.com/office/drawing/2014/main" id="{E270A51F-B0FB-EC0A-4C92-8D81203E9513}"/>
              </a:ext>
            </a:extLst>
          </p:cNvPr>
          <p:cNvSpPr txBox="1"/>
          <p:nvPr/>
        </p:nvSpPr>
        <p:spPr>
          <a:xfrm>
            <a:off x="9216100" y="1465919"/>
            <a:ext cx="2894383" cy="255454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MC Push To Talk/Video/Data </a:t>
            </a:r>
            <a:r>
              <a:rPr lang="en-US" sz="1600" b="1" dirty="0" err="1">
                <a:solidFill>
                  <a:schemeClr val="bg1"/>
                </a:solidFill>
              </a:rPr>
              <a:t>enh</a:t>
            </a:r>
            <a:r>
              <a:rPr lang="en-US" sz="1600" b="1" dirty="0">
                <a:solidFill>
                  <a:schemeClr val="bg1"/>
                </a:solidFill>
              </a:rPr>
              <a:t>.</a:t>
            </a:r>
          </a:p>
          <a:p>
            <a:pPr marL="285750" indent="-285750">
              <a:buFont typeface="Arial" panose="020B0604020202020204" pitchFamily="34" charset="0"/>
              <a:buChar char="•"/>
            </a:pPr>
            <a:r>
              <a:rPr lang="en-US" sz="1600" b="1" dirty="0">
                <a:solidFill>
                  <a:schemeClr val="bg1"/>
                </a:solidFill>
              </a:rPr>
              <a:t>IWF – Interworking with LMR systems</a:t>
            </a: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MCCI - MC system migration and interconnection</a:t>
            </a:r>
          </a:p>
          <a:p>
            <a:pPr marL="285750" indent="-285750">
              <a:buFont typeface="Arial" panose="020B0604020202020204" pitchFamily="34" charset="0"/>
              <a:buChar char="•"/>
            </a:pPr>
            <a:r>
              <a:rPr lang="en-US" sz="1600" b="1" dirty="0">
                <a:solidFill>
                  <a:schemeClr val="bg1"/>
                </a:solidFill>
              </a:rPr>
              <a:t>MBMS for MC communication</a:t>
            </a:r>
          </a:p>
          <a:p>
            <a:pPr marL="285750" indent="-285750">
              <a:buFont typeface="Arial" panose="020B0604020202020204" pitchFamily="34" charset="0"/>
              <a:buChar char="•"/>
            </a:pPr>
            <a:r>
              <a:rPr lang="en-GB" sz="1600" b="1" dirty="0">
                <a:solidFill>
                  <a:schemeClr val="bg1"/>
                </a:solidFill>
              </a:rPr>
              <a:t>Railways</a:t>
            </a:r>
            <a:r>
              <a:rPr lang="en-GB" sz="1600" dirty="0">
                <a:solidFill>
                  <a:schemeClr val="bg1"/>
                </a:solidFill>
              </a:rPr>
              <a:t> (MONASTERY)</a:t>
            </a:r>
          </a:p>
          <a:p>
            <a:pPr marL="285750" indent="-285750">
              <a:buFont typeface="Arial" panose="020B0604020202020204" pitchFamily="34" charset="0"/>
              <a:buChar char="•"/>
            </a:pPr>
            <a:endParaRPr lang="en-GB" sz="1600" b="1" dirty="0">
              <a:solidFill>
                <a:schemeClr val="bg1"/>
              </a:solidFill>
            </a:endParaRPr>
          </a:p>
        </p:txBody>
      </p:sp>
      <p:sp>
        <p:nvSpPr>
          <p:cNvPr id="3" name="Rectangle 2">
            <a:extLst>
              <a:ext uri="{FF2B5EF4-FFF2-40B4-BE49-F238E27FC236}">
                <a16:creationId xmlns:a16="http://schemas.microsoft.com/office/drawing/2014/main" id="{BFDAEBF2-B8B1-AA65-ADD6-062FA7BD917E}"/>
              </a:ext>
            </a:extLst>
          </p:cNvPr>
          <p:cNvSpPr/>
          <p:nvPr/>
        </p:nvSpPr>
        <p:spPr>
          <a:xfrm>
            <a:off x="3222212" y="3211792"/>
            <a:ext cx="2296184" cy="29982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0A94568-51E7-88C4-EA7E-52BF879E3E0D}"/>
              </a:ext>
            </a:extLst>
          </p:cNvPr>
          <p:cNvSpPr txBox="1"/>
          <p:nvPr/>
        </p:nvSpPr>
        <p:spPr>
          <a:xfrm>
            <a:off x="3319888" y="3346630"/>
            <a:ext cx="2268276" cy="2893100"/>
          </a:xfrm>
          <a:prstGeom prst="rect">
            <a:avLst/>
          </a:prstGeom>
          <a:noFill/>
        </p:spPr>
        <p:txBody>
          <a:bodyPr wrap="square" rtlCol="0">
            <a:spAutoFit/>
          </a:bodyPr>
          <a:lstStyle/>
          <a:p>
            <a:r>
              <a:rPr lang="en-GB" sz="1400" dirty="0"/>
              <a:t>User authentication and service authorization, security; configuration; de-/affiliation; group calls on/off network; simultaneous sessions; dynamic group management; floor control on/off network; resource management; bearer control; location configuration, reporting and triggering;</a:t>
            </a:r>
          </a:p>
        </p:txBody>
      </p:sp>
      <p:sp>
        <p:nvSpPr>
          <p:cNvPr id="21" name="Rectangle 20">
            <a:extLst>
              <a:ext uri="{FF2B5EF4-FFF2-40B4-BE49-F238E27FC236}">
                <a16:creationId xmlns:a16="http://schemas.microsoft.com/office/drawing/2014/main" id="{E94A7B3D-4687-8432-7B63-4522F65B6F5E}"/>
              </a:ext>
            </a:extLst>
          </p:cNvPr>
          <p:cNvSpPr/>
          <p:nvPr/>
        </p:nvSpPr>
        <p:spPr>
          <a:xfrm>
            <a:off x="6350851" y="3268854"/>
            <a:ext cx="2296184" cy="299821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D423235-33FB-ED56-44FD-BC5C1C55B894}"/>
              </a:ext>
            </a:extLst>
          </p:cNvPr>
          <p:cNvSpPr txBox="1"/>
          <p:nvPr/>
        </p:nvSpPr>
        <p:spPr>
          <a:xfrm>
            <a:off x="6363278" y="3237505"/>
            <a:ext cx="2451919" cy="3108543"/>
          </a:xfrm>
          <a:prstGeom prst="rect">
            <a:avLst/>
          </a:prstGeom>
          <a:noFill/>
        </p:spPr>
        <p:txBody>
          <a:bodyPr wrap="square" rtlCol="0">
            <a:spAutoFit/>
          </a:bodyPr>
          <a:lstStyle/>
          <a:p>
            <a:r>
              <a:rPr lang="en-GB" sz="1400" b="1" dirty="0"/>
              <a:t>MC Common Architecture</a:t>
            </a:r>
          </a:p>
          <a:p>
            <a:r>
              <a:rPr lang="en-GB" sz="1400" dirty="0"/>
              <a:t>For all users common  authentication and service authorization; security; configuration; de-/affiliation; dynamic group management; identity management;</a:t>
            </a:r>
          </a:p>
          <a:p>
            <a:r>
              <a:rPr lang="en-GB" sz="1400" b="1" dirty="0"/>
              <a:t>MC Video</a:t>
            </a:r>
            <a:r>
              <a:rPr lang="en-GB" sz="1400" dirty="0"/>
              <a:t>: Common and  Private &amp; Group Video Call, Transmission control</a:t>
            </a:r>
          </a:p>
          <a:p>
            <a:r>
              <a:rPr lang="en-GB" sz="1400" b="1" dirty="0"/>
              <a:t>MC Data</a:t>
            </a:r>
            <a:r>
              <a:rPr lang="en-GB" sz="1400" dirty="0"/>
              <a:t>: Common &amp; Short Data Service; File Distribution; Transmission control; Disposition Notification.</a:t>
            </a:r>
          </a:p>
        </p:txBody>
      </p:sp>
      <p:sp>
        <p:nvSpPr>
          <p:cNvPr id="22" name="Rectangle 21">
            <a:extLst>
              <a:ext uri="{FF2B5EF4-FFF2-40B4-BE49-F238E27FC236}">
                <a16:creationId xmlns:a16="http://schemas.microsoft.com/office/drawing/2014/main" id="{DC3A28F4-FA28-DD13-DE6A-7313F7D2DED4}"/>
              </a:ext>
            </a:extLst>
          </p:cNvPr>
          <p:cNvSpPr/>
          <p:nvPr/>
        </p:nvSpPr>
        <p:spPr>
          <a:xfrm>
            <a:off x="9504677" y="3758184"/>
            <a:ext cx="2488064" cy="24775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757DD68-BCEE-DB79-7D58-DABFD5697DE8}"/>
              </a:ext>
            </a:extLst>
          </p:cNvPr>
          <p:cNvSpPr txBox="1"/>
          <p:nvPr/>
        </p:nvSpPr>
        <p:spPr>
          <a:xfrm>
            <a:off x="9504677" y="3899121"/>
            <a:ext cx="2488064" cy="2246769"/>
          </a:xfrm>
          <a:prstGeom prst="rect">
            <a:avLst/>
          </a:prstGeom>
          <a:noFill/>
        </p:spPr>
        <p:txBody>
          <a:bodyPr wrap="square" rtlCol="0">
            <a:spAutoFit/>
          </a:bodyPr>
          <a:lstStyle/>
          <a:p>
            <a:r>
              <a:rPr lang="en-GB" sz="1400" b="1" dirty="0"/>
              <a:t>MCCI: migration and Interconnection</a:t>
            </a:r>
            <a:r>
              <a:rPr lang="en-GB" sz="1400" dirty="0"/>
              <a:t>: </a:t>
            </a:r>
          </a:p>
          <a:p>
            <a:r>
              <a:rPr lang="en-GB" sz="1400" dirty="0"/>
              <a:t>Migration to another MC system. Take part in communications with users in another MC system (interconnection).</a:t>
            </a:r>
          </a:p>
          <a:p>
            <a:r>
              <a:rPr lang="en-GB" sz="1400" b="1" dirty="0"/>
              <a:t>Railways</a:t>
            </a:r>
            <a:r>
              <a:rPr lang="en-GB" sz="1400" dirty="0"/>
              <a:t> enable the support of Functional alias(es) and the use of the multi-talker feature</a:t>
            </a:r>
          </a:p>
        </p:txBody>
      </p:sp>
      <p:sp>
        <p:nvSpPr>
          <p:cNvPr id="23" name="TextBox 22">
            <a:extLst>
              <a:ext uri="{FF2B5EF4-FFF2-40B4-BE49-F238E27FC236}">
                <a16:creationId xmlns:a16="http://schemas.microsoft.com/office/drawing/2014/main" id="{55D71BA7-51CA-C83A-A332-3F4A1793D0E4}"/>
              </a:ext>
            </a:extLst>
          </p:cNvPr>
          <p:cNvSpPr txBox="1"/>
          <p:nvPr/>
        </p:nvSpPr>
        <p:spPr>
          <a:xfrm>
            <a:off x="209648" y="6492082"/>
            <a:ext cx="1529778" cy="276999"/>
          </a:xfrm>
          <a:prstGeom prst="rect">
            <a:avLst/>
          </a:prstGeom>
          <a:noFill/>
        </p:spPr>
        <p:txBody>
          <a:bodyPr wrap="none" rtlCol="0">
            <a:spAutoFit/>
          </a:bodyPr>
          <a:lstStyle/>
          <a:p>
            <a:r>
              <a:rPr lang="en-GB" sz="1200" dirty="0" err="1"/>
              <a:t>Enh</a:t>
            </a:r>
            <a:r>
              <a:rPr lang="en-GB" sz="1200" dirty="0"/>
              <a:t>. = Enhancements</a:t>
            </a:r>
          </a:p>
        </p:txBody>
      </p:sp>
      <p:sp>
        <p:nvSpPr>
          <p:cNvPr id="24" name="Rectangle 23">
            <a:extLst>
              <a:ext uri="{FF2B5EF4-FFF2-40B4-BE49-F238E27FC236}">
                <a16:creationId xmlns:a16="http://schemas.microsoft.com/office/drawing/2014/main" id="{FA1CF5BD-F116-F6EF-3228-DA63D778CA14}"/>
              </a:ext>
            </a:extLst>
          </p:cNvPr>
          <p:cNvSpPr/>
          <p:nvPr/>
        </p:nvSpPr>
        <p:spPr>
          <a:xfrm>
            <a:off x="309267" y="3208737"/>
            <a:ext cx="2296184" cy="23873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CCAD902-B9C5-73F3-B93E-0FFFB5E4978A}"/>
              </a:ext>
            </a:extLst>
          </p:cNvPr>
          <p:cNvSpPr txBox="1"/>
          <p:nvPr/>
        </p:nvSpPr>
        <p:spPr>
          <a:xfrm>
            <a:off x="551486" y="3374053"/>
            <a:ext cx="2072268" cy="2031325"/>
          </a:xfrm>
          <a:prstGeom prst="rect">
            <a:avLst/>
          </a:prstGeom>
          <a:noFill/>
        </p:spPr>
        <p:txBody>
          <a:bodyPr wrap="square" rtlCol="0">
            <a:spAutoFit/>
          </a:bodyPr>
          <a:lstStyle/>
          <a:p>
            <a:r>
              <a:rPr lang="en-GB" sz="1400" b="1" dirty="0"/>
              <a:t>Proximity Services</a:t>
            </a:r>
          </a:p>
          <a:p>
            <a:r>
              <a:rPr lang="en-GB" sz="1400" dirty="0"/>
              <a:t>Device to Device Communication, UE to network relay</a:t>
            </a:r>
          </a:p>
          <a:p>
            <a:r>
              <a:rPr lang="en-GB" sz="1400" b="1" dirty="0"/>
              <a:t>Group Communication</a:t>
            </a:r>
          </a:p>
          <a:p>
            <a:r>
              <a:rPr lang="en-GB" sz="1400" dirty="0"/>
              <a:t>Unicast to efficiently transmit to a group arranged by an application.</a:t>
            </a:r>
          </a:p>
        </p:txBody>
      </p:sp>
    </p:spTree>
    <p:extLst>
      <p:ext uri="{BB962C8B-B14F-4D97-AF65-F5344CB8AC3E}">
        <p14:creationId xmlns:p14="http://schemas.microsoft.com/office/powerpoint/2010/main" val="3161423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EAC949-537A-576D-813F-361FF95BFFA4}"/>
              </a:ext>
            </a:extLst>
          </p:cNvPr>
          <p:cNvSpPr>
            <a:spLocks noGrp="1"/>
          </p:cNvSpPr>
          <p:nvPr>
            <p:ph type="title"/>
          </p:nvPr>
        </p:nvSpPr>
        <p:spPr>
          <a:xfrm>
            <a:off x="2175857" y="85819"/>
            <a:ext cx="9537171" cy="808073"/>
          </a:xfrm>
        </p:spPr>
        <p:txBody>
          <a:bodyPr>
            <a:normAutofit/>
          </a:bodyPr>
          <a:lstStyle/>
          <a:p>
            <a:r>
              <a:rPr lang="en-US" sz="4400" dirty="0">
                <a:effectLst/>
                <a:ea typeface="Times New Roman" panose="02020603050405020304" pitchFamily="18" charset="0"/>
                <a:cs typeface="Times New Roman" panose="02020603050405020304" pitchFamily="18" charset="0"/>
              </a:rPr>
              <a:t>Critical Communication </a:t>
            </a:r>
            <a:r>
              <a:rPr lang="en-US" sz="4400" dirty="0">
                <a:ea typeface="Times New Roman" panose="02020603050405020304" pitchFamily="18" charset="0"/>
                <a:cs typeface="Times New Roman" panose="02020603050405020304" pitchFamily="18" charset="0"/>
              </a:rPr>
              <a:t>A</a:t>
            </a:r>
            <a:r>
              <a:rPr lang="en-US" sz="4400" dirty="0">
                <a:effectLst/>
                <a:ea typeface="Times New Roman" panose="02020603050405020304" pitchFamily="18" charset="0"/>
                <a:cs typeface="Times New Roman" panose="02020603050405020304" pitchFamily="18" charset="0"/>
              </a:rPr>
              <a:t>pplications </a:t>
            </a:r>
            <a:r>
              <a:rPr lang="en-US" dirty="0">
                <a:ea typeface="Times New Roman" panose="02020603050405020304" pitchFamily="18" charset="0"/>
                <a:cs typeface="Times New Roman" panose="02020603050405020304" pitchFamily="18" charset="0"/>
              </a:rPr>
              <a:t>2/3</a:t>
            </a:r>
            <a:endParaRPr lang="en-US" sz="4400" dirty="0"/>
          </a:p>
        </p:txBody>
      </p:sp>
      <p:sp>
        <p:nvSpPr>
          <p:cNvPr id="4" name="Rectangle 3">
            <a:extLst>
              <a:ext uri="{FF2B5EF4-FFF2-40B4-BE49-F238E27FC236}">
                <a16:creationId xmlns:a16="http://schemas.microsoft.com/office/drawing/2014/main" id="{C775F6B9-3760-B7AB-D346-F20A4FFD1EB4}"/>
              </a:ext>
            </a:extLst>
          </p:cNvPr>
          <p:cNvSpPr/>
          <p:nvPr/>
        </p:nvSpPr>
        <p:spPr>
          <a:xfrm>
            <a:off x="3155279" y="1333694"/>
            <a:ext cx="2881957" cy="4887790"/>
          </a:xfrm>
          <a:prstGeom prst="rect">
            <a:avLst/>
          </a:prstGeom>
          <a:solidFill>
            <a:srgbClr val="C00000"/>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C793003-F6EF-E683-B7F0-781A1E181082}"/>
              </a:ext>
            </a:extLst>
          </p:cNvPr>
          <p:cNvSpPr/>
          <p:nvPr/>
        </p:nvSpPr>
        <p:spPr>
          <a:xfrm>
            <a:off x="6194135" y="1336741"/>
            <a:ext cx="2881957" cy="4884743"/>
          </a:xfrm>
          <a:prstGeom prst="rect">
            <a:avLst/>
          </a:prstGeom>
          <a:solidFill>
            <a:schemeClr val="accent4">
              <a:lumMod val="75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1C3DA2A-0CEE-71A6-A533-D4EAD2656985}"/>
              </a:ext>
            </a:extLst>
          </p:cNvPr>
          <p:cNvSpPr/>
          <p:nvPr/>
        </p:nvSpPr>
        <p:spPr>
          <a:xfrm>
            <a:off x="9216101" y="1295848"/>
            <a:ext cx="2742616" cy="4915003"/>
          </a:xfrm>
          <a:prstGeom prst="rect">
            <a:avLst/>
          </a:prstGeom>
          <a:solidFill>
            <a:schemeClr val="tx1">
              <a:lumMod val="50000"/>
              <a:lumOff val="5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1115F20-35FD-1401-AB16-9801AC6E295C}"/>
              </a:ext>
            </a:extLst>
          </p:cNvPr>
          <p:cNvSpPr/>
          <p:nvPr/>
        </p:nvSpPr>
        <p:spPr>
          <a:xfrm>
            <a:off x="290699" y="1336742"/>
            <a:ext cx="2707681" cy="4884742"/>
          </a:xfrm>
          <a:prstGeom prst="rect">
            <a:avLst/>
          </a:prstGeom>
          <a:solidFill>
            <a:srgbClr val="00B050"/>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8A67EA9-38C0-2557-B18C-3BE7A3FF0D33}"/>
              </a:ext>
            </a:extLst>
          </p:cNvPr>
          <p:cNvSpPr txBox="1"/>
          <p:nvPr/>
        </p:nvSpPr>
        <p:spPr>
          <a:xfrm>
            <a:off x="893121" y="808727"/>
            <a:ext cx="1622504" cy="646331"/>
          </a:xfrm>
          <a:prstGeom prst="rect">
            <a:avLst/>
          </a:prstGeom>
          <a:noFill/>
        </p:spPr>
        <p:txBody>
          <a:bodyPr wrap="square" rtlCol="0">
            <a:spAutoFit/>
          </a:bodyPr>
          <a:lstStyle/>
          <a:p>
            <a:r>
              <a:rPr lang="en-US" sz="3600" b="1" dirty="0">
                <a:solidFill>
                  <a:srgbClr val="00B050"/>
                </a:solidFill>
              </a:rPr>
              <a:t>Rel-16</a:t>
            </a:r>
            <a:endParaRPr lang="en-GB" sz="3600" b="1" dirty="0">
              <a:solidFill>
                <a:srgbClr val="00B050"/>
              </a:solidFill>
            </a:endParaRPr>
          </a:p>
        </p:txBody>
      </p:sp>
      <p:sp>
        <p:nvSpPr>
          <p:cNvPr id="10" name="TextBox 9">
            <a:extLst>
              <a:ext uri="{FF2B5EF4-FFF2-40B4-BE49-F238E27FC236}">
                <a16:creationId xmlns:a16="http://schemas.microsoft.com/office/drawing/2014/main" id="{9814C2F7-F57F-A79E-CCA6-3945A2AE7900}"/>
              </a:ext>
            </a:extLst>
          </p:cNvPr>
          <p:cNvSpPr txBox="1"/>
          <p:nvPr/>
        </p:nvSpPr>
        <p:spPr>
          <a:xfrm>
            <a:off x="3801194" y="793862"/>
            <a:ext cx="1622504" cy="646331"/>
          </a:xfrm>
          <a:prstGeom prst="rect">
            <a:avLst/>
          </a:prstGeom>
          <a:noFill/>
        </p:spPr>
        <p:txBody>
          <a:bodyPr wrap="square" rtlCol="0">
            <a:spAutoFit/>
          </a:bodyPr>
          <a:lstStyle/>
          <a:p>
            <a:r>
              <a:rPr lang="en-US" sz="3600" b="1" dirty="0">
                <a:solidFill>
                  <a:srgbClr val="C00000"/>
                </a:solidFill>
              </a:rPr>
              <a:t>Rel-17</a:t>
            </a:r>
            <a:endParaRPr lang="en-GB" sz="3600" b="1" dirty="0">
              <a:solidFill>
                <a:srgbClr val="C00000"/>
              </a:solidFill>
            </a:endParaRPr>
          </a:p>
        </p:txBody>
      </p:sp>
      <p:sp>
        <p:nvSpPr>
          <p:cNvPr id="11" name="TextBox 10">
            <a:extLst>
              <a:ext uri="{FF2B5EF4-FFF2-40B4-BE49-F238E27FC236}">
                <a16:creationId xmlns:a16="http://schemas.microsoft.com/office/drawing/2014/main" id="{5A811F24-A8F2-9D35-392C-64DAF82686E7}"/>
              </a:ext>
            </a:extLst>
          </p:cNvPr>
          <p:cNvSpPr txBox="1"/>
          <p:nvPr/>
        </p:nvSpPr>
        <p:spPr>
          <a:xfrm>
            <a:off x="6839898" y="779401"/>
            <a:ext cx="1622504" cy="646331"/>
          </a:xfrm>
          <a:prstGeom prst="rect">
            <a:avLst/>
          </a:prstGeom>
          <a:noFill/>
        </p:spPr>
        <p:txBody>
          <a:bodyPr wrap="square" rtlCol="0">
            <a:spAutoFit/>
          </a:bodyPr>
          <a:lstStyle/>
          <a:p>
            <a:r>
              <a:rPr lang="en-US" sz="3600" b="1" dirty="0">
                <a:solidFill>
                  <a:schemeClr val="accent4">
                    <a:lumMod val="75000"/>
                  </a:schemeClr>
                </a:solidFill>
              </a:rPr>
              <a:t>Rel-18</a:t>
            </a:r>
            <a:endParaRPr lang="en-GB" sz="3600" b="1" dirty="0">
              <a:solidFill>
                <a:schemeClr val="accent4">
                  <a:lumMod val="75000"/>
                </a:schemeClr>
              </a:solidFill>
            </a:endParaRPr>
          </a:p>
        </p:txBody>
      </p:sp>
      <p:sp>
        <p:nvSpPr>
          <p:cNvPr id="12" name="TextBox 11">
            <a:extLst>
              <a:ext uri="{FF2B5EF4-FFF2-40B4-BE49-F238E27FC236}">
                <a16:creationId xmlns:a16="http://schemas.microsoft.com/office/drawing/2014/main" id="{46550226-6475-8545-F1E1-AFF915F74B57}"/>
              </a:ext>
            </a:extLst>
          </p:cNvPr>
          <p:cNvSpPr txBox="1"/>
          <p:nvPr/>
        </p:nvSpPr>
        <p:spPr>
          <a:xfrm>
            <a:off x="9744462" y="779401"/>
            <a:ext cx="2280413" cy="646331"/>
          </a:xfrm>
          <a:prstGeom prst="rect">
            <a:avLst/>
          </a:prstGeom>
          <a:noFill/>
        </p:spPr>
        <p:txBody>
          <a:bodyPr wrap="square" rtlCol="0">
            <a:spAutoFit/>
          </a:bodyPr>
          <a:lstStyle/>
          <a:p>
            <a:r>
              <a:rPr lang="en-US" sz="3600" b="1" dirty="0">
                <a:solidFill>
                  <a:schemeClr val="tx1">
                    <a:lumMod val="50000"/>
                    <a:lumOff val="50000"/>
                  </a:schemeClr>
                </a:solidFill>
              </a:rPr>
              <a:t>Rel-19 *</a:t>
            </a:r>
            <a:endParaRPr lang="en-GB" sz="3600" b="1" dirty="0">
              <a:solidFill>
                <a:schemeClr val="tx1">
                  <a:lumMod val="50000"/>
                  <a:lumOff val="50000"/>
                </a:schemeClr>
              </a:solidFill>
            </a:endParaRPr>
          </a:p>
        </p:txBody>
      </p:sp>
      <p:sp>
        <p:nvSpPr>
          <p:cNvPr id="13" name="TextBox 12">
            <a:extLst>
              <a:ext uri="{FF2B5EF4-FFF2-40B4-BE49-F238E27FC236}">
                <a16:creationId xmlns:a16="http://schemas.microsoft.com/office/drawing/2014/main" id="{A4DDCC1E-20AB-C124-6118-47FB313D4996}"/>
              </a:ext>
            </a:extLst>
          </p:cNvPr>
          <p:cNvSpPr txBox="1"/>
          <p:nvPr/>
        </p:nvSpPr>
        <p:spPr>
          <a:xfrm>
            <a:off x="298599" y="1415341"/>
            <a:ext cx="2707681"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MCPTT / MC Data </a:t>
            </a:r>
            <a:r>
              <a:rPr lang="en-US" sz="1600" b="1" dirty="0" err="1">
                <a:solidFill>
                  <a:schemeClr val="bg1"/>
                </a:solidFill>
              </a:rPr>
              <a:t>enh</a:t>
            </a:r>
            <a:r>
              <a:rPr lang="en-US" sz="1600" b="1" dirty="0">
                <a:solidFill>
                  <a:schemeClr val="bg1"/>
                </a:solidFill>
              </a:rPr>
              <a:t>.</a:t>
            </a:r>
          </a:p>
          <a:p>
            <a:pPr marL="285750" indent="-285750">
              <a:buFont typeface="Arial" panose="020B0604020202020204" pitchFamily="34" charset="0"/>
              <a:buChar char="•"/>
            </a:pPr>
            <a:r>
              <a:rPr lang="en-US" sz="1600" b="1" dirty="0">
                <a:solidFill>
                  <a:schemeClr val="bg1"/>
                </a:solidFill>
              </a:rPr>
              <a:t>Interworking with LMR – </a:t>
            </a:r>
            <a:r>
              <a:rPr lang="en-US" sz="1600" b="1" dirty="0" err="1">
                <a:solidFill>
                  <a:schemeClr val="bg1"/>
                </a:solidFill>
              </a:rPr>
              <a:t>enh</a:t>
            </a:r>
            <a:r>
              <a:rPr lang="en-US" sz="1600" b="1" dirty="0">
                <a:solidFill>
                  <a:schemeClr val="bg1"/>
                </a:solidFill>
              </a:rPr>
              <a:t>.</a:t>
            </a:r>
          </a:p>
          <a:p>
            <a:pPr marL="285750" indent="-285750">
              <a:buFont typeface="Arial" panose="020B0604020202020204" pitchFamily="34" charset="0"/>
              <a:buChar char="•"/>
            </a:pPr>
            <a:r>
              <a:rPr lang="en-US" sz="1600" b="1" dirty="0">
                <a:solidFill>
                  <a:schemeClr val="bg1"/>
                </a:solidFill>
              </a:rPr>
              <a:t>MCCI </a:t>
            </a:r>
            <a:r>
              <a:rPr lang="en-US" sz="1600" b="1" dirty="0" err="1">
                <a:solidFill>
                  <a:schemeClr val="bg1"/>
                </a:solidFill>
              </a:rPr>
              <a:t>enh</a:t>
            </a:r>
            <a:r>
              <a:rPr lang="en-US" sz="1600" b="1" dirty="0">
                <a:solidFill>
                  <a:schemeClr val="bg1"/>
                </a:solidFill>
              </a:rPr>
              <a:t>.</a:t>
            </a:r>
          </a:p>
          <a:p>
            <a:pPr marL="285750" indent="-285750">
              <a:buFont typeface="Arial" panose="020B0604020202020204" pitchFamily="34" charset="0"/>
              <a:buChar char="•"/>
            </a:pPr>
            <a:r>
              <a:rPr lang="en-GB" sz="1600" b="1" dirty="0">
                <a:solidFill>
                  <a:schemeClr val="bg1"/>
                </a:solidFill>
              </a:rPr>
              <a:t>Railways </a:t>
            </a:r>
            <a:r>
              <a:rPr lang="en-GB" sz="1600" b="1" dirty="0" err="1">
                <a:solidFill>
                  <a:schemeClr val="bg1"/>
                </a:solidFill>
              </a:rPr>
              <a:t>enh</a:t>
            </a:r>
            <a:r>
              <a:rPr lang="en-GB" sz="1600" b="1" dirty="0">
                <a:solidFill>
                  <a:schemeClr val="bg1"/>
                </a:solidFill>
              </a:rPr>
              <a:t>.</a:t>
            </a:r>
          </a:p>
          <a:p>
            <a:pPr marL="285750" indent="-285750">
              <a:buFont typeface="Arial" panose="020B0604020202020204" pitchFamily="34" charset="0"/>
              <a:buChar char="•"/>
            </a:pPr>
            <a:r>
              <a:rPr lang="en-GB" sz="1600" b="1" dirty="0">
                <a:solidFill>
                  <a:schemeClr val="bg1"/>
                </a:solidFill>
              </a:rPr>
              <a:t>MBMS API for MCS</a:t>
            </a:r>
          </a:p>
          <a:p>
            <a:pPr marL="285750" indent="-285750">
              <a:buFont typeface="Arial" panose="020B0604020202020204" pitchFamily="34" charset="0"/>
              <a:buChar char="•"/>
            </a:pPr>
            <a:r>
              <a:rPr lang="en-GB" sz="1600" b="1" dirty="0">
                <a:solidFill>
                  <a:schemeClr val="bg1"/>
                </a:solidFill>
              </a:rPr>
              <a:t>MC Location (study)</a:t>
            </a:r>
          </a:p>
          <a:p>
            <a:pPr marL="285750" indent="-285750">
              <a:buFont typeface="Arial" panose="020B0604020202020204" pitchFamily="34" charset="0"/>
              <a:buChar char="•"/>
            </a:pPr>
            <a:r>
              <a:rPr lang="en-GB" sz="1600" b="1" dirty="0">
                <a:solidFill>
                  <a:schemeClr val="bg1"/>
                </a:solidFill>
              </a:rPr>
              <a:t>Discreet listening and logging (study)</a:t>
            </a:r>
          </a:p>
        </p:txBody>
      </p:sp>
      <p:sp>
        <p:nvSpPr>
          <p:cNvPr id="15" name="TextBox 14">
            <a:extLst>
              <a:ext uri="{FF2B5EF4-FFF2-40B4-BE49-F238E27FC236}">
                <a16:creationId xmlns:a16="http://schemas.microsoft.com/office/drawing/2014/main" id="{5AF7A622-01F6-BF03-F860-E4F0404D9F39}"/>
              </a:ext>
            </a:extLst>
          </p:cNvPr>
          <p:cNvSpPr txBox="1"/>
          <p:nvPr/>
        </p:nvSpPr>
        <p:spPr>
          <a:xfrm>
            <a:off x="3157802" y="1426227"/>
            <a:ext cx="2815747"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MCPTT / MC Data </a:t>
            </a:r>
            <a:r>
              <a:rPr lang="en-US" sz="1600" b="1" dirty="0" err="1">
                <a:solidFill>
                  <a:schemeClr val="bg1"/>
                </a:solidFill>
              </a:rPr>
              <a:t>enh</a:t>
            </a:r>
            <a:r>
              <a:rPr lang="en-US" sz="1600" b="1" dirty="0">
                <a:solidFill>
                  <a:schemeClr val="bg1"/>
                </a:solidFill>
              </a:rPr>
              <a:t>.</a:t>
            </a:r>
          </a:p>
          <a:p>
            <a:pPr marL="285750" indent="-285750">
              <a:buFont typeface="Arial" panose="020B0604020202020204" pitchFamily="34" charset="0"/>
              <a:buChar char="•"/>
            </a:pPr>
            <a:r>
              <a:rPr lang="en-US" sz="1600" b="1" dirty="0">
                <a:solidFill>
                  <a:schemeClr val="bg1"/>
                </a:solidFill>
              </a:rPr>
              <a:t>Railways </a:t>
            </a:r>
            <a:r>
              <a:rPr lang="en-GB" sz="1600" b="1" dirty="0" err="1">
                <a:solidFill>
                  <a:schemeClr val="bg1"/>
                </a:solidFill>
              </a:rPr>
              <a:t>enh</a:t>
            </a:r>
            <a:r>
              <a:rPr lang="en-GB" sz="1600" b="1" dirty="0">
                <a:solidFill>
                  <a:schemeClr val="bg1"/>
                </a:solidFill>
              </a:rPr>
              <a:t>.</a:t>
            </a:r>
            <a:endParaRPr lang="en-US" sz="1600" b="1" dirty="0">
              <a:solidFill>
                <a:schemeClr val="bg1"/>
              </a:solidFill>
            </a:endParaRPr>
          </a:p>
          <a:p>
            <a:pPr marL="285750" indent="-285750">
              <a:buFont typeface="Arial" panose="020B0604020202020204" pitchFamily="34" charset="0"/>
              <a:buChar char="•"/>
            </a:pPr>
            <a:r>
              <a:rPr lang="en-US" sz="1600" b="1" dirty="0">
                <a:solidFill>
                  <a:schemeClr val="bg1"/>
                </a:solidFill>
              </a:rPr>
              <a:t>MCIOPS</a:t>
            </a:r>
          </a:p>
          <a:p>
            <a:pPr marL="285750" indent="-285750">
              <a:buFont typeface="Arial" panose="020B0604020202020204" pitchFamily="34" charset="0"/>
              <a:buChar char="•"/>
            </a:pPr>
            <a:r>
              <a:rPr lang="en-US" sz="1600" b="1" dirty="0">
                <a:solidFill>
                  <a:schemeClr val="bg1"/>
                </a:solidFill>
              </a:rPr>
              <a:t>MCOver5GS</a:t>
            </a:r>
          </a:p>
          <a:p>
            <a:pPr marL="285750" indent="-285750">
              <a:buFont typeface="Arial" panose="020B0604020202020204" pitchFamily="34" charset="0"/>
              <a:buChar char="•"/>
            </a:pPr>
            <a:r>
              <a:rPr lang="en-US" sz="1600" b="1" dirty="0">
                <a:solidFill>
                  <a:schemeClr val="bg1"/>
                </a:solidFill>
              </a:rPr>
              <a:t>MCOver5MBS (study)</a:t>
            </a:r>
          </a:p>
          <a:p>
            <a:pPr marL="285750" indent="-285750">
              <a:buFont typeface="Arial" panose="020B0604020202020204" pitchFamily="34" charset="0"/>
              <a:buChar char="•"/>
            </a:pPr>
            <a:r>
              <a:rPr lang="en-US" sz="1600" b="1" dirty="0">
                <a:solidFill>
                  <a:schemeClr val="bg1"/>
                </a:solidFill>
              </a:rPr>
              <a:t>MC Location (study cont.)</a:t>
            </a:r>
          </a:p>
          <a:p>
            <a:pPr marL="285750" indent="-285750">
              <a:buFont typeface="Arial" panose="020B0604020202020204" pitchFamily="34" charset="0"/>
              <a:buChar char="•"/>
            </a:pPr>
            <a:endParaRPr lang="en-US" sz="1600" b="1" dirty="0">
              <a:solidFill>
                <a:schemeClr val="bg1"/>
              </a:solidFill>
            </a:endParaRPr>
          </a:p>
          <a:p>
            <a:pPr marL="285750" indent="-285750">
              <a:buFont typeface="Arial" panose="020B0604020202020204" pitchFamily="34" charset="0"/>
              <a:buChar char="•"/>
            </a:pPr>
            <a:endParaRPr lang="en-GB" sz="1600" dirty="0">
              <a:solidFill>
                <a:schemeClr val="bg1"/>
              </a:solidFill>
            </a:endParaRPr>
          </a:p>
        </p:txBody>
      </p:sp>
      <p:sp>
        <p:nvSpPr>
          <p:cNvPr id="16" name="TextBox 15">
            <a:extLst>
              <a:ext uri="{FF2B5EF4-FFF2-40B4-BE49-F238E27FC236}">
                <a16:creationId xmlns:a16="http://schemas.microsoft.com/office/drawing/2014/main" id="{5A8962C0-4ECD-859E-8D19-4C66D66F0DC0}"/>
              </a:ext>
            </a:extLst>
          </p:cNvPr>
          <p:cNvSpPr txBox="1"/>
          <p:nvPr/>
        </p:nvSpPr>
        <p:spPr>
          <a:xfrm>
            <a:off x="6218452" y="1348974"/>
            <a:ext cx="2815747" cy="1815882"/>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MCX </a:t>
            </a:r>
            <a:r>
              <a:rPr lang="en-US" sz="1600" b="1" dirty="0" err="1">
                <a:solidFill>
                  <a:schemeClr val="bg1"/>
                </a:solidFill>
              </a:rPr>
              <a:t>enh</a:t>
            </a:r>
            <a:r>
              <a:rPr lang="en-US" sz="1600" b="1" dirty="0">
                <a:solidFill>
                  <a:schemeClr val="bg1"/>
                </a:solidFill>
              </a:rPr>
              <a:t>.</a:t>
            </a:r>
          </a:p>
          <a:p>
            <a:pPr marL="285750" indent="-285750">
              <a:buFont typeface="Arial" panose="020B0604020202020204" pitchFamily="34" charset="0"/>
              <a:buChar char="•"/>
            </a:pPr>
            <a:r>
              <a:rPr lang="en-US" sz="1600" b="1" dirty="0">
                <a:solidFill>
                  <a:schemeClr val="bg1"/>
                </a:solidFill>
              </a:rPr>
              <a:t>MGWUE</a:t>
            </a:r>
          </a:p>
          <a:p>
            <a:pPr marL="285750" indent="-285750">
              <a:buFont typeface="Arial" panose="020B0604020202020204" pitchFamily="34" charset="0"/>
              <a:buChar char="•"/>
            </a:pPr>
            <a:r>
              <a:rPr lang="en-US" sz="1600" b="1" dirty="0">
                <a:solidFill>
                  <a:schemeClr val="bg1"/>
                </a:solidFill>
              </a:rPr>
              <a:t>Railways </a:t>
            </a:r>
            <a:r>
              <a:rPr lang="en-US" sz="1600" b="1" dirty="0" err="1">
                <a:solidFill>
                  <a:schemeClr val="bg1"/>
                </a:solidFill>
              </a:rPr>
              <a:t>enh</a:t>
            </a:r>
            <a:r>
              <a:rPr lang="en-US" sz="1600" b="1" dirty="0">
                <a:solidFill>
                  <a:schemeClr val="bg1"/>
                </a:solidFill>
              </a:rPr>
              <a:t>.</a:t>
            </a:r>
            <a:r>
              <a:rPr lang="en-US" sz="1600" dirty="0">
                <a:solidFill>
                  <a:schemeClr val="bg1"/>
                </a:solidFill>
              </a:rPr>
              <a:t> (IRail)</a:t>
            </a:r>
          </a:p>
          <a:p>
            <a:pPr marL="285750" indent="-285750">
              <a:buFont typeface="Arial" panose="020B0604020202020204" pitchFamily="34" charset="0"/>
              <a:buChar char="•"/>
            </a:pPr>
            <a:r>
              <a:rPr lang="en-US" sz="1600" b="1" dirty="0">
                <a:solidFill>
                  <a:schemeClr val="bg1"/>
                </a:solidFill>
              </a:rPr>
              <a:t>MCOver5MBS</a:t>
            </a:r>
          </a:p>
          <a:p>
            <a:pPr marL="285750" indent="-285750">
              <a:buFont typeface="Arial" panose="020B0604020202020204" pitchFamily="34" charset="0"/>
              <a:buChar char="•"/>
            </a:pPr>
            <a:r>
              <a:rPr lang="en-US" sz="1600" b="1" dirty="0">
                <a:solidFill>
                  <a:schemeClr val="bg1"/>
                </a:solidFill>
              </a:rPr>
              <a:t>MCOver5GProSe</a:t>
            </a:r>
          </a:p>
          <a:p>
            <a:pPr marL="285750" indent="-285750">
              <a:buFont typeface="Arial" panose="020B0604020202020204" pitchFamily="34" charset="0"/>
              <a:buChar char="•"/>
            </a:pPr>
            <a:r>
              <a:rPr lang="en-US" sz="1600" b="1" dirty="0">
                <a:solidFill>
                  <a:schemeClr val="bg1"/>
                </a:solidFill>
              </a:rPr>
              <a:t>MCAHGC</a:t>
            </a:r>
          </a:p>
          <a:p>
            <a:pPr marL="285750" indent="-285750">
              <a:buFont typeface="Arial" panose="020B0604020202020204" pitchFamily="34" charset="0"/>
              <a:buChar char="•"/>
            </a:pPr>
            <a:r>
              <a:rPr lang="en-US" sz="1600" b="1" dirty="0">
                <a:solidFill>
                  <a:schemeClr val="bg1"/>
                </a:solidFill>
              </a:rPr>
              <a:t>MCShAC (study)</a:t>
            </a:r>
          </a:p>
        </p:txBody>
      </p:sp>
      <p:sp>
        <p:nvSpPr>
          <p:cNvPr id="17" name="TextBox 16">
            <a:extLst>
              <a:ext uri="{FF2B5EF4-FFF2-40B4-BE49-F238E27FC236}">
                <a16:creationId xmlns:a16="http://schemas.microsoft.com/office/drawing/2014/main" id="{512B4AE9-7E07-CA32-8191-EDB62BE5166B}"/>
              </a:ext>
            </a:extLst>
          </p:cNvPr>
          <p:cNvSpPr txBox="1"/>
          <p:nvPr/>
        </p:nvSpPr>
        <p:spPr>
          <a:xfrm>
            <a:off x="9231187" y="1445206"/>
            <a:ext cx="2705434" cy="1538883"/>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MCX </a:t>
            </a:r>
            <a:r>
              <a:rPr lang="en-US" sz="1600" b="1" dirty="0" err="1">
                <a:solidFill>
                  <a:schemeClr val="bg1"/>
                </a:solidFill>
              </a:rPr>
              <a:t>enh</a:t>
            </a:r>
            <a:r>
              <a:rPr lang="en-US" sz="1600" b="1" dirty="0">
                <a:solidFill>
                  <a:schemeClr val="bg1"/>
                </a:solidFill>
              </a:rPr>
              <a:t>.</a:t>
            </a:r>
          </a:p>
          <a:p>
            <a:pPr marL="285750" indent="-285750">
              <a:buFont typeface="Arial" panose="020B0604020202020204" pitchFamily="34" charset="0"/>
              <a:buChar char="•"/>
            </a:pPr>
            <a:r>
              <a:rPr lang="en-US" sz="1600" b="1" dirty="0">
                <a:solidFill>
                  <a:schemeClr val="bg1"/>
                </a:solidFill>
              </a:rPr>
              <a:t>Railways </a:t>
            </a:r>
            <a:r>
              <a:rPr lang="en-US" sz="1600" b="1" dirty="0" err="1">
                <a:solidFill>
                  <a:schemeClr val="bg1"/>
                </a:solidFill>
              </a:rPr>
              <a:t>enh</a:t>
            </a:r>
            <a:r>
              <a:rPr lang="en-US" sz="1600" b="1" dirty="0">
                <a:solidFill>
                  <a:schemeClr val="bg1"/>
                </a:solidFill>
              </a:rPr>
              <a:t>.</a:t>
            </a:r>
          </a:p>
          <a:p>
            <a:pPr marL="285750" indent="-285750">
              <a:buFont typeface="Arial" panose="020B0604020202020204" pitchFamily="34" charset="0"/>
              <a:buChar char="•"/>
            </a:pPr>
            <a:r>
              <a:rPr lang="en-US" sz="1600" b="1" dirty="0" err="1">
                <a:solidFill>
                  <a:schemeClr val="bg1"/>
                </a:solidFill>
              </a:rPr>
              <a:t>MCShAC</a:t>
            </a:r>
            <a:endParaRPr lang="en-US" sz="1600" b="1" dirty="0">
              <a:solidFill>
                <a:schemeClr val="bg1"/>
              </a:solidFill>
            </a:endParaRPr>
          </a:p>
          <a:p>
            <a:pPr marL="285750" indent="-285750">
              <a:buFont typeface="Arial" panose="020B0604020202020204" pitchFamily="34" charset="0"/>
              <a:buChar char="•"/>
            </a:pPr>
            <a:r>
              <a:rPr lang="en-US" sz="1600" b="1" dirty="0">
                <a:solidFill>
                  <a:schemeClr val="bg1"/>
                </a:solidFill>
              </a:rPr>
              <a:t>Generic IOPS</a:t>
            </a:r>
          </a:p>
          <a:p>
            <a:pPr marL="285750" indent="-285750">
              <a:buFont typeface="Arial" panose="020B0604020202020204" pitchFamily="34" charset="0"/>
              <a:buChar char="•"/>
            </a:pPr>
            <a:endParaRPr lang="en-US" sz="1600" b="1" dirty="0">
              <a:solidFill>
                <a:schemeClr val="bg1"/>
              </a:solidFill>
            </a:endParaRPr>
          </a:p>
          <a:p>
            <a:endParaRPr lang="en-US" sz="1400" dirty="0">
              <a:solidFill>
                <a:schemeClr val="bg1"/>
              </a:solidFill>
            </a:endParaRPr>
          </a:p>
        </p:txBody>
      </p:sp>
      <p:sp>
        <p:nvSpPr>
          <p:cNvPr id="2" name="TextBox 1">
            <a:extLst>
              <a:ext uri="{FF2B5EF4-FFF2-40B4-BE49-F238E27FC236}">
                <a16:creationId xmlns:a16="http://schemas.microsoft.com/office/drawing/2014/main" id="{41895A08-C983-5FD5-DDF6-286DD8DADAF8}"/>
              </a:ext>
            </a:extLst>
          </p:cNvPr>
          <p:cNvSpPr txBox="1"/>
          <p:nvPr/>
        </p:nvSpPr>
        <p:spPr>
          <a:xfrm>
            <a:off x="10067001" y="5760559"/>
            <a:ext cx="2187956" cy="338554"/>
          </a:xfrm>
          <a:prstGeom prst="rect">
            <a:avLst/>
          </a:prstGeom>
          <a:noFill/>
        </p:spPr>
        <p:txBody>
          <a:bodyPr wrap="square" rtlCol="0">
            <a:spAutoFit/>
          </a:bodyPr>
          <a:lstStyle/>
          <a:p>
            <a:r>
              <a:rPr lang="en-US" sz="1600" b="1" dirty="0">
                <a:solidFill>
                  <a:schemeClr val="bg1"/>
                </a:solidFill>
              </a:rPr>
              <a:t>* Work in progress</a:t>
            </a:r>
            <a:endParaRPr lang="en-GB" sz="1600" b="1" dirty="0">
              <a:solidFill>
                <a:schemeClr val="bg1"/>
              </a:solidFill>
            </a:endParaRPr>
          </a:p>
        </p:txBody>
      </p:sp>
      <p:sp>
        <p:nvSpPr>
          <p:cNvPr id="3" name="Rectangle 2">
            <a:extLst>
              <a:ext uri="{FF2B5EF4-FFF2-40B4-BE49-F238E27FC236}">
                <a16:creationId xmlns:a16="http://schemas.microsoft.com/office/drawing/2014/main" id="{9617643A-6191-6485-234A-271EF076E420}"/>
              </a:ext>
            </a:extLst>
          </p:cNvPr>
          <p:cNvSpPr/>
          <p:nvPr/>
        </p:nvSpPr>
        <p:spPr>
          <a:xfrm>
            <a:off x="411480" y="3859781"/>
            <a:ext cx="2514600" cy="194665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83FCDED-F1D6-505E-E60D-900A746A42E6}"/>
              </a:ext>
            </a:extLst>
          </p:cNvPr>
          <p:cNvSpPr txBox="1"/>
          <p:nvPr/>
        </p:nvSpPr>
        <p:spPr>
          <a:xfrm>
            <a:off x="506146" y="3927563"/>
            <a:ext cx="2396453" cy="1815882"/>
          </a:xfrm>
          <a:prstGeom prst="rect">
            <a:avLst/>
          </a:prstGeom>
          <a:noFill/>
        </p:spPr>
        <p:txBody>
          <a:bodyPr wrap="square" rtlCol="0">
            <a:spAutoFit/>
          </a:bodyPr>
          <a:lstStyle/>
          <a:p>
            <a:r>
              <a:rPr lang="en-GB" sz="1400" b="1" dirty="0"/>
              <a:t>MBMS API for MCS:</a:t>
            </a:r>
          </a:p>
          <a:p>
            <a:r>
              <a:rPr lang="en-GB" sz="1400" dirty="0"/>
              <a:t>Definition of ref model where the MBMS APIs are applied to support multicast mission critical services and  UE APIs providing the access to MBMS mission critical services for mission critical applications</a:t>
            </a:r>
          </a:p>
        </p:txBody>
      </p:sp>
      <p:sp>
        <p:nvSpPr>
          <p:cNvPr id="20" name="Rectangle 19">
            <a:extLst>
              <a:ext uri="{FF2B5EF4-FFF2-40B4-BE49-F238E27FC236}">
                <a16:creationId xmlns:a16="http://schemas.microsoft.com/office/drawing/2014/main" id="{3A6121B1-A8E7-DB58-7DAF-4BC0204A8530}"/>
              </a:ext>
            </a:extLst>
          </p:cNvPr>
          <p:cNvSpPr/>
          <p:nvPr/>
        </p:nvSpPr>
        <p:spPr>
          <a:xfrm>
            <a:off x="3448165" y="3866737"/>
            <a:ext cx="2296184" cy="197633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4C4CC2F-54EF-9708-D8B1-0A4BD255EB71}"/>
              </a:ext>
            </a:extLst>
          </p:cNvPr>
          <p:cNvSpPr txBox="1"/>
          <p:nvPr/>
        </p:nvSpPr>
        <p:spPr>
          <a:xfrm>
            <a:off x="3448165" y="3925169"/>
            <a:ext cx="2296184" cy="1815882"/>
          </a:xfrm>
          <a:prstGeom prst="rect">
            <a:avLst/>
          </a:prstGeom>
          <a:noFill/>
        </p:spPr>
        <p:txBody>
          <a:bodyPr wrap="square" rtlCol="0">
            <a:spAutoFit/>
          </a:bodyPr>
          <a:lstStyle/>
          <a:p>
            <a:r>
              <a:rPr lang="en-GB" sz="1400" b="1" dirty="0"/>
              <a:t>MCIOPS:</a:t>
            </a:r>
          </a:p>
          <a:p>
            <a:r>
              <a:rPr lang="en-GB" sz="1400" dirty="0"/>
              <a:t>For the case of a backhaul failure or a nomadic EPS deployment, MC services shall be supported based on the availability of an Isolated E-UTRAN operations for Public Safety (IOPS) system.</a:t>
            </a:r>
          </a:p>
        </p:txBody>
      </p:sp>
      <p:sp>
        <p:nvSpPr>
          <p:cNvPr id="21" name="Rectangle 20">
            <a:extLst>
              <a:ext uri="{FF2B5EF4-FFF2-40B4-BE49-F238E27FC236}">
                <a16:creationId xmlns:a16="http://schemas.microsoft.com/office/drawing/2014/main" id="{C1956368-47FC-5D63-8E93-95B37DA2B191}"/>
              </a:ext>
            </a:extLst>
          </p:cNvPr>
          <p:cNvSpPr/>
          <p:nvPr/>
        </p:nvSpPr>
        <p:spPr>
          <a:xfrm>
            <a:off x="6342366" y="3223266"/>
            <a:ext cx="2597737" cy="29032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5646B23-1B2B-2814-8CE3-A7A886CAB959}"/>
              </a:ext>
            </a:extLst>
          </p:cNvPr>
          <p:cNvSpPr txBox="1"/>
          <p:nvPr/>
        </p:nvSpPr>
        <p:spPr>
          <a:xfrm>
            <a:off x="6352546" y="3264163"/>
            <a:ext cx="2565134" cy="2862322"/>
          </a:xfrm>
          <a:prstGeom prst="rect">
            <a:avLst/>
          </a:prstGeom>
          <a:noFill/>
        </p:spPr>
        <p:txBody>
          <a:bodyPr wrap="square" rtlCol="0">
            <a:spAutoFit/>
          </a:bodyPr>
          <a:lstStyle/>
          <a:p>
            <a:r>
              <a:rPr lang="en-GB" sz="1200" b="1" dirty="0"/>
              <a:t>MC gateway UE :</a:t>
            </a:r>
          </a:p>
          <a:p>
            <a:r>
              <a:rPr lang="en-US" sz="1200" dirty="0"/>
              <a:t>enables MC service access for MC users using non-3GPP devices (which may or may not have the ability to host MC clients)</a:t>
            </a:r>
            <a:endParaRPr lang="en-GB" sz="1200" dirty="0"/>
          </a:p>
          <a:p>
            <a:r>
              <a:rPr lang="en-GB" sz="1200" b="1" dirty="0"/>
              <a:t>MCAHGC</a:t>
            </a:r>
            <a:r>
              <a:rPr lang="en-GB" sz="1200" dirty="0"/>
              <a:t>: </a:t>
            </a:r>
          </a:p>
          <a:p>
            <a:r>
              <a:rPr lang="en-GB" sz="1200" dirty="0"/>
              <a:t>an ad-hoc group is set up spontaneously based on a list of users or some criteria (e.g. location). An ad-hoc group is ‘disposable’ i.e. when communications end the ad-hoc group ceases to exist. </a:t>
            </a:r>
          </a:p>
          <a:p>
            <a:r>
              <a:rPr lang="en-GB" sz="1200" b="1" dirty="0"/>
              <a:t>Railways:</a:t>
            </a:r>
          </a:p>
          <a:p>
            <a:r>
              <a:rPr lang="en-GB" sz="1200" dirty="0"/>
              <a:t>Interconnection and Migration Aspects</a:t>
            </a:r>
          </a:p>
        </p:txBody>
      </p:sp>
      <p:sp>
        <p:nvSpPr>
          <p:cNvPr id="24" name="TextBox 23">
            <a:extLst>
              <a:ext uri="{FF2B5EF4-FFF2-40B4-BE49-F238E27FC236}">
                <a16:creationId xmlns:a16="http://schemas.microsoft.com/office/drawing/2014/main" id="{2C26D86A-9670-23B7-B6DA-72134A5623A8}"/>
              </a:ext>
            </a:extLst>
          </p:cNvPr>
          <p:cNvSpPr txBox="1"/>
          <p:nvPr/>
        </p:nvSpPr>
        <p:spPr>
          <a:xfrm>
            <a:off x="209648" y="6492082"/>
            <a:ext cx="1529778" cy="276999"/>
          </a:xfrm>
          <a:prstGeom prst="rect">
            <a:avLst/>
          </a:prstGeom>
          <a:noFill/>
        </p:spPr>
        <p:txBody>
          <a:bodyPr wrap="none" rtlCol="0">
            <a:spAutoFit/>
          </a:bodyPr>
          <a:lstStyle/>
          <a:p>
            <a:r>
              <a:rPr lang="en-GB" sz="1200" dirty="0" err="1"/>
              <a:t>Enh</a:t>
            </a:r>
            <a:r>
              <a:rPr lang="en-GB" sz="1200" dirty="0"/>
              <a:t>. = Enhancements</a:t>
            </a:r>
          </a:p>
        </p:txBody>
      </p:sp>
    </p:spTree>
    <p:extLst>
      <p:ext uri="{BB962C8B-B14F-4D97-AF65-F5344CB8AC3E}">
        <p14:creationId xmlns:p14="http://schemas.microsoft.com/office/powerpoint/2010/main" val="53695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EAC949-537A-576D-813F-361FF95BFFA4}"/>
              </a:ext>
            </a:extLst>
          </p:cNvPr>
          <p:cNvSpPr>
            <a:spLocks noGrp="1"/>
          </p:cNvSpPr>
          <p:nvPr>
            <p:ph type="title"/>
          </p:nvPr>
        </p:nvSpPr>
        <p:spPr>
          <a:xfrm>
            <a:off x="2175857" y="85819"/>
            <a:ext cx="9537171" cy="808073"/>
          </a:xfrm>
        </p:spPr>
        <p:txBody>
          <a:bodyPr>
            <a:normAutofit/>
          </a:bodyPr>
          <a:lstStyle/>
          <a:p>
            <a:r>
              <a:rPr lang="en-US" sz="4000" dirty="0">
                <a:effectLst/>
                <a:ea typeface="Times New Roman" panose="02020603050405020304" pitchFamily="18" charset="0"/>
                <a:cs typeface="Times New Roman" panose="02020603050405020304" pitchFamily="18" charset="0"/>
              </a:rPr>
              <a:t>Critical Communication </a:t>
            </a:r>
            <a:r>
              <a:rPr lang="en-US" sz="4000" dirty="0">
                <a:ea typeface="Times New Roman" panose="02020603050405020304" pitchFamily="18" charset="0"/>
                <a:cs typeface="Times New Roman" panose="02020603050405020304" pitchFamily="18" charset="0"/>
              </a:rPr>
              <a:t>A</a:t>
            </a:r>
            <a:r>
              <a:rPr lang="en-US" sz="4000" dirty="0">
                <a:effectLst/>
                <a:ea typeface="Times New Roman" panose="02020603050405020304" pitchFamily="18" charset="0"/>
                <a:cs typeface="Times New Roman" panose="02020603050405020304" pitchFamily="18" charset="0"/>
              </a:rPr>
              <a:t>pplications </a:t>
            </a:r>
            <a:r>
              <a:rPr lang="en-US" sz="4000" dirty="0">
                <a:ea typeface="Times New Roman" panose="02020603050405020304" pitchFamily="18" charset="0"/>
                <a:cs typeface="Times New Roman" panose="02020603050405020304" pitchFamily="18" charset="0"/>
              </a:rPr>
              <a:t>3/3</a:t>
            </a:r>
            <a:endParaRPr lang="en-US" sz="4000" dirty="0"/>
          </a:p>
        </p:txBody>
      </p:sp>
      <p:sp>
        <p:nvSpPr>
          <p:cNvPr id="7" name="Rectangle 6">
            <a:extLst>
              <a:ext uri="{FF2B5EF4-FFF2-40B4-BE49-F238E27FC236}">
                <a16:creationId xmlns:a16="http://schemas.microsoft.com/office/drawing/2014/main" id="{91C3DA2A-0CEE-71A6-A533-D4EAD2656985}"/>
              </a:ext>
            </a:extLst>
          </p:cNvPr>
          <p:cNvSpPr/>
          <p:nvPr/>
        </p:nvSpPr>
        <p:spPr>
          <a:xfrm>
            <a:off x="549270" y="1093789"/>
            <a:ext cx="11061094" cy="56783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46550226-6475-8545-F1E1-AFF915F74B57}"/>
              </a:ext>
            </a:extLst>
          </p:cNvPr>
          <p:cNvSpPr txBox="1"/>
          <p:nvPr/>
        </p:nvSpPr>
        <p:spPr>
          <a:xfrm>
            <a:off x="2175857" y="601504"/>
            <a:ext cx="5537186" cy="584775"/>
          </a:xfrm>
          <a:prstGeom prst="rect">
            <a:avLst/>
          </a:prstGeom>
          <a:noFill/>
        </p:spPr>
        <p:txBody>
          <a:bodyPr wrap="square" rtlCol="0">
            <a:spAutoFit/>
          </a:bodyPr>
          <a:lstStyle/>
          <a:p>
            <a:r>
              <a:rPr lang="en-US" sz="3200" b="1" dirty="0">
                <a:solidFill>
                  <a:schemeClr val="tx1">
                    <a:lumMod val="50000"/>
                    <a:lumOff val="50000"/>
                  </a:schemeClr>
                </a:solidFill>
              </a:rPr>
              <a:t>Rel-19 </a:t>
            </a:r>
            <a:r>
              <a:rPr lang="en-US" sz="2400" b="1" dirty="0">
                <a:solidFill>
                  <a:schemeClr val="tx1">
                    <a:lumMod val="50000"/>
                    <a:lumOff val="50000"/>
                  </a:schemeClr>
                </a:solidFill>
              </a:rPr>
              <a:t>(</a:t>
            </a:r>
            <a:r>
              <a:rPr lang="en-US" sz="2400" dirty="0">
                <a:solidFill>
                  <a:schemeClr val="tx1">
                    <a:lumMod val="50000"/>
                    <a:lumOff val="50000"/>
                  </a:schemeClr>
                </a:solidFill>
              </a:rPr>
              <a:t>work in progress</a:t>
            </a:r>
            <a:r>
              <a:rPr lang="en-US" sz="2400" b="1" dirty="0">
                <a:solidFill>
                  <a:schemeClr val="tx1">
                    <a:lumMod val="50000"/>
                    <a:lumOff val="50000"/>
                  </a:schemeClr>
                </a:solidFill>
              </a:rPr>
              <a:t>)</a:t>
            </a:r>
            <a:endParaRPr lang="en-GB" sz="2400" b="1" dirty="0">
              <a:solidFill>
                <a:schemeClr val="tx1">
                  <a:lumMod val="50000"/>
                  <a:lumOff val="50000"/>
                </a:schemeClr>
              </a:solidFill>
            </a:endParaRPr>
          </a:p>
        </p:txBody>
      </p:sp>
      <p:sp>
        <p:nvSpPr>
          <p:cNvPr id="17" name="TextBox 16">
            <a:extLst>
              <a:ext uri="{FF2B5EF4-FFF2-40B4-BE49-F238E27FC236}">
                <a16:creationId xmlns:a16="http://schemas.microsoft.com/office/drawing/2014/main" id="{512B4AE9-7E07-CA32-8191-EDB62BE5166B}"/>
              </a:ext>
            </a:extLst>
          </p:cNvPr>
          <p:cNvSpPr txBox="1"/>
          <p:nvPr/>
        </p:nvSpPr>
        <p:spPr>
          <a:xfrm>
            <a:off x="571049" y="1189486"/>
            <a:ext cx="11150205" cy="5509200"/>
          </a:xfrm>
          <a:prstGeom prst="rect">
            <a:avLst/>
          </a:prstGeom>
          <a:noFill/>
        </p:spPr>
        <p:txBody>
          <a:bodyPr wrap="square" rtlCol="0">
            <a:spAutoFit/>
          </a:bodyPr>
          <a:lstStyle/>
          <a:p>
            <a:pPr marL="285750" indent="-285750">
              <a:buBlip>
                <a:blip r:embed="rId3"/>
              </a:buBlip>
            </a:pPr>
            <a:r>
              <a:rPr lang="en-US" sz="1600" b="1" dirty="0"/>
              <a:t>MCX enhancements</a:t>
            </a:r>
          </a:p>
          <a:p>
            <a:pPr marL="742950" lvl="1" indent="-285750">
              <a:buFont typeface="Arial" panose="020B0604020202020204" pitchFamily="34" charset="0"/>
              <a:buChar char="•"/>
            </a:pPr>
            <a:r>
              <a:rPr lang="en-US" sz="1600" dirty="0"/>
              <a:t>MCX service logging, recording and replay</a:t>
            </a:r>
          </a:p>
          <a:p>
            <a:pPr marL="1200150" lvl="2" indent="-285750">
              <a:buFont typeface="Arial" panose="020B0604020202020204" pitchFamily="34" charset="0"/>
              <a:buChar char="•"/>
            </a:pPr>
            <a:r>
              <a:rPr lang="en-US" sz="1600" dirty="0">
                <a:solidFill>
                  <a:schemeClr val="accent2">
                    <a:lumMod val="75000"/>
                  </a:schemeClr>
                </a:solidFill>
              </a:rPr>
              <a:t>Introduction of a Recording Server (functional entity) that is able to log the metadata and record the media of MCX group communications and private communications and store them into a mass storage. The recording server is also able to retrieve the recordings when requested by an authorized user.</a:t>
            </a:r>
          </a:p>
          <a:p>
            <a:pPr marL="742950" lvl="1" indent="-285750">
              <a:buFont typeface="Arial" panose="020B0604020202020204" pitchFamily="34" charset="0"/>
              <a:buChar char="•"/>
            </a:pPr>
            <a:r>
              <a:rPr lang="en-US" sz="1600" dirty="0"/>
              <a:t>MC discreet listening</a:t>
            </a:r>
          </a:p>
          <a:p>
            <a:pPr marL="1200150" lvl="2" indent="-285750">
              <a:buFont typeface="Arial" panose="020B0604020202020204" pitchFamily="34" charset="0"/>
              <a:buChar char="•"/>
            </a:pPr>
            <a:r>
              <a:rPr lang="en-US" sz="1600" dirty="0">
                <a:solidFill>
                  <a:schemeClr val="accent2">
                    <a:lumMod val="75000"/>
                  </a:schemeClr>
                </a:solidFill>
              </a:rPr>
              <a:t>Means for an authorized user to be able to follow the communications (PTT, Data, Video) of a target user or group, without the target(s) being aware</a:t>
            </a:r>
          </a:p>
          <a:p>
            <a:pPr marL="742950" lvl="1" indent="-285750">
              <a:buFont typeface="Arial" panose="020B0604020202020204" pitchFamily="34" charset="0"/>
              <a:buChar char="•"/>
            </a:pPr>
            <a:r>
              <a:rPr lang="en-US" sz="1600" dirty="0"/>
              <a:t>Expand (</a:t>
            </a:r>
            <a:r>
              <a:rPr lang="en-US" sz="1600" dirty="0" err="1"/>
              <a:t>MCData</a:t>
            </a:r>
            <a:r>
              <a:rPr lang="en-US" sz="1600" dirty="0"/>
              <a:t>) message storage to MCPTT and </a:t>
            </a:r>
            <a:r>
              <a:rPr lang="en-US" sz="1600" dirty="0" err="1"/>
              <a:t>MCVideo</a:t>
            </a:r>
            <a:endParaRPr lang="en-US" sz="1600" dirty="0"/>
          </a:p>
          <a:p>
            <a:pPr marL="742950" lvl="1" indent="-285750">
              <a:buFont typeface="Arial" panose="020B0604020202020204" pitchFamily="34" charset="0"/>
              <a:buChar char="•"/>
            </a:pPr>
            <a:r>
              <a:rPr lang="en-US" sz="1600" dirty="0"/>
              <a:t>Several enhancements to existing features</a:t>
            </a:r>
          </a:p>
          <a:p>
            <a:pPr marL="285750" indent="-285750">
              <a:buBlip>
                <a:blip r:embed="rId3"/>
              </a:buBlip>
            </a:pPr>
            <a:r>
              <a:rPr lang="en-US" sz="1600" b="1" dirty="0"/>
              <a:t>Railways enhancements</a:t>
            </a:r>
          </a:p>
          <a:p>
            <a:pPr marL="742950" lvl="1" indent="-285750">
              <a:buFont typeface="Arial" panose="020B0604020202020204" pitchFamily="34" charset="0"/>
              <a:buChar char="•"/>
            </a:pPr>
            <a:r>
              <a:rPr lang="en-US" sz="1600" dirty="0"/>
              <a:t>Interworking with GSM-R (MCPTT, </a:t>
            </a:r>
            <a:r>
              <a:rPr lang="en-US" sz="1600" dirty="0" err="1"/>
              <a:t>MCData</a:t>
            </a:r>
            <a:r>
              <a:rPr lang="en-US" sz="1600" dirty="0"/>
              <a:t>)</a:t>
            </a:r>
          </a:p>
          <a:p>
            <a:pPr marL="742950" lvl="1" indent="-285750">
              <a:buFont typeface="Arial" panose="020B0604020202020204" pitchFamily="34" charset="0"/>
              <a:buChar char="•"/>
            </a:pPr>
            <a:r>
              <a:rPr lang="en-US" sz="1600" dirty="0"/>
              <a:t>(Support for) separation of signaling and media paths within an MC system</a:t>
            </a:r>
          </a:p>
          <a:p>
            <a:pPr marL="742950" lvl="1" indent="-285750">
              <a:buFont typeface="Arial" panose="020B0604020202020204" pitchFamily="34" charset="0"/>
              <a:buChar char="•"/>
            </a:pPr>
            <a:r>
              <a:rPr lang="en-US" sz="1600" dirty="0"/>
              <a:t>Several enhancements to existing features</a:t>
            </a:r>
          </a:p>
          <a:p>
            <a:pPr marL="285750" indent="-285750">
              <a:buBlip>
                <a:blip r:embed="rId3"/>
              </a:buBlip>
            </a:pPr>
            <a:r>
              <a:rPr lang="en-US" sz="1600" b="1" dirty="0"/>
              <a:t>Sharing of administrative configuration management information (</a:t>
            </a:r>
            <a:r>
              <a:rPr lang="en-US" sz="1600" b="1" dirty="0" err="1"/>
              <a:t>MCShAC</a:t>
            </a:r>
            <a:r>
              <a:rPr lang="en-US" sz="1600" b="1" dirty="0"/>
              <a:t>)</a:t>
            </a:r>
          </a:p>
          <a:p>
            <a:pPr marL="742950" lvl="1" indent="-285750">
              <a:buFont typeface="Arial" panose="020B0604020202020204" pitchFamily="34" charset="0"/>
              <a:buChar char="•"/>
            </a:pPr>
            <a:r>
              <a:rPr lang="en-US" sz="1600" dirty="0"/>
              <a:t>Examples of sharing of administrative configuration management information is sharing of MC service user profile, group management configuration, system parameters, etc. between interconnected MC systems</a:t>
            </a:r>
          </a:p>
          <a:p>
            <a:pPr marL="285750" indent="-285750">
              <a:buBlip>
                <a:blip r:embed="rId3"/>
              </a:buBlip>
            </a:pPr>
            <a:r>
              <a:rPr lang="en-US" sz="1600" b="1" dirty="0"/>
              <a:t>Generic IOPS (Isolated Operation for Public Safety )</a:t>
            </a:r>
          </a:p>
          <a:p>
            <a:pPr marL="742950" lvl="1" indent="-285750">
              <a:buFont typeface="Arial" panose="020B0604020202020204" pitchFamily="34" charset="0"/>
              <a:buChar char="•"/>
            </a:pPr>
            <a:r>
              <a:rPr lang="en-US" sz="1600" dirty="0"/>
              <a:t>Specify generic support for a mobile system without backhaul – currently only applicable to LTE</a:t>
            </a:r>
          </a:p>
          <a:p>
            <a:pPr marL="285750" indent="-285750">
              <a:buBlip>
                <a:blip r:embed="rId3"/>
              </a:buBlip>
            </a:pPr>
            <a:r>
              <a:rPr lang="en-US" sz="1600" b="1" dirty="0"/>
              <a:t>MC Services over non-terrestrial networks - NTN (as part of 5GSAT study/work item)</a:t>
            </a:r>
          </a:p>
          <a:p>
            <a:pPr marL="742950" lvl="1" indent="-285750">
              <a:buFont typeface="Arial" panose="020B0604020202020204" pitchFamily="34" charset="0"/>
              <a:buChar char="•"/>
            </a:pPr>
            <a:r>
              <a:rPr lang="en-US" sz="1600" dirty="0"/>
              <a:t>How participants of a group communication can be informed about reduced KPIs due to participant(s) being connected via satellite</a:t>
            </a:r>
          </a:p>
        </p:txBody>
      </p:sp>
    </p:spTree>
    <p:extLst>
      <p:ext uri="{BB962C8B-B14F-4D97-AF65-F5344CB8AC3E}">
        <p14:creationId xmlns:p14="http://schemas.microsoft.com/office/powerpoint/2010/main" val="32282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4B0C0EC3-29E4-46D2-965A-185F4B485DCF}"/>
              </a:ext>
            </a:extLst>
          </p:cNvPr>
          <p:cNvSpPr>
            <a:spLocks noGrp="1"/>
          </p:cNvSpPr>
          <p:nvPr>
            <p:ph idx="1"/>
          </p:nvPr>
        </p:nvSpPr>
        <p:spPr>
          <a:xfrm>
            <a:off x="533400" y="1353879"/>
            <a:ext cx="10918368" cy="5418301"/>
          </a:xfrm>
        </p:spPr>
        <p:txBody>
          <a:bodyPr>
            <a:normAutofit/>
          </a:bodyPr>
          <a:lstStyle/>
          <a:p>
            <a:r>
              <a:rPr lang="en-GB" altLang="en-US" dirty="0"/>
              <a:t> </a:t>
            </a:r>
            <a:r>
              <a:rPr lang="en-GB" altLang="en-US" sz="2400" dirty="0"/>
              <a:t>Common API Framework (CAPIF)</a:t>
            </a:r>
          </a:p>
          <a:p>
            <a:r>
              <a:rPr lang="en-US" sz="2400" dirty="0"/>
              <a:t> Service Enabler Architecture Layer </a:t>
            </a:r>
            <a:r>
              <a:rPr lang="en-GB" altLang="en-US" sz="2400" dirty="0"/>
              <a:t>(SEAL)</a:t>
            </a:r>
          </a:p>
          <a:p>
            <a:r>
              <a:rPr lang="en-US" sz="2400" b="0" i="0" dirty="0">
                <a:solidFill>
                  <a:srgbClr val="000000"/>
                </a:solidFill>
                <a:effectLst/>
              </a:rPr>
              <a:t> </a:t>
            </a:r>
            <a:r>
              <a:rPr lang="en-US" sz="2400" b="0" i="0" dirty="0">
                <a:effectLst/>
              </a:rPr>
              <a:t>Edge Application </a:t>
            </a:r>
            <a:r>
              <a:rPr lang="en-US" sz="2400" dirty="0"/>
              <a:t>E</a:t>
            </a:r>
            <a:r>
              <a:rPr lang="en-US" sz="2400" b="0" i="0" dirty="0">
                <a:effectLst/>
              </a:rPr>
              <a:t>nablement</a:t>
            </a:r>
          </a:p>
          <a:p>
            <a:r>
              <a:rPr lang="en-US" sz="2400" b="0" i="0" dirty="0">
                <a:effectLst/>
              </a:rPr>
              <a:t> Application Data Analytics Enablement</a:t>
            </a:r>
          </a:p>
          <a:p>
            <a:r>
              <a:rPr lang="en-US" sz="2400" b="0" i="0" dirty="0">
                <a:effectLst/>
              </a:rPr>
              <a:t> Network Slice Capability Exposure</a:t>
            </a:r>
          </a:p>
          <a:p>
            <a:r>
              <a:rPr lang="en-US" sz="2400" b="0" i="0" dirty="0">
                <a:effectLst/>
                <a:highlight>
                  <a:srgbClr val="FFFFFF"/>
                </a:highlight>
              </a:rPr>
              <a:t> AIML Enablement</a:t>
            </a:r>
            <a:r>
              <a:rPr lang="en-US" sz="2400" dirty="0">
                <a:highlight>
                  <a:srgbClr val="FFFFFF"/>
                </a:highlight>
              </a:rPr>
              <a:t> </a:t>
            </a:r>
            <a:r>
              <a:rPr lang="en-US" sz="2400" dirty="0">
                <a:solidFill>
                  <a:srgbClr val="FF0000"/>
                </a:solidFill>
                <a:highlight>
                  <a:srgbClr val="FFFFFF"/>
                </a:highlight>
              </a:rPr>
              <a:t>*</a:t>
            </a:r>
            <a:endParaRPr lang="en-US" sz="2400" b="0" i="0" dirty="0">
              <a:solidFill>
                <a:srgbClr val="FF0000"/>
              </a:solidFill>
              <a:effectLst/>
              <a:highlight>
                <a:srgbClr val="FFFFFF"/>
              </a:highlight>
            </a:endParaRPr>
          </a:p>
          <a:p>
            <a:r>
              <a:rPr lang="en-US" altLang="en-US" sz="2400" dirty="0">
                <a:highlight>
                  <a:srgbClr val="FFFFFF"/>
                </a:highlight>
              </a:rPr>
              <a:t> Application support for Metaverse services</a:t>
            </a:r>
            <a:r>
              <a:rPr lang="en-US" sz="2400" dirty="0">
                <a:highlight>
                  <a:srgbClr val="FFFFFF"/>
                </a:highlight>
              </a:rPr>
              <a:t> </a:t>
            </a:r>
            <a:r>
              <a:rPr lang="en-US" sz="2400" dirty="0">
                <a:solidFill>
                  <a:srgbClr val="FF0000"/>
                </a:solidFill>
                <a:highlight>
                  <a:srgbClr val="FFFFFF"/>
                </a:highlight>
              </a:rPr>
              <a:t>*</a:t>
            </a:r>
            <a:endParaRPr lang="en-US" altLang="en-US" sz="2400" dirty="0">
              <a:solidFill>
                <a:srgbClr val="FF0000"/>
              </a:solidFill>
              <a:highlight>
                <a:srgbClr val="FFFFFF"/>
              </a:highlight>
            </a:endParaRPr>
          </a:p>
          <a:p>
            <a:r>
              <a:rPr lang="en-US" altLang="en-US" sz="2400" dirty="0">
                <a:highlight>
                  <a:srgbClr val="FFFFFF"/>
                </a:highlight>
              </a:rPr>
              <a:t> Application support for XR</a:t>
            </a:r>
            <a:r>
              <a:rPr lang="en-US" sz="2400" dirty="0">
                <a:highlight>
                  <a:srgbClr val="FFFFFF"/>
                </a:highlight>
              </a:rPr>
              <a:t> </a:t>
            </a:r>
            <a:r>
              <a:rPr lang="en-US" sz="2400" dirty="0">
                <a:solidFill>
                  <a:srgbClr val="FF0000"/>
                </a:solidFill>
                <a:highlight>
                  <a:srgbClr val="FFFFFF"/>
                </a:highlight>
              </a:rPr>
              <a:t>*</a:t>
            </a:r>
          </a:p>
          <a:p>
            <a:endParaRPr lang="en-GB" altLang="en-US" sz="2400" dirty="0">
              <a:solidFill>
                <a:schemeClr val="tx1">
                  <a:lumMod val="50000"/>
                  <a:lumOff val="50000"/>
                </a:schemeClr>
              </a:solidFill>
            </a:endParaRPr>
          </a:p>
          <a:p>
            <a:r>
              <a:rPr lang="en-US" sz="2400" dirty="0">
                <a:solidFill>
                  <a:schemeClr val="tx1">
                    <a:lumMod val="50000"/>
                    <a:lumOff val="50000"/>
                  </a:schemeClr>
                </a:solidFill>
                <a:highlight>
                  <a:srgbClr val="FFFFFF"/>
                </a:highlight>
              </a:rPr>
              <a:t> </a:t>
            </a:r>
            <a:r>
              <a:rPr lang="en-US" sz="2400" dirty="0">
                <a:highlight>
                  <a:srgbClr val="FFFFFF"/>
                </a:highlight>
              </a:rPr>
              <a:t>… See annex for details</a:t>
            </a:r>
          </a:p>
        </p:txBody>
      </p:sp>
      <p:sp>
        <p:nvSpPr>
          <p:cNvPr id="5" name="Title 1">
            <a:extLst>
              <a:ext uri="{FF2B5EF4-FFF2-40B4-BE49-F238E27FC236}">
                <a16:creationId xmlns:a16="http://schemas.microsoft.com/office/drawing/2014/main" id="{D9EAC949-537A-576D-813F-361FF95BFFA4}"/>
              </a:ext>
            </a:extLst>
          </p:cNvPr>
          <p:cNvSpPr>
            <a:spLocks noGrp="1"/>
          </p:cNvSpPr>
          <p:nvPr>
            <p:ph type="title"/>
          </p:nvPr>
        </p:nvSpPr>
        <p:spPr>
          <a:xfrm>
            <a:off x="2212311" y="85819"/>
            <a:ext cx="9537171" cy="808073"/>
          </a:xfrm>
        </p:spPr>
        <p:txBody>
          <a:bodyPr>
            <a:normAutofit/>
          </a:bodyPr>
          <a:lstStyle/>
          <a:p>
            <a:r>
              <a:rPr lang="en-US" sz="4400" dirty="0">
                <a:effectLst/>
                <a:ea typeface="Times New Roman" panose="02020603050405020304" pitchFamily="18" charset="0"/>
                <a:cs typeface="Times New Roman" panose="02020603050405020304" pitchFamily="18" charset="0"/>
              </a:rPr>
              <a:t>Service Frameworks</a:t>
            </a:r>
            <a:endParaRPr lang="en-US" sz="4400" dirty="0"/>
          </a:p>
        </p:txBody>
      </p:sp>
      <p:sp>
        <p:nvSpPr>
          <p:cNvPr id="2" name="Rectangle 1">
            <a:extLst>
              <a:ext uri="{FF2B5EF4-FFF2-40B4-BE49-F238E27FC236}">
                <a16:creationId xmlns:a16="http://schemas.microsoft.com/office/drawing/2014/main" id="{50744D04-E9BF-2B03-F1FD-75D0AAF29F17}"/>
              </a:ext>
            </a:extLst>
          </p:cNvPr>
          <p:cNvSpPr/>
          <p:nvPr/>
        </p:nvSpPr>
        <p:spPr>
          <a:xfrm>
            <a:off x="169041" y="6352390"/>
            <a:ext cx="2876172" cy="369332"/>
          </a:xfrm>
          <a:prstGeom prst="rect">
            <a:avLst/>
          </a:prstGeom>
        </p:spPr>
        <p:txBody>
          <a:bodyPr wrap="none">
            <a:spAutoFit/>
          </a:bodyPr>
          <a:lstStyle/>
          <a:p>
            <a:pPr lvl="0">
              <a:lnSpc>
                <a:spcPct val="90000"/>
              </a:lnSpc>
              <a:spcBef>
                <a:spcPts val="1000"/>
              </a:spcBef>
            </a:pPr>
            <a:r>
              <a:rPr lang="en-US" sz="2000" dirty="0">
                <a:solidFill>
                  <a:srgbClr val="FF0000"/>
                </a:solidFill>
                <a:highlight>
                  <a:srgbClr val="FFFFFF"/>
                </a:highlight>
              </a:rPr>
              <a:t>*</a:t>
            </a:r>
            <a:r>
              <a:rPr lang="en-US" sz="2000" dirty="0">
                <a:solidFill>
                  <a:schemeClr val="tx1">
                    <a:lumMod val="50000"/>
                    <a:lumOff val="50000"/>
                  </a:schemeClr>
                </a:solidFill>
                <a:highlight>
                  <a:srgbClr val="FFFFFF"/>
                </a:highlight>
              </a:rPr>
              <a:t> Rel-19, work in progress</a:t>
            </a:r>
          </a:p>
        </p:txBody>
      </p:sp>
    </p:spTree>
    <p:extLst>
      <p:ext uri="{BB962C8B-B14F-4D97-AF65-F5344CB8AC3E}">
        <p14:creationId xmlns:p14="http://schemas.microsoft.com/office/powerpoint/2010/main" val="1713439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3407</Words>
  <Application>Microsoft Office PowerPoint</Application>
  <PresentationFormat>Widescreen</PresentationFormat>
  <Paragraphs>510</Paragraphs>
  <Slides>26</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8" baseType="lpstr">
      <vt:lpstr>Malgun Gothic</vt:lpstr>
      <vt:lpstr>MS PGothic</vt:lpstr>
      <vt:lpstr>Aptos</vt:lpstr>
      <vt:lpstr>Arial</vt:lpstr>
      <vt:lpstr>Calibri</vt:lpstr>
      <vt:lpstr>Calibri Light</vt:lpstr>
      <vt:lpstr>Open Sans</vt:lpstr>
      <vt:lpstr>Times New Roman</vt:lpstr>
      <vt:lpstr>Wingdings</vt:lpstr>
      <vt:lpstr>Office Theme</vt:lpstr>
      <vt:lpstr>2_Office Theme</vt:lpstr>
      <vt:lpstr>Visio</vt:lpstr>
      <vt:lpstr>SA6 – past, present and future</vt:lpstr>
      <vt:lpstr>Outline</vt:lpstr>
      <vt:lpstr>History and Evolution</vt:lpstr>
      <vt:lpstr>3GPP SA6 - Industry Involvement</vt:lpstr>
      <vt:lpstr>Evolution of Mission Critical &amp; Application Enablement</vt:lpstr>
      <vt:lpstr>Critical Communication Applications 1/3</vt:lpstr>
      <vt:lpstr>Critical Communication Applications 2/3</vt:lpstr>
      <vt:lpstr>Critical Communication Applications 3/3</vt:lpstr>
      <vt:lpstr>Service Frameworks</vt:lpstr>
      <vt:lpstr>Common API Framework (CAPIF)</vt:lpstr>
      <vt:lpstr>Service Enabler Architecture Layer (SEAL)</vt:lpstr>
      <vt:lpstr>Edge Application Enablement</vt:lpstr>
      <vt:lpstr>Enablers for Vertical Applications</vt:lpstr>
      <vt:lpstr>Way Forward</vt:lpstr>
      <vt:lpstr>Thank you!</vt:lpstr>
      <vt:lpstr>Annex</vt:lpstr>
      <vt:lpstr>Common API Framework (CAPIF)</vt:lpstr>
      <vt:lpstr>Service Enabler Architecture Layer (SEAL)</vt:lpstr>
      <vt:lpstr>Edge Application Enablement</vt:lpstr>
      <vt:lpstr>Application Data Analytics Enablement</vt:lpstr>
      <vt:lpstr>Application support for Metaverse Services</vt:lpstr>
      <vt:lpstr>Application support for Vehicle-to-Everything (V2X) services</vt:lpstr>
      <vt:lpstr>Appliction support for Uncrewed Aerial System (UAS)</vt:lpstr>
      <vt:lpstr>PowerPoint Presentation</vt:lpstr>
      <vt:lpstr>Service Frameworks - Application Enablement Architecture</vt:lpstr>
      <vt:lpstr>SA6 capabilites and features - example</vt:lpstr>
    </vt:vector>
  </TitlesOfParts>
  <Company>ETSI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Flynn</dc:creator>
  <cp:lastModifiedBy>Atle Monrad</cp:lastModifiedBy>
  <cp:revision>100</cp:revision>
  <dcterms:created xsi:type="dcterms:W3CDTF">2024-04-09T22:59:43Z</dcterms:created>
  <dcterms:modified xsi:type="dcterms:W3CDTF">2024-09-15T13:14:34Z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y fmtid="{D5CDD505-2E9C-101B-9397-08002B2CF9AE}" pid="3" name="TitusGUID">
    <vt:lpwstr>c4a82c79-eb72-44ce-a396-45d9145ee2d1</vt:lpwstr>
  </property>
  <property fmtid="{D5CDD505-2E9C-101B-9397-08002B2CF9AE}" pid="4" name="LABEL">
    <vt:lpwstr>S</vt:lpwstr>
  </property>
  <property fmtid="{D5CDD505-2E9C-101B-9397-08002B2CF9AE}" pid="5" name="L1">
    <vt:lpwstr>C-ALL</vt:lpwstr>
  </property>
  <property fmtid="{D5CDD505-2E9C-101B-9397-08002B2CF9AE}" pid="6" name="L2">
    <vt:lpwstr>C-CS</vt:lpwstr>
  </property>
  <property fmtid="{D5CDD505-2E9C-101B-9397-08002B2CF9AE}" pid="7" name="L3">
    <vt:lpwstr>C-AD-AMB</vt:lpwstr>
  </property>
  <property fmtid="{D5CDD505-2E9C-101B-9397-08002B2CF9AE}" pid="8" name="CCAV">
    <vt:lpwstr/>
  </property>
  <property fmtid="{D5CDD505-2E9C-101B-9397-08002B2CF9AE}" pid="9" name="Visual">
    <vt:lpwstr>0</vt:lpwstr>
  </property>
</Properties>
</file>