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60" r:id="rId2"/>
    <p:sldId id="384" r:id="rId3"/>
    <p:sldId id="389" r:id="rId4"/>
    <p:sldId id="388" r:id="rId5"/>
    <p:sldId id="39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F64"/>
    <a:srgbClr val="3333FF"/>
    <a:srgbClr val="F2F2F2"/>
    <a:srgbClr val="3399FF"/>
    <a:srgbClr val="0099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7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3780C77-CDA4-47D0-9A69-580BE43EA5C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C98A458-538D-49D6-B00E-C001560248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40E834-44C5-43CA-B91D-61937CA1E82B}" type="datetimeFigureOut">
              <a:rPr lang="zh-CN" altLang="en-US" smtClean="0"/>
              <a:t>2024/7/3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B1599A1-2DA4-4521-B438-DE4BE50BE9F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2E33291-E8A3-4609-8191-2865A40ABE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F989E-BEAD-48C4-B063-8BAA85E06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7922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TSG-SA WG6 Meeting #62-Ad Hoc-e	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</a:t>
            </a:r>
            <a:r>
              <a:rPr lang="en-GB" altLang="zh-CN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18</a:t>
            </a:r>
            <a:r>
              <a:rPr lang="en-GB" altLang="zh-CN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July 2024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1400" y="2150534"/>
            <a:ext cx="10397067" cy="1995177"/>
          </a:xfrm>
        </p:spPr>
        <p:txBody>
          <a:bodyPr/>
          <a:lstStyle/>
          <a:p>
            <a:pPr algn="ctr" eaLnBrk="1" hangingPunct="1"/>
            <a:r>
              <a:rPr lang="en-US" altLang="zh-CN" dirty="0"/>
              <a:t>Discussion about SEAL service usage and related architecture selection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291259" y="4798000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dirty="0"/>
              <a:t>Jian Zhang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1">
            <a:extLst>
              <a:ext uri="{FF2B5EF4-FFF2-40B4-BE49-F238E27FC236}">
                <a16:creationId xmlns:a16="http://schemas.microsoft.com/office/drawing/2014/main" id="{69C4C247-7679-4E7B-B40E-B67EB5A5B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2000" dirty="0">
                <a:latin typeface="+mn-lt"/>
              </a:rPr>
              <a:t>Overall perspective of service exposure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71596AB-AD5D-40DA-AC14-21DF99AC4FF2}"/>
              </a:ext>
            </a:extLst>
          </p:cNvPr>
          <p:cNvSpPr/>
          <p:nvPr/>
        </p:nvSpPr>
        <p:spPr>
          <a:xfrm>
            <a:off x="1690919" y="3215714"/>
            <a:ext cx="1711050" cy="463223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tx1"/>
                </a:solidFill>
              </a:rPr>
              <a:t>            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262713E7-D184-4D7B-B81D-D6D0E69BB5E0}"/>
              </a:ext>
            </a:extLst>
          </p:cNvPr>
          <p:cNvSpPr/>
          <p:nvPr/>
        </p:nvSpPr>
        <p:spPr>
          <a:xfrm>
            <a:off x="1758759" y="3247640"/>
            <a:ext cx="1527316" cy="444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i="1" dirty="0">
                <a:ea typeface="微软雅黑" panose="020B0503020204020204" pitchFamily="34" charset="-122"/>
              </a:rPr>
              <a:t>Exposed services towards APP </a:t>
            </a:r>
            <a:endParaRPr lang="zh-CN" altLang="en-US" sz="1100" i="1" dirty="0"/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CA2A6FF3-D2C8-4BEB-859B-8FB17516B23B}"/>
              </a:ext>
            </a:extLst>
          </p:cNvPr>
          <p:cNvSpPr/>
          <p:nvPr/>
        </p:nvSpPr>
        <p:spPr>
          <a:xfrm>
            <a:off x="2368928" y="3185826"/>
            <a:ext cx="67009" cy="62851"/>
          </a:xfrm>
          <a:prstGeom prst="ellipse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C6D69D40-2E02-45DC-9BFF-432C54A97D93}"/>
              </a:ext>
            </a:extLst>
          </p:cNvPr>
          <p:cNvCxnSpPr>
            <a:stCxn id="110" idx="0"/>
          </p:cNvCxnSpPr>
          <p:nvPr/>
        </p:nvCxnSpPr>
        <p:spPr>
          <a:xfrm flipV="1">
            <a:off x="2402433" y="2833987"/>
            <a:ext cx="4602" cy="351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>
            <a:extLst>
              <a:ext uri="{FF2B5EF4-FFF2-40B4-BE49-F238E27FC236}">
                <a16:creationId xmlns:a16="http://schemas.microsoft.com/office/drawing/2014/main" id="{C3006FDD-7161-4DBA-86F2-5D482DBF781D}"/>
              </a:ext>
            </a:extLst>
          </p:cNvPr>
          <p:cNvSpPr/>
          <p:nvPr/>
        </p:nvSpPr>
        <p:spPr>
          <a:xfrm>
            <a:off x="3982065" y="3127019"/>
            <a:ext cx="1243966" cy="80965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b="1" i="1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A671B131-925F-497E-93D1-7BFCE78164F6}"/>
              </a:ext>
            </a:extLst>
          </p:cNvPr>
          <p:cNvSpPr/>
          <p:nvPr/>
        </p:nvSpPr>
        <p:spPr>
          <a:xfrm>
            <a:off x="5844216" y="3131589"/>
            <a:ext cx="546391" cy="786825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 i="1" dirty="0">
                <a:solidFill>
                  <a:schemeClr val="tx1"/>
                </a:solidFill>
                <a:ea typeface="微软雅黑" panose="020B0503020204020204" pitchFamily="34" charset="-122"/>
              </a:rPr>
              <a:t>CAPIF Core</a:t>
            </a:r>
            <a:endParaRPr lang="zh-CN" altLang="en-US" sz="1100" b="1" i="1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FE0E786E-1454-4C94-92C6-3D9AFE88654F}"/>
              </a:ext>
            </a:extLst>
          </p:cNvPr>
          <p:cNvSpPr/>
          <p:nvPr/>
        </p:nvSpPr>
        <p:spPr>
          <a:xfrm>
            <a:off x="4297812" y="3879366"/>
            <a:ext cx="94574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i="1" dirty="0">
                <a:ea typeface="微软雅黑" panose="020B0503020204020204" pitchFamily="34" charset="-122"/>
              </a:rPr>
              <a:t>3GPP SA6</a:t>
            </a:r>
            <a:endParaRPr lang="zh-CN" altLang="en-US" sz="1100" b="1" i="1" dirty="0">
              <a:ea typeface="微软雅黑" panose="020B0503020204020204" pitchFamily="34" charset="-122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4CCAEF70-CD8C-49DE-8263-836A1EB8C905}"/>
              </a:ext>
            </a:extLst>
          </p:cNvPr>
          <p:cNvSpPr/>
          <p:nvPr/>
        </p:nvSpPr>
        <p:spPr>
          <a:xfrm>
            <a:off x="5431547" y="3913371"/>
            <a:ext cx="103586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i="1" dirty="0">
                <a:ea typeface="微软雅黑" panose="020B0503020204020204" pitchFamily="34" charset="-122"/>
              </a:rPr>
              <a:t>3GPP SA3/SA6</a:t>
            </a:r>
            <a:endParaRPr lang="zh-CN" altLang="en-US" sz="1100" b="1" i="1" dirty="0">
              <a:ea typeface="微软雅黑" panose="020B0503020204020204" pitchFamily="34" charset="-122"/>
            </a:endParaRPr>
          </a:p>
        </p:txBody>
      </p: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4197D10F-A501-4A35-A74A-DC848253AA2C}"/>
              </a:ext>
            </a:extLst>
          </p:cNvPr>
          <p:cNvCxnSpPr/>
          <p:nvPr/>
        </p:nvCxnSpPr>
        <p:spPr>
          <a:xfrm flipH="1" flipV="1">
            <a:off x="2627235" y="2198626"/>
            <a:ext cx="3471" cy="766343"/>
          </a:xfrm>
          <a:prstGeom prst="lin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椭圆 116">
            <a:extLst>
              <a:ext uri="{FF2B5EF4-FFF2-40B4-BE49-F238E27FC236}">
                <a16:creationId xmlns:a16="http://schemas.microsoft.com/office/drawing/2014/main" id="{AB38D158-855D-4026-A5D3-3FD59F4AB4D1}"/>
              </a:ext>
            </a:extLst>
          </p:cNvPr>
          <p:cNvSpPr/>
          <p:nvPr/>
        </p:nvSpPr>
        <p:spPr>
          <a:xfrm>
            <a:off x="4525050" y="3060906"/>
            <a:ext cx="108073" cy="65691"/>
          </a:xfrm>
          <a:prstGeom prst="ellipse">
            <a:avLst/>
          </a:prstGeom>
          <a:solidFill>
            <a:schemeClr val="tx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/>
          </a:p>
        </p:txBody>
      </p: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AF29D3F3-38E5-4050-B3D8-125A88D53174}"/>
              </a:ext>
            </a:extLst>
          </p:cNvPr>
          <p:cNvCxnSpPr>
            <a:cxnSpLocks/>
          </p:cNvCxnSpPr>
          <p:nvPr/>
        </p:nvCxnSpPr>
        <p:spPr>
          <a:xfrm flipV="1">
            <a:off x="4555643" y="2198626"/>
            <a:ext cx="0" cy="899742"/>
          </a:xfrm>
          <a:prstGeom prst="lin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文本框 118">
            <a:extLst>
              <a:ext uri="{FF2B5EF4-FFF2-40B4-BE49-F238E27FC236}">
                <a16:creationId xmlns:a16="http://schemas.microsoft.com/office/drawing/2014/main" id="{1F3227DC-29F2-4A13-9A14-5D5655B64741}"/>
              </a:ext>
            </a:extLst>
          </p:cNvPr>
          <p:cNvSpPr txBox="1"/>
          <p:nvPr/>
        </p:nvSpPr>
        <p:spPr>
          <a:xfrm>
            <a:off x="4092407" y="2237564"/>
            <a:ext cx="13692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i="1" dirty="0"/>
              <a:t>3GPP North bound APIs </a:t>
            </a:r>
            <a:r>
              <a:rPr lang="en-US" altLang="zh-CN" sz="1050" b="1" i="1" dirty="0"/>
              <a:t>[APP use case]</a:t>
            </a:r>
            <a:endParaRPr lang="zh-CN" altLang="en-US" sz="1050" b="1" i="1" dirty="0"/>
          </a:p>
        </p:txBody>
      </p: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4B913DAA-44E7-4E18-872F-CCAD4A90E2CC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6117412" y="2198626"/>
            <a:ext cx="0" cy="932963"/>
          </a:xfrm>
          <a:prstGeom prst="lin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流程图: 联系 145">
            <a:extLst>
              <a:ext uri="{FF2B5EF4-FFF2-40B4-BE49-F238E27FC236}">
                <a16:creationId xmlns:a16="http://schemas.microsoft.com/office/drawing/2014/main" id="{FD1025AD-4CAC-44A9-9615-DA364CDE6040}"/>
              </a:ext>
            </a:extLst>
          </p:cNvPr>
          <p:cNvSpPr/>
          <p:nvPr/>
        </p:nvSpPr>
        <p:spPr>
          <a:xfrm>
            <a:off x="6080941" y="3054480"/>
            <a:ext cx="88368" cy="6972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7D80239-1924-4210-86B8-0DA3862F1EFC}"/>
              </a:ext>
            </a:extLst>
          </p:cNvPr>
          <p:cNvSpPr txBox="1"/>
          <p:nvPr/>
        </p:nvSpPr>
        <p:spPr>
          <a:xfrm>
            <a:off x="6006681" y="2274403"/>
            <a:ext cx="8479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Operate APIs</a:t>
            </a:r>
            <a:endParaRPr lang="zh-CN" altLang="en-US" sz="1050" dirty="0"/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6EA6C14E-EF32-4A35-8460-5B64E77A54DF}"/>
              </a:ext>
            </a:extLst>
          </p:cNvPr>
          <p:cNvSpPr/>
          <p:nvPr/>
        </p:nvSpPr>
        <p:spPr>
          <a:xfrm>
            <a:off x="5247927" y="3123214"/>
            <a:ext cx="570801" cy="800350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 i="1" dirty="0">
                <a:solidFill>
                  <a:schemeClr val="tx1"/>
                </a:solidFill>
                <a:ea typeface="微软雅黑" panose="020B0503020204020204" pitchFamily="34" charset="-122"/>
              </a:rPr>
              <a:t>CAPIF-AEF</a:t>
            </a:r>
            <a:endParaRPr lang="zh-CN" altLang="en-US" sz="1100" b="1" i="1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24" name="流程图: 联系 148">
            <a:extLst>
              <a:ext uri="{FF2B5EF4-FFF2-40B4-BE49-F238E27FC236}">
                <a16:creationId xmlns:a16="http://schemas.microsoft.com/office/drawing/2014/main" id="{87EE49ED-B12D-47CD-AE26-59853AE70CA9}"/>
              </a:ext>
            </a:extLst>
          </p:cNvPr>
          <p:cNvSpPr/>
          <p:nvPr/>
        </p:nvSpPr>
        <p:spPr>
          <a:xfrm>
            <a:off x="5446994" y="3038847"/>
            <a:ext cx="88368" cy="6972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80129322-50B8-4D26-9914-168DB1142813}"/>
              </a:ext>
            </a:extLst>
          </p:cNvPr>
          <p:cNvCxnSpPr>
            <a:cxnSpLocks/>
          </p:cNvCxnSpPr>
          <p:nvPr/>
        </p:nvCxnSpPr>
        <p:spPr>
          <a:xfrm flipV="1">
            <a:off x="5483431" y="2198626"/>
            <a:ext cx="0" cy="891655"/>
          </a:xfrm>
          <a:prstGeom prst="lin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文本框 125">
            <a:extLst>
              <a:ext uri="{FF2B5EF4-FFF2-40B4-BE49-F238E27FC236}">
                <a16:creationId xmlns:a16="http://schemas.microsoft.com/office/drawing/2014/main" id="{0F112E3F-54F6-4177-ABC3-948A16476086}"/>
              </a:ext>
            </a:extLst>
          </p:cNvPr>
          <p:cNvSpPr txBox="1"/>
          <p:nvPr/>
        </p:nvSpPr>
        <p:spPr>
          <a:xfrm>
            <a:off x="5220908" y="2328763"/>
            <a:ext cx="989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API-invoking control</a:t>
            </a:r>
            <a:endParaRPr lang="zh-CN" altLang="en-US" sz="1050" dirty="0"/>
          </a:p>
        </p:txBody>
      </p:sp>
      <p:sp>
        <p:nvSpPr>
          <p:cNvPr id="127" name="圆角矩形 153">
            <a:extLst>
              <a:ext uri="{FF2B5EF4-FFF2-40B4-BE49-F238E27FC236}">
                <a16:creationId xmlns:a16="http://schemas.microsoft.com/office/drawing/2014/main" id="{40456F95-5A75-4CF8-ABAB-C5210AD83DCD}"/>
              </a:ext>
            </a:extLst>
          </p:cNvPr>
          <p:cNvSpPr/>
          <p:nvPr/>
        </p:nvSpPr>
        <p:spPr>
          <a:xfrm>
            <a:off x="1558032" y="1633108"/>
            <a:ext cx="5020568" cy="565518"/>
          </a:xfrm>
          <a:prstGeom prst="roundRect">
            <a:avLst/>
          </a:prstGeom>
          <a:noFill/>
          <a:ln>
            <a:solidFill>
              <a:schemeClr val="accent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solidFill>
                  <a:schemeClr val="tx1"/>
                </a:solidFill>
              </a:rPr>
              <a:t>3GPP API invoker system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44EF31C1-F0AB-448F-ADB6-F20C8D22C7FE}"/>
              </a:ext>
            </a:extLst>
          </p:cNvPr>
          <p:cNvSpPr txBox="1"/>
          <p:nvPr/>
        </p:nvSpPr>
        <p:spPr>
          <a:xfrm>
            <a:off x="605330" y="4825026"/>
            <a:ext cx="11052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3GPP network capability layer</a:t>
            </a:r>
            <a:endParaRPr lang="zh-CN" altLang="en-US" sz="1100" dirty="0"/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CB0F1935-B27C-40AE-BC8D-23C30DA043DD}"/>
              </a:ext>
            </a:extLst>
          </p:cNvPr>
          <p:cNvSpPr txBox="1"/>
          <p:nvPr/>
        </p:nvSpPr>
        <p:spPr>
          <a:xfrm>
            <a:off x="583115" y="3289256"/>
            <a:ext cx="11105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3GPP service exposed layer</a:t>
            </a:r>
            <a:endParaRPr lang="zh-CN" altLang="en-US" sz="1100" dirty="0"/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5F3448B7-F3A7-4670-ABE9-9DD49A94B9A1}"/>
              </a:ext>
            </a:extLst>
          </p:cNvPr>
          <p:cNvGrpSpPr/>
          <p:nvPr/>
        </p:nvGrpSpPr>
        <p:grpSpPr>
          <a:xfrm>
            <a:off x="1675914" y="2228731"/>
            <a:ext cx="2281456" cy="3019355"/>
            <a:chOff x="2609420" y="3970703"/>
            <a:chExt cx="2913012" cy="2564159"/>
          </a:xfrm>
        </p:grpSpPr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326C822D-453A-4010-A6F6-A472FCF06053}"/>
                </a:ext>
              </a:extLst>
            </p:cNvPr>
            <p:cNvSpPr/>
            <p:nvPr/>
          </p:nvSpPr>
          <p:spPr>
            <a:xfrm>
              <a:off x="2778184" y="4294528"/>
              <a:ext cx="2744248" cy="224033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8F70CF76-3292-4417-BCBF-25A2DD43D0A3}"/>
                </a:ext>
              </a:extLst>
            </p:cNvPr>
            <p:cNvSpPr/>
            <p:nvPr/>
          </p:nvSpPr>
          <p:spPr>
            <a:xfrm>
              <a:off x="2615505" y="4629272"/>
              <a:ext cx="2484769" cy="38096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tx1"/>
                  </a:solidFill>
                </a:rPr>
                <a:t>            </a:t>
              </a: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18E4E69-B948-437D-9D39-236470436EE3}"/>
                </a:ext>
              </a:extLst>
            </p:cNvPr>
            <p:cNvSpPr/>
            <p:nvPr/>
          </p:nvSpPr>
          <p:spPr>
            <a:xfrm>
              <a:off x="2627324" y="4662999"/>
              <a:ext cx="2217953" cy="365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b="1" i="1" dirty="0">
                  <a:ea typeface="微软雅黑" panose="020B0503020204020204" pitchFamily="34" charset="-122"/>
                </a:rPr>
                <a:t>Exposed services towards APP </a:t>
              </a:r>
              <a:endParaRPr lang="zh-CN" altLang="en-US" sz="1100" i="1" dirty="0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D7241A55-6C0B-427D-89F1-A33F083BC44D}"/>
                </a:ext>
              </a:extLst>
            </p:cNvPr>
            <p:cNvSpPr/>
            <p:nvPr/>
          </p:nvSpPr>
          <p:spPr>
            <a:xfrm>
              <a:off x="3406401" y="4600258"/>
              <a:ext cx="97309" cy="51690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52B7BED8-7BF1-4377-BC62-036AE37D53BB}"/>
                </a:ext>
              </a:extLst>
            </p:cNvPr>
            <p:cNvSpPr/>
            <p:nvPr/>
          </p:nvSpPr>
          <p:spPr>
            <a:xfrm>
              <a:off x="2623683" y="5643130"/>
              <a:ext cx="2542518" cy="494893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tx1"/>
                  </a:solidFill>
                </a:rPr>
                <a:t>            </a:t>
              </a: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EBE6068-D8DF-4CF2-B7C4-54C6B2B6864B}"/>
                </a:ext>
              </a:extLst>
            </p:cNvPr>
            <p:cNvSpPr/>
            <p:nvPr/>
          </p:nvSpPr>
          <p:spPr>
            <a:xfrm>
              <a:off x="2609420" y="5668979"/>
              <a:ext cx="2822453" cy="2221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b="1" i="1" dirty="0">
                  <a:ea typeface="微软雅黑" panose="020B0503020204020204" pitchFamily="34" charset="-122"/>
                </a:rPr>
                <a:t>Network functions &amp; capabilities</a:t>
              </a:r>
              <a:endParaRPr lang="zh-CN" altLang="en-US" sz="1100" i="1" dirty="0"/>
            </a:p>
          </p:txBody>
        </p: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7B26EA88-E3F9-48B2-AEF7-7C17576D106B}"/>
                </a:ext>
              </a:extLst>
            </p:cNvPr>
            <p:cNvCxnSpPr>
              <a:stCxn id="134" idx="0"/>
            </p:cNvCxnSpPr>
            <p:nvPr/>
          </p:nvCxnSpPr>
          <p:spPr>
            <a:xfrm flipH="1" flipV="1">
              <a:off x="3449837" y="3970703"/>
              <a:ext cx="5219" cy="62955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17DA9D2C-7720-44D5-9BA5-53C303BB84B7}"/>
                </a:ext>
              </a:extLst>
            </p:cNvPr>
            <p:cNvCxnSpPr/>
            <p:nvPr/>
          </p:nvCxnSpPr>
          <p:spPr>
            <a:xfrm flipH="1" flipV="1">
              <a:off x="3648115" y="5038493"/>
              <a:ext cx="1150" cy="5673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11B82C9F-F21F-45FD-969E-657C305AAD83}"/>
                </a:ext>
              </a:extLst>
            </p:cNvPr>
            <p:cNvSpPr/>
            <p:nvPr/>
          </p:nvSpPr>
          <p:spPr>
            <a:xfrm>
              <a:off x="3593915" y="5590665"/>
              <a:ext cx="97309" cy="51690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10415133-3CA2-4905-93F1-C06F867B0308}"/>
                </a:ext>
              </a:extLst>
            </p:cNvPr>
            <p:cNvSpPr txBox="1"/>
            <p:nvPr/>
          </p:nvSpPr>
          <p:spPr>
            <a:xfrm>
              <a:off x="3590102" y="5361152"/>
              <a:ext cx="1717980" cy="365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i="1" dirty="0"/>
                <a:t>Network function API</a:t>
              </a:r>
              <a:endParaRPr lang="zh-CN" altLang="en-US" sz="1100" i="1" dirty="0"/>
            </a:p>
          </p:txBody>
        </p:sp>
      </p:grpSp>
      <p:sp>
        <p:nvSpPr>
          <p:cNvPr id="141" name="矩形 140">
            <a:extLst>
              <a:ext uri="{FF2B5EF4-FFF2-40B4-BE49-F238E27FC236}">
                <a16:creationId xmlns:a16="http://schemas.microsoft.com/office/drawing/2014/main" id="{1E7E47AA-86B3-4199-91CE-EFD7878AFBC1}"/>
              </a:ext>
            </a:extLst>
          </p:cNvPr>
          <p:cNvSpPr/>
          <p:nvPr/>
        </p:nvSpPr>
        <p:spPr>
          <a:xfrm>
            <a:off x="1791366" y="2734404"/>
            <a:ext cx="2060636" cy="269993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C944CD2-C52F-4B67-ADEB-CA03299413EB}"/>
              </a:ext>
            </a:extLst>
          </p:cNvPr>
          <p:cNvSpPr/>
          <p:nvPr/>
        </p:nvSpPr>
        <p:spPr>
          <a:xfrm>
            <a:off x="1676897" y="4395902"/>
            <a:ext cx="1750816" cy="60175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tx1"/>
                </a:solidFill>
              </a:rPr>
              <a:t>            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FE99456C-4362-46FE-9207-F08F670FD81C}"/>
              </a:ext>
            </a:extLst>
          </p:cNvPr>
          <p:cNvSpPr/>
          <p:nvPr/>
        </p:nvSpPr>
        <p:spPr>
          <a:xfrm>
            <a:off x="1744737" y="4437724"/>
            <a:ext cx="194358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i="1" dirty="0">
                <a:ea typeface="微软雅黑" panose="020B0503020204020204" pitchFamily="34" charset="-122"/>
              </a:rPr>
              <a:t>Network functions &amp; capabilities</a:t>
            </a:r>
            <a:endParaRPr lang="zh-CN" altLang="en-US" sz="1100" i="1" dirty="0"/>
          </a:p>
        </p:txBody>
      </p: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B625C4E1-62C6-467E-81F2-F5C68064BA26}"/>
              </a:ext>
            </a:extLst>
          </p:cNvPr>
          <p:cNvCxnSpPr/>
          <p:nvPr/>
        </p:nvCxnSpPr>
        <p:spPr>
          <a:xfrm flipH="1">
            <a:off x="2558238" y="3682057"/>
            <a:ext cx="791" cy="217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椭圆 144">
            <a:extLst>
              <a:ext uri="{FF2B5EF4-FFF2-40B4-BE49-F238E27FC236}">
                <a16:creationId xmlns:a16="http://schemas.microsoft.com/office/drawing/2014/main" id="{7419B1B8-B4B3-48B5-94B9-6D1A9BBE77B0}"/>
              </a:ext>
            </a:extLst>
          </p:cNvPr>
          <p:cNvSpPr/>
          <p:nvPr/>
        </p:nvSpPr>
        <p:spPr>
          <a:xfrm>
            <a:off x="2515788" y="4352053"/>
            <a:ext cx="67009" cy="62851"/>
          </a:xfrm>
          <a:prstGeom prst="ellipse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1FEAFC8D-6485-4C62-B301-0B1E91808373}"/>
              </a:ext>
            </a:extLst>
          </p:cNvPr>
          <p:cNvSpPr txBox="1"/>
          <p:nvPr/>
        </p:nvSpPr>
        <p:spPr>
          <a:xfrm>
            <a:off x="2512800" y="4069731"/>
            <a:ext cx="1183027" cy="444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i="1" dirty="0"/>
              <a:t>Network function API</a:t>
            </a:r>
            <a:endParaRPr lang="zh-CN" altLang="en-US" sz="1100" i="1" dirty="0"/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3DFB9908-E75D-4138-B1A6-A96AC23EC86D}"/>
              </a:ext>
            </a:extLst>
          </p:cNvPr>
          <p:cNvSpPr/>
          <p:nvPr/>
        </p:nvSpPr>
        <p:spPr>
          <a:xfrm>
            <a:off x="1676895" y="2956127"/>
            <a:ext cx="2064628" cy="260467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8236F0C4-4FB1-4CB7-BEC1-94667F64D279}"/>
              </a:ext>
            </a:extLst>
          </p:cNvPr>
          <p:cNvSpPr/>
          <p:nvPr/>
        </p:nvSpPr>
        <p:spPr>
          <a:xfrm>
            <a:off x="1731417" y="3117867"/>
            <a:ext cx="1946056" cy="822985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tx1"/>
                </a:solidFill>
              </a:rPr>
              <a:t>            </a:t>
            </a: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4394F847-D77C-4AC5-BE10-391585D91519}"/>
              </a:ext>
            </a:extLst>
          </p:cNvPr>
          <p:cNvSpPr/>
          <p:nvPr/>
        </p:nvSpPr>
        <p:spPr>
          <a:xfrm>
            <a:off x="1841108" y="3234692"/>
            <a:ext cx="1560861" cy="600164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altLang="zh-CN" sz="1100" b="1" i="1" dirty="0">
                <a:ea typeface="微软雅黑" panose="020B0503020204020204" pitchFamily="34" charset="-122"/>
              </a:rPr>
              <a:t>  Exposed services layer    </a:t>
            </a:r>
          </a:p>
          <a:p>
            <a:endParaRPr lang="en-US" altLang="zh-CN" sz="11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11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  Network centric</a:t>
            </a:r>
            <a:endParaRPr lang="zh-CN" altLang="en-US" sz="1100" i="1" dirty="0">
              <a:solidFill>
                <a:schemeClr val="bg1"/>
              </a:solidFill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11A210DE-CD2D-492B-8ABE-0760E1C62829}"/>
              </a:ext>
            </a:extLst>
          </p:cNvPr>
          <p:cNvSpPr/>
          <p:nvPr/>
        </p:nvSpPr>
        <p:spPr>
          <a:xfrm>
            <a:off x="1700894" y="4749176"/>
            <a:ext cx="1991286" cy="582748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tx1"/>
                </a:solidFill>
              </a:rPr>
              <a:t>            </a:t>
            </a: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EE0CC243-9584-4EE3-95ED-BAC3A883EEA1}"/>
              </a:ext>
            </a:extLst>
          </p:cNvPr>
          <p:cNvSpPr/>
          <p:nvPr/>
        </p:nvSpPr>
        <p:spPr>
          <a:xfrm>
            <a:off x="1660503" y="4881444"/>
            <a:ext cx="210502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i="1" dirty="0">
                <a:ea typeface="微软雅黑" panose="020B0503020204020204" pitchFamily="34" charset="-122"/>
              </a:rPr>
              <a:t>Network functions &amp; capabilities</a:t>
            </a:r>
            <a:endParaRPr lang="zh-CN" altLang="en-US" sz="1100" i="1" dirty="0"/>
          </a:p>
        </p:txBody>
      </p:sp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id="{6E3F6879-F4E6-4A9F-B86C-A1CD2DB03920}"/>
              </a:ext>
            </a:extLst>
          </p:cNvPr>
          <p:cNvCxnSpPr/>
          <p:nvPr/>
        </p:nvCxnSpPr>
        <p:spPr>
          <a:xfrm flipV="1">
            <a:off x="2889138" y="2217592"/>
            <a:ext cx="16753" cy="864632"/>
          </a:xfrm>
          <a:prstGeom prst="lin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id="{C8942453-982F-40D7-9A59-A813861BABE6}"/>
              </a:ext>
            </a:extLst>
          </p:cNvPr>
          <p:cNvCxnSpPr/>
          <p:nvPr/>
        </p:nvCxnSpPr>
        <p:spPr>
          <a:xfrm flipV="1">
            <a:off x="2518447" y="3940852"/>
            <a:ext cx="6056" cy="779559"/>
          </a:xfrm>
          <a:prstGeom prst="lin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5048074-4E63-4F38-9890-A5A9CA4B01B8}"/>
              </a:ext>
            </a:extLst>
          </p:cNvPr>
          <p:cNvSpPr txBox="1"/>
          <p:nvPr/>
        </p:nvSpPr>
        <p:spPr>
          <a:xfrm>
            <a:off x="2782488" y="4517637"/>
            <a:ext cx="1571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i="1" dirty="0"/>
              <a:t>Network function API</a:t>
            </a:r>
            <a:endParaRPr lang="zh-CN" altLang="en-US" sz="1100" i="1" dirty="0"/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C80C29FA-D4CD-419B-8CB9-3A68F173BB8E}"/>
              </a:ext>
            </a:extLst>
          </p:cNvPr>
          <p:cNvSpPr txBox="1"/>
          <p:nvPr/>
        </p:nvSpPr>
        <p:spPr>
          <a:xfrm>
            <a:off x="2636652" y="2275638"/>
            <a:ext cx="17834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i="1" dirty="0"/>
              <a:t>3GPP North bound APIs</a:t>
            </a:r>
            <a:endParaRPr lang="zh-CN" altLang="en-US" sz="1100" i="1" dirty="0"/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11C2BA81-B214-45A5-8202-96E78D6AF721}"/>
              </a:ext>
            </a:extLst>
          </p:cNvPr>
          <p:cNvSpPr/>
          <p:nvPr/>
        </p:nvSpPr>
        <p:spPr>
          <a:xfrm>
            <a:off x="1787780" y="5568309"/>
            <a:ext cx="2068061" cy="270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i="1" dirty="0">
                <a:ea typeface="微软雅黑" panose="020B0503020204020204" pitchFamily="34" charset="-122"/>
              </a:rPr>
              <a:t>3GPP SA2,SA3,SA4,SA5,SA6</a:t>
            </a:r>
            <a:endParaRPr lang="zh-CN" altLang="en-US" sz="1100" b="1" i="1" dirty="0">
              <a:ea typeface="微软雅黑" panose="020B0503020204020204" pitchFamily="34" charset="-122"/>
            </a:endParaRPr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6F1E6D6A-A7DC-458B-BD69-CB45BC1CE4FB}"/>
              </a:ext>
            </a:extLst>
          </p:cNvPr>
          <p:cNvSpPr/>
          <p:nvPr/>
        </p:nvSpPr>
        <p:spPr>
          <a:xfrm>
            <a:off x="2826642" y="3078800"/>
            <a:ext cx="92049" cy="56756"/>
          </a:xfrm>
          <a:prstGeom prst="ellipse">
            <a:avLst/>
          </a:prstGeom>
          <a:solidFill>
            <a:schemeClr val="tx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96A60A7F-299B-4EA5-898C-3EECE2B3827D}"/>
              </a:ext>
            </a:extLst>
          </p:cNvPr>
          <p:cNvSpPr/>
          <p:nvPr/>
        </p:nvSpPr>
        <p:spPr>
          <a:xfrm>
            <a:off x="2463210" y="4716991"/>
            <a:ext cx="67009" cy="62851"/>
          </a:xfrm>
          <a:prstGeom prst="ellipse">
            <a:avLst/>
          </a:prstGeom>
          <a:solidFill>
            <a:schemeClr val="tx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56696227-CB47-48E8-8BA0-87222E81358E}"/>
              </a:ext>
            </a:extLst>
          </p:cNvPr>
          <p:cNvSpPr/>
          <p:nvPr/>
        </p:nvSpPr>
        <p:spPr>
          <a:xfrm>
            <a:off x="3823545" y="3183917"/>
            <a:ext cx="152071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b="1" i="1" dirty="0">
                <a:ea typeface="微软雅黑" panose="020B0503020204020204" pitchFamily="34" charset="-122"/>
              </a:rPr>
              <a:t>Network-APP transition services</a:t>
            </a:r>
          </a:p>
          <a:p>
            <a:pPr algn="ctr"/>
            <a:r>
              <a:rPr lang="en-US" altLang="zh-CN" sz="11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APP use case Centric</a:t>
            </a:r>
            <a:endParaRPr lang="zh-CN" altLang="en-US" sz="11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41E94B8D-F64F-4C6A-8F2C-09651513F05B}"/>
              </a:ext>
            </a:extLst>
          </p:cNvPr>
          <p:cNvSpPr/>
          <p:nvPr/>
        </p:nvSpPr>
        <p:spPr>
          <a:xfrm>
            <a:off x="1548475" y="2313454"/>
            <a:ext cx="5030126" cy="1830672"/>
          </a:xfrm>
          <a:prstGeom prst="rect">
            <a:avLst/>
          </a:prstGeom>
          <a:noFill/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id="{149F6F04-ADEB-47F6-BB3E-98EE6B60646E}"/>
              </a:ext>
            </a:extLst>
          </p:cNvPr>
          <p:cNvCxnSpPr/>
          <p:nvPr/>
        </p:nvCxnSpPr>
        <p:spPr>
          <a:xfrm flipV="1">
            <a:off x="2538129" y="4385344"/>
            <a:ext cx="2384976" cy="588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>
            <a:extLst>
              <a:ext uri="{FF2B5EF4-FFF2-40B4-BE49-F238E27FC236}">
                <a16:creationId xmlns:a16="http://schemas.microsoft.com/office/drawing/2014/main" id="{9DB10263-0C67-485D-BD65-7C703852FC87}"/>
              </a:ext>
            </a:extLst>
          </p:cNvPr>
          <p:cNvCxnSpPr/>
          <p:nvPr/>
        </p:nvCxnSpPr>
        <p:spPr>
          <a:xfrm flipV="1">
            <a:off x="3758206" y="4324397"/>
            <a:ext cx="910273" cy="294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id="{1A6E9B3C-F93E-4CD6-83D5-5DBC8A0E13A3}"/>
              </a:ext>
            </a:extLst>
          </p:cNvPr>
          <p:cNvCxnSpPr>
            <a:cxnSpLocks/>
          </p:cNvCxnSpPr>
          <p:nvPr/>
        </p:nvCxnSpPr>
        <p:spPr>
          <a:xfrm flipV="1">
            <a:off x="3866779" y="4230480"/>
            <a:ext cx="719756" cy="95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>
            <a:extLst>
              <a:ext uri="{FF2B5EF4-FFF2-40B4-BE49-F238E27FC236}">
                <a16:creationId xmlns:a16="http://schemas.microsoft.com/office/drawing/2014/main" id="{71ED8917-DEF5-4E1D-A6B8-7384C6B45F65}"/>
              </a:ext>
            </a:extLst>
          </p:cNvPr>
          <p:cNvCxnSpPr>
            <a:cxnSpLocks/>
          </p:cNvCxnSpPr>
          <p:nvPr/>
        </p:nvCxnSpPr>
        <p:spPr>
          <a:xfrm flipV="1">
            <a:off x="4579492" y="3936669"/>
            <a:ext cx="0" cy="29959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id="{965DFF39-8F84-460C-BDCC-48546352D538}"/>
              </a:ext>
            </a:extLst>
          </p:cNvPr>
          <p:cNvCxnSpPr/>
          <p:nvPr/>
        </p:nvCxnSpPr>
        <p:spPr>
          <a:xfrm flipV="1">
            <a:off x="4668479" y="3936669"/>
            <a:ext cx="0" cy="38772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1A2EC426-6183-49AD-B193-8E9E13AEF6C0}"/>
              </a:ext>
            </a:extLst>
          </p:cNvPr>
          <p:cNvCxnSpPr/>
          <p:nvPr/>
        </p:nvCxnSpPr>
        <p:spPr>
          <a:xfrm flipV="1">
            <a:off x="4923105" y="3936669"/>
            <a:ext cx="0" cy="45923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矩形 166">
            <a:extLst>
              <a:ext uri="{FF2B5EF4-FFF2-40B4-BE49-F238E27FC236}">
                <a16:creationId xmlns:a16="http://schemas.microsoft.com/office/drawing/2014/main" id="{F6563A92-C598-48BD-BE01-FC390507893B}"/>
              </a:ext>
            </a:extLst>
          </p:cNvPr>
          <p:cNvSpPr/>
          <p:nvPr/>
        </p:nvSpPr>
        <p:spPr>
          <a:xfrm>
            <a:off x="1712476" y="2895439"/>
            <a:ext cx="4194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i="1" dirty="0" err="1">
                <a:ea typeface="微软雅黑" panose="020B0503020204020204" pitchFamily="34" charset="-122"/>
              </a:rPr>
              <a:t>SAx</a:t>
            </a:r>
            <a:endParaRPr lang="zh-CN" altLang="en-US" sz="1200" dirty="0"/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id="{5503A90F-02BD-46D5-B481-39D47858CF4F}"/>
              </a:ext>
            </a:extLst>
          </p:cNvPr>
          <p:cNvSpPr/>
          <p:nvPr/>
        </p:nvSpPr>
        <p:spPr>
          <a:xfrm>
            <a:off x="1748560" y="2690366"/>
            <a:ext cx="4194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i="1" dirty="0" err="1">
                <a:ea typeface="微软雅黑" panose="020B0503020204020204" pitchFamily="34" charset="-122"/>
              </a:rPr>
              <a:t>SAy</a:t>
            </a:r>
            <a:endParaRPr lang="zh-CN" altLang="en-US" sz="1200" dirty="0"/>
          </a:p>
        </p:txBody>
      </p:sp>
      <p:sp>
        <p:nvSpPr>
          <p:cNvPr id="169" name="矩形 168">
            <a:extLst>
              <a:ext uri="{FF2B5EF4-FFF2-40B4-BE49-F238E27FC236}">
                <a16:creationId xmlns:a16="http://schemas.microsoft.com/office/drawing/2014/main" id="{B8002F2A-6F36-4BF7-9B09-2643CCA72BF6}"/>
              </a:ext>
            </a:extLst>
          </p:cNvPr>
          <p:cNvSpPr/>
          <p:nvPr/>
        </p:nvSpPr>
        <p:spPr>
          <a:xfrm>
            <a:off x="1763862" y="2509094"/>
            <a:ext cx="4098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i="1" dirty="0" err="1">
                <a:ea typeface="微软雅黑" panose="020B0503020204020204" pitchFamily="34" charset="-122"/>
              </a:rPr>
              <a:t>SAz</a:t>
            </a:r>
            <a:endParaRPr lang="zh-CN" altLang="en-US" sz="1200" dirty="0"/>
          </a:p>
        </p:txBody>
      </p:sp>
      <p:sp>
        <p:nvSpPr>
          <p:cNvPr id="170" name="矩形 169">
            <a:extLst>
              <a:ext uri="{FF2B5EF4-FFF2-40B4-BE49-F238E27FC236}">
                <a16:creationId xmlns:a16="http://schemas.microsoft.com/office/drawing/2014/main" id="{630D7492-8903-45BE-8A61-5003E0BC8A55}"/>
              </a:ext>
            </a:extLst>
          </p:cNvPr>
          <p:cNvSpPr/>
          <p:nvPr/>
        </p:nvSpPr>
        <p:spPr>
          <a:xfrm>
            <a:off x="1547265" y="4271782"/>
            <a:ext cx="5030127" cy="1534250"/>
          </a:xfrm>
          <a:prstGeom prst="rect">
            <a:avLst/>
          </a:prstGeom>
          <a:solidFill>
            <a:schemeClr val="accent4">
              <a:alpha val="16863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id="{B47E276B-82A3-46A5-80C8-7A71B5EDE41C}"/>
              </a:ext>
            </a:extLst>
          </p:cNvPr>
          <p:cNvSpPr/>
          <p:nvPr/>
        </p:nvSpPr>
        <p:spPr>
          <a:xfrm>
            <a:off x="1561967" y="2330047"/>
            <a:ext cx="5020568" cy="1868134"/>
          </a:xfrm>
          <a:prstGeom prst="rect">
            <a:avLst/>
          </a:prstGeom>
          <a:solidFill>
            <a:schemeClr val="accent4">
              <a:alpha val="16863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CBAE019D-AF75-42A3-88AA-99453A22F367}"/>
              </a:ext>
            </a:extLst>
          </p:cNvPr>
          <p:cNvSpPr txBox="1"/>
          <p:nvPr/>
        </p:nvSpPr>
        <p:spPr>
          <a:xfrm>
            <a:off x="6881219" y="2964969"/>
            <a:ext cx="451491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>
                  <a:extLst/>
                </a:blip>
              </a:buBlip>
            </a:pPr>
            <a:r>
              <a:rPr lang="en-US" altLang="zh-CN" sz="1400" dirty="0">
                <a:cs typeface="Calibri" panose="020F0502020204030204" pitchFamily="34" charset="0"/>
              </a:rPr>
              <a:t>CAPIF provides the general API exposure framework, which can support the application developer (acting as API invoker) to discover and invoke the required north bound API(s) provided by network-centric layer (e.g. NEF in SA2) or app-centric layer (e.g. SEAL service in SA6)</a:t>
            </a:r>
          </a:p>
        </p:txBody>
      </p:sp>
    </p:spTree>
    <p:extLst>
      <p:ext uri="{BB962C8B-B14F-4D97-AF65-F5344CB8AC3E}">
        <p14:creationId xmlns:p14="http://schemas.microsoft.com/office/powerpoint/2010/main" val="222776167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E129F815-4AF2-4D16-864A-23540B5C1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537" y="1490133"/>
            <a:ext cx="8982530" cy="4840478"/>
          </a:xfrm>
          <a:prstGeom prst="rect">
            <a:avLst/>
          </a:prstGeom>
        </p:spPr>
      </p:pic>
      <p:sp>
        <p:nvSpPr>
          <p:cNvPr id="144" name="Title 1">
            <a:extLst>
              <a:ext uri="{FF2B5EF4-FFF2-40B4-BE49-F238E27FC236}">
                <a16:creationId xmlns:a16="http://schemas.microsoft.com/office/drawing/2014/main" id="{DFD5C914-98D0-4CD9-B1C9-5D293BC3B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2000" dirty="0">
                <a:latin typeface="+mn-lt"/>
              </a:rPr>
              <a:t>CAPIF implementation in different software development phases </a:t>
            </a:r>
          </a:p>
        </p:txBody>
      </p:sp>
    </p:spTree>
    <p:extLst>
      <p:ext uri="{BB962C8B-B14F-4D97-AF65-F5344CB8AC3E}">
        <p14:creationId xmlns:p14="http://schemas.microsoft.com/office/powerpoint/2010/main" val="300047045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44CCDC5-3B4A-44D8-859C-94CA2D76D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2000" dirty="0">
                <a:latin typeface="+mn-lt"/>
              </a:rPr>
              <a:t>API gateway and SA6 enabler in service exposure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2CEC794-1EB2-4FA4-9A99-587622F758F7}"/>
              </a:ext>
            </a:extLst>
          </p:cNvPr>
          <p:cNvSpPr/>
          <p:nvPr/>
        </p:nvSpPr>
        <p:spPr>
          <a:xfrm>
            <a:off x="642884" y="4763745"/>
            <a:ext cx="5210983" cy="1706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>
                  <a:extLst/>
                </a:blip>
              </a:buBlip>
            </a:pPr>
            <a:r>
              <a:rPr lang="en-US" altLang="zh-CN" sz="1400" dirty="0">
                <a:solidFill>
                  <a:srgbClr val="FF0000"/>
                </a:solidFill>
                <a:cs typeface="Calibri" panose="020F0502020204030204" pitchFamily="34" charset="0"/>
              </a:rPr>
              <a:t>API routing</a:t>
            </a:r>
            <a:r>
              <a:rPr lang="en-US" altLang="zh-CN" sz="1400" dirty="0">
                <a:cs typeface="Calibri" panose="020F0502020204030204" pitchFamily="34" charset="0"/>
              </a:rPr>
              <a:t>: API gateway acts as an single entry endpoint to route requests to multiple services or multiple service instances 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>
                  <a:extLst/>
                </a:blip>
              </a:buBlip>
            </a:pPr>
            <a:r>
              <a:rPr lang="en-US" altLang="zh-CN" sz="1400" dirty="0">
                <a:solidFill>
                  <a:srgbClr val="FF0000"/>
                </a:solidFill>
                <a:cs typeface="Calibri" panose="020F0502020204030204" pitchFamily="34" charset="0"/>
              </a:rPr>
              <a:t>API transformation and aggregation in API gateway</a:t>
            </a:r>
            <a:r>
              <a:rPr lang="en-US" altLang="zh-CN" sz="1400" dirty="0">
                <a:cs typeface="Calibri" panose="020F0502020204030204" pitchFamily="34" charset="0"/>
              </a:rPr>
              <a:t>: API gateway </a:t>
            </a:r>
            <a:r>
              <a:rPr lang="zh-CN" altLang="en-US" sz="1400" dirty="0">
                <a:cs typeface="Calibri" panose="020F0502020204030204" pitchFamily="34" charset="0"/>
              </a:rPr>
              <a:t>adapts backend microservices (mainly including aggregation and format adaptation) and exposes friendly and unified API to </a:t>
            </a:r>
            <a:r>
              <a:rPr lang="en-US" altLang="zh-CN" sz="1400" dirty="0">
                <a:ea typeface="Calibri" panose="020F0502020204030204" pitchFamily="34" charset="0"/>
                <a:cs typeface="Calibri" panose="020F0502020204030204" pitchFamily="34" charset="0"/>
              </a:rPr>
              <a:t>Frontend application</a:t>
            </a:r>
          </a:p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>
                  <a:extLst/>
                </a:blip>
              </a:buBlip>
            </a:pPr>
            <a:r>
              <a:rPr lang="en-US" altLang="zh-CN" sz="1400" dirty="0">
                <a:solidFill>
                  <a:srgbClr val="FF0000"/>
                </a:solidFill>
                <a:cs typeface="Calibri" panose="020F0502020204030204" pitchFamily="34" charset="0"/>
              </a:rPr>
              <a:t>Security authentication, load balancing, </a:t>
            </a:r>
            <a:r>
              <a:rPr lang="en-US" altLang="zh-CN" sz="1400" dirty="0" err="1">
                <a:solidFill>
                  <a:srgbClr val="FF0000"/>
                </a:solidFill>
                <a:cs typeface="Calibri" panose="020F0502020204030204" pitchFamily="34" charset="0"/>
              </a:rPr>
              <a:t>etc</a:t>
            </a:r>
            <a:endParaRPr lang="en-US" altLang="zh-CN" sz="1400" dirty="0">
              <a:solidFill>
                <a:srgbClr val="FF0000"/>
              </a:solidFill>
              <a:cs typeface="Calibri" panose="020F0502020204030204" pitchFamily="34" charset="0"/>
            </a:endParaRPr>
          </a:p>
        </p:txBody>
      </p:sp>
      <p:grpSp>
        <p:nvGrpSpPr>
          <p:cNvPr id="7" name="组合 1744">
            <a:extLst>
              <a:ext uri="{FF2B5EF4-FFF2-40B4-BE49-F238E27FC236}">
                <a16:creationId xmlns:a16="http://schemas.microsoft.com/office/drawing/2014/main" id="{FCC9F2F2-BCEC-439A-B251-8FD7F12430CA}"/>
              </a:ext>
            </a:extLst>
          </p:cNvPr>
          <p:cNvGrpSpPr>
            <a:grpSpLocks/>
          </p:cNvGrpSpPr>
          <p:nvPr/>
        </p:nvGrpSpPr>
        <p:grpSpPr bwMode="auto">
          <a:xfrm>
            <a:off x="2825753" y="1256390"/>
            <a:ext cx="504365" cy="703466"/>
            <a:chOff x="7464425" y="27031950"/>
            <a:chExt cx="460375" cy="742951"/>
          </a:xfrm>
          <a:solidFill>
            <a:srgbClr val="0070C0"/>
          </a:solidFill>
        </p:grpSpPr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303511D-5D76-4840-9880-3A4D48E5FE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4425" y="27144663"/>
              <a:ext cx="341312" cy="630238"/>
            </a:xfrm>
            <a:custGeom>
              <a:avLst/>
              <a:gdLst>
                <a:gd name="T0" fmla="*/ 2147483647 w 91"/>
                <a:gd name="T1" fmla="*/ 2147483647 h 168"/>
                <a:gd name="T2" fmla="*/ 2147483647 w 91"/>
                <a:gd name="T3" fmla="*/ 2147483647 h 168"/>
                <a:gd name="T4" fmla="*/ 2147483647 w 91"/>
                <a:gd name="T5" fmla="*/ 2147483647 h 168"/>
                <a:gd name="T6" fmla="*/ 2147483647 w 91"/>
                <a:gd name="T7" fmla="*/ 2147483647 h 168"/>
                <a:gd name="T8" fmla="*/ 2147483647 w 91"/>
                <a:gd name="T9" fmla="*/ 2147483647 h 168"/>
                <a:gd name="T10" fmla="*/ 2147483647 w 91"/>
                <a:gd name="T11" fmla="*/ 2147483647 h 168"/>
                <a:gd name="T12" fmla="*/ 2147483647 w 91"/>
                <a:gd name="T13" fmla="*/ 2147483647 h 168"/>
                <a:gd name="T14" fmla="*/ 2147483647 w 91"/>
                <a:gd name="T15" fmla="*/ 2147483647 h 168"/>
                <a:gd name="T16" fmla="*/ 2147483647 w 91"/>
                <a:gd name="T17" fmla="*/ 2147483647 h 168"/>
                <a:gd name="T18" fmla="*/ 2147483647 w 91"/>
                <a:gd name="T19" fmla="*/ 2147483647 h 168"/>
                <a:gd name="T20" fmla="*/ 2147483647 w 91"/>
                <a:gd name="T21" fmla="*/ 0 h 168"/>
                <a:gd name="T22" fmla="*/ 2147483647 w 91"/>
                <a:gd name="T23" fmla="*/ 0 h 168"/>
                <a:gd name="T24" fmla="*/ 2147483647 w 91"/>
                <a:gd name="T25" fmla="*/ 2147483647 h 168"/>
                <a:gd name="T26" fmla="*/ 2147483647 w 91"/>
                <a:gd name="T27" fmla="*/ 2147483647 h 168"/>
                <a:gd name="T28" fmla="*/ 2147483647 w 91"/>
                <a:gd name="T29" fmla="*/ 2147483647 h 168"/>
                <a:gd name="T30" fmla="*/ 2147483647 w 91"/>
                <a:gd name="T31" fmla="*/ 2147483647 h 168"/>
                <a:gd name="T32" fmla="*/ 0 w 91"/>
                <a:gd name="T33" fmla="*/ 2147483647 h 168"/>
                <a:gd name="T34" fmla="*/ 0 w 91"/>
                <a:gd name="T35" fmla="*/ 2147483647 h 168"/>
                <a:gd name="T36" fmla="*/ 2147483647 w 91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68"/>
                <a:gd name="T59" fmla="*/ 91 w 91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68">
                  <a:moveTo>
                    <a:pt x="84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4" y="147"/>
                    <a:pt x="84" y="147"/>
                    <a:pt x="84" y="147"/>
                  </a:cubicBezTo>
                  <a:lnTo>
                    <a:pt x="84" y="22"/>
                  </a:lnTo>
                  <a:close/>
                  <a:moveTo>
                    <a:pt x="51" y="157"/>
                  </a:moveTo>
                  <a:cubicBezTo>
                    <a:pt x="51" y="154"/>
                    <a:pt x="49" y="151"/>
                    <a:pt x="45" y="151"/>
                  </a:cubicBezTo>
                  <a:cubicBezTo>
                    <a:pt x="42" y="151"/>
                    <a:pt x="40" y="154"/>
                    <a:pt x="40" y="157"/>
                  </a:cubicBezTo>
                  <a:cubicBezTo>
                    <a:pt x="40" y="160"/>
                    <a:pt x="42" y="163"/>
                    <a:pt x="45" y="163"/>
                  </a:cubicBezTo>
                  <a:cubicBezTo>
                    <a:pt x="49" y="163"/>
                    <a:pt x="51" y="160"/>
                    <a:pt x="51" y="157"/>
                  </a:cubicBezTo>
                  <a:close/>
                  <a:moveTo>
                    <a:pt x="1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4" y="0"/>
                    <a:pt x="91" y="7"/>
                    <a:pt x="91" y="1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91" y="161"/>
                    <a:pt x="84" y="168"/>
                    <a:pt x="7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7" y="168"/>
                    <a:pt x="0" y="161"/>
                    <a:pt x="0" y="15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392B419C-2972-4D9C-86D2-A781B650E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575" y="27031950"/>
              <a:ext cx="149225" cy="150813"/>
            </a:xfrm>
            <a:custGeom>
              <a:avLst/>
              <a:gdLst>
                <a:gd name="T0" fmla="*/ 2147483647 w 94"/>
                <a:gd name="T1" fmla="*/ 2147483647 h 95"/>
                <a:gd name="T2" fmla="*/ 2147483647 w 94"/>
                <a:gd name="T3" fmla="*/ 2147483647 h 95"/>
                <a:gd name="T4" fmla="*/ 2147483647 w 94"/>
                <a:gd name="T5" fmla="*/ 2147483647 h 95"/>
                <a:gd name="T6" fmla="*/ 2147483647 w 94"/>
                <a:gd name="T7" fmla="*/ 2147483647 h 95"/>
                <a:gd name="T8" fmla="*/ 2147483647 w 94"/>
                <a:gd name="T9" fmla="*/ 2147483647 h 95"/>
                <a:gd name="T10" fmla="*/ 2147483647 w 94"/>
                <a:gd name="T11" fmla="*/ 2147483647 h 95"/>
                <a:gd name="T12" fmla="*/ 2147483647 w 94"/>
                <a:gd name="T13" fmla="*/ 2147483647 h 95"/>
                <a:gd name="T14" fmla="*/ 2147483647 w 94"/>
                <a:gd name="T15" fmla="*/ 2147483647 h 95"/>
                <a:gd name="T16" fmla="*/ 2147483647 w 94"/>
                <a:gd name="T17" fmla="*/ 2147483647 h 95"/>
                <a:gd name="T18" fmla="*/ 2147483647 w 94"/>
                <a:gd name="T19" fmla="*/ 2147483647 h 95"/>
                <a:gd name="T20" fmla="*/ 2147483647 w 94"/>
                <a:gd name="T21" fmla="*/ 2147483647 h 95"/>
                <a:gd name="T22" fmla="*/ 2147483647 w 94"/>
                <a:gd name="T23" fmla="*/ 2147483647 h 95"/>
                <a:gd name="T24" fmla="*/ 2147483647 w 94"/>
                <a:gd name="T25" fmla="*/ 2147483647 h 95"/>
                <a:gd name="T26" fmla="*/ 2147483647 w 94"/>
                <a:gd name="T27" fmla="*/ 2147483647 h 95"/>
                <a:gd name="T28" fmla="*/ 2147483647 w 94"/>
                <a:gd name="T29" fmla="*/ 2147483647 h 95"/>
                <a:gd name="T30" fmla="*/ 2147483647 w 94"/>
                <a:gd name="T31" fmla="*/ 2147483647 h 95"/>
                <a:gd name="T32" fmla="*/ 2147483647 w 94"/>
                <a:gd name="T33" fmla="*/ 2147483647 h 95"/>
                <a:gd name="T34" fmla="*/ 2147483647 w 94"/>
                <a:gd name="T35" fmla="*/ 2147483647 h 95"/>
                <a:gd name="T36" fmla="*/ 2147483647 w 94"/>
                <a:gd name="T37" fmla="*/ 2147483647 h 95"/>
                <a:gd name="T38" fmla="*/ 2147483647 w 94"/>
                <a:gd name="T39" fmla="*/ 2147483647 h 95"/>
                <a:gd name="T40" fmla="*/ 2147483647 w 94"/>
                <a:gd name="T41" fmla="*/ 2147483647 h 95"/>
                <a:gd name="T42" fmla="*/ 2147483647 w 94"/>
                <a:gd name="T43" fmla="*/ 2147483647 h 95"/>
                <a:gd name="T44" fmla="*/ 2147483647 w 94"/>
                <a:gd name="T45" fmla="*/ 2147483647 h 95"/>
                <a:gd name="T46" fmla="*/ 2147483647 w 94"/>
                <a:gd name="T47" fmla="*/ 2147483647 h 95"/>
                <a:gd name="T48" fmla="*/ 2147483647 w 94"/>
                <a:gd name="T49" fmla="*/ 2147483647 h 95"/>
                <a:gd name="T50" fmla="*/ 2147483647 w 94"/>
                <a:gd name="T51" fmla="*/ 2147483647 h 95"/>
                <a:gd name="T52" fmla="*/ 2147483647 w 94"/>
                <a:gd name="T53" fmla="*/ 2147483647 h 95"/>
                <a:gd name="T54" fmla="*/ 2147483647 w 94"/>
                <a:gd name="T55" fmla="*/ 2147483647 h 95"/>
                <a:gd name="T56" fmla="*/ 2147483647 w 94"/>
                <a:gd name="T57" fmla="*/ 2147483647 h 95"/>
                <a:gd name="T58" fmla="*/ 2147483647 w 94"/>
                <a:gd name="T59" fmla="*/ 2147483647 h 95"/>
                <a:gd name="T60" fmla="*/ 2147483647 w 94"/>
                <a:gd name="T61" fmla="*/ 2147483647 h 95"/>
                <a:gd name="T62" fmla="*/ 2147483647 w 94"/>
                <a:gd name="T63" fmla="*/ 2147483647 h 95"/>
                <a:gd name="T64" fmla="*/ 2147483647 w 94"/>
                <a:gd name="T65" fmla="*/ 2147483647 h 95"/>
                <a:gd name="T66" fmla="*/ 2147483647 w 94"/>
                <a:gd name="T67" fmla="*/ 2147483647 h 95"/>
                <a:gd name="T68" fmla="*/ 2147483647 w 94"/>
                <a:gd name="T69" fmla="*/ 2147483647 h 95"/>
                <a:gd name="T70" fmla="*/ 2147483647 w 94"/>
                <a:gd name="T71" fmla="*/ 2147483647 h 95"/>
                <a:gd name="T72" fmla="*/ 2147483647 w 94"/>
                <a:gd name="T73" fmla="*/ 2147483647 h 95"/>
                <a:gd name="T74" fmla="*/ 2147483647 w 94"/>
                <a:gd name="T75" fmla="*/ 2147483647 h 95"/>
                <a:gd name="T76" fmla="*/ 2147483647 w 94"/>
                <a:gd name="T77" fmla="*/ 2147483647 h 95"/>
                <a:gd name="T78" fmla="*/ 2147483647 w 94"/>
                <a:gd name="T79" fmla="*/ 2147483647 h 95"/>
                <a:gd name="T80" fmla="*/ 2147483647 w 94"/>
                <a:gd name="T81" fmla="*/ 2147483647 h 95"/>
                <a:gd name="T82" fmla="*/ 2147483647 w 94"/>
                <a:gd name="T83" fmla="*/ 2147483647 h 95"/>
                <a:gd name="T84" fmla="*/ 2147483647 w 94"/>
                <a:gd name="T85" fmla="*/ 2147483647 h 95"/>
                <a:gd name="T86" fmla="*/ 2147483647 w 94"/>
                <a:gd name="T87" fmla="*/ 0 h 95"/>
                <a:gd name="T88" fmla="*/ 2147483647 w 94"/>
                <a:gd name="T89" fmla="*/ 0 h 95"/>
                <a:gd name="T90" fmla="*/ 2147483647 w 94"/>
                <a:gd name="T91" fmla="*/ 0 h 95"/>
                <a:gd name="T92" fmla="*/ 2147483647 w 94"/>
                <a:gd name="T93" fmla="*/ 2147483647 h 95"/>
                <a:gd name="T94" fmla="*/ 2147483647 w 94"/>
                <a:gd name="T95" fmla="*/ 2147483647 h 95"/>
                <a:gd name="T96" fmla="*/ 2147483647 w 94"/>
                <a:gd name="T97" fmla="*/ 2147483647 h 95"/>
                <a:gd name="T98" fmla="*/ 0 w 94"/>
                <a:gd name="T99" fmla="*/ 2147483647 h 95"/>
                <a:gd name="T100" fmla="*/ 2147483647 w 94"/>
                <a:gd name="T101" fmla="*/ 2147483647 h 95"/>
                <a:gd name="T102" fmla="*/ 2147483647 w 94"/>
                <a:gd name="T103" fmla="*/ 2147483647 h 95"/>
                <a:gd name="T104" fmla="*/ 2147483647 w 94"/>
                <a:gd name="T105" fmla="*/ 2147483647 h 95"/>
                <a:gd name="T106" fmla="*/ 2147483647 w 94"/>
                <a:gd name="T107" fmla="*/ 2147483647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4"/>
                <a:gd name="T163" fmla="*/ 0 h 95"/>
                <a:gd name="T164" fmla="*/ 94 w 94"/>
                <a:gd name="T165" fmla="*/ 95 h 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4" h="95">
                  <a:moveTo>
                    <a:pt x="4" y="22"/>
                  </a:moveTo>
                  <a:lnTo>
                    <a:pt x="4" y="22"/>
                  </a:lnTo>
                  <a:lnTo>
                    <a:pt x="12" y="22"/>
                  </a:lnTo>
                  <a:lnTo>
                    <a:pt x="19" y="22"/>
                  </a:lnTo>
                  <a:lnTo>
                    <a:pt x="23" y="24"/>
                  </a:lnTo>
                  <a:lnTo>
                    <a:pt x="30" y="26"/>
                  </a:lnTo>
                  <a:lnTo>
                    <a:pt x="35" y="29"/>
                  </a:lnTo>
                  <a:lnTo>
                    <a:pt x="42" y="33"/>
                  </a:lnTo>
                  <a:lnTo>
                    <a:pt x="47" y="36"/>
                  </a:lnTo>
                  <a:lnTo>
                    <a:pt x="52" y="40"/>
                  </a:lnTo>
                  <a:lnTo>
                    <a:pt x="54" y="43"/>
                  </a:lnTo>
                  <a:lnTo>
                    <a:pt x="59" y="48"/>
                  </a:lnTo>
                  <a:lnTo>
                    <a:pt x="64" y="52"/>
                  </a:lnTo>
                  <a:lnTo>
                    <a:pt x="66" y="59"/>
                  </a:lnTo>
                  <a:lnTo>
                    <a:pt x="68" y="64"/>
                  </a:lnTo>
                  <a:lnTo>
                    <a:pt x="71" y="71"/>
                  </a:lnTo>
                  <a:lnTo>
                    <a:pt x="73" y="76"/>
                  </a:lnTo>
                  <a:lnTo>
                    <a:pt x="73" y="83"/>
                  </a:lnTo>
                  <a:lnTo>
                    <a:pt x="73" y="90"/>
                  </a:lnTo>
                  <a:lnTo>
                    <a:pt x="73" y="92"/>
                  </a:lnTo>
                  <a:lnTo>
                    <a:pt x="75" y="95"/>
                  </a:lnTo>
                  <a:lnTo>
                    <a:pt x="78" y="95"/>
                  </a:lnTo>
                  <a:lnTo>
                    <a:pt x="90" y="95"/>
                  </a:lnTo>
                  <a:lnTo>
                    <a:pt x="92" y="95"/>
                  </a:lnTo>
                  <a:lnTo>
                    <a:pt x="94" y="92"/>
                  </a:lnTo>
                  <a:lnTo>
                    <a:pt x="94" y="83"/>
                  </a:lnTo>
                  <a:lnTo>
                    <a:pt x="94" y="73"/>
                  </a:lnTo>
                  <a:lnTo>
                    <a:pt x="92" y="66"/>
                  </a:lnTo>
                  <a:lnTo>
                    <a:pt x="90" y="57"/>
                  </a:lnTo>
                  <a:lnTo>
                    <a:pt x="87" y="50"/>
                  </a:lnTo>
                  <a:lnTo>
                    <a:pt x="82" y="43"/>
                  </a:lnTo>
                  <a:lnTo>
                    <a:pt x="78" y="36"/>
                  </a:lnTo>
                  <a:lnTo>
                    <a:pt x="71" y="29"/>
                  </a:lnTo>
                  <a:lnTo>
                    <a:pt x="68" y="26"/>
                  </a:lnTo>
                  <a:lnTo>
                    <a:pt x="61" y="19"/>
                  </a:lnTo>
                  <a:lnTo>
                    <a:pt x="54" y="17"/>
                  </a:lnTo>
                  <a:lnTo>
                    <a:pt x="47" y="12"/>
                  </a:lnTo>
                  <a:lnTo>
                    <a:pt x="40" y="7"/>
                  </a:lnTo>
                  <a:lnTo>
                    <a:pt x="30" y="5"/>
                  </a:lnTo>
                  <a:lnTo>
                    <a:pt x="23" y="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438E7D45-194D-4A27-ADE4-751E9B5DF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688" y="27092275"/>
              <a:ext cx="82550" cy="90488"/>
            </a:xfrm>
            <a:custGeom>
              <a:avLst/>
              <a:gdLst>
                <a:gd name="T0" fmla="*/ 2147483647 w 52"/>
                <a:gd name="T1" fmla="*/ 2147483647 h 57"/>
                <a:gd name="T2" fmla="*/ 2147483647 w 52"/>
                <a:gd name="T3" fmla="*/ 2147483647 h 57"/>
                <a:gd name="T4" fmla="*/ 2147483647 w 52"/>
                <a:gd name="T5" fmla="*/ 2147483647 h 57"/>
                <a:gd name="T6" fmla="*/ 2147483647 w 52"/>
                <a:gd name="T7" fmla="*/ 2147483647 h 57"/>
                <a:gd name="T8" fmla="*/ 2147483647 w 52"/>
                <a:gd name="T9" fmla="*/ 2147483647 h 57"/>
                <a:gd name="T10" fmla="*/ 2147483647 w 52"/>
                <a:gd name="T11" fmla="*/ 2147483647 h 57"/>
                <a:gd name="T12" fmla="*/ 2147483647 w 52"/>
                <a:gd name="T13" fmla="*/ 2147483647 h 57"/>
                <a:gd name="T14" fmla="*/ 2147483647 w 52"/>
                <a:gd name="T15" fmla="*/ 2147483647 h 57"/>
                <a:gd name="T16" fmla="*/ 2147483647 w 52"/>
                <a:gd name="T17" fmla="*/ 2147483647 h 57"/>
                <a:gd name="T18" fmla="*/ 2147483647 w 52"/>
                <a:gd name="T19" fmla="*/ 2147483647 h 57"/>
                <a:gd name="T20" fmla="*/ 2147483647 w 52"/>
                <a:gd name="T21" fmla="*/ 2147483647 h 57"/>
                <a:gd name="T22" fmla="*/ 2147483647 w 52"/>
                <a:gd name="T23" fmla="*/ 2147483647 h 57"/>
                <a:gd name="T24" fmla="*/ 2147483647 w 52"/>
                <a:gd name="T25" fmla="*/ 2147483647 h 57"/>
                <a:gd name="T26" fmla="*/ 2147483647 w 52"/>
                <a:gd name="T27" fmla="*/ 2147483647 h 57"/>
                <a:gd name="T28" fmla="*/ 2147483647 w 52"/>
                <a:gd name="T29" fmla="*/ 2147483647 h 57"/>
                <a:gd name="T30" fmla="*/ 2147483647 w 52"/>
                <a:gd name="T31" fmla="*/ 2147483647 h 57"/>
                <a:gd name="T32" fmla="*/ 2147483647 w 52"/>
                <a:gd name="T33" fmla="*/ 2147483647 h 57"/>
                <a:gd name="T34" fmla="*/ 2147483647 w 52"/>
                <a:gd name="T35" fmla="*/ 2147483647 h 57"/>
                <a:gd name="T36" fmla="*/ 2147483647 w 52"/>
                <a:gd name="T37" fmla="*/ 2147483647 h 57"/>
                <a:gd name="T38" fmla="*/ 2147483647 w 52"/>
                <a:gd name="T39" fmla="*/ 2147483647 h 57"/>
                <a:gd name="T40" fmla="*/ 2147483647 w 52"/>
                <a:gd name="T41" fmla="*/ 2147483647 h 57"/>
                <a:gd name="T42" fmla="*/ 2147483647 w 52"/>
                <a:gd name="T43" fmla="*/ 2147483647 h 57"/>
                <a:gd name="T44" fmla="*/ 2147483647 w 52"/>
                <a:gd name="T45" fmla="*/ 2147483647 h 57"/>
                <a:gd name="T46" fmla="*/ 2147483647 w 52"/>
                <a:gd name="T47" fmla="*/ 0 h 57"/>
                <a:gd name="T48" fmla="*/ 2147483647 w 52"/>
                <a:gd name="T49" fmla="*/ 0 h 57"/>
                <a:gd name="T50" fmla="*/ 2147483647 w 52"/>
                <a:gd name="T51" fmla="*/ 0 h 57"/>
                <a:gd name="T52" fmla="*/ 2147483647 w 52"/>
                <a:gd name="T53" fmla="*/ 0 h 57"/>
                <a:gd name="T54" fmla="*/ 2147483647 w 52"/>
                <a:gd name="T55" fmla="*/ 0 h 57"/>
                <a:gd name="T56" fmla="*/ 2147483647 w 52"/>
                <a:gd name="T57" fmla="*/ 2147483647 h 57"/>
                <a:gd name="T58" fmla="*/ 2147483647 w 52"/>
                <a:gd name="T59" fmla="*/ 2147483647 h 57"/>
                <a:gd name="T60" fmla="*/ 0 w 52"/>
                <a:gd name="T61" fmla="*/ 2147483647 h 57"/>
                <a:gd name="T62" fmla="*/ 0 w 52"/>
                <a:gd name="T63" fmla="*/ 2147483647 h 57"/>
                <a:gd name="T64" fmla="*/ 2147483647 w 52"/>
                <a:gd name="T65" fmla="*/ 2147483647 h 57"/>
                <a:gd name="T66" fmla="*/ 2147483647 w 52"/>
                <a:gd name="T67" fmla="*/ 2147483647 h 57"/>
                <a:gd name="T68" fmla="*/ 2147483647 w 52"/>
                <a:gd name="T69" fmla="*/ 2147483647 h 57"/>
                <a:gd name="T70" fmla="*/ 2147483647 w 52"/>
                <a:gd name="T71" fmla="*/ 2147483647 h 57"/>
                <a:gd name="T72" fmla="*/ 2147483647 w 52"/>
                <a:gd name="T73" fmla="*/ 2147483647 h 57"/>
                <a:gd name="T74" fmla="*/ 2147483647 w 52"/>
                <a:gd name="T75" fmla="*/ 2147483647 h 57"/>
                <a:gd name="T76" fmla="*/ 2147483647 w 52"/>
                <a:gd name="T77" fmla="*/ 2147483647 h 57"/>
                <a:gd name="T78" fmla="*/ 2147483647 w 52"/>
                <a:gd name="T79" fmla="*/ 2147483647 h 57"/>
                <a:gd name="T80" fmla="*/ 2147483647 w 52"/>
                <a:gd name="T81" fmla="*/ 2147483647 h 57"/>
                <a:gd name="T82" fmla="*/ 2147483647 w 52"/>
                <a:gd name="T83" fmla="*/ 2147483647 h 57"/>
                <a:gd name="T84" fmla="*/ 2147483647 w 52"/>
                <a:gd name="T85" fmla="*/ 2147483647 h 57"/>
                <a:gd name="T86" fmla="*/ 2147483647 w 52"/>
                <a:gd name="T87" fmla="*/ 2147483647 h 57"/>
                <a:gd name="T88" fmla="*/ 2147483647 w 52"/>
                <a:gd name="T89" fmla="*/ 2147483647 h 57"/>
                <a:gd name="T90" fmla="*/ 2147483647 w 52"/>
                <a:gd name="T91" fmla="*/ 2147483647 h 5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"/>
                <a:gd name="T139" fmla="*/ 0 h 57"/>
                <a:gd name="T140" fmla="*/ 52 w 52"/>
                <a:gd name="T141" fmla="*/ 57 h 5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" h="57">
                  <a:moveTo>
                    <a:pt x="33" y="54"/>
                  </a:moveTo>
                  <a:lnTo>
                    <a:pt x="33" y="54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47" y="57"/>
                  </a:lnTo>
                  <a:lnTo>
                    <a:pt x="49" y="57"/>
                  </a:lnTo>
                  <a:lnTo>
                    <a:pt x="49" y="54"/>
                  </a:lnTo>
                  <a:lnTo>
                    <a:pt x="52" y="52"/>
                  </a:lnTo>
                  <a:lnTo>
                    <a:pt x="52" y="47"/>
                  </a:lnTo>
                  <a:lnTo>
                    <a:pt x="49" y="43"/>
                  </a:lnTo>
                  <a:lnTo>
                    <a:pt x="49" y="38"/>
                  </a:lnTo>
                  <a:lnTo>
                    <a:pt x="49" y="33"/>
                  </a:lnTo>
                  <a:lnTo>
                    <a:pt x="47" y="28"/>
                  </a:lnTo>
                  <a:lnTo>
                    <a:pt x="45" y="24"/>
                  </a:lnTo>
                  <a:lnTo>
                    <a:pt x="42" y="19"/>
                  </a:lnTo>
                  <a:lnTo>
                    <a:pt x="38" y="17"/>
                  </a:lnTo>
                  <a:lnTo>
                    <a:pt x="38" y="14"/>
                  </a:lnTo>
                  <a:lnTo>
                    <a:pt x="33" y="10"/>
                  </a:lnTo>
                  <a:lnTo>
                    <a:pt x="31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19" y="2"/>
                  </a:lnTo>
                  <a:lnTo>
                    <a:pt x="14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1"/>
                  </a:lnTo>
                  <a:lnTo>
                    <a:pt x="5" y="21"/>
                  </a:lnTo>
                  <a:lnTo>
                    <a:pt x="9" y="21"/>
                  </a:lnTo>
                  <a:lnTo>
                    <a:pt x="14" y="24"/>
                  </a:lnTo>
                  <a:lnTo>
                    <a:pt x="19" y="26"/>
                  </a:lnTo>
                  <a:lnTo>
                    <a:pt x="23" y="28"/>
                  </a:lnTo>
                  <a:lnTo>
                    <a:pt x="23" y="31"/>
                  </a:lnTo>
                  <a:lnTo>
                    <a:pt x="28" y="35"/>
                  </a:lnTo>
                  <a:lnTo>
                    <a:pt x="28" y="40"/>
                  </a:lnTo>
                  <a:lnTo>
                    <a:pt x="31" y="45"/>
                  </a:lnTo>
                  <a:lnTo>
                    <a:pt x="31" y="52"/>
                  </a:lnTo>
                  <a:lnTo>
                    <a:pt x="33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CA6AA2A9-1CAD-4476-A3F5-82D5940B2822}"/>
              </a:ext>
            </a:extLst>
          </p:cNvPr>
          <p:cNvSpPr txBox="1"/>
          <p:nvPr/>
        </p:nvSpPr>
        <p:spPr>
          <a:xfrm>
            <a:off x="2251968" y="1522984"/>
            <a:ext cx="6752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APP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9BEEC92-021B-482E-8F87-AFD11DE6F176}"/>
              </a:ext>
            </a:extLst>
          </p:cNvPr>
          <p:cNvSpPr/>
          <p:nvPr/>
        </p:nvSpPr>
        <p:spPr>
          <a:xfrm>
            <a:off x="2270947" y="2594265"/>
            <a:ext cx="1483535" cy="5556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 cap="flat" cmpd="sng" algn="ctr">
            <a:solidFill>
              <a:schemeClr val="bg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API</a:t>
            </a:r>
            <a:r>
              <a:rPr lang="zh-CN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gateway</a:t>
            </a:r>
            <a:endParaRPr kumimoji="0" lang="en-US" altLang="en-US" sz="809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DF5ED41-A104-48F0-A356-EABF941BE237}"/>
              </a:ext>
            </a:extLst>
          </p:cNvPr>
          <p:cNvSpPr/>
          <p:nvPr/>
        </p:nvSpPr>
        <p:spPr>
          <a:xfrm>
            <a:off x="1085349" y="3806275"/>
            <a:ext cx="948754" cy="555607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Microservice#1</a:t>
            </a:r>
          </a:p>
          <a:p>
            <a:pPr lvl="0" algn="ctr">
              <a:defRPr/>
            </a:pPr>
            <a:r>
              <a:rPr lang="en-US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(e.g. product)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64EBAE1-7CDC-49D3-900A-941ED6D23AC3}"/>
              </a:ext>
            </a:extLst>
          </p:cNvPr>
          <p:cNvSpPr/>
          <p:nvPr/>
        </p:nvSpPr>
        <p:spPr>
          <a:xfrm>
            <a:off x="2270947" y="3806275"/>
            <a:ext cx="948754" cy="555607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Microservice#2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9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(e.g. </a:t>
            </a:r>
            <a:r>
              <a:rPr lang="en-US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ordering</a:t>
            </a:r>
            <a:r>
              <a:rPr kumimoji="0" lang="en-US" altLang="en-US" sz="809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F08115A-FB14-4024-BF0D-1F0F3BC0DBB9}"/>
              </a:ext>
            </a:extLst>
          </p:cNvPr>
          <p:cNvSpPr txBox="1"/>
          <p:nvPr/>
        </p:nvSpPr>
        <p:spPr>
          <a:xfrm>
            <a:off x="3456545" y="3891746"/>
            <a:ext cx="488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…</a:t>
            </a:r>
            <a:endParaRPr lang="zh-CN" altLang="en-US" sz="1400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885B6DD-194F-4A94-B8E0-8A142B1119FE}"/>
              </a:ext>
            </a:extLst>
          </p:cNvPr>
          <p:cNvSpPr/>
          <p:nvPr/>
        </p:nvSpPr>
        <p:spPr>
          <a:xfrm>
            <a:off x="3930922" y="3806275"/>
            <a:ext cx="948754" cy="555607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9" b="1" kern="0" dirty="0" err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Microservice#x</a:t>
            </a:r>
            <a:endParaRPr lang="en-US" altLang="en-US" sz="809" b="1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>
              <a:defRPr/>
            </a:pPr>
            <a:r>
              <a:rPr kumimoji="0" lang="en-US" altLang="en-US" sz="809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(e.g</a:t>
            </a:r>
            <a:r>
              <a:rPr lang="en-US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 payment))</a:t>
            </a:r>
            <a:endParaRPr kumimoji="0" lang="en-US" altLang="en-US" sz="809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E707DFE-38B7-486D-9855-9F0E1ED5E7FF}"/>
              </a:ext>
            </a:extLst>
          </p:cNvPr>
          <p:cNvCxnSpPr>
            <a:cxnSpLocks/>
            <a:endCxn id="15" idx="0"/>
          </p:cNvCxnSpPr>
          <p:nvPr/>
        </p:nvCxnSpPr>
        <p:spPr>
          <a:xfrm flipH="1">
            <a:off x="3012715" y="1959856"/>
            <a:ext cx="14358" cy="634409"/>
          </a:xfrm>
          <a:prstGeom prst="line">
            <a:avLst/>
          </a:prstGeom>
          <a:noFill/>
          <a:ln w="25400" cap="flat" cmpd="sng" algn="ctr">
            <a:solidFill>
              <a:srgbClr val="7030A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2572BF06-1B08-430A-A617-5BC347206E9A}"/>
              </a:ext>
            </a:extLst>
          </p:cNvPr>
          <p:cNvCxnSpPr>
            <a:cxnSpLocks/>
            <a:endCxn id="16" idx="0"/>
          </p:cNvCxnSpPr>
          <p:nvPr/>
        </p:nvCxnSpPr>
        <p:spPr>
          <a:xfrm flipH="1">
            <a:off x="1559726" y="3140486"/>
            <a:ext cx="1415904" cy="665789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4A426D2-F436-4713-A2A7-21F59ADA5EBF}"/>
              </a:ext>
            </a:extLst>
          </p:cNvPr>
          <p:cNvCxnSpPr>
            <a:cxnSpLocks/>
            <a:stCxn id="15" idx="2"/>
            <a:endCxn id="20" idx="0"/>
          </p:cNvCxnSpPr>
          <p:nvPr/>
        </p:nvCxnSpPr>
        <p:spPr>
          <a:xfrm flipH="1">
            <a:off x="2745324" y="3149872"/>
            <a:ext cx="267391" cy="656403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E5260E11-D72A-462D-9625-1D77A9EF22F0}"/>
              </a:ext>
            </a:extLst>
          </p:cNvPr>
          <p:cNvCxnSpPr>
            <a:cxnSpLocks/>
            <a:stCxn id="15" idx="2"/>
            <a:endCxn id="22" idx="0"/>
          </p:cNvCxnSpPr>
          <p:nvPr/>
        </p:nvCxnSpPr>
        <p:spPr>
          <a:xfrm>
            <a:off x="3012715" y="3149872"/>
            <a:ext cx="1392584" cy="656403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arrow"/>
          </a:ln>
          <a:effectLst/>
        </p:spPr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F2EA3697-1DA0-4F56-AD21-DCFFE04D081B}"/>
              </a:ext>
            </a:extLst>
          </p:cNvPr>
          <p:cNvSpPr txBox="1"/>
          <p:nvPr/>
        </p:nvSpPr>
        <p:spPr>
          <a:xfrm>
            <a:off x="3037072" y="2130076"/>
            <a:ext cx="731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err="1">
                <a:solidFill>
                  <a:srgbClr val="FF0000"/>
                </a:solidFill>
              </a:rPr>
              <a:t>API#y</a:t>
            </a:r>
            <a:endParaRPr lang="zh-CN" altLang="en-US" sz="1000" dirty="0">
              <a:solidFill>
                <a:srgbClr val="FF0000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C12C672-5008-4860-82CA-2C13C8A690D0}"/>
              </a:ext>
            </a:extLst>
          </p:cNvPr>
          <p:cNvSpPr txBox="1"/>
          <p:nvPr/>
        </p:nvSpPr>
        <p:spPr>
          <a:xfrm>
            <a:off x="1917263" y="3325153"/>
            <a:ext cx="731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rgbClr val="FF0000"/>
                </a:solidFill>
              </a:rPr>
              <a:t>API#1</a:t>
            </a:r>
            <a:endParaRPr lang="zh-CN" altLang="en-US" sz="1000" dirty="0">
              <a:solidFill>
                <a:srgbClr val="FF0000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24DD3E6-7241-4223-8EBD-7CE3542E2F50}"/>
              </a:ext>
            </a:extLst>
          </p:cNvPr>
          <p:cNvSpPr txBox="1"/>
          <p:nvPr/>
        </p:nvSpPr>
        <p:spPr>
          <a:xfrm>
            <a:off x="2434970" y="3332225"/>
            <a:ext cx="731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rgbClr val="FF0000"/>
                </a:solidFill>
              </a:rPr>
              <a:t>API#2</a:t>
            </a:r>
            <a:endParaRPr lang="zh-CN" altLang="en-US" sz="1000" dirty="0">
              <a:solidFill>
                <a:srgbClr val="FF0000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50647DD-F56B-465E-942C-0357479A744F}"/>
              </a:ext>
            </a:extLst>
          </p:cNvPr>
          <p:cNvSpPr txBox="1"/>
          <p:nvPr/>
        </p:nvSpPr>
        <p:spPr>
          <a:xfrm>
            <a:off x="3308137" y="3366320"/>
            <a:ext cx="731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err="1">
                <a:solidFill>
                  <a:srgbClr val="FF0000"/>
                </a:solidFill>
              </a:rPr>
              <a:t>API#x</a:t>
            </a:r>
            <a:endParaRPr lang="zh-CN" altLang="en-US" sz="1000" dirty="0">
              <a:solidFill>
                <a:srgbClr val="FF0000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354AC52-7B1E-4061-92DE-F3E75B6578A5}"/>
              </a:ext>
            </a:extLst>
          </p:cNvPr>
          <p:cNvSpPr txBox="1"/>
          <p:nvPr/>
        </p:nvSpPr>
        <p:spPr>
          <a:xfrm>
            <a:off x="2232586" y="4510736"/>
            <a:ext cx="138933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1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API gateway in IT</a:t>
            </a:r>
            <a:endParaRPr kumimoji="1" lang="zh-CN" altLang="en-US" sz="1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F3A91864-CB1D-429C-AC07-6DA2DBBE5597}"/>
              </a:ext>
            </a:extLst>
          </p:cNvPr>
          <p:cNvSpPr/>
          <p:nvPr/>
        </p:nvSpPr>
        <p:spPr>
          <a:xfrm>
            <a:off x="8038268" y="2594265"/>
            <a:ext cx="1483535" cy="5556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 cap="flat" cmpd="sng" algn="ctr">
            <a:solidFill>
              <a:schemeClr val="bg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9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CAPIF-AEF (Border AEF)</a:t>
            </a:r>
          </a:p>
        </p:txBody>
      </p:sp>
      <p:grpSp>
        <p:nvGrpSpPr>
          <p:cNvPr id="75" name="组合 1744">
            <a:extLst>
              <a:ext uri="{FF2B5EF4-FFF2-40B4-BE49-F238E27FC236}">
                <a16:creationId xmlns:a16="http://schemas.microsoft.com/office/drawing/2014/main" id="{798CC167-264B-42A5-90E7-1F6CA240D579}"/>
              </a:ext>
            </a:extLst>
          </p:cNvPr>
          <p:cNvGrpSpPr>
            <a:grpSpLocks/>
          </p:cNvGrpSpPr>
          <p:nvPr/>
        </p:nvGrpSpPr>
        <p:grpSpPr bwMode="auto">
          <a:xfrm>
            <a:off x="8592196" y="1256390"/>
            <a:ext cx="504365" cy="703466"/>
            <a:chOff x="7464425" y="27031950"/>
            <a:chExt cx="460375" cy="742951"/>
          </a:xfrm>
          <a:solidFill>
            <a:srgbClr val="0070C0"/>
          </a:solidFill>
        </p:grpSpPr>
        <p:sp>
          <p:nvSpPr>
            <p:cNvPr id="76" name="Freeform 10">
              <a:extLst>
                <a:ext uri="{FF2B5EF4-FFF2-40B4-BE49-F238E27FC236}">
                  <a16:creationId xmlns:a16="http://schemas.microsoft.com/office/drawing/2014/main" id="{6CF3D2AC-016A-4D6F-8115-A989AD222F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4425" y="27144663"/>
              <a:ext cx="341312" cy="630238"/>
            </a:xfrm>
            <a:custGeom>
              <a:avLst/>
              <a:gdLst>
                <a:gd name="T0" fmla="*/ 2147483647 w 91"/>
                <a:gd name="T1" fmla="*/ 2147483647 h 168"/>
                <a:gd name="T2" fmla="*/ 2147483647 w 91"/>
                <a:gd name="T3" fmla="*/ 2147483647 h 168"/>
                <a:gd name="T4" fmla="*/ 2147483647 w 91"/>
                <a:gd name="T5" fmla="*/ 2147483647 h 168"/>
                <a:gd name="T6" fmla="*/ 2147483647 w 91"/>
                <a:gd name="T7" fmla="*/ 2147483647 h 168"/>
                <a:gd name="T8" fmla="*/ 2147483647 w 91"/>
                <a:gd name="T9" fmla="*/ 2147483647 h 168"/>
                <a:gd name="T10" fmla="*/ 2147483647 w 91"/>
                <a:gd name="T11" fmla="*/ 2147483647 h 168"/>
                <a:gd name="T12" fmla="*/ 2147483647 w 91"/>
                <a:gd name="T13" fmla="*/ 2147483647 h 168"/>
                <a:gd name="T14" fmla="*/ 2147483647 w 91"/>
                <a:gd name="T15" fmla="*/ 2147483647 h 168"/>
                <a:gd name="T16" fmla="*/ 2147483647 w 91"/>
                <a:gd name="T17" fmla="*/ 2147483647 h 168"/>
                <a:gd name="T18" fmla="*/ 2147483647 w 91"/>
                <a:gd name="T19" fmla="*/ 2147483647 h 168"/>
                <a:gd name="T20" fmla="*/ 2147483647 w 91"/>
                <a:gd name="T21" fmla="*/ 0 h 168"/>
                <a:gd name="T22" fmla="*/ 2147483647 w 91"/>
                <a:gd name="T23" fmla="*/ 0 h 168"/>
                <a:gd name="T24" fmla="*/ 2147483647 w 91"/>
                <a:gd name="T25" fmla="*/ 2147483647 h 168"/>
                <a:gd name="T26" fmla="*/ 2147483647 w 91"/>
                <a:gd name="T27" fmla="*/ 2147483647 h 168"/>
                <a:gd name="T28" fmla="*/ 2147483647 w 91"/>
                <a:gd name="T29" fmla="*/ 2147483647 h 168"/>
                <a:gd name="T30" fmla="*/ 2147483647 w 91"/>
                <a:gd name="T31" fmla="*/ 2147483647 h 168"/>
                <a:gd name="T32" fmla="*/ 0 w 91"/>
                <a:gd name="T33" fmla="*/ 2147483647 h 168"/>
                <a:gd name="T34" fmla="*/ 0 w 91"/>
                <a:gd name="T35" fmla="*/ 2147483647 h 168"/>
                <a:gd name="T36" fmla="*/ 2147483647 w 91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68"/>
                <a:gd name="T59" fmla="*/ 91 w 91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68">
                  <a:moveTo>
                    <a:pt x="84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4" y="147"/>
                    <a:pt x="84" y="147"/>
                    <a:pt x="84" y="147"/>
                  </a:cubicBezTo>
                  <a:lnTo>
                    <a:pt x="84" y="22"/>
                  </a:lnTo>
                  <a:close/>
                  <a:moveTo>
                    <a:pt x="51" y="157"/>
                  </a:moveTo>
                  <a:cubicBezTo>
                    <a:pt x="51" y="154"/>
                    <a:pt x="49" y="151"/>
                    <a:pt x="45" y="151"/>
                  </a:cubicBezTo>
                  <a:cubicBezTo>
                    <a:pt x="42" y="151"/>
                    <a:pt x="40" y="154"/>
                    <a:pt x="40" y="157"/>
                  </a:cubicBezTo>
                  <a:cubicBezTo>
                    <a:pt x="40" y="160"/>
                    <a:pt x="42" y="163"/>
                    <a:pt x="45" y="163"/>
                  </a:cubicBezTo>
                  <a:cubicBezTo>
                    <a:pt x="49" y="163"/>
                    <a:pt x="51" y="160"/>
                    <a:pt x="51" y="157"/>
                  </a:cubicBezTo>
                  <a:close/>
                  <a:moveTo>
                    <a:pt x="1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4" y="0"/>
                    <a:pt x="91" y="7"/>
                    <a:pt x="91" y="1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91" y="161"/>
                    <a:pt x="84" y="168"/>
                    <a:pt x="7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7" y="168"/>
                    <a:pt x="0" y="161"/>
                    <a:pt x="0" y="15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11">
              <a:extLst>
                <a:ext uri="{FF2B5EF4-FFF2-40B4-BE49-F238E27FC236}">
                  <a16:creationId xmlns:a16="http://schemas.microsoft.com/office/drawing/2014/main" id="{DC7B8BDF-696F-41AF-B4B7-528B1DB6B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575" y="27031950"/>
              <a:ext cx="149225" cy="150813"/>
            </a:xfrm>
            <a:custGeom>
              <a:avLst/>
              <a:gdLst>
                <a:gd name="T0" fmla="*/ 2147483647 w 94"/>
                <a:gd name="T1" fmla="*/ 2147483647 h 95"/>
                <a:gd name="T2" fmla="*/ 2147483647 w 94"/>
                <a:gd name="T3" fmla="*/ 2147483647 h 95"/>
                <a:gd name="T4" fmla="*/ 2147483647 w 94"/>
                <a:gd name="T5" fmla="*/ 2147483647 h 95"/>
                <a:gd name="T6" fmla="*/ 2147483647 w 94"/>
                <a:gd name="T7" fmla="*/ 2147483647 h 95"/>
                <a:gd name="T8" fmla="*/ 2147483647 w 94"/>
                <a:gd name="T9" fmla="*/ 2147483647 h 95"/>
                <a:gd name="T10" fmla="*/ 2147483647 w 94"/>
                <a:gd name="T11" fmla="*/ 2147483647 h 95"/>
                <a:gd name="T12" fmla="*/ 2147483647 w 94"/>
                <a:gd name="T13" fmla="*/ 2147483647 h 95"/>
                <a:gd name="T14" fmla="*/ 2147483647 w 94"/>
                <a:gd name="T15" fmla="*/ 2147483647 h 95"/>
                <a:gd name="T16" fmla="*/ 2147483647 w 94"/>
                <a:gd name="T17" fmla="*/ 2147483647 h 95"/>
                <a:gd name="T18" fmla="*/ 2147483647 w 94"/>
                <a:gd name="T19" fmla="*/ 2147483647 h 95"/>
                <a:gd name="T20" fmla="*/ 2147483647 w 94"/>
                <a:gd name="T21" fmla="*/ 2147483647 h 95"/>
                <a:gd name="T22" fmla="*/ 2147483647 w 94"/>
                <a:gd name="T23" fmla="*/ 2147483647 h 95"/>
                <a:gd name="T24" fmla="*/ 2147483647 w 94"/>
                <a:gd name="T25" fmla="*/ 2147483647 h 95"/>
                <a:gd name="T26" fmla="*/ 2147483647 w 94"/>
                <a:gd name="T27" fmla="*/ 2147483647 h 95"/>
                <a:gd name="T28" fmla="*/ 2147483647 w 94"/>
                <a:gd name="T29" fmla="*/ 2147483647 h 95"/>
                <a:gd name="T30" fmla="*/ 2147483647 w 94"/>
                <a:gd name="T31" fmla="*/ 2147483647 h 95"/>
                <a:gd name="T32" fmla="*/ 2147483647 w 94"/>
                <a:gd name="T33" fmla="*/ 2147483647 h 95"/>
                <a:gd name="T34" fmla="*/ 2147483647 w 94"/>
                <a:gd name="T35" fmla="*/ 2147483647 h 95"/>
                <a:gd name="T36" fmla="*/ 2147483647 w 94"/>
                <a:gd name="T37" fmla="*/ 2147483647 h 95"/>
                <a:gd name="T38" fmla="*/ 2147483647 w 94"/>
                <a:gd name="T39" fmla="*/ 2147483647 h 95"/>
                <a:gd name="T40" fmla="*/ 2147483647 w 94"/>
                <a:gd name="T41" fmla="*/ 2147483647 h 95"/>
                <a:gd name="T42" fmla="*/ 2147483647 w 94"/>
                <a:gd name="T43" fmla="*/ 2147483647 h 95"/>
                <a:gd name="T44" fmla="*/ 2147483647 w 94"/>
                <a:gd name="T45" fmla="*/ 2147483647 h 95"/>
                <a:gd name="T46" fmla="*/ 2147483647 w 94"/>
                <a:gd name="T47" fmla="*/ 2147483647 h 95"/>
                <a:gd name="T48" fmla="*/ 2147483647 w 94"/>
                <a:gd name="T49" fmla="*/ 2147483647 h 95"/>
                <a:gd name="T50" fmla="*/ 2147483647 w 94"/>
                <a:gd name="T51" fmla="*/ 2147483647 h 95"/>
                <a:gd name="T52" fmla="*/ 2147483647 w 94"/>
                <a:gd name="T53" fmla="*/ 2147483647 h 95"/>
                <a:gd name="T54" fmla="*/ 2147483647 w 94"/>
                <a:gd name="T55" fmla="*/ 2147483647 h 95"/>
                <a:gd name="T56" fmla="*/ 2147483647 w 94"/>
                <a:gd name="T57" fmla="*/ 2147483647 h 95"/>
                <a:gd name="T58" fmla="*/ 2147483647 w 94"/>
                <a:gd name="T59" fmla="*/ 2147483647 h 95"/>
                <a:gd name="T60" fmla="*/ 2147483647 w 94"/>
                <a:gd name="T61" fmla="*/ 2147483647 h 95"/>
                <a:gd name="T62" fmla="*/ 2147483647 w 94"/>
                <a:gd name="T63" fmla="*/ 2147483647 h 95"/>
                <a:gd name="T64" fmla="*/ 2147483647 w 94"/>
                <a:gd name="T65" fmla="*/ 2147483647 h 95"/>
                <a:gd name="T66" fmla="*/ 2147483647 w 94"/>
                <a:gd name="T67" fmla="*/ 2147483647 h 95"/>
                <a:gd name="T68" fmla="*/ 2147483647 w 94"/>
                <a:gd name="T69" fmla="*/ 2147483647 h 95"/>
                <a:gd name="T70" fmla="*/ 2147483647 w 94"/>
                <a:gd name="T71" fmla="*/ 2147483647 h 95"/>
                <a:gd name="T72" fmla="*/ 2147483647 w 94"/>
                <a:gd name="T73" fmla="*/ 2147483647 h 95"/>
                <a:gd name="T74" fmla="*/ 2147483647 w 94"/>
                <a:gd name="T75" fmla="*/ 2147483647 h 95"/>
                <a:gd name="T76" fmla="*/ 2147483647 w 94"/>
                <a:gd name="T77" fmla="*/ 2147483647 h 95"/>
                <a:gd name="T78" fmla="*/ 2147483647 w 94"/>
                <a:gd name="T79" fmla="*/ 2147483647 h 95"/>
                <a:gd name="T80" fmla="*/ 2147483647 w 94"/>
                <a:gd name="T81" fmla="*/ 2147483647 h 95"/>
                <a:gd name="T82" fmla="*/ 2147483647 w 94"/>
                <a:gd name="T83" fmla="*/ 2147483647 h 95"/>
                <a:gd name="T84" fmla="*/ 2147483647 w 94"/>
                <a:gd name="T85" fmla="*/ 2147483647 h 95"/>
                <a:gd name="T86" fmla="*/ 2147483647 w 94"/>
                <a:gd name="T87" fmla="*/ 0 h 95"/>
                <a:gd name="T88" fmla="*/ 2147483647 w 94"/>
                <a:gd name="T89" fmla="*/ 0 h 95"/>
                <a:gd name="T90" fmla="*/ 2147483647 w 94"/>
                <a:gd name="T91" fmla="*/ 0 h 95"/>
                <a:gd name="T92" fmla="*/ 2147483647 w 94"/>
                <a:gd name="T93" fmla="*/ 2147483647 h 95"/>
                <a:gd name="T94" fmla="*/ 2147483647 w 94"/>
                <a:gd name="T95" fmla="*/ 2147483647 h 95"/>
                <a:gd name="T96" fmla="*/ 2147483647 w 94"/>
                <a:gd name="T97" fmla="*/ 2147483647 h 95"/>
                <a:gd name="T98" fmla="*/ 0 w 94"/>
                <a:gd name="T99" fmla="*/ 2147483647 h 95"/>
                <a:gd name="T100" fmla="*/ 2147483647 w 94"/>
                <a:gd name="T101" fmla="*/ 2147483647 h 95"/>
                <a:gd name="T102" fmla="*/ 2147483647 w 94"/>
                <a:gd name="T103" fmla="*/ 2147483647 h 95"/>
                <a:gd name="T104" fmla="*/ 2147483647 w 94"/>
                <a:gd name="T105" fmla="*/ 2147483647 h 95"/>
                <a:gd name="T106" fmla="*/ 2147483647 w 94"/>
                <a:gd name="T107" fmla="*/ 2147483647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4"/>
                <a:gd name="T163" fmla="*/ 0 h 95"/>
                <a:gd name="T164" fmla="*/ 94 w 94"/>
                <a:gd name="T165" fmla="*/ 95 h 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4" h="95">
                  <a:moveTo>
                    <a:pt x="4" y="22"/>
                  </a:moveTo>
                  <a:lnTo>
                    <a:pt x="4" y="22"/>
                  </a:lnTo>
                  <a:lnTo>
                    <a:pt x="12" y="22"/>
                  </a:lnTo>
                  <a:lnTo>
                    <a:pt x="19" y="22"/>
                  </a:lnTo>
                  <a:lnTo>
                    <a:pt x="23" y="24"/>
                  </a:lnTo>
                  <a:lnTo>
                    <a:pt x="30" y="26"/>
                  </a:lnTo>
                  <a:lnTo>
                    <a:pt x="35" y="29"/>
                  </a:lnTo>
                  <a:lnTo>
                    <a:pt x="42" y="33"/>
                  </a:lnTo>
                  <a:lnTo>
                    <a:pt x="47" y="36"/>
                  </a:lnTo>
                  <a:lnTo>
                    <a:pt x="52" y="40"/>
                  </a:lnTo>
                  <a:lnTo>
                    <a:pt x="54" y="43"/>
                  </a:lnTo>
                  <a:lnTo>
                    <a:pt x="59" y="48"/>
                  </a:lnTo>
                  <a:lnTo>
                    <a:pt x="64" y="52"/>
                  </a:lnTo>
                  <a:lnTo>
                    <a:pt x="66" y="59"/>
                  </a:lnTo>
                  <a:lnTo>
                    <a:pt x="68" y="64"/>
                  </a:lnTo>
                  <a:lnTo>
                    <a:pt x="71" y="71"/>
                  </a:lnTo>
                  <a:lnTo>
                    <a:pt x="73" y="76"/>
                  </a:lnTo>
                  <a:lnTo>
                    <a:pt x="73" y="83"/>
                  </a:lnTo>
                  <a:lnTo>
                    <a:pt x="73" y="90"/>
                  </a:lnTo>
                  <a:lnTo>
                    <a:pt x="73" y="92"/>
                  </a:lnTo>
                  <a:lnTo>
                    <a:pt x="75" y="95"/>
                  </a:lnTo>
                  <a:lnTo>
                    <a:pt x="78" y="95"/>
                  </a:lnTo>
                  <a:lnTo>
                    <a:pt x="90" y="95"/>
                  </a:lnTo>
                  <a:lnTo>
                    <a:pt x="92" y="95"/>
                  </a:lnTo>
                  <a:lnTo>
                    <a:pt x="94" y="92"/>
                  </a:lnTo>
                  <a:lnTo>
                    <a:pt x="94" y="83"/>
                  </a:lnTo>
                  <a:lnTo>
                    <a:pt x="94" y="73"/>
                  </a:lnTo>
                  <a:lnTo>
                    <a:pt x="92" y="66"/>
                  </a:lnTo>
                  <a:lnTo>
                    <a:pt x="90" y="57"/>
                  </a:lnTo>
                  <a:lnTo>
                    <a:pt x="87" y="50"/>
                  </a:lnTo>
                  <a:lnTo>
                    <a:pt x="82" y="43"/>
                  </a:lnTo>
                  <a:lnTo>
                    <a:pt x="78" y="36"/>
                  </a:lnTo>
                  <a:lnTo>
                    <a:pt x="71" y="29"/>
                  </a:lnTo>
                  <a:lnTo>
                    <a:pt x="68" y="26"/>
                  </a:lnTo>
                  <a:lnTo>
                    <a:pt x="61" y="19"/>
                  </a:lnTo>
                  <a:lnTo>
                    <a:pt x="54" y="17"/>
                  </a:lnTo>
                  <a:lnTo>
                    <a:pt x="47" y="12"/>
                  </a:lnTo>
                  <a:lnTo>
                    <a:pt x="40" y="7"/>
                  </a:lnTo>
                  <a:lnTo>
                    <a:pt x="30" y="5"/>
                  </a:lnTo>
                  <a:lnTo>
                    <a:pt x="23" y="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12">
              <a:extLst>
                <a:ext uri="{FF2B5EF4-FFF2-40B4-BE49-F238E27FC236}">
                  <a16:creationId xmlns:a16="http://schemas.microsoft.com/office/drawing/2014/main" id="{11996304-FA47-44EE-B951-C61606B12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688" y="27092275"/>
              <a:ext cx="82550" cy="90488"/>
            </a:xfrm>
            <a:custGeom>
              <a:avLst/>
              <a:gdLst>
                <a:gd name="T0" fmla="*/ 2147483647 w 52"/>
                <a:gd name="T1" fmla="*/ 2147483647 h 57"/>
                <a:gd name="T2" fmla="*/ 2147483647 w 52"/>
                <a:gd name="T3" fmla="*/ 2147483647 h 57"/>
                <a:gd name="T4" fmla="*/ 2147483647 w 52"/>
                <a:gd name="T5" fmla="*/ 2147483647 h 57"/>
                <a:gd name="T6" fmla="*/ 2147483647 w 52"/>
                <a:gd name="T7" fmla="*/ 2147483647 h 57"/>
                <a:gd name="T8" fmla="*/ 2147483647 w 52"/>
                <a:gd name="T9" fmla="*/ 2147483647 h 57"/>
                <a:gd name="T10" fmla="*/ 2147483647 w 52"/>
                <a:gd name="T11" fmla="*/ 2147483647 h 57"/>
                <a:gd name="T12" fmla="*/ 2147483647 w 52"/>
                <a:gd name="T13" fmla="*/ 2147483647 h 57"/>
                <a:gd name="T14" fmla="*/ 2147483647 w 52"/>
                <a:gd name="T15" fmla="*/ 2147483647 h 57"/>
                <a:gd name="T16" fmla="*/ 2147483647 w 52"/>
                <a:gd name="T17" fmla="*/ 2147483647 h 57"/>
                <a:gd name="T18" fmla="*/ 2147483647 w 52"/>
                <a:gd name="T19" fmla="*/ 2147483647 h 57"/>
                <a:gd name="T20" fmla="*/ 2147483647 w 52"/>
                <a:gd name="T21" fmla="*/ 2147483647 h 57"/>
                <a:gd name="T22" fmla="*/ 2147483647 w 52"/>
                <a:gd name="T23" fmla="*/ 2147483647 h 57"/>
                <a:gd name="T24" fmla="*/ 2147483647 w 52"/>
                <a:gd name="T25" fmla="*/ 2147483647 h 57"/>
                <a:gd name="T26" fmla="*/ 2147483647 w 52"/>
                <a:gd name="T27" fmla="*/ 2147483647 h 57"/>
                <a:gd name="T28" fmla="*/ 2147483647 w 52"/>
                <a:gd name="T29" fmla="*/ 2147483647 h 57"/>
                <a:gd name="T30" fmla="*/ 2147483647 w 52"/>
                <a:gd name="T31" fmla="*/ 2147483647 h 57"/>
                <a:gd name="T32" fmla="*/ 2147483647 w 52"/>
                <a:gd name="T33" fmla="*/ 2147483647 h 57"/>
                <a:gd name="T34" fmla="*/ 2147483647 w 52"/>
                <a:gd name="T35" fmla="*/ 2147483647 h 57"/>
                <a:gd name="T36" fmla="*/ 2147483647 w 52"/>
                <a:gd name="T37" fmla="*/ 2147483647 h 57"/>
                <a:gd name="T38" fmla="*/ 2147483647 w 52"/>
                <a:gd name="T39" fmla="*/ 2147483647 h 57"/>
                <a:gd name="T40" fmla="*/ 2147483647 w 52"/>
                <a:gd name="T41" fmla="*/ 2147483647 h 57"/>
                <a:gd name="T42" fmla="*/ 2147483647 w 52"/>
                <a:gd name="T43" fmla="*/ 2147483647 h 57"/>
                <a:gd name="T44" fmla="*/ 2147483647 w 52"/>
                <a:gd name="T45" fmla="*/ 2147483647 h 57"/>
                <a:gd name="T46" fmla="*/ 2147483647 w 52"/>
                <a:gd name="T47" fmla="*/ 0 h 57"/>
                <a:gd name="T48" fmla="*/ 2147483647 w 52"/>
                <a:gd name="T49" fmla="*/ 0 h 57"/>
                <a:gd name="T50" fmla="*/ 2147483647 w 52"/>
                <a:gd name="T51" fmla="*/ 0 h 57"/>
                <a:gd name="T52" fmla="*/ 2147483647 w 52"/>
                <a:gd name="T53" fmla="*/ 0 h 57"/>
                <a:gd name="T54" fmla="*/ 2147483647 w 52"/>
                <a:gd name="T55" fmla="*/ 0 h 57"/>
                <a:gd name="T56" fmla="*/ 2147483647 w 52"/>
                <a:gd name="T57" fmla="*/ 2147483647 h 57"/>
                <a:gd name="T58" fmla="*/ 2147483647 w 52"/>
                <a:gd name="T59" fmla="*/ 2147483647 h 57"/>
                <a:gd name="T60" fmla="*/ 0 w 52"/>
                <a:gd name="T61" fmla="*/ 2147483647 h 57"/>
                <a:gd name="T62" fmla="*/ 0 w 52"/>
                <a:gd name="T63" fmla="*/ 2147483647 h 57"/>
                <a:gd name="T64" fmla="*/ 2147483647 w 52"/>
                <a:gd name="T65" fmla="*/ 2147483647 h 57"/>
                <a:gd name="T66" fmla="*/ 2147483647 w 52"/>
                <a:gd name="T67" fmla="*/ 2147483647 h 57"/>
                <a:gd name="T68" fmla="*/ 2147483647 w 52"/>
                <a:gd name="T69" fmla="*/ 2147483647 h 57"/>
                <a:gd name="T70" fmla="*/ 2147483647 w 52"/>
                <a:gd name="T71" fmla="*/ 2147483647 h 57"/>
                <a:gd name="T72" fmla="*/ 2147483647 w 52"/>
                <a:gd name="T73" fmla="*/ 2147483647 h 57"/>
                <a:gd name="T74" fmla="*/ 2147483647 w 52"/>
                <a:gd name="T75" fmla="*/ 2147483647 h 57"/>
                <a:gd name="T76" fmla="*/ 2147483647 w 52"/>
                <a:gd name="T77" fmla="*/ 2147483647 h 57"/>
                <a:gd name="T78" fmla="*/ 2147483647 w 52"/>
                <a:gd name="T79" fmla="*/ 2147483647 h 57"/>
                <a:gd name="T80" fmla="*/ 2147483647 w 52"/>
                <a:gd name="T81" fmla="*/ 2147483647 h 57"/>
                <a:gd name="T82" fmla="*/ 2147483647 w 52"/>
                <a:gd name="T83" fmla="*/ 2147483647 h 57"/>
                <a:gd name="T84" fmla="*/ 2147483647 w 52"/>
                <a:gd name="T85" fmla="*/ 2147483647 h 57"/>
                <a:gd name="T86" fmla="*/ 2147483647 w 52"/>
                <a:gd name="T87" fmla="*/ 2147483647 h 57"/>
                <a:gd name="T88" fmla="*/ 2147483647 w 52"/>
                <a:gd name="T89" fmla="*/ 2147483647 h 57"/>
                <a:gd name="T90" fmla="*/ 2147483647 w 52"/>
                <a:gd name="T91" fmla="*/ 2147483647 h 5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"/>
                <a:gd name="T139" fmla="*/ 0 h 57"/>
                <a:gd name="T140" fmla="*/ 52 w 52"/>
                <a:gd name="T141" fmla="*/ 57 h 5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" h="57">
                  <a:moveTo>
                    <a:pt x="33" y="54"/>
                  </a:moveTo>
                  <a:lnTo>
                    <a:pt x="33" y="54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47" y="57"/>
                  </a:lnTo>
                  <a:lnTo>
                    <a:pt x="49" y="57"/>
                  </a:lnTo>
                  <a:lnTo>
                    <a:pt x="49" y="54"/>
                  </a:lnTo>
                  <a:lnTo>
                    <a:pt x="52" y="52"/>
                  </a:lnTo>
                  <a:lnTo>
                    <a:pt x="52" y="47"/>
                  </a:lnTo>
                  <a:lnTo>
                    <a:pt x="49" y="43"/>
                  </a:lnTo>
                  <a:lnTo>
                    <a:pt x="49" y="38"/>
                  </a:lnTo>
                  <a:lnTo>
                    <a:pt x="49" y="33"/>
                  </a:lnTo>
                  <a:lnTo>
                    <a:pt x="47" y="28"/>
                  </a:lnTo>
                  <a:lnTo>
                    <a:pt x="45" y="24"/>
                  </a:lnTo>
                  <a:lnTo>
                    <a:pt x="42" y="19"/>
                  </a:lnTo>
                  <a:lnTo>
                    <a:pt x="38" y="17"/>
                  </a:lnTo>
                  <a:lnTo>
                    <a:pt x="38" y="14"/>
                  </a:lnTo>
                  <a:lnTo>
                    <a:pt x="33" y="10"/>
                  </a:lnTo>
                  <a:lnTo>
                    <a:pt x="31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19" y="2"/>
                  </a:lnTo>
                  <a:lnTo>
                    <a:pt x="14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1"/>
                  </a:lnTo>
                  <a:lnTo>
                    <a:pt x="5" y="21"/>
                  </a:lnTo>
                  <a:lnTo>
                    <a:pt x="9" y="21"/>
                  </a:lnTo>
                  <a:lnTo>
                    <a:pt x="14" y="24"/>
                  </a:lnTo>
                  <a:lnTo>
                    <a:pt x="19" y="26"/>
                  </a:lnTo>
                  <a:lnTo>
                    <a:pt x="23" y="28"/>
                  </a:lnTo>
                  <a:lnTo>
                    <a:pt x="23" y="31"/>
                  </a:lnTo>
                  <a:lnTo>
                    <a:pt x="28" y="35"/>
                  </a:lnTo>
                  <a:lnTo>
                    <a:pt x="28" y="40"/>
                  </a:lnTo>
                  <a:lnTo>
                    <a:pt x="31" y="45"/>
                  </a:lnTo>
                  <a:lnTo>
                    <a:pt x="31" y="52"/>
                  </a:lnTo>
                  <a:lnTo>
                    <a:pt x="33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0EEDC0A3-2305-4323-AB54-5278C5E9C314}"/>
              </a:ext>
            </a:extLst>
          </p:cNvPr>
          <p:cNvSpPr txBox="1"/>
          <p:nvPr/>
        </p:nvSpPr>
        <p:spPr>
          <a:xfrm>
            <a:off x="8018411" y="1522984"/>
            <a:ext cx="6752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APP</a:t>
            </a: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C18A98C2-3267-42F2-AF94-CF55A66A2CE3}"/>
              </a:ext>
            </a:extLst>
          </p:cNvPr>
          <p:cNvCxnSpPr>
            <a:cxnSpLocks/>
          </p:cNvCxnSpPr>
          <p:nvPr/>
        </p:nvCxnSpPr>
        <p:spPr>
          <a:xfrm flipH="1">
            <a:off x="8779158" y="1959856"/>
            <a:ext cx="14358" cy="634409"/>
          </a:xfrm>
          <a:prstGeom prst="line">
            <a:avLst/>
          </a:prstGeom>
          <a:noFill/>
          <a:ln w="25400" cap="flat" cmpd="sng" algn="ctr">
            <a:solidFill>
              <a:srgbClr val="7030A0"/>
            </a:solidFill>
            <a:prstDash val="solid"/>
            <a:miter lim="800000"/>
            <a:tailEnd type="arrow"/>
          </a:ln>
          <a:effectLst/>
        </p:spPr>
      </p:cxnSp>
      <p:sp>
        <p:nvSpPr>
          <p:cNvPr id="81" name="文本框 80">
            <a:extLst>
              <a:ext uri="{FF2B5EF4-FFF2-40B4-BE49-F238E27FC236}">
                <a16:creationId xmlns:a16="http://schemas.microsoft.com/office/drawing/2014/main" id="{A151C400-EB13-4169-841D-6C71319CB939}"/>
              </a:ext>
            </a:extLst>
          </p:cNvPr>
          <p:cNvSpPr txBox="1"/>
          <p:nvPr/>
        </p:nvSpPr>
        <p:spPr>
          <a:xfrm>
            <a:off x="8803515" y="2130076"/>
            <a:ext cx="731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err="1">
                <a:solidFill>
                  <a:srgbClr val="FF0000"/>
                </a:solidFill>
              </a:rPr>
              <a:t>API#y</a:t>
            </a:r>
            <a:endParaRPr lang="zh-CN" altLang="en-US" sz="1000" dirty="0">
              <a:solidFill>
                <a:srgbClr val="FF0000"/>
              </a:solidFill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4378F6B3-8AEE-4C79-9B22-DC7DADD8C2ED}"/>
              </a:ext>
            </a:extLst>
          </p:cNvPr>
          <p:cNvSpPr/>
          <p:nvPr/>
        </p:nvSpPr>
        <p:spPr>
          <a:xfrm>
            <a:off x="6851687" y="3815661"/>
            <a:ext cx="948754" cy="555607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SEAL service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318434B1-8795-40C3-ADF3-C6392D29A3BC}"/>
              </a:ext>
            </a:extLst>
          </p:cNvPr>
          <p:cNvSpPr/>
          <p:nvPr/>
        </p:nvSpPr>
        <p:spPr>
          <a:xfrm>
            <a:off x="8037285" y="3815661"/>
            <a:ext cx="948754" cy="555607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EDGEAPP</a:t>
            </a:r>
            <a:endParaRPr kumimoji="0" lang="en-US" altLang="en-US" sz="809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0D56DD20-E610-415E-8618-E9CDC7866CA2}"/>
              </a:ext>
            </a:extLst>
          </p:cNvPr>
          <p:cNvSpPr txBox="1"/>
          <p:nvPr/>
        </p:nvSpPr>
        <p:spPr>
          <a:xfrm>
            <a:off x="9222883" y="3901132"/>
            <a:ext cx="488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…</a:t>
            </a:r>
            <a:endParaRPr lang="zh-CN" altLang="en-US" sz="1400" dirty="0"/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20390E2-EEA2-4883-B5FD-398F8DE6237D}"/>
              </a:ext>
            </a:extLst>
          </p:cNvPr>
          <p:cNvSpPr/>
          <p:nvPr/>
        </p:nvSpPr>
        <p:spPr>
          <a:xfrm>
            <a:off x="9697260" y="3815661"/>
            <a:ext cx="948754" cy="555607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9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5GC</a:t>
            </a:r>
          </a:p>
        </p:txBody>
      </p: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CA1207FC-C110-4A7C-93B7-2388868E7BE6}"/>
              </a:ext>
            </a:extLst>
          </p:cNvPr>
          <p:cNvCxnSpPr>
            <a:cxnSpLocks/>
            <a:stCxn id="67" idx="2"/>
            <a:endCxn id="82" idx="0"/>
          </p:cNvCxnSpPr>
          <p:nvPr/>
        </p:nvCxnSpPr>
        <p:spPr>
          <a:xfrm flipH="1">
            <a:off x="7326064" y="3149872"/>
            <a:ext cx="1453972" cy="665789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27DA7DA6-7C09-4073-B493-0E052E1489C6}"/>
              </a:ext>
            </a:extLst>
          </p:cNvPr>
          <p:cNvCxnSpPr>
            <a:cxnSpLocks/>
            <a:endCxn id="83" idx="0"/>
          </p:cNvCxnSpPr>
          <p:nvPr/>
        </p:nvCxnSpPr>
        <p:spPr>
          <a:xfrm flipH="1">
            <a:off x="8511662" y="3159258"/>
            <a:ext cx="267391" cy="656403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9B8655A9-A592-414D-A7A7-ADA111380AEC}"/>
              </a:ext>
            </a:extLst>
          </p:cNvPr>
          <p:cNvCxnSpPr>
            <a:cxnSpLocks/>
            <a:endCxn id="85" idx="0"/>
          </p:cNvCxnSpPr>
          <p:nvPr/>
        </p:nvCxnSpPr>
        <p:spPr>
          <a:xfrm>
            <a:off x="8779053" y="3159258"/>
            <a:ext cx="1392584" cy="656403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arrow"/>
          </a:ln>
          <a:effectLst/>
        </p:spPr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id="{914B5B55-46F1-4D26-B395-B4BC3FB8E972}"/>
              </a:ext>
            </a:extLst>
          </p:cNvPr>
          <p:cNvSpPr txBox="1"/>
          <p:nvPr/>
        </p:nvSpPr>
        <p:spPr>
          <a:xfrm>
            <a:off x="7683601" y="3334539"/>
            <a:ext cx="731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rgbClr val="FF0000"/>
                </a:solidFill>
              </a:rPr>
              <a:t>API#1</a:t>
            </a:r>
            <a:endParaRPr lang="zh-CN" altLang="en-US" sz="1000" dirty="0">
              <a:solidFill>
                <a:srgbClr val="FF0000"/>
              </a:solidFill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1A0F2BC-E8B7-4B30-8B78-A0908F18361A}"/>
              </a:ext>
            </a:extLst>
          </p:cNvPr>
          <p:cNvSpPr txBox="1"/>
          <p:nvPr/>
        </p:nvSpPr>
        <p:spPr>
          <a:xfrm>
            <a:off x="8201308" y="3341611"/>
            <a:ext cx="731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rgbClr val="FF0000"/>
                </a:solidFill>
              </a:rPr>
              <a:t>API#2</a:t>
            </a:r>
            <a:endParaRPr lang="zh-CN" altLang="en-US" sz="1000" dirty="0">
              <a:solidFill>
                <a:srgbClr val="FF0000"/>
              </a:solidFill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3B1C5DFD-10AE-4B85-B925-E08512CB52F0}"/>
              </a:ext>
            </a:extLst>
          </p:cNvPr>
          <p:cNvSpPr txBox="1"/>
          <p:nvPr/>
        </p:nvSpPr>
        <p:spPr>
          <a:xfrm>
            <a:off x="9055915" y="3374834"/>
            <a:ext cx="731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err="1">
                <a:solidFill>
                  <a:srgbClr val="FF0000"/>
                </a:solidFill>
              </a:rPr>
              <a:t>API#x</a:t>
            </a:r>
            <a:endParaRPr lang="zh-CN" altLang="en-US" sz="1000" dirty="0">
              <a:solidFill>
                <a:srgbClr val="FF0000"/>
              </a:solidFill>
            </a:endParaRPr>
          </a:p>
        </p:txBody>
      </p:sp>
      <p:sp>
        <p:nvSpPr>
          <p:cNvPr id="95" name="箭头: 左右 94">
            <a:extLst>
              <a:ext uri="{FF2B5EF4-FFF2-40B4-BE49-F238E27FC236}">
                <a16:creationId xmlns:a16="http://schemas.microsoft.com/office/drawing/2014/main" id="{A60238B1-CDD4-47E9-A1D9-652356A2C86B}"/>
              </a:ext>
            </a:extLst>
          </p:cNvPr>
          <p:cNvSpPr/>
          <p:nvPr/>
        </p:nvSpPr>
        <p:spPr>
          <a:xfrm>
            <a:off x="5411423" y="3124743"/>
            <a:ext cx="1134806" cy="294086"/>
          </a:xfrm>
          <a:prstGeom prst="leftRightArrow">
            <a:avLst/>
          </a:prstGeom>
          <a:solidFill>
            <a:srgbClr val="FFDF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3802AE91-2CD7-40EC-9B2D-768A1E36ECDB}"/>
              </a:ext>
            </a:extLst>
          </p:cNvPr>
          <p:cNvSpPr txBox="1"/>
          <p:nvPr/>
        </p:nvSpPr>
        <p:spPr>
          <a:xfrm>
            <a:off x="7155077" y="4598622"/>
            <a:ext cx="35560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1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CAPIF-AEF/border</a:t>
            </a:r>
            <a:r>
              <a:rPr kumimoji="1" lang="zh-CN" altLang="en-US" sz="1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1" lang="en-US" altLang="zh-CN" sz="1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AEF</a:t>
            </a:r>
            <a:r>
              <a:rPr kumimoji="1" lang="zh-CN" altLang="en-US" sz="1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1" lang="en-US" altLang="zh-CN" sz="1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mapping into API gateway </a:t>
            </a:r>
            <a:endParaRPr kumimoji="1" lang="zh-CN" altLang="en-US" sz="1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6C79818-CDAF-4E0A-BE8B-BE42585DA669}"/>
              </a:ext>
            </a:extLst>
          </p:cNvPr>
          <p:cNvSpPr/>
          <p:nvPr/>
        </p:nvSpPr>
        <p:spPr>
          <a:xfrm>
            <a:off x="6693875" y="5012866"/>
            <a:ext cx="4683630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>
                  <a:extLst/>
                </a:blip>
              </a:buBlip>
            </a:pPr>
            <a:r>
              <a:rPr lang="en-US" altLang="zh-CN" sz="1400" dirty="0">
                <a:cs typeface="Calibri" panose="020F0502020204030204" pitchFamily="34" charset="0"/>
              </a:rPr>
              <a:t>SA6 enabler(border AEF) has consistent principles with API gateway in IT, can as a capability exposure bridge between third party application and </a:t>
            </a:r>
            <a:r>
              <a:rPr lang="en-US" altLang="zh-CN" sz="1400">
                <a:cs typeface="Calibri" panose="020F0502020204030204" pitchFamily="34" charset="0"/>
              </a:rPr>
              <a:t>carrier network</a:t>
            </a:r>
            <a:endParaRPr lang="en-US" altLang="zh-CN" sz="1400" dirty="0">
              <a:solidFill>
                <a:srgbClr val="FF000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11391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64490E9-858D-4C1B-8981-134715DF2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2000" dirty="0">
                <a:latin typeface="+mn-lt"/>
              </a:rPr>
              <a:t>Internal invocation in SEAL domain</a:t>
            </a:r>
          </a:p>
        </p:txBody>
      </p:sp>
      <p:sp>
        <p:nvSpPr>
          <p:cNvPr id="5" name="圆角矩形 153">
            <a:extLst>
              <a:ext uri="{FF2B5EF4-FFF2-40B4-BE49-F238E27FC236}">
                <a16:creationId xmlns:a16="http://schemas.microsoft.com/office/drawing/2014/main" id="{48BC63FA-8897-4E24-AF8C-FC9A0FBC2119}"/>
              </a:ext>
            </a:extLst>
          </p:cNvPr>
          <p:cNvSpPr/>
          <p:nvPr/>
        </p:nvSpPr>
        <p:spPr>
          <a:xfrm>
            <a:off x="711809" y="1719087"/>
            <a:ext cx="6827152" cy="1352891"/>
          </a:xfrm>
          <a:prstGeom prst="roundRect">
            <a:avLst/>
          </a:prstGeom>
          <a:noFill/>
          <a:ln>
            <a:solidFill>
              <a:schemeClr val="bg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723742-7626-4ECD-BAAB-D223B5BDB6EE}"/>
              </a:ext>
            </a:extLst>
          </p:cNvPr>
          <p:cNvSpPr txBox="1"/>
          <p:nvPr/>
        </p:nvSpPr>
        <p:spPr>
          <a:xfrm>
            <a:off x="846760" y="4996153"/>
            <a:ext cx="12346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/>
              <a:t>SEAL domain</a:t>
            </a:r>
            <a:endParaRPr lang="zh-CN" altLang="en-US" sz="1400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DC873B-3AE5-4074-A86E-A8B13EEE6F97}"/>
              </a:ext>
            </a:extLst>
          </p:cNvPr>
          <p:cNvSpPr txBox="1"/>
          <p:nvPr/>
        </p:nvSpPr>
        <p:spPr>
          <a:xfrm>
            <a:off x="790812" y="2122085"/>
            <a:ext cx="1234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/>
              <a:t>Third party consumer</a:t>
            </a:r>
            <a:endParaRPr lang="zh-CN" altLang="en-US" sz="1400" b="1" dirty="0"/>
          </a:p>
        </p:txBody>
      </p:sp>
      <p:sp>
        <p:nvSpPr>
          <p:cNvPr id="8" name="圆角矩形 153">
            <a:extLst>
              <a:ext uri="{FF2B5EF4-FFF2-40B4-BE49-F238E27FC236}">
                <a16:creationId xmlns:a16="http://schemas.microsoft.com/office/drawing/2014/main" id="{3AF28B89-DD91-4932-9E39-F3E9C70931D4}"/>
              </a:ext>
            </a:extLst>
          </p:cNvPr>
          <p:cNvSpPr/>
          <p:nvPr/>
        </p:nvSpPr>
        <p:spPr>
          <a:xfrm>
            <a:off x="711808" y="3919887"/>
            <a:ext cx="6827153" cy="2259849"/>
          </a:xfrm>
          <a:prstGeom prst="round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A11743D-1330-4CCF-A15D-46125191584D}"/>
              </a:ext>
            </a:extLst>
          </p:cNvPr>
          <p:cNvSpPr/>
          <p:nvPr/>
        </p:nvSpPr>
        <p:spPr>
          <a:xfrm>
            <a:off x="2531493" y="4273987"/>
            <a:ext cx="948754" cy="555607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SEALDD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E8A2BC1-34F1-4EFF-934A-F2C0DB4B6D8B}"/>
              </a:ext>
            </a:extLst>
          </p:cNvPr>
          <p:cNvSpPr/>
          <p:nvPr/>
        </p:nvSpPr>
        <p:spPr>
          <a:xfrm>
            <a:off x="3888967" y="4263889"/>
            <a:ext cx="948754" cy="555607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NRM</a:t>
            </a:r>
            <a:endParaRPr lang="en-US" altLang="en-US" sz="809" b="1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6B31EC3-334B-419F-9E76-7E8606DD2F07}"/>
              </a:ext>
            </a:extLst>
          </p:cNvPr>
          <p:cNvSpPr/>
          <p:nvPr/>
        </p:nvSpPr>
        <p:spPr>
          <a:xfrm>
            <a:off x="2863132" y="5492164"/>
            <a:ext cx="948754" cy="555607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LMS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55BC0AF-AED3-4B2B-AED2-35D7E617E713}"/>
              </a:ext>
            </a:extLst>
          </p:cNvPr>
          <p:cNvSpPr/>
          <p:nvPr/>
        </p:nvSpPr>
        <p:spPr>
          <a:xfrm>
            <a:off x="4428190" y="5492163"/>
            <a:ext cx="948754" cy="555607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NSCE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3ED423C-C215-444D-A694-1D39DC2DBA34}"/>
              </a:ext>
            </a:extLst>
          </p:cNvPr>
          <p:cNvSpPr txBox="1"/>
          <p:nvPr/>
        </p:nvSpPr>
        <p:spPr>
          <a:xfrm>
            <a:off x="3972246" y="5599331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…</a:t>
            </a:r>
            <a:endParaRPr lang="zh-CN" altLang="en-US" sz="1400" b="1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EBD1EB5-DCF1-4EEE-BD07-173FE3C382AF}"/>
              </a:ext>
            </a:extLst>
          </p:cNvPr>
          <p:cNvSpPr/>
          <p:nvPr/>
        </p:nvSpPr>
        <p:spPr>
          <a:xfrm>
            <a:off x="2252422" y="2105892"/>
            <a:ext cx="948754" cy="555607"/>
          </a:xfrm>
          <a:prstGeom prst="rect">
            <a:avLst/>
          </a:prstGeom>
          <a:solidFill>
            <a:schemeClr val="bg2">
              <a:lumMod val="75000"/>
            </a:schemeClr>
          </a:solidFill>
          <a:ln w="12700" cap="flat" cmpd="sng" algn="ctr">
            <a:solidFill>
              <a:schemeClr val="bg2">
                <a:lumMod val="9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APP#1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C48CD6E-29A4-46F9-B496-7278B5E3F456}"/>
              </a:ext>
            </a:extLst>
          </p:cNvPr>
          <p:cNvSpPr/>
          <p:nvPr/>
        </p:nvSpPr>
        <p:spPr>
          <a:xfrm>
            <a:off x="3656274" y="2105891"/>
            <a:ext cx="948754" cy="555607"/>
          </a:xfrm>
          <a:prstGeom prst="rect">
            <a:avLst/>
          </a:prstGeom>
          <a:solidFill>
            <a:schemeClr val="bg2">
              <a:lumMod val="75000"/>
            </a:schemeClr>
          </a:solidFill>
          <a:ln w="12700" cap="flat" cmpd="sng" algn="ctr">
            <a:solidFill>
              <a:schemeClr val="bg2">
                <a:lumMod val="9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APP#2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50548D2-8B90-4361-8252-3B5C9014ED29}"/>
              </a:ext>
            </a:extLst>
          </p:cNvPr>
          <p:cNvSpPr txBox="1"/>
          <p:nvPr/>
        </p:nvSpPr>
        <p:spPr>
          <a:xfrm>
            <a:off x="5060126" y="2229805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…</a:t>
            </a:r>
            <a:endParaRPr lang="zh-CN" altLang="en-US" sz="1400" b="1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4A9491F-6F09-4FCC-B528-42BF198EAB24}"/>
              </a:ext>
            </a:extLst>
          </p:cNvPr>
          <p:cNvSpPr/>
          <p:nvPr/>
        </p:nvSpPr>
        <p:spPr>
          <a:xfrm>
            <a:off x="5669854" y="2089443"/>
            <a:ext cx="948754" cy="555607"/>
          </a:xfrm>
          <a:prstGeom prst="rect">
            <a:avLst/>
          </a:prstGeom>
          <a:solidFill>
            <a:schemeClr val="bg2">
              <a:lumMod val="75000"/>
            </a:schemeClr>
          </a:solidFill>
          <a:ln w="12700" cap="flat" cmpd="sng" algn="ctr">
            <a:solidFill>
              <a:schemeClr val="bg2">
                <a:lumMod val="9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9" b="1" kern="0" dirty="0" err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APP#x</a:t>
            </a:r>
            <a:endParaRPr lang="en-US" altLang="en-US" sz="809" b="1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C8C8978-1D8C-45BF-BA00-75C1232D5ADB}"/>
              </a:ext>
            </a:extLst>
          </p:cNvPr>
          <p:cNvSpPr/>
          <p:nvPr/>
        </p:nvSpPr>
        <p:spPr>
          <a:xfrm>
            <a:off x="3856427" y="3829726"/>
            <a:ext cx="412281" cy="18066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0A0E21-CD0D-460A-AFFA-86B42A40283D}"/>
              </a:ext>
            </a:extLst>
          </p:cNvPr>
          <p:cNvSpPr txBox="1"/>
          <p:nvPr/>
        </p:nvSpPr>
        <p:spPr>
          <a:xfrm>
            <a:off x="4153982" y="3360929"/>
            <a:ext cx="12229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SEAL service exposed API(s)</a:t>
            </a:r>
            <a:endParaRPr lang="zh-CN" altLang="en-US" sz="1000" dirty="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EC4CF99E-3851-4484-9C2F-1DC74296F42C}"/>
              </a:ext>
            </a:extLst>
          </p:cNvPr>
          <p:cNvCxnSpPr>
            <a:cxnSpLocks/>
          </p:cNvCxnSpPr>
          <p:nvPr/>
        </p:nvCxnSpPr>
        <p:spPr>
          <a:xfrm>
            <a:off x="2205400" y="5150041"/>
            <a:ext cx="50294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id="{38759111-8EFD-472C-969E-973A6798099C}"/>
              </a:ext>
            </a:extLst>
          </p:cNvPr>
          <p:cNvSpPr/>
          <p:nvPr/>
        </p:nvSpPr>
        <p:spPr>
          <a:xfrm>
            <a:off x="5713964" y="4271550"/>
            <a:ext cx="948754" cy="555607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9" b="1" kern="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ADAES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35F88DD-BADB-4B2D-AEE7-284558CB6235}"/>
              </a:ext>
            </a:extLst>
          </p:cNvPr>
          <p:cNvSpPr txBox="1"/>
          <p:nvPr/>
        </p:nvSpPr>
        <p:spPr>
          <a:xfrm>
            <a:off x="5031358" y="4368183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…</a:t>
            </a:r>
            <a:endParaRPr lang="zh-CN" altLang="en-US" sz="1400" b="1" dirty="0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7FDDD0B-1350-4A21-99A5-26F2438A2B54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3005870" y="4829594"/>
            <a:ext cx="0" cy="3204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A2F9AC5-EA22-439E-86EE-EC33ADD4CEF6}"/>
              </a:ext>
            </a:extLst>
          </p:cNvPr>
          <p:cNvCxnSpPr>
            <a:cxnSpLocks/>
          </p:cNvCxnSpPr>
          <p:nvPr/>
        </p:nvCxnSpPr>
        <p:spPr>
          <a:xfrm>
            <a:off x="4348679" y="4819496"/>
            <a:ext cx="0" cy="3204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00193570-5F76-437A-9828-26EC6E1C7EF1}"/>
              </a:ext>
            </a:extLst>
          </p:cNvPr>
          <p:cNvCxnSpPr>
            <a:cxnSpLocks/>
          </p:cNvCxnSpPr>
          <p:nvPr/>
        </p:nvCxnSpPr>
        <p:spPr>
          <a:xfrm>
            <a:off x="6207945" y="4835929"/>
            <a:ext cx="0" cy="3204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1FE7B765-AAB0-4305-9017-0B87DBDFE85E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3337509" y="5150041"/>
            <a:ext cx="0" cy="3421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69D5EA2-23C8-432C-B794-B0A14614A1EB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4902567" y="5150041"/>
            <a:ext cx="0" cy="3421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80388983-0E28-4DF6-96D1-ED8D265602C3}"/>
              </a:ext>
            </a:extLst>
          </p:cNvPr>
          <p:cNvSpPr txBox="1"/>
          <p:nvPr/>
        </p:nvSpPr>
        <p:spPr>
          <a:xfrm>
            <a:off x="2958993" y="4871258"/>
            <a:ext cx="4913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err="1"/>
              <a:t>SDd</a:t>
            </a:r>
            <a:endParaRPr lang="zh-CN" altLang="en-US" sz="800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5BA17F6-6AA0-4115-BCBF-E2A51B70077E}"/>
              </a:ext>
            </a:extLst>
          </p:cNvPr>
          <p:cNvSpPr txBox="1"/>
          <p:nvPr/>
        </p:nvSpPr>
        <p:spPr>
          <a:xfrm>
            <a:off x="3423482" y="5257482"/>
            <a:ext cx="4913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err="1"/>
              <a:t>SLm</a:t>
            </a:r>
            <a:endParaRPr lang="zh-CN" altLang="en-US" sz="800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A8B587D-9F80-4739-8ECD-FB012AD5C18A}"/>
              </a:ext>
            </a:extLst>
          </p:cNvPr>
          <p:cNvSpPr txBox="1"/>
          <p:nvPr/>
        </p:nvSpPr>
        <p:spPr>
          <a:xfrm>
            <a:off x="6215867" y="4892897"/>
            <a:ext cx="4913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err="1"/>
              <a:t>SAdae</a:t>
            </a:r>
            <a:endParaRPr lang="zh-CN" altLang="en-US" sz="800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0BC77EE-220D-4779-A59E-F35CD5A09D86}"/>
              </a:ext>
            </a:extLst>
          </p:cNvPr>
          <p:cNvSpPr txBox="1"/>
          <p:nvPr/>
        </p:nvSpPr>
        <p:spPr>
          <a:xfrm>
            <a:off x="4902567" y="5240203"/>
            <a:ext cx="4913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err="1"/>
              <a:t>SNsce</a:t>
            </a:r>
            <a:endParaRPr lang="zh-CN" altLang="en-US" sz="800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1EDCCD1-BB1B-4E5A-8378-412D21CD8269}"/>
              </a:ext>
            </a:extLst>
          </p:cNvPr>
          <p:cNvSpPr txBox="1"/>
          <p:nvPr/>
        </p:nvSpPr>
        <p:spPr>
          <a:xfrm>
            <a:off x="4374736" y="4880596"/>
            <a:ext cx="4913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err="1"/>
              <a:t>SNrm</a:t>
            </a:r>
            <a:endParaRPr lang="zh-CN" altLang="en-US" sz="800" dirty="0"/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E214274B-B0E1-4BB2-8218-4DED7AC9194D}"/>
              </a:ext>
            </a:extLst>
          </p:cNvPr>
          <p:cNvCxnSpPr>
            <a:cxnSpLocks/>
          </p:cNvCxnSpPr>
          <p:nvPr/>
        </p:nvCxnSpPr>
        <p:spPr>
          <a:xfrm>
            <a:off x="4055690" y="3071978"/>
            <a:ext cx="0" cy="794325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arrow"/>
          </a:ln>
          <a:effectLst/>
        </p:spPr>
      </p:cxnSp>
      <p:sp>
        <p:nvSpPr>
          <p:cNvPr id="62" name="矩形 61">
            <a:extLst>
              <a:ext uri="{FF2B5EF4-FFF2-40B4-BE49-F238E27FC236}">
                <a16:creationId xmlns:a16="http://schemas.microsoft.com/office/drawing/2014/main" id="{46BFDDDE-804F-47C8-A782-13387A8CCD1D}"/>
              </a:ext>
            </a:extLst>
          </p:cNvPr>
          <p:cNvSpPr/>
          <p:nvPr/>
        </p:nvSpPr>
        <p:spPr>
          <a:xfrm>
            <a:off x="8103245" y="2387979"/>
            <a:ext cx="3376947" cy="2869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>
                  <a:extLst/>
                </a:blip>
              </a:buBlip>
            </a:pPr>
            <a:r>
              <a:rPr lang="en-US" altLang="zh-CN" sz="1400" dirty="0">
                <a:cs typeface="Calibri" panose="020F0502020204030204" pitchFamily="34" charset="0"/>
              </a:rPr>
              <a:t>In SEAL domain, SEAL server can invoke each other internally as shown in the service-based representation</a:t>
            </a:r>
          </a:p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>
                  <a:extLst/>
                </a:blip>
              </a:buBlip>
            </a:pPr>
            <a:r>
              <a:rPr lang="en-US" altLang="zh-CN" sz="1400" dirty="0">
                <a:cs typeface="Calibri" panose="020F0502020204030204" pitchFamily="34" charset="0"/>
              </a:rPr>
              <a:t>Different SEAL servers can expose the dedicated/different APIs for application consumer. After invoking the services of other server internally, the SEAL server should provide the new SEAL service without overlapping</a:t>
            </a:r>
          </a:p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>
                  <a:extLst/>
                </a:blip>
              </a:buBlip>
            </a:pPr>
            <a:r>
              <a:rPr lang="en-US" altLang="zh-CN" sz="1400" dirty="0">
                <a:cs typeface="Calibri" panose="020F0502020204030204" pitchFamily="34" charset="0"/>
              </a:rPr>
              <a:t>If there are overlapping between SEAL services provided by different SEAL servers, will cause the conflict during API routing phase</a:t>
            </a:r>
          </a:p>
        </p:txBody>
      </p:sp>
    </p:spTree>
    <p:extLst>
      <p:ext uri="{BB962C8B-B14F-4D97-AF65-F5344CB8AC3E}">
        <p14:creationId xmlns:p14="http://schemas.microsoft.com/office/powerpoint/2010/main" val="307744926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26844</TotalTime>
  <Words>471</Words>
  <Application>Microsoft Office PowerPoint</Application>
  <PresentationFormat>宽屏</PresentationFormat>
  <Paragraphs>94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.AppleSystemUIFont</vt:lpstr>
      <vt:lpstr>等线</vt:lpstr>
      <vt:lpstr>宋体</vt:lpstr>
      <vt:lpstr>微软雅黑</vt:lpstr>
      <vt:lpstr>微软雅黑</vt:lpstr>
      <vt:lpstr>Arial</vt:lpstr>
      <vt:lpstr>Calibri</vt:lpstr>
      <vt:lpstr>Calibri Light</vt:lpstr>
      <vt:lpstr>1_Office Theme</vt:lpstr>
      <vt:lpstr>Discussion about SEAL service usage and related architecture selection</vt:lpstr>
      <vt:lpstr>Overall perspective of service exposure</vt:lpstr>
      <vt:lpstr>CAPIF implementation in different software development phases </vt:lpstr>
      <vt:lpstr>API gateway and SA6 enabler in service exposure</vt:lpstr>
      <vt:lpstr>Internal invocation in SEAL domain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677</cp:revision>
  <dcterms:created xsi:type="dcterms:W3CDTF">2023-04-05T03:54:49Z</dcterms:created>
  <dcterms:modified xsi:type="dcterms:W3CDTF">2024-07-03T13:43:31Z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(3)zqz9KoVX6RpbBkR5mVa/SPo1Nfl96DBhuUfocUAUMO8W5vvMX5/OtPIYCEGgoejr7VzKMSHy
VeXFaw/11EY2vph1FSrvgBT70EIm0vb30fjxk9eqkAH2i/mY3MCjyufWJODmJhso6BYL3OOE
FHDCzusp3jBzyHDBmnFoGUVjbAPSnSmB0tOTyzOfpCj7wdVrxNAImzv1wcLO0yK8xUnEbA68
yk1ytldxFtL0Q5zhVP</vt:lpwstr>
  </property>
  <property fmtid="{D5CDD505-2E9C-101B-9397-08002B2CF9AE}" pid="3" name="_2015_ms_pID_7253431">
    <vt:lpwstr>dalkktAFmHMoqLl5EEU0wLfi6HWB8CwhXGp7Sn/SDyokaxaUS/C/61
SfwqhN4XuuQf5na7nekfY+xwB1HmB1BmX20xxv5tNRU9s3Xy2ebG7ormslXuIu4AtdbACKIR
1/kjNY+J6ZIaigu9Jyz+Qz/x5XhheSbCHqbW0vCqMXULMXpYUjrsVBeRO1xkgab6aAdvSuyp
nXxj+AGY6C9zCI3MQUU1Tz5YezJ8pE5lpyof</vt:lpwstr>
  </property>
  <property fmtid="{D5CDD505-2E9C-101B-9397-08002B2CF9AE}" pid="4" name="_2015_ms_pID_7253432">
    <vt:lpwstr>Iw==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1695365422</vt:lpwstr>
  </property>
</Properties>
</file>