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90" r:id="rId3"/>
    <p:sldId id="294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8" autoAdjust="0"/>
    <p:restoredTop sz="96699" autoAdjust="0"/>
  </p:normalViewPr>
  <p:slideViewPr>
    <p:cSldViewPr snapToGrid="0">
      <p:cViewPr varScale="1">
        <p:scale>
          <a:sx n="124" d="100"/>
          <a:sy n="124" d="100"/>
        </p:scale>
        <p:origin x="715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937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#62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common issue on AI/ML solution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31326" y="4601820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1151FDDA-433A-454D-AF8F-44137132ACE0}"/>
              </a:ext>
            </a:extLst>
          </p:cNvPr>
          <p:cNvSpPr txBox="1"/>
          <p:nvPr/>
        </p:nvSpPr>
        <p:spPr>
          <a:xfrm>
            <a:off x="237223" y="415517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The AI/ML enabler server invoke other SEAL service as proxy</a:t>
            </a:r>
            <a:r>
              <a:rPr lang="zh-CN" altLang="en-US" sz="2400" dirty="0"/>
              <a:t> </a:t>
            </a:r>
            <a:r>
              <a:rPr lang="en-US" altLang="zh-CN" sz="2400" dirty="0"/>
              <a:t> </a:t>
            </a:r>
            <a:endParaRPr lang="zh-CN" altLang="en-US" sz="2400" dirty="0"/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DD7B51C8-7398-4A7F-9780-31EC20800DC6}"/>
              </a:ext>
            </a:extLst>
          </p:cNvPr>
          <p:cNvSpPr txBox="1"/>
          <p:nvPr/>
        </p:nvSpPr>
        <p:spPr>
          <a:xfrm>
            <a:off x="209868" y="1259640"/>
            <a:ext cx="1141018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There are two ways for VAL server to invoke multiple SEAL service, take following cases as example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Case#1: the AI/ML enabler server work as proxy to transparent transfer the data transmission requirement to SEALDD, and VAL server invoke both AI/ML function and SEALDD function but using single AI/ML API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Case#2: the VAL server directly interact with both AI/ML enabler server and SEALDD for AI/ML model training and data transmission respectively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/>
              <a:t>Issues on case#1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the AI/ML enabler server cannot provide any additional benefit but introduce unnecessary forwarding, increase the complexity of the AI/ML enabler server and increase the latency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/>
              <a:t>Benefit on case#2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the AI/ML enabler server and SEALDD server can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provide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independent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microservices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r>
              <a:rPr lang="en-US" altLang="zh-CN" sz="1400" dirty="0">
                <a:solidFill>
                  <a:prstClr val="black"/>
                </a:solidFill>
              </a:rPr>
              <a:t>without parsing unnecessary information, which reduce the complexity of the AI/ML enabler server and reduce the latency</a:t>
            </a:r>
            <a:endParaRPr lang="en-US" sz="16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749630C-7EEB-4C0E-8F28-498D1C3A627C}"/>
              </a:ext>
            </a:extLst>
          </p:cNvPr>
          <p:cNvSpPr/>
          <p:nvPr/>
        </p:nvSpPr>
        <p:spPr>
          <a:xfrm>
            <a:off x="692427" y="4796167"/>
            <a:ext cx="976183" cy="4757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VAL </a:t>
            </a:r>
          </a:p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server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20B48A-F03D-4CD2-9D14-F53CF6711166}"/>
              </a:ext>
            </a:extLst>
          </p:cNvPr>
          <p:cNvSpPr/>
          <p:nvPr/>
        </p:nvSpPr>
        <p:spPr>
          <a:xfrm>
            <a:off x="2558298" y="4796167"/>
            <a:ext cx="976183" cy="4757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accent1">
                    <a:lumMod val="75000"/>
                  </a:schemeClr>
                </a:solidFill>
              </a:rPr>
              <a:t>AI/ML E  server</a:t>
            </a:r>
            <a:endParaRPr lang="zh-CN" alt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090985-7DDD-4B90-8DA9-06BF67460C4A}"/>
              </a:ext>
            </a:extLst>
          </p:cNvPr>
          <p:cNvSpPr/>
          <p:nvPr/>
        </p:nvSpPr>
        <p:spPr>
          <a:xfrm>
            <a:off x="4424169" y="4796167"/>
            <a:ext cx="976183" cy="4757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SEALDD</a:t>
            </a:r>
          </a:p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server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A4872D62-4FA7-4F10-B0F1-76DFFE7E3360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1668610" y="5034035"/>
            <a:ext cx="8896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05B8F7B5-BD76-4BA4-B4BC-554D08EF52A3}"/>
              </a:ext>
            </a:extLst>
          </p:cNvPr>
          <p:cNvSpPr/>
          <p:nvPr/>
        </p:nvSpPr>
        <p:spPr>
          <a:xfrm>
            <a:off x="537968" y="4201297"/>
            <a:ext cx="5128054" cy="218096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9F157E33-1B74-43BF-B7AA-E4FAE968155C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3534481" y="5034035"/>
            <a:ext cx="8896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518EE98-15AA-4324-A73E-8C4EDAAA63EC}"/>
              </a:ext>
            </a:extLst>
          </p:cNvPr>
          <p:cNvSpPr txBox="1"/>
          <p:nvPr/>
        </p:nvSpPr>
        <p:spPr>
          <a:xfrm>
            <a:off x="1106376" y="5341137"/>
            <a:ext cx="2273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ea"/>
              <a:buAutoNum type="circleNumDbPlain"/>
            </a:pPr>
            <a:r>
              <a:rPr lang="en-US" altLang="zh-CN" sz="1200" b="1" dirty="0"/>
              <a:t>Invoke AI/ML operation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AI/ML model training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AI/ML data/task transmission (providing data transmission policy)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85777DC-F4AA-4550-BB40-6ED7B2C7161C}"/>
              </a:ext>
            </a:extLst>
          </p:cNvPr>
          <p:cNvSpPr txBox="1"/>
          <p:nvPr/>
        </p:nvSpPr>
        <p:spPr>
          <a:xfrm>
            <a:off x="3404734" y="5341137"/>
            <a:ext cx="21562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ea"/>
              <a:buAutoNum type="circleNumDbPlain" startAt="2"/>
            </a:pPr>
            <a:r>
              <a:rPr lang="en-US" altLang="zh-CN" sz="1200" b="1" dirty="0"/>
              <a:t>Invoke SEALDD operation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AI/ML data/task transmission (providing data transmission policy)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4C2F9AD-B53B-42E6-85F5-727045E03923}"/>
              </a:ext>
            </a:extLst>
          </p:cNvPr>
          <p:cNvSpPr txBox="1"/>
          <p:nvPr/>
        </p:nvSpPr>
        <p:spPr>
          <a:xfrm>
            <a:off x="571948" y="4232325"/>
            <a:ext cx="1986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Case#1 -  not optimal</a:t>
            </a:r>
            <a:endParaRPr lang="zh-CN" altLang="en-US" sz="12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1B63CA-92D3-480B-9E81-7548204FE1C8}"/>
              </a:ext>
            </a:extLst>
          </p:cNvPr>
          <p:cNvSpPr txBox="1"/>
          <p:nvPr/>
        </p:nvSpPr>
        <p:spPr>
          <a:xfrm>
            <a:off x="2243198" y="4489066"/>
            <a:ext cx="1606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AI/ML model training</a:t>
            </a:r>
            <a:endParaRPr lang="en-US" altLang="zh-CN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8E1E4C8-0AB4-4E4D-AE93-11CBB162A18A}"/>
              </a:ext>
            </a:extLst>
          </p:cNvPr>
          <p:cNvSpPr txBox="1"/>
          <p:nvPr/>
        </p:nvSpPr>
        <p:spPr>
          <a:xfrm>
            <a:off x="4109069" y="4495841"/>
            <a:ext cx="1606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accent2">
                    <a:lumMod val="75000"/>
                  </a:schemeClr>
                </a:solidFill>
              </a:rPr>
              <a:t>data transmission </a:t>
            </a:r>
            <a:endParaRPr lang="en-US" altLang="zh-CN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71E2FA6-5FA3-493B-838E-939D5762D07B}"/>
              </a:ext>
            </a:extLst>
          </p:cNvPr>
          <p:cNvSpPr/>
          <p:nvPr/>
        </p:nvSpPr>
        <p:spPr>
          <a:xfrm>
            <a:off x="6250459" y="4776288"/>
            <a:ext cx="976183" cy="4757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VAL </a:t>
            </a:r>
          </a:p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server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7B554C0-4831-41D0-AF9D-CBCD81FDC257}"/>
              </a:ext>
            </a:extLst>
          </p:cNvPr>
          <p:cNvSpPr/>
          <p:nvPr/>
        </p:nvSpPr>
        <p:spPr>
          <a:xfrm>
            <a:off x="8116330" y="4776288"/>
            <a:ext cx="976183" cy="4757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accent1">
                    <a:lumMod val="75000"/>
                  </a:schemeClr>
                </a:solidFill>
              </a:rPr>
              <a:t>AI/ML E  server</a:t>
            </a:r>
            <a:endParaRPr lang="zh-CN" altLang="en-U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1075D5A-58B4-4490-943B-7CC7B0CD9C07}"/>
              </a:ext>
            </a:extLst>
          </p:cNvPr>
          <p:cNvSpPr/>
          <p:nvPr/>
        </p:nvSpPr>
        <p:spPr>
          <a:xfrm>
            <a:off x="9982201" y="4776288"/>
            <a:ext cx="976183" cy="4757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SEALDD</a:t>
            </a:r>
          </a:p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server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CC99086D-6CB2-4404-B9C9-42F9EEA6A3B7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7226642" y="5014156"/>
            <a:ext cx="889688" cy="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AD5D61A0-FAF6-4992-B96B-4429FB81A02E}"/>
              </a:ext>
            </a:extLst>
          </p:cNvPr>
          <p:cNvSpPr/>
          <p:nvPr/>
        </p:nvSpPr>
        <p:spPr>
          <a:xfrm>
            <a:off x="6096000" y="4181418"/>
            <a:ext cx="5128054" cy="218096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1B0D36A-2216-4877-80D9-1C5A43D145E3}"/>
              </a:ext>
            </a:extLst>
          </p:cNvPr>
          <p:cNvSpPr txBox="1"/>
          <p:nvPr/>
        </p:nvSpPr>
        <p:spPr>
          <a:xfrm>
            <a:off x="6129980" y="4212446"/>
            <a:ext cx="1986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Case#2 - optimal</a:t>
            </a:r>
            <a:endParaRPr lang="zh-CN" altLang="en-US" sz="12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BF99710-D6B2-4FB7-925E-6EFA8590EAA9}"/>
              </a:ext>
            </a:extLst>
          </p:cNvPr>
          <p:cNvSpPr txBox="1"/>
          <p:nvPr/>
        </p:nvSpPr>
        <p:spPr>
          <a:xfrm>
            <a:off x="7801230" y="4469187"/>
            <a:ext cx="1606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AI/ML model training</a:t>
            </a:r>
            <a:endParaRPr lang="en-US" altLang="zh-CN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3C565ED-159A-4EF7-BB04-77D8C1A73D40}"/>
              </a:ext>
            </a:extLst>
          </p:cNvPr>
          <p:cNvSpPr txBox="1"/>
          <p:nvPr/>
        </p:nvSpPr>
        <p:spPr>
          <a:xfrm>
            <a:off x="9667101" y="4475962"/>
            <a:ext cx="1606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accent2">
                    <a:lumMod val="75000"/>
                  </a:schemeClr>
                </a:solidFill>
              </a:rPr>
              <a:t>data transmission </a:t>
            </a:r>
            <a:endParaRPr lang="en-US" altLang="zh-CN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5" name="连接符: 曲线 34">
            <a:extLst>
              <a:ext uri="{FF2B5EF4-FFF2-40B4-BE49-F238E27FC236}">
                <a16:creationId xmlns:a16="http://schemas.microsoft.com/office/drawing/2014/main" id="{29344164-96D0-404C-B7EA-98C232F6D278}"/>
              </a:ext>
            </a:extLst>
          </p:cNvPr>
          <p:cNvCxnSpPr>
            <a:stCxn id="22" idx="2"/>
            <a:endCxn id="24" idx="2"/>
          </p:cNvCxnSpPr>
          <p:nvPr/>
        </p:nvCxnSpPr>
        <p:spPr>
          <a:xfrm rot="16200000" flipH="1">
            <a:off x="8604422" y="3386152"/>
            <a:ext cx="12700" cy="3731742"/>
          </a:xfrm>
          <a:prstGeom prst="curvedConnector3">
            <a:avLst>
              <a:gd name="adj1" fmla="val 2237835"/>
            </a:avLst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F5537450-6D73-4518-845B-2EE10599E929}"/>
              </a:ext>
            </a:extLst>
          </p:cNvPr>
          <p:cNvSpPr txBox="1"/>
          <p:nvPr/>
        </p:nvSpPr>
        <p:spPr>
          <a:xfrm>
            <a:off x="1759732" y="4730417"/>
            <a:ext cx="553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①</a:t>
            </a:r>
            <a:endParaRPr lang="en-US" altLang="zh-CN" sz="1100" b="1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1247FE8-8FDF-48A5-98D4-A132022E861B}"/>
              </a:ext>
            </a:extLst>
          </p:cNvPr>
          <p:cNvSpPr txBox="1"/>
          <p:nvPr/>
        </p:nvSpPr>
        <p:spPr>
          <a:xfrm>
            <a:off x="3699821" y="4726111"/>
            <a:ext cx="553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②</a:t>
            </a:r>
            <a:endParaRPr lang="en-US" altLang="zh-CN" sz="1100" b="1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98386E4-00BC-4943-860A-E65E2EF65AB1}"/>
              </a:ext>
            </a:extLst>
          </p:cNvPr>
          <p:cNvSpPr txBox="1"/>
          <p:nvPr/>
        </p:nvSpPr>
        <p:spPr>
          <a:xfrm>
            <a:off x="7373820" y="4700022"/>
            <a:ext cx="553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①</a:t>
            </a:r>
            <a:endParaRPr lang="en-US" altLang="zh-CN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5B32E12-D724-4243-AB87-52B773B720B5}"/>
              </a:ext>
            </a:extLst>
          </p:cNvPr>
          <p:cNvSpPr txBox="1"/>
          <p:nvPr/>
        </p:nvSpPr>
        <p:spPr>
          <a:xfrm>
            <a:off x="8905803" y="5273987"/>
            <a:ext cx="553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</a:rPr>
              <a:t>②</a:t>
            </a:r>
            <a:endParaRPr lang="en-US" altLang="zh-CN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2AA16DB-BAFF-4CAC-9CF5-ACE539A0D96C}"/>
              </a:ext>
            </a:extLst>
          </p:cNvPr>
          <p:cNvSpPr txBox="1"/>
          <p:nvPr/>
        </p:nvSpPr>
        <p:spPr>
          <a:xfrm>
            <a:off x="6337129" y="5595052"/>
            <a:ext cx="227364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ea"/>
              <a:buAutoNum type="circleNumDbPlain"/>
            </a:pP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Invoke AI/ML operation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AI/ML model training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0A45335-998D-4C66-A3C4-D5CED0B2AA18}"/>
              </a:ext>
            </a:extLst>
          </p:cNvPr>
          <p:cNvSpPr txBox="1"/>
          <p:nvPr/>
        </p:nvSpPr>
        <p:spPr>
          <a:xfrm>
            <a:off x="8660027" y="5584032"/>
            <a:ext cx="2502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ea"/>
              <a:buAutoNum type="circleNumDbPlain" startAt="2"/>
            </a:pPr>
            <a:r>
              <a:rPr lang="en-US" altLang="zh-CN" sz="1200" b="1" dirty="0">
                <a:solidFill>
                  <a:schemeClr val="accent2">
                    <a:lumMod val="75000"/>
                  </a:schemeClr>
                </a:solidFill>
              </a:rPr>
              <a:t>Invoke SEALDD operation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AI/ML data/task transmission (providing data transmission policy)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52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 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292718"/>
            <a:ext cx="1141018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Propose to clarify the benefit of using AI/ML enabler layer to invoke other SEAL service, then further evaluate the rationality of the solution.</a:t>
            </a:r>
            <a:endParaRPr lang="en-US" sz="1600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8128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37261</TotalTime>
  <Words>350</Words>
  <Application>Microsoft Office PowerPoint</Application>
  <PresentationFormat>宽屏</PresentationFormat>
  <Paragraphs>46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.AppleSystemUIFont</vt:lpstr>
      <vt:lpstr>宋体</vt:lpstr>
      <vt:lpstr>微软雅黑</vt:lpstr>
      <vt:lpstr>Arial</vt:lpstr>
      <vt:lpstr>Calibri</vt:lpstr>
      <vt:lpstr>Calibri Light</vt:lpstr>
      <vt:lpstr>Wingdings</vt:lpstr>
      <vt:lpstr>1_Office Theme</vt:lpstr>
      <vt:lpstr>Discussion on common issue on AI/ML solution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Huawei-SA6#62</cp:lastModifiedBy>
  <cp:revision>329</cp:revision>
  <dcterms:created xsi:type="dcterms:W3CDTF">2023-04-05T03:54:49Z</dcterms:created>
  <dcterms:modified xsi:type="dcterms:W3CDTF">2024-07-03T09:40:55Z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(3)gHvRIakvuRITyR5D9h3huSRqAvUczLLGXsBMzP+tl84xoj0CWWeRuTX+Ym0Ddplzz0GIHsTI
EcCrNs0jzpSUrIOEPSudIOLjhFFMkYReWf2trb28wgeTBSSnOaI8QYHznjYZEGtuS3C7H70S
k4zTwWtyv03CTXN+2eUuS7xMGlSaUSMiAYagfyCzRMhajdBx2toEnhjM1h0JOk0aAqdHnRVI
1q8hjAYqOfYeKcWEag</vt:lpwstr>
  </property>
  <property fmtid="{D5CDD505-2E9C-101B-9397-08002B2CF9AE}" pid="3" name="_2015_ms_pID_7253431">
    <vt:lpwstr>R3Kwa5sH/OqnbLdvZEoyPo2kwU49pvCkY5W9BB9zC9r5rY68Xh0oZN
fOyM+Ul2fFN+57ZwLoK1dyw2gmR4oDFxe8OcyX6O7t12OScdliRGoGvb8AsoHlebo9/T+VCX
UXslnBAiInr9UgQwMd2PAauXgWZ/pGxcS/c7bXByywmurrDjqVxDdfFYl3IZnY3viDuQffbr
TNTrYqyfegj1QuxIu1HG5AvDbdyxniiyY3H3</vt:lpwstr>
  </property>
  <property fmtid="{D5CDD505-2E9C-101B-9397-08002B2CF9AE}" pid="4" name="_2015_ms_pID_7253432">
    <vt:lpwstr>vg3W0GMmvqRKMXXVWePxxag=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1717034184</vt:lpwstr>
  </property>
</Properties>
</file>