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91" r:id="rId3"/>
    <p:sldId id="294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2CC"/>
    <a:srgbClr val="3399FF"/>
    <a:srgbClr val="4485C6"/>
    <a:srgbClr val="FFCCCC"/>
    <a:srgbClr val="FFCCFF"/>
    <a:srgbClr val="5B9BD5"/>
    <a:srgbClr val="5A5858"/>
    <a:srgbClr val="FFDF64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8" autoAdjust="0"/>
    <p:restoredTop sz="96699" autoAdjust="0"/>
  </p:normalViewPr>
  <p:slideViewPr>
    <p:cSldViewPr snapToGrid="0">
      <p:cViewPr varScale="1">
        <p:scale>
          <a:sx n="124" d="100"/>
          <a:sy n="124" d="100"/>
        </p:scale>
        <p:origin x="715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7/3/2024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https://aws.amazon.com/ec2/autoscaling/faqs/?nc1=h_ls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937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#62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relationship with SA4 on data collection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31326" y="4601820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1151FDDA-433A-454D-AF8F-44137132ACE0}"/>
              </a:ext>
            </a:extLst>
          </p:cNvPr>
          <p:cNvSpPr txBox="1"/>
          <p:nvPr/>
        </p:nvSpPr>
        <p:spPr>
          <a:xfrm>
            <a:off x="237223" y="415517"/>
            <a:ext cx="1116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Relationship with SA4 on data collection</a:t>
            </a:r>
            <a:endParaRPr lang="zh-CN" altLang="en-US" sz="2400" dirty="0"/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DD7B51C8-7398-4A7F-9780-31EC20800DC6}"/>
              </a:ext>
            </a:extLst>
          </p:cNvPr>
          <p:cNvSpPr txBox="1"/>
          <p:nvPr/>
        </p:nvSpPr>
        <p:spPr>
          <a:xfrm>
            <a:off x="311364" y="1292718"/>
            <a:ext cx="11410184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SA4 defines data collection in TS 26.531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</a:rPr>
              <a:t>The application client can send the data to the Direct data collection client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</a:rPr>
              <a:t>The application server can send the data to the Data Collection AF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Thus, SA6 can directly invoke SA4’s capability to obtain the required application data, and SA6 does not need to define a duplicated data collection function in AI/ML enabler layer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3AC20A3-0CFF-4C75-892D-7D6E9C20A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23" y="3108006"/>
            <a:ext cx="6130090" cy="318110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F6450B6-608A-4498-AD04-A2C40FC459FA}"/>
              </a:ext>
            </a:extLst>
          </p:cNvPr>
          <p:cNvSpPr/>
          <p:nvPr/>
        </p:nvSpPr>
        <p:spPr>
          <a:xfrm>
            <a:off x="249303" y="4504038"/>
            <a:ext cx="2860590" cy="57458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F446E4E-5CF7-495F-A7AF-658C26F5F765}"/>
              </a:ext>
            </a:extLst>
          </p:cNvPr>
          <p:cNvSpPr/>
          <p:nvPr/>
        </p:nvSpPr>
        <p:spPr>
          <a:xfrm>
            <a:off x="249303" y="5078627"/>
            <a:ext cx="5858518" cy="78465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93448DC-6CA1-4A9D-BA21-3DEC73CFE341}"/>
              </a:ext>
            </a:extLst>
          </p:cNvPr>
          <p:cNvSpPr/>
          <p:nvPr/>
        </p:nvSpPr>
        <p:spPr>
          <a:xfrm>
            <a:off x="249303" y="5863281"/>
            <a:ext cx="5858518" cy="46955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8AE6149-3CF7-44B6-98E0-A24F94B7B015}"/>
              </a:ext>
            </a:extLst>
          </p:cNvPr>
          <p:cNvSpPr/>
          <p:nvPr/>
        </p:nvSpPr>
        <p:spPr>
          <a:xfrm>
            <a:off x="7210167" y="3763101"/>
            <a:ext cx="945292" cy="4448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Application client</a:t>
            </a:r>
            <a:endParaRPr lang="zh-CN" altLang="en-US" sz="1050" b="1" dirty="0">
              <a:solidFill>
                <a:schemeClr val="tx1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EBDF1575-AC7E-41E0-9FC5-4C74A1FB6EE6}"/>
              </a:ext>
            </a:extLst>
          </p:cNvPr>
          <p:cNvSpPr/>
          <p:nvPr/>
        </p:nvSpPr>
        <p:spPr>
          <a:xfrm>
            <a:off x="7210167" y="4603360"/>
            <a:ext cx="945292" cy="4448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Direct Data collection client</a:t>
            </a:r>
            <a:endParaRPr lang="zh-CN" altLang="en-US" sz="1050" b="1" dirty="0">
              <a:solidFill>
                <a:schemeClr val="tx1"/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21B93A2-82EB-4194-A8CD-331E8ADDA1BF}"/>
              </a:ext>
            </a:extLst>
          </p:cNvPr>
          <p:cNvSpPr/>
          <p:nvPr/>
        </p:nvSpPr>
        <p:spPr>
          <a:xfrm>
            <a:off x="7210167" y="5443619"/>
            <a:ext cx="945292" cy="4448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AI/ML enabler client</a:t>
            </a:r>
            <a:endParaRPr lang="zh-CN" altLang="en-US" sz="1050" b="1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895CBA4-357A-4373-855D-AF3BB1D44303}"/>
              </a:ext>
            </a:extLst>
          </p:cNvPr>
          <p:cNvSpPr/>
          <p:nvPr/>
        </p:nvSpPr>
        <p:spPr>
          <a:xfrm>
            <a:off x="6573646" y="3229765"/>
            <a:ext cx="2196562" cy="3103073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F64558F-BC19-472D-9C34-236C9EC1A4BB}"/>
              </a:ext>
            </a:extLst>
          </p:cNvPr>
          <p:cNvSpPr txBox="1"/>
          <p:nvPr/>
        </p:nvSpPr>
        <p:spPr>
          <a:xfrm>
            <a:off x="7338862" y="3239759"/>
            <a:ext cx="574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UE </a:t>
            </a:r>
            <a:endParaRPr lang="zh-CN" altLang="en-US" sz="1600" b="1" dirty="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E9EFBB9-F84B-4781-81E0-E7A832391114}"/>
              </a:ext>
            </a:extLst>
          </p:cNvPr>
          <p:cNvSpPr/>
          <p:nvPr/>
        </p:nvSpPr>
        <p:spPr>
          <a:xfrm>
            <a:off x="10046043" y="3759606"/>
            <a:ext cx="945292" cy="4448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Application server</a:t>
            </a:r>
            <a:endParaRPr lang="zh-CN" altLang="en-US" sz="1050" b="1" dirty="0">
              <a:solidFill>
                <a:schemeClr val="tx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18AD7F6-D0A0-4AAE-A7E7-393493029DE9}"/>
              </a:ext>
            </a:extLst>
          </p:cNvPr>
          <p:cNvSpPr/>
          <p:nvPr/>
        </p:nvSpPr>
        <p:spPr>
          <a:xfrm>
            <a:off x="10046043" y="4599865"/>
            <a:ext cx="945292" cy="44484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Data Collection AF</a:t>
            </a:r>
            <a:endParaRPr lang="zh-CN" altLang="en-US" sz="1050" b="1" dirty="0">
              <a:solidFill>
                <a:schemeClr val="tx1"/>
              </a:solidFill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21F72EE-6997-4F69-8FA6-B404436EE20C}"/>
              </a:ext>
            </a:extLst>
          </p:cNvPr>
          <p:cNvSpPr/>
          <p:nvPr/>
        </p:nvSpPr>
        <p:spPr>
          <a:xfrm>
            <a:off x="10046043" y="5440124"/>
            <a:ext cx="945292" cy="4448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AI/ML enabler server</a:t>
            </a:r>
            <a:endParaRPr lang="zh-CN" altLang="en-US" sz="1050" b="1" dirty="0">
              <a:solidFill>
                <a:schemeClr val="tx1"/>
              </a:solidFill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6EEE066-C922-4293-9412-FF28AD831D3C}"/>
              </a:ext>
            </a:extLst>
          </p:cNvPr>
          <p:cNvSpPr/>
          <p:nvPr/>
        </p:nvSpPr>
        <p:spPr>
          <a:xfrm>
            <a:off x="9384957" y="3239759"/>
            <a:ext cx="2267464" cy="3103073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D7BBD63-A058-4E22-A497-8E1511B4F77A}"/>
              </a:ext>
            </a:extLst>
          </p:cNvPr>
          <p:cNvSpPr txBox="1"/>
          <p:nvPr/>
        </p:nvSpPr>
        <p:spPr>
          <a:xfrm>
            <a:off x="9989386" y="3239759"/>
            <a:ext cx="1058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/>
              <a:t>network </a:t>
            </a:r>
            <a:endParaRPr lang="zh-CN" altLang="en-US" sz="1600" b="1" dirty="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E71BDAF-4A1F-4F3A-88B2-8B4A9C9D3931}"/>
              </a:ext>
            </a:extLst>
          </p:cNvPr>
          <p:cNvCxnSpPr>
            <a:stCxn id="11" idx="2"/>
            <a:endCxn id="44" idx="0"/>
          </p:cNvCxnSpPr>
          <p:nvPr/>
        </p:nvCxnSpPr>
        <p:spPr>
          <a:xfrm>
            <a:off x="7682813" y="4207944"/>
            <a:ext cx="0" cy="395416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751827E-BEB5-4EB3-B6D6-2A9BA874B90D}"/>
              </a:ext>
            </a:extLst>
          </p:cNvPr>
          <p:cNvCxnSpPr>
            <a:cxnSpLocks/>
            <a:stCxn id="44" idx="2"/>
            <a:endCxn id="45" idx="0"/>
          </p:cNvCxnSpPr>
          <p:nvPr/>
        </p:nvCxnSpPr>
        <p:spPr>
          <a:xfrm>
            <a:off x="7682813" y="5048203"/>
            <a:ext cx="0" cy="395416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284D4C68-5A2C-4087-BF2B-044DEBB1F70A}"/>
              </a:ext>
            </a:extLst>
          </p:cNvPr>
          <p:cNvCxnSpPr>
            <a:cxnSpLocks/>
            <a:stCxn id="46" idx="2"/>
            <a:endCxn id="47" idx="0"/>
          </p:cNvCxnSpPr>
          <p:nvPr/>
        </p:nvCxnSpPr>
        <p:spPr>
          <a:xfrm>
            <a:off x="10518689" y="4204449"/>
            <a:ext cx="0" cy="395416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273871C5-C629-4C7D-A3F4-5DAABAC4116D}"/>
              </a:ext>
            </a:extLst>
          </p:cNvPr>
          <p:cNvCxnSpPr>
            <a:cxnSpLocks/>
            <a:stCxn id="47" idx="2"/>
            <a:endCxn id="48" idx="0"/>
          </p:cNvCxnSpPr>
          <p:nvPr/>
        </p:nvCxnSpPr>
        <p:spPr>
          <a:xfrm>
            <a:off x="10518689" y="5044708"/>
            <a:ext cx="0" cy="395416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DA088AAC-4C04-4E79-B8C9-A01FC375D6B4}"/>
              </a:ext>
            </a:extLst>
          </p:cNvPr>
          <p:cNvSpPr txBox="1"/>
          <p:nvPr/>
        </p:nvSpPr>
        <p:spPr>
          <a:xfrm>
            <a:off x="7735328" y="4286467"/>
            <a:ext cx="765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App data</a:t>
            </a:r>
            <a:endParaRPr lang="zh-CN" altLang="en-US" sz="1100" b="1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CD9CAA0-44F0-49D0-8293-504BEB9817AE}"/>
              </a:ext>
            </a:extLst>
          </p:cNvPr>
          <p:cNvSpPr txBox="1"/>
          <p:nvPr/>
        </p:nvSpPr>
        <p:spPr>
          <a:xfrm>
            <a:off x="7730696" y="5139128"/>
            <a:ext cx="765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/>
              <a:t>App data</a:t>
            </a:r>
            <a:endParaRPr lang="zh-CN" altLang="en-US" sz="1100" b="1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465A01F-4D8B-48A4-9D8C-9C6D74F9605A}"/>
              </a:ext>
            </a:extLst>
          </p:cNvPr>
          <p:cNvSpPr txBox="1"/>
          <p:nvPr/>
        </p:nvSpPr>
        <p:spPr>
          <a:xfrm>
            <a:off x="6742926" y="5901951"/>
            <a:ext cx="18797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solidFill>
                  <a:schemeClr val="accent2">
                    <a:lumMod val="75000"/>
                  </a:schemeClr>
                </a:solidFill>
              </a:rPr>
              <a:t>Perform model training based on the App data</a:t>
            </a:r>
            <a:endParaRPr lang="zh-CN" altLang="en-US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F66B5A4-9246-46B4-ABE0-67CBE6536400}"/>
              </a:ext>
            </a:extLst>
          </p:cNvPr>
          <p:cNvSpPr txBox="1"/>
          <p:nvPr/>
        </p:nvSpPr>
        <p:spPr>
          <a:xfrm>
            <a:off x="8030788" y="4613821"/>
            <a:ext cx="9218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solidFill>
                  <a:schemeClr val="accent1">
                    <a:lumMod val="75000"/>
                  </a:schemeClr>
                </a:solidFill>
              </a:rPr>
              <a:t>Data collection</a:t>
            </a:r>
            <a:endParaRPr lang="zh-CN" altLang="en-US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B60F4E-52E6-453D-A821-D8CF500AE016}"/>
              </a:ext>
            </a:extLst>
          </p:cNvPr>
          <p:cNvSpPr txBox="1"/>
          <p:nvPr/>
        </p:nvSpPr>
        <p:spPr>
          <a:xfrm>
            <a:off x="9578802" y="5925434"/>
            <a:ext cx="18797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solidFill>
                  <a:schemeClr val="accent2">
                    <a:lumMod val="75000"/>
                  </a:schemeClr>
                </a:solidFill>
              </a:rPr>
              <a:t>Perform model training based on the App data</a:t>
            </a:r>
            <a:endParaRPr lang="zh-CN" altLang="en-US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426F204-99F9-4317-A7DE-5141B57DC945}"/>
              </a:ext>
            </a:extLst>
          </p:cNvPr>
          <p:cNvSpPr txBox="1"/>
          <p:nvPr/>
        </p:nvSpPr>
        <p:spPr>
          <a:xfrm>
            <a:off x="9266337" y="4614020"/>
            <a:ext cx="9218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solidFill>
                  <a:schemeClr val="accent1">
                    <a:lumMod val="75000"/>
                  </a:schemeClr>
                </a:solidFill>
              </a:rPr>
              <a:t>Data collection</a:t>
            </a:r>
            <a:endParaRPr lang="zh-CN" altLang="en-US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EAA81555-89C3-454A-8BA6-DD0AFA0CFA85}"/>
              </a:ext>
            </a:extLst>
          </p:cNvPr>
          <p:cNvCxnSpPr>
            <a:stCxn id="45" idx="3"/>
            <a:endCxn id="48" idx="1"/>
          </p:cNvCxnSpPr>
          <p:nvPr/>
        </p:nvCxnSpPr>
        <p:spPr>
          <a:xfrm flipV="1">
            <a:off x="8155459" y="5662546"/>
            <a:ext cx="1890584" cy="34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:a16="http://schemas.microsoft.com/office/drawing/2014/main" id="{BA4E031C-2FE1-4D78-A726-3EA0288A88CC}"/>
              </a:ext>
            </a:extLst>
          </p:cNvPr>
          <p:cNvSpPr txBox="1"/>
          <p:nvPr/>
        </p:nvSpPr>
        <p:spPr>
          <a:xfrm>
            <a:off x="6705511" y="4686363"/>
            <a:ext cx="5407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solidFill>
                  <a:schemeClr val="accent1">
                    <a:lumMod val="75000"/>
                  </a:schemeClr>
                </a:solidFill>
              </a:rPr>
              <a:t>SA4</a:t>
            </a:r>
            <a:endParaRPr lang="zh-CN" altLang="en-US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7549AF3-CCE2-43E2-9BC7-2D307302A159}"/>
              </a:ext>
            </a:extLst>
          </p:cNvPr>
          <p:cNvSpPr txBox="1"/>
          <p:nvPr/>
        </p:nvSpPr>
        <p:spPr>
          <a:xfrm>
            <a:off x="10946039" y="4719328"/>
            <a:ext cx="5407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solidFill>
                  <a:schemeClr val="accent1">
                    <a:lumMod val="75000"/>
                  </a:schemeClr>
                </a:solidFill>
              </a:rPr>
              <a:t>SA4</a:t>
            </a:r>
            <a:endParaRPr lang="zh-CN" altLang="en-US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FFE631C-0CFC-464A-B6C3-75F5A3120108}"/>
              </a:ext>
            </a:extLst>
          </p:cNvPr>
          <p:cNvSpPr txBox="1"/>
          <p:nvPr/>
        </p:nvSpPr>
        <p:spPr>
          <a:xfrm>
            <a:off x="6705511" y="5531740"/>
            <a:ext cx="5407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solidFill>
                  <a:schemeClr val="accent2">
                    <a:lumMod val="75000"/>
                  </a:schemeClr>
                </a:solidFill>
              </a:rPr>
              <a:t>SA6</a:t>
            </a:r>
            <a:endParaRPr lang="zh-CN" altLang="en-US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0966895B-8209-448A-A164-9860DC8D2B6E}"/>
              </a:ext>
            </a:extLst>
          </p:cNvPr>
          <p:cNvSpPr txBox="1"/>
          <p:nvPr/>
        </p:nvSpPr>
        <p:spPr>
          <a:xfrm>
            <a:off x="10946039" y="5559587"/>
            <a:ext cx="5407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solidFill>
                  <a:schemeClr val="accent2">
                    <a:lumMod val="75000"/>
                  </a:schemeClr>
                </a:solidFill>
              </a:rPr>
              <a:t>SA6</a:t>
            </a:r>
            <a:endParaRPr lang="zh-CN" altLang="en-US" sz="11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108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Way Forward 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292718"/>
            <a:ext cx="11410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000" b="1" dirty="0"/>
              <a:t>Propose to AI/ML enabler layer directly invoke SA4’s capability to obtain the required application data, so there is no need to define a duplicated data collection function in AI/ML enabler layer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81282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37308</TotalTime>
  <Words>195</Words>
  <Application>Microsoft Office PowerPoint</Application>
  <PresentationFormat>宽屏</PresentationFormat>
  <Paragraphs>32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.AppleSystemUIFont</vt:lpstr>
      <vt:lpstr>宋体</vt:lpstr>
      <vt:lpstr>微软雅黑</vt:lpstr>
      <vt:lpstr>Arial</vt:lpstr>
      <vt:lpstr>Calibri</vt:lpstr>
      <vt:lpstr>Calibri Light</vt:lpstr>
      <vt:lpstr>Wingdings</vt:lpstr>
      <vt:lpstr>1_Office Theme</vt:lpstr>
      <vt:lpstr>Discussion on relationship with SA4 on data collection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Huawei-SA6#62</cp:lastModifiedBy>
  <cp:revision>330</cp:revision>
  <dcterms:created xsi:type="dcterms:W3CDTF">2023-04-05T03:54:49Z</dcterms:created>
  <dcterms:modified xsi:type="dcterms:W3CDTF">2024-07-03T09:40:05Z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(3)zk90GucwCY87OZMlDySzZw+GXgs+LPNyUqKn3vIiDRmNUo559fyFmbWvHVHhesiNSizn5B/m
Y3YYlzvcwZ4CDmeG5HsGsgY8Moalsq3X61mg0POnQrXGvkGpizzEGTp9Ek5qp85nArcfX8NN
dreSFei2qI1Oa90Pd/LinbOyyOyjjETgUbaeJ+VZdoBuD5LQgzXdcShQ0JLo+rCfu89M0pTI
ZZ2wxITZvWUl2iigO6</vt:lpwstr>
  </property>
  <property fmtid="{D5CDD505-2E9C-101B-9397-08002B2CF9AE}" pid="3" name="_2015_ms_pID_7253431">
    <vt:lpwstr>l245LcA9i79zVAn7p3LsI6t1o6RK+ytU4MaUxE/dh+Fyy3U7OX8BdP
x3ea3YnJW9KtXkO4gT7AZAaNyBDjqGYg9PDOiVhMq513iE3redYsFILFte/vsiAKP9X+46Tf
kAcD2gd4qNnZc7YBitPn1T7vJh8k9rMe/WLAd/LnpAhW20YpZYOuP+bU0XWB770pV39j0hep
oXtbyJD+A813oRvvzf/HyB9Sl64NqZKixbFa</vt:lpwstr>
  </property>
  <property fmtid="{D5CDD505-2E9C-101B-9397-08002B2CF9AE}" pid="4" name="_2015_ms_pID_7253432">
    <vt:lpwstr>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1717034184</vt:lpwstr>
  </property>
</Properties>
</file>