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0" r:id="rId2"/>
    <p:sldId id="292" r:id="rId3"/>
    <p:sldId id="293" r:id="rId4"/>
    <p:sldId id="289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2CC"/>
    <a:srgbClr val="3399FF"/>
    <a:srgbClr val="4485C6"/>
    <a:srgbClr val="FFCCCC"/>
    <a:srgbClr val="FFCCFF"/>
    <a:srgbClr val="5B9BD5"/>
    <a:srgbClr val="5A5858"/>
    <a:srgbClr val="FFDF64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8" autoAdjust="0"/>
    <p:restoredTop sz="96699" autoAdjust="0"/>
  </p:normalViewPr>
  <p:slideViewPr>
    <p:cSldViewPr snapToGrid="0">
      <p:cViewPr varScale="1">
        <p:scale>
          <a:sx n="124" d="100"/>
          <a:sy n="124" d="100"/>
        </p:scale>
        <p:origin x="715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https://aws.amazon.com/ec2/autoscaling/faqs/?nc1=h_ls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337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#62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assumption of AI/ML and way forward 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31326" y="4601820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4D24A65A-0167-4B06-9DDA-24D468CFC859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AI/ML operation &amp; AI/ML enabler layer assumption</a:t>
            </a:r>
            <a:endParaRPr lang="zh-CN" altLang="en-US" sz="2800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05DFCF4-122B-4668-B61D-BFF39FCCC825}"/>
              </a:ext>
            </a:extLst>
          </p:cNvPr>
          <p:cNvSpPr/>
          <p:nvPr/>
        </p:nvSpPr>
        <p:spPr>
          <a:xfrm>
            <a:off x="243015" y="1236404"/>
            <a:ext cx="732549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dirty="0"/>
              <a:t>For AI/ML service contains several parts, showed in table: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dirty="0"/>
              <a:t>AI/ML enabler layer assumption: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b="1" dirty="0"/>
              <a:t>Assumption#1: The consumer completely rely on the AI/ML enabler layer to train the AI/ML model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</a:rPr>
              <a:t>In this assumption, the consumer only send the requirement of the model, then the AI/ML enabler layer can determine the required AI/ML model for the consumer and send the model to the consumer;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</a:rPr>
              <a:t>Additionally, the AI/ML enabler layer can train the AI/ML model if required model is not available at the AI/ML enabler layer.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 startAt="2"/>
            </a:pPr>
            <a:r>
              <a:rPr lang="en-US" altLang="zh-CN" b="1" dirty="0"/>
              <a:t>Assumption#2: The consumer have part of the AI/ML capability, thus partially rely on the AI/ML enabler layer to assist AI/ML model training and inference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</a:rPr>
              <a:t>Some solutions in the TR are based on this assumption.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</a:rPr>
              <a:t>However, the division of AI/ML operation is not well clarified. That is, which parts in the table are executed by the consumer itself, and which parts need to be executed by the AI/ML enablement layer.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</a:rPr>
              <a:t>After clarifying the above AI/ML operation Division Mode, then we can further evaluate the feasibility of the proposal</a:t>
            </a:r>
          </a:p>
        </p:txBody>
      </p:sp>
      <p:graphicFrame>
        <p:nvGraphicFramePr>
          <p:cNvPr id="37" name="表格 36">
            <a:extLst>
              <a:ext uri="{FF2B5EF4-FFF2-40B4-BE49-F238E27FC236}">
                <a16:creationId xmlns:a16="http://schemas.microsoft.com/office/drawing/2014/main" id="{FC4F2BA1-3597-4C4A-9BC5-B22135B21D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057494"/>
              </p:ext>
            </p:extLst>
          </p:nvPr>
        </p:nvGraphicFramePr>
        <p:xfrm>
          <a:off x="7753865" y="1308710"/>
          <a:ext cx="3787346" cy="355367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787346">
                  <a:extLst>
                    <a:ext uri="{9D8B030D-6E8A-4147-A177-3AD203B41FA5}">
                      <a16:colId xmlns:a16="http://schemas.microsoft.com/office/drawing/2014/main" val="2622474294"/>
                    </a:ext>
                  </a:extLst>
                </a:gridCol>
              </a:tblGrid>
              <a:tr h="35011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AI/ML operation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5087096"/>
                  </a:ext>
                </a:extLst>
              </a:tr>
              <a:tr h="3501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 AI/ML member discovery &amp; selection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764661"/>
                  </a:ext>
                </a:extLst>
              </a:tr>
              <a:tr h="3501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2. Data collection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953522"/>
                  </a:ext>
                </a:extLst>
              </a:tr>
              <a:tr h="350117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3. Task/model split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2415636"/>
                  </a:ext>
                </a:extLst>
              </a:tr>
              <a:tr h="350117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4. Task/model delivery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5176139"/>
                  </a:ext>
                </a:extLst>
              </a:tr>
              <a:tr h="350117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5. (Local) model training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8198881"/>
                  </a:ext>
                </a:extLst>
              </a:tr>
              <a:tr h="350117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6. intermediate model aggregation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2678603"/>
                  </a:ext>
                </a:extLst>
              </a:tr>
              <a:tr h="376369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7. </a:t>
                      </a:r>
                      <a:r>
                        <a:rPr lang="it-IT" altLang="zh-CN" sz="1200" dirty="0"/>
                        <a:t>Trained AI/ML model delivery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160558"/>
                  </a:ext>
                </a:extLst>
              </a:tr>
              <a:tr h="376369">
                <a:tc>
                  <a:txBody>
                    <a:bodyPr/>
                    <a:lstStyle/>
                    <a:p>
                      <a:r>
                        <a:rPr lang="it-IT" altLang="zh-CN" sz="1200" dirty="0"/>
                        <a:t>8. </a:t>
                      </a:r>
                      <a:r>
                        <a:rPr lang="en-US" altLang="zh-CN" sz="1200" dirty="0"/>
                        <a:t>AI/ML service control (start/pause/continue, finish)</a:t>
                      </a:r>
                      <a:endParaRPr lang="it-IT" altLang="zh-CN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1384054"/>
                  </a:ext>
                </a:extLst>
              </a:tr>
              <a:tr h="350117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9. inference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3355577"/>
                  </a:ext>
                </a:extLst>
              </a:tr>
            </a:tbl>
          </a:graphicData>
        </a:graphic>
      </p:graphicFrame>
      <p:graphicFrame>
        <p:nvGraphicFramePr>
          <p:cNvPr id="40" name="表格 39">
            <a:extLst>
              <a:ext uri="{FF2B5EF4-FFF2-40B4-BE49-F238E27FC236}">
                <a16:creationId xmlns:a16="http://schemas.microsoft.com/office/drawing/2014/main" id="{085392ED-586C-4D67-8CD5-66E00B63F0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617259"/>
              </p:ext>
            </p:extLst>
          </p:nvPr>
        </p:nvGraphicFramePr>
        <p:xfrm>
          <a:off x="7753865" y="5202197"/>
          <a:ext cx="3787346" cy="111252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954210">
                  <a:extLst>
                    <a:ext uri="{9D8B030D-6E8A-4147-A177-3AD203B41FA5}">
                      <a16:colId xmlns:a16="http://schemas.microsoft.com/office/drawing/2014/main" val="2974924916"/>
                    </a:ext>
                  </a:extLst>
                </a:gridCol>
                <a:gridCol w="1366875">
                  <a:extLst>
                    <a:ext uri="{9D8B030D-6E8A-4147-A177-3AD203B41FA5}">
                      <a16:colId xmlns:a16="http://schemas.microsoft.com/office/drawing/2014/main" val="3383729889"/>
                    </a:ext>
                  </a:extLst>
                </a:gridCol>
                <a:gridCol w="1466261">
                  <a:extLst>
                    <a:ext uri="{9D8B030D-6E8A-4147-A177-3AD203B41FA5}">
                      <a16:colId xmlns:a16="http://schemas.microsoft.com/office/drawing/2014/main" val="1445808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Consumer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AI/ML enabler layer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2401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Solution#11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1, 2?, 3?, 4?, 6?, 7?, 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5, 8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015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Solution #X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……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……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0179724"/>
                  </a:ext>
                </a:extLst>
              </a:tr>
            </a:tbl>
          </a:graphicData>
        </a:graphic>
      </p:graphicFrame>
      <p:sp>
        <p:nvSpPr>
          <p:cNvPr id="41" name="矩形 40">
            <a:extLst>
              <a:ext uri="{FF2B5EF4-FFF2-40B4-BE49-F238E27FC236}">
                <a16:creationId xmlns:a16="http://schemas.microsoft.com/office/drawing/2014/main" id="{64A5F1DE-7533-4263-A251-2BC825F7D189}"/>
              </a:ext>
            </a:extLst>
          </p:cNvPr>
          <p:cNvSpPr/>
          <p:nvPr/>
        </p:nvSpPr>
        <p:spPr>
          <a:xfrm>
            <a:off x="8110014" y="4894330"/>
            <a:ext cx="29575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1400" b="1" dirty="0">
                <a:solidFill>
                  <a:prstClr val="black"/>
                </a:solidFill>
              </a:rPr>
              <a:t>AI/ML operation Division Mode</a:t>
            </a:r>
          </a:p>
        </p:txBody>
      </p:sp>
    </p:spTree>
    <p:extLst>
      <p:ext uri="{BB962C8B-B14F-4D97-AF65-F5344CB8AC3E}">
        <p14:creationId xmlns:p14="http://schemas.microsoft.com/office/powerpoint/2010/main" val="3453839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4D24A65A-0167-4B06-9DDA-24D468CFC859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Issues on current solution </a:t>
            </a:r>
            <a:endParaRPr lang="zh-CN" altLang="en-US" sz="28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0F23EC5-5242-4822-A733-8C6900B043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846672"/>
              </p:ext>
            </p:extLst>
          </p:nvPr>
        </p:nvGraphicFramePr>
        <p:xfrm>
          <a:off x="1099752" y="3294506"/>
          <a:ext cx="5626443" cy="299452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194069">
                  <a:extLst>
                    <a:ext uri="{9D8B030D-6E8A-4147-A177-3AD203B41FA5}">
                      <a16:colId xmlns:a16="http://schemas.microsoft.com/office/drawing/2014/main" val="2974924916"/>
                    </a:ext>
                  </a:extLst>
                </a:gridCol>
                <a:gridCol w="2216187">
                  <a:extLst>
                    <a:ext uri="{9D8B030D-6E8A-4147-A177-3AD203B41FA5}">
                      <a16:colId xmlns:a16="http://schemas.microsoft.com/office/drawing/2014/main" val="3383729889"/>
                    </a:ext>
                  </a:extLst>
                </a:gridCol>
                <a:gridCol w="2216187">
                  <a:extLst>
                    <a:ext uri="{9D8B030D-6E8A-4147-A177-3AD203B41FA5}">
                      <a16:colId xmlns:a16="http://schemas.microsoft.com/office/drawing/2014/main" val="1445808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Consumer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AI/ML enabler layer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2401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Solution#11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1, 2?, 3?, 4?, 6?, 7?, 9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5?, 8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015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Solution#14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2?, 3?, 6?, 8?, 9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1, 3, 4?, 5?, 7?, 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1688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Solution#17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(not clear)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2/5/9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201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Solution#18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9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1-8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0847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Solution#20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1-8?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9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2732214"/>
                  </a:ext>
                </a:extLst>
              </a:tr>
              <a:tr h="3986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Solution#22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1, 2, 3, 4?, 6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5, 6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2701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Solution #X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……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……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0179724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707BCFC-88E1-47A4-971B-2D1F1F3380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938838"/>
              </p:ext>
            </p:extLst>
          </p:nvPr>
        </p:nvGraphicFramePr>
        <p:xfrm>
          <a:off x="7514583" y="3295936"/>
          <a:ext cx="2483707" cy="303072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483707">
                  <a:extLst>
                    <a:ext uri="{9D8B030D-6E8A-4147-A177-3AD203B41FA5}">
                      <a16:colId xmlns:a16="http://schemas.microsoft.com/office/drawing/2014/main" val="2622474294"/>
                    </a:ext>
                  </a:extLst>
                </a:gridCol>
              </a:tblGrid>
              <a:tr h="3379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AI/ML operation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5087096"/>
                  </a:ext>
                </a:extLst>
              </a:tr>
              <a:tr h="280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1. AI/ML member discovery &amp; selection</a:t>
                      </a:r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764661"/>
                  </a:ext>
                </a:extLst>
              </a:tr>
              <a:tr h="280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/>
                        <a:t>2. Data collection</a:t>
                      </a:r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953522"/>
                  </a:ext>
                </a:extLst>
              </a:tr>
              <a:tr h="28019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3. Task/model split</a:t>
                      </a:r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2415636"/>
                  </a:ext>
                </a:extLst>
              </a:tr>
              <a:tr h="28019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4. Task/model delivery</a:t>
                      </a:r>
                      <a:endParaRPr lang="zh-CN" alt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5176139"/>
                  </a:ext>
                </a:extLst>
              </a:tr>
              <a:tr h="28019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5. (Local) model training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8198881"/>
                  </a:ext>
                </a:extLst>
              </a:tr>
              <a:tr h="28019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6. intermediate model aggregation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2678603"/>
                  </a:ext>
                </a:extLst>
              </a:tr>
              <a:tr h="301207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7. </a:t>
                      </a:r>
                      <a:r>
                        <a:rPr lang="it-IT" altLang="zh-CN" sz="1100" dirty="0"/>
                        <a:t>Trained AI/ML model delivery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160558"/>
                  </a:ext>
                </a:extLst>
              </a:tr>
              <a:tr h="430150">
                <a:tc>
                  <a:txBody>
                    <a:bodyPr/>
                    <a:lstStyle/>
                    <a:p>
                      <a:r>
                        <a:rPr lang="it-IT" altLang="zh-CN" sz="1100" dirty="0"/>
                        <a:t>8. </a:t>
                      </a:r>
                      <a:r>
                        <a:rPr lang="en-US" altLang="zh-CN" sz="1100" dirty="0"/>
                        <a:t>AI/ML service control (start/pause/continue/finish)</a:t>
                      </a:r>
                      <a:endParaRPr lang="it-IT" altLang="zh-CN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1384054"/>
                  </a:ext>
                </a:extLst>
              </a:tr>
              <a:tr h="28019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9. inference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3355577"/>
                  </a:ext>
                </a:extLst>
              </a:tr>
            </a:tbl>
          </a:graphicData>
        </a:graphic>
      </p:graphicFrame>
      <p:sp>
        <p:nvSpPr>
          <p:cNvPr id="22" name="矩形 21">
            <a:extLst>
              <a:ext uri="{FF2B5EF4-FFF2-40B4-BE49-F238E27FC236}">
                <a16:creationId xmlns:a16="http://schemas.microsoft.com/office/drawing/2014/main" id="{9650B3BF-3E03-412B-B842-1331C7604990}"/>
              </a:ext>
            </a:extLst>
          </p:cNvPr>
          <p:cNvSpPr/>
          <p:nvPr/>
        </p:nvSpPr>
        <p:spPr>
          <a:xfrm>
            <a:off x="311364" y="1323737"/>
            <a:ext cx="111633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Issues on current solution: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b="1" dirty="0">
                <a:solidFill>
                  <a:prstClr val="black"/>
                </a:solidFill>
              </a:rPr>
              <a:t>The division of AI/ML operation is not well clarified</a:t>
            </a:r>
            <a:r>
              <a:rPr lang="en-US" altLang="zh-CN" sz="1600" dirty="0">
                <a:solidFill>
                  <a:prstClr val="black"/>
                </a:solidFill>
              </a:rPr>
              <a:t>, e.g. sol#11, which entity perform data collection, task/model split and so on is clear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b="1" dirty="0">
                <a:solidFill>
                  <a:prstClr val="black"/>
                </a:solidFill>
              </a:rPr>
              <a:t>Some </a:t>
            </a:r>
            <a:r>
              <a:rPr lang="it-IT" altLang="zh-CN" sz="1600" b="1" dirty="0">
                <a:solidFill>
                  <a:prstClr val="black"/>
                </a:solidFill>
              </a:rPr>
              <a:t>AI/ML Operation Division Mode is not reasonable</a:t>
            </a:r>
            <a:r>
              <a:rPr lang="it-IT" altLang="zh-CN" sz="1600" dirty="0">
                <a:solidFill>
                  <a:prstClr val="black"/>
                </a:solidFill>
              </a:rPr>
              <a:t>, e.g. In sol#11 i</a:t>
            </a:r>
            <a:r>
              <a:rPr lang="en-US" altLang="zh-CN" sz="1600" dirty="0">
                <a:solidFill>
                  <a:prstClr val="black"/>
                </a:solidFill>
              </a:rPr>
              <a:t>f the consumer perform almost all AI/ML operation (</a:t>
            </a:r>
            <a:r>
              <a:rPr lang="en-US" altLang="zh-CN" sz="1600" dirty="0"/>
              <a:t>1, 2?, 3?, 4?, 6?, 7?, 9</a:t>
            </a:r>
            <a:r>
              <a:rPr lang="en-US" altLang="zh-CN" sz="1600" dirty="0">
                <a:solidFill>
                  <a:prstClr val="black"/>
                </a:solidFill>
              </a:rPr>
              <a:t>), why consumer need to rely on the AI/ML enabler layer to perform </a:t>
            </a:r>
            <a:r>
              <a:rPr lang="en-US" altLang="zh-CN" sz="1600" dirty="0"/>
              <a:t>AI/ML service control 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20CE758-EEFE-4FF7-BFAA-3799F8DC6913}"/>
              </a:ext>
            </a:extLst>
          </p:cNvPr>
          <p:cNvSpPr/>
          <p:nvPr/>
        </p:nvSpPr>
        <p:spPr>
          <a:xfrm>
            <a:off x="2479522" y="2986729"/>
            <a:ext cx="29575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1400" b="1" dirty="0">
                <a:solidFill>
                  <a:prstClr val="black"/>
                </a:solidFill>
              </a:rPr>
              <a:t>AI/ML Operation Division Mode</a:t>
            </a:r>
          </a:p>
        </p:txBody>
      </p:sp>
    </p:spTree>
    <p:extLst>
      <p:ext uri="{BB962C8B-B14F-4D97-AF65-F5344CB8AC3E}">
        <p14:creationId xmlns:p14="http://schemas.microsoft.com/office/powerpoint/2010/main" val="323413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Way Forward 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292718"/>
            <a:ext cx="1141018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Propose to clarify the corresponding assumptions and the AI/ML operation division mode for each solution,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then it can be further evaluated whether the solution can be in TS or not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1600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0868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37309</TotalTime>
  <Words>675</Words>
  <Application>Microsoft Office PowerPoint</Application>
  <PresentationFormat>宽屏</PresentationFormat>
  <Paragraphs>76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.AppleSystemUIFont</vt:lpstr>
      <vt:lpstr>宋体</vt:lpstr>
      <vt:lpstr>微软雅黑</vt:lpstr>
      <vt:lpstr>Arial</vt:lpstr>
      <vt:lpstr>Calibri</vt:lpstr>
      <vt:lpstr>Calibri Light</vt:lpstr>
      <vt:lpstr>Wingdings</vt:lpstr>
      <vt:lpstr>1_Office Theme</vt:lpstr>
      <vt:lpstr>Discussion on assumption of AI/ML and way forward </vt:lpstr>
      <vt:lpstr>PowerPoint 演示文稿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Huawei-SA6#62</cp:lastModifiedBy>
  <cp:revision>327</cp:revision>
  <dcterms:created xsi:type="dcterms:W3CDTF">2023-04-05T03:54:49Z</dcterms:created>
  <dcterms:modified xsi:type="dcterms:W3CDTF">2024-07-03T09:41:15Z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(3)2CZ/wLqbhr1trktT/L4sBc9CteE41z0sI2kz+MgQ/U30pIVcrjUKllOqAYlDoVWetHAFjIJh
4JmKTDjL6RbdqKF5U6aMczj0YjHFUEzkk+gb+aQluPN/dZoyLk0z0EjSml4DRNyauQaGbTQ0
K6LlR8b72h+Ypadz4ndFg58qT4CeutNevJng9POq0xwKyWCEStXou0uQjARTxnunlZVTS9Md
BgaZEqrfkL3s3CBK0J</vt:lpwstr>
  </property>
  <property fmtid="{D5CDD505-2E9C-101B-9397-08002B2CF9AE}" pid="3" name="_2015_ms_pID_7253431">
    <vt:lpwstr>v9vGU+yTOqv67PC6QZRxAWu9XZ631rN5smWcr7kSFU2CLI553ZiJvz
0gD3tWrzLd3YHRW8XmexHTPcrQBfzuhPvjAytz0sdrSYwjYwWJT6Jtl/fZhu/TDf3QVwCN3G
MW6tKA1r8ayfpwPPXzV4wgwklI8yuZ67W8QKhIxv3qYqlcOtlJI2ffVsmMzmJ9GvDy68bdwK
0pp04/JeLTOfXMakx4/MvOf9o5h3+k2LJ2RE</vt:lpwstr>
  </property>
  <property fmtid="{D5CDD505-2E9C-101B-9397-08002B2CF9AE}" pid="4" name="_2015_ms_pID_7253432">
    <vt:lpwstr>yw==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1717034184</vt:lpwstr>
  </property>
</Properties>
</file>