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
    <Relationship Id="rId3" Type="http://schemas.openxmlformats.org/officeDocument/2006/relationships/extended-properties" Target="docProps/app.xml"/>
    <Relationship Id="rId2" Type="http://schemas.openxmlformats.org/package/2006/relationships/metadata/core-properties" Target="docProps/core.xml"/>
    <Relationship Id="rId1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3" r:id="rId2"/>
    <p:sldMasterId id="2147483655" r:id="rId3"/>
    <p:sldMasterId id="2147483656" r:id="rId4"/>
    <p:sldMasterId id="2147483657" r:id="rId5"/>
    <p:sldMasterId id="2147488378" r:id="rId6"/>
    <p:sldMasterId id="2147488390" r:id="rId7"/>
    <p:sldMasterId id="2147489128" r:id="rId8"/>
  </p:sldMasterIdLst>
  <p:notesMasterIdLst>
    <p:notesMasterId r:id="rId26"/>
  </p:notesMasterIdLst>
  <p:sldIdLst>
    <p:sldId id="517" r:id="rId9"/>
    <p:sldId id="583" r:id="rId10"/>
    <p:sldId id="568" r:id="rId11"/>
    <p:sldId id="584" r:id="rId12"/>
    <p:sldId id="577" r:id="rId13"/>
    <p:sldId id="582" r:id="rId14"/>
    <p:sldId id="585" r:id="rId15"/>
    <p:sldId id="586" r:id="rId16"/>
    <p:sldId id="581" r:id="rId17"/>
    <p:sldId id="578" r:id="rId18"/>
    <p:sldId id="588" r:id="rId19"/>
    <p:sldId id="593" r:id="rId20"/>
    <p:sldId id="574" r:id="rId21"/>
    <p:sldId id="589" r:id="rId22"/>
    <p:sldId id="592" r:id="rId23"/>
    <p:sldId id="590" r:id="rId24"/>
    <p:sldId id="591" r:id="rId25"/>
  </p:sldIdLst>
  <p:sldSz cx="9144000" cy="6858000" type="screen4x3"/>
  <p:notesSz cx="6858000" cy="9313863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9900"/>
    <a:srgbClr val="FF6600"/>
    <a:srgbClr val="5082AB"/>
    <a:srgbClr val="33CCFF"/>
    <a:srgbClr val="CCFFCC"/>
    <a:srgbClr val="FF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0" autoAdjust="0"/>
    <p:restoredTop sz="84381" autoAdjust="0"/>
  </p:normalViewPr>
  <p:slideViewPr>
    <p:cSldViewPr>
      <p:cViewPr varScale="1">
        <p:scale>
          <a:sx n="81" d="100"/>
          <a:sy n="81" d="100"/>
        </p:scale>
        <p:origin x="1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51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094"/>
    </p:cViewPr>
  </p:sorterViewPr>
  <p:notesViewPr>
    <p:cSldViewPr>
      <p:cViewPr varScale="1">
        <p:scale>
          <a:sx n="60" d="100"/>
          <a:sy n="60" d="100"/>
        </p:scale>
        <p:origin x="1776" y="90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6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6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1725" y="698500"/>
            <a:ext cx="465455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24085"/>
            <a:ext cx="5486400" cy="41912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15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6553"/>
            <a:ext cx="2971800" cy="4656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Book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15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46553"/>
            <a:ext cx="2971800" cy="4656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9AA38B-4AFB-45CC-9017-D798D246EB5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59353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Book" pitchFamily="34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F3B1E33D-EE50-4D20-9EAF-5357CAEC58E3}" type="slidenum">
              <a:rPr lang="it-IT" altLang="en-US"/>
              <a:pPr/>
              <a:t>1</a:t>
            </a:fld>
            <a:endParaRPr lang="it-IT" alt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60506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10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545228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ea typeface="宋体" pitchFamily="2" charset="-122"/>
              </a:rPr>
              <a:t> 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232BEC05-1C7C-40D1-A30B-AD2D8846BFA8}" type="slidenum">
              <a:rPr lang="it-IT" altLang="zh-CN">
                <a:solidFill>
                  <a:srgbClr val="000000"/>
                </a:solidFill>
              </a:rPr>
              <a:pPr/>
              <a:t>11</a:t>
            </a:fld>
            <a:endParaRPr lang="it-IT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1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12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767549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13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846315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14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030849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7624F0B5-BADB-4BFA-85E0-3EEE4F8090EC}" type="slidenum">
              <a:rPr lang="it-IT" altLang="zh-CN">
                <a:solidFill>
                  <a:srgbClr val="000000"/>
                </a:solidFill>
              </a:rPr>
              <a:pPr/>
              <a:t>15</a:t>
            </a:fld>
            <a:endParaRPr lang="it-IT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191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41806EEB-8227-437C-89F7-2C7FE2D9EA85}" type="slidenum">
              <a:rPr lang="it-IT" altLang="zh-CN">
                <a:solidFill>
                  <a:srgbClr val="000000"/>
                </a:solidFill>
              </a:rPr>
              <a:pPr/>
              <a:t>16</a:t>
            </a:fld>
            <a:endParaRPr lang="it-IT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23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482B8B2E-343E-43EF-BBFC-8A905191FE72}" type="slidenum">
              <a:rPr lang="it-IT" altLang="zh-CN">
                <a:solidFill>
                  <a:srgbClr val="000000"/>
                </a:solidFill>
              </a:rPr>
              <a:pPr/>
              <a:t>17</a:t>
            </a:fld>
            <a:endParaRPr lang="it-IT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879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it-IT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8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60560" y="4290193"/>
            <a:ext cx="6192860" cy="502205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3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190118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it-IT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38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FCB79-2C0C-F84D-A224-30C295992FCE}" type="slidenum">
              <a:rPr lang="en-US" smtClean="0"/>
              <a:t>5</a:t>
            </a:fld>
            <a:endParaRPr lang="en-US"/>
          </a:p>
        </p:txBody>
      </p:sp>
      <p:sp>
        <p:nvSpPr>
          <p:cNvPr id="5" name="Notes Placeholder 2"/>
          <p:cNvSpPr>
            <a:spLocks noGrp="1"/>
          </p:cNvSpPr>
          <p:nvPr>
            <p:ph type="body" idx="1"/>
          </p:nvPr>
        </p:nvSpPr>
        <p:spPr>
          <a:xfrm>
            <a:off x="548600" y="4216845"/>
            <a:ext cx="5976830" cy="4914295"/>
          </a:xfrm>
        </p:spPr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210204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6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066263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7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22175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it-IT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52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9AA38B-4AFB-45CC-9017-D798D246EB55}" type="slidenum">
              <a:rPr lang="it-IT" altLang="en-US" smtClean="0"/>
              <a:pPr>
                <a:defRPr/>
              </a:pPr>
              <a:t>9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880965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 r="-39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marchio_telecom_col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1773238"/>
            <a:ext cx="4897437" cy="1470025"/>
          </a:xfr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it-IT" noProof="0" smtClean="0"/>
              <a:t>Fare clic per modificare lo stile del titolo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1979613" y="5373688"/>
            <a:ext cx="5905500" cy="476250"/>
          </a:xfrm>
        </p:spPr>
        <p:txBody>
          <a:bodyPr/>
          <a:lstStyle>
            <a:lvl1pPr>
              <a:defRPr sz="1600" u="sng" smtClean="0">
                <a:solidFill>
                  <a:srgbClr val="0070B0"/>
                </a:solidFill>
                <a:latin typeface="Franklin Gothic Medium" pitchFamily="34" charset="0"/>
              </a:defRPr>
            </a:lvl1pPr>
          </a:lstStyle>
          <a:p>
            <a:pPr>
              <a:defRPr/>
            </a:pPr>
            <a:endParaRPr lang="it-IT" altLang="en-US"/>
          </a:p>
          <a:p>
            <a:pPr>
              <a:defRPr/>
            </a:pPr>
            <a:endParaRPr lang="it-IT" altLang="en-US"/>
          </a:p>
          <a:p>
            <a:pPr>
              <a:defRPr/>
            </a:pPr>
            <a:endParaRPr lang="it-IT" altLang="en-US"/>
          </a:p>
          <a:p>
            <a:pPr>
              <a:defRPr/>
            </a:pPr>
            <a:endParaRPr lang="it-IT" altLang="en-US"/>
          </a:p>
          <a:p>
            <a:pPr>
              <a:defRPr/>
            </a:pPr>
            <a:endParaRPr lang="it-IT" altLang="en-US"/>
          </a:p>
          <a:p>
            <a:pPr>
              <a:defRPr/>
            </a:pPr>
            <a:r>
              <a:rPr lang="it-IT" altLang="en-US" sz="1800"/>
              <a:t>Roberta Maglione	Telecom Italia</a:t>
            </a:r>
          </a:p>
          <a:p>
            <a:pPr>
              <a:defRPr/>
            </a:pPr>
            <a:endParaRPr lang="it-IT" altLang="en-US" sz="1800"/>
          </a:p>
          <a:p>
            <a:pPr>
              <a:defRPr/>
            </a:pPr>
            <a:r>
              <a:rPr lang="it-IT" altLang="en-US" sz="1800"/>
              <a:t>        	</a:t>
            </a:r>
          </a:p>
          <a:p>
            <a:pPr>
              <a:defRPr/>
            </a:pPr>
            <a:endParaRPr lang="it-IT" altLang="en-US" sz="1800"/>
          </a:p>
        </p:txBody>
      </p:sp>
    </p:spTree>
    <p:extLst>
      <p:ext uri="{BB962C8B-B14F-4D97-AF65-F5344CB8AC3E}">
        <p14:creationId xmlns:p14="http://schemas.microsoft.com/office/powerpoint/2010/main" val="1199516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D1CAB-834A-4A51-B734-9BF3409EE23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743676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7319E-137C-408E-962C-D9E16602D50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609557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21195-640F-4E04-948D-1D52FF314EC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311765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8C8D2-F7E2-4FD4-B19E-B143CC96DF0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352647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76262-6CFC-4D8B-A2D5-40467996C56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011924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797A7-8F78-4DE4-BE02-C0B961AE2B4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393224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F5E12-A5DF-4B09-B245-EEA2B49164C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6126270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9504A-29B0-495B-9D51-287571097EC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217310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E20A7-B5CA-4E40-97A9-AB3CF616E56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985679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320A5-CF4F-4031-8ABD-8518C9EEA21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215393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C8C07-BCEE-4E9A-A9F4-E88CB199380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95019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771E3-791B-47A3-99A8-EAEF651260CF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869468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3D753-5237-42FD-B920-B3DE9D5C5A1F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96628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4CA87-3BEB-4CC3-80A7-12C9E17EFEF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429437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350718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076144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34369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8025" y="3213100"/>
            <a:ext cx="3271838" cy="2246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2263" y="3213100"/>
            <a:ext cx="3273425" cy="2246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719801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33283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6410003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326093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A9081-5C85-45C8-ABB6-635F430ACF9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9652827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584320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2240911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0994437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2463" y="2062163"/>
            <a:ext cx="1673225" cy="339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8025" y="2062163"/>
            <a:ext cx="4872038" cy="339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169518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A527B-3888-46DF-A3F6-5609DA0CCBA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6818513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B7B66-1FCA-49D0-9F54-D223DFF3DBCE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6348849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F45B4-C378-4B40-BF75-5DD7C61F40B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9363004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4FFAF-AFF5-4D3A-BAEA-2E21434E36B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9488057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6A942-429D-4B50-A094-F610D96E5189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1901696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BEF9E-FB0F-4BAE-89C4-C0C22182EAC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19069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38600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B137F-22B4-4CEC-80EF-3425036E769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736140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A0791-433F-49BF-93BF-86F739DE1BB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7261666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EAF15-73E8-455E-874D-4097A84B32A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9938419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F5B6E-FD97-48BD-BF42-9E4C4A7F021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79723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2D3C3-C3B8-49E7-95B4-A8BFD2BA878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44630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92150"/>
            <a:ext cx="2057400" cy="5434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19800" cy="5434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2B574-4537-4230-B28A-91F0126A207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338228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rgbClr val="97C64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sz="2400" smtClean="0"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sz="2400" smtClean="0"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AutoShape 5"/>
          <p:cNvSpPr>
            <a:spLocks noChangeArrowheads="1"/>
          </p:cNvSpPr>
          <p:nvPr/>
        </p:nvSpPr>
        <p:spPr bwMode="auto">
          <a:xfrm flipH="1">
            <a:off x="3632200" y="4889500"/>
            <a:ext cx="4625975" cy="290513"/>
          </a:xfrm>
          <a:prstGeom prst="roundRect">
            <a:avLst>
              <a:gd name="adj" fmla="val 0"/>
            </a:avLst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smtClean="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248650" y="4889500"/>
            <a:ext cx="260350" cy="292100"/>
          </a:xfrm>
          <a:prstGeom prst="flowChartDelay">
            <a:avLst/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smtClean="0"/>
          </a:p>
        </p:txBody>
      </p:sp>
      <p:pic>
        <p:nvPicPr>
          <p:cNvPr id="9" name="Picture 12" descr="BroadbandForumCM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34000"/>
            <a:ext cx="37338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57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603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25739" name="AutoShap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FCF472AA-E38D-466E-B6E1-18803E877E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7036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CD1C3-C22C-4EBC-9318-E6946B7620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28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13BCE-417D-4703-AFD3-124325714D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2564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770313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600200"/>
            <a:ext cx="3770312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C17BB-376E-4873-8DF4-4BE1D7D722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3601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8F329-4578-4339-AD85-975BD68260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4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F96E5-0282-4245-8A45-B5783EF9798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4741566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7135D-5006-4E76-A11C-F683B4B0F8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0079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6E38F-FEA0-44A4-89BB-5CB8971123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3741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87287-94CD-4286-B92B-E38F3465A6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9160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C4E5A-9362-4978-A74E-C85042D6B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13737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1EC30-F4BF-4FD6-8948-44335F80F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7074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1981200" cy="5857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28600"/>
            <a:ext cx="5791200" cy="5857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E37BC-CBF5-4453-827A-7DF55D828C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956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rgbClr val="97C64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AutoShape 5"/>
          <p:cNvSpPr>
            <a:spLocks noChangeArrowheads="1"/>
          </p:cNvSpPr>
          <p:nvPr/>
        </p:nvSpPr>
        <p:spPr bwMode="auto">
          <a:xfrm flipH="1">
            <a:off x="3632200" y="4889500"/>
            <a:ext cx="4625975" cy="290513"/>
          </a:xfrm>
          <a:prstGeom prst="roundRect">
            <a:avLst>
              <a:gd name="adj" fmla="val 0"/>
            </a:avLst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248650" y="4889500"/>
            <a:ext cx="260350" cy="292100"/>
          </a:xfrm>
          <a:prstGeom prst="flowChartDelay">
            <a:avLst/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pic>
        <p:nvPicPr>
          <p:cNvPr id="9" name="Picture 12" descr="BroadbandForumCM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34000"/>
            <a:ext cx="37338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57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603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25739" name="AutoShap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563A7A07-4153-481A-A9FB-CD1A115585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35623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3937E-CE4D-4F2D-AD7D-2DBD0181F2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417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C0F9B-6309-4D00-B64A-4B552E691E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740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770313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600200"/>
            <a:ext cx="3770312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FE49E-D35B-4E11-A92C-6782253751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167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168D5-40F6-4173-BDDC-693821D32A2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6859220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3CC0-D3AD-4FDA-9ACB-659BDA7675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79117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85F24-F781-4DB1-8E2B-73D725EC48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05623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F482F-6FDE-41E6-B0BB-C380D9C068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3677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782FA-DA00-4718-AE97-C76CAB8048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52924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C69AE-5C15-43A0-AB7A-B21A6CEB63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4224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ED1C2-358F-4974-BE24-F33849F8A5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65716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1981200" cy="5857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28600"/>
            <a:ext cx="5791200" cy="5857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045EF-BD3D-4686-8C4E-117F03203D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85464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8149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rgbClr val="97C64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AutoShape 5"/>
          <p:cNvSpPr>
            <a:spLocks noChangeArrowheads="1"/>
          </p:cNvSpPr>
          <p:nvPr/>
        </p:nvSpPr>
        <p:spPr bwMode="auto">
          <a:xfrm flipH="1">
            <a:off x="3632200" y="4889500"/>
            <a:ext cx="4625975" cy="290513"/>
          </a:xfrm>
          <a:prstGeom prst="roundRect">
            <a:avLst>
              <a:gd name="adj" fmla="val 0"/>
            </a:avLst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248650" y="4889500"/>
            <a:ext cx="260350" cy="292100"/>
          </a:xfrm>
          <a:prstGeom prst="flowChartDelay">
            <a:avLst/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pic>
        <p:nvPicPr>
          <p:cNvPr id="9" name="Picture 12" descr="BroadbandForumCM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34000"/>
            <a:ext cx="37338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57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603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25739" name="AutoShap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1257A67A-D0E2-4022-960D-0779BC0467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6248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EAFC2-D6E2-4EF6-AA99-9870F3F311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8563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40881-5A7C-43F9-A5C2-67384C8C12F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7214608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F5646-C9E8-4020-A69C-DDC347C2F5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67355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770313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600200"/>
            <a:ext cx="3770312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CDC8C-0A37-4C91-A71E-B2EC8EFCEF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9200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A5ABD-4E7C-402B-8109-9B2B1F7B96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6540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DA0D6-4F74-4E4A-A903-8DDC8BBB11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60653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EDF1C-EEFE-4442-8062-7E1B5ABD67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59535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7C557-6239-4325-8997-39C2A57FCF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99897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B455C-D234-4BE4-84C1-F28F20EEF7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2749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FE6B2-D314-4B70-859D-1C6EA70DAD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41863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1981200" cy="5857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28600"/>
            <a:ext cx="5791200" cy="5857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27305-4576-418E-A6CE-105A30B02B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299215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rgbClr val="97C64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pl-PL" altLang="zh-CN" sz="2400" smtClean="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AutoShape 5"/>
          <p:cNvSpPr>
            <a:spLocks noChangeArrowheads="1"/>
          </p:cNvSpPr>
          <p:nvPr/>
        </p:nvSpPr>
        <p:spPr bwMode="auto">
          <a:xfrm flipH="1">
            <a:off x="3632200" y="4889500"/>
            <a:ext cx="4625975" cy="290513"/>
          </a:xfrm>
          <a:prstGeom prst="roundRect">
            <a:avLst>
              <a:gd name="adj" fmla="val 0"/>
            </a:avLst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248650" y="4889500"/>
            <a:ext cx="260350" cy="292100"/>
          </a:xfrm>
          <a:prstGeom prst="flowChartDelay">
            <a:avLst/>
          </a:prstGeom>
          <a:solidFill>
            <a:srgbClr val="00603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pic>
        <p:nvPicPr>
          <p:cNvPr id="9" name="Picture 12" descr="BroadbandForumCM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34000"/>
            <a:ext cx="37338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57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603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25739" name="AutoShap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95592E45-FCA2-454C-A757-7FD665CE9B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055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830E3-ADA5-4BF4-A7CE-522BB7F4322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987065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86660-1084-41F2-ADC9-F41FCD0B6B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2302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AD8E1-8627-46A7-A28C-3ED2B46BE8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1132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770313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600200"/>
            <a:ext cx="3770312" cy="4486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385B1-1201-4C00-8971-8D90612C6A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2916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BF5D0-6B89-48BD-A364-3D8AEE1CE5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89862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23E58-6E3D-4B61-BF5D-0E330ECA01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00557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07F81-82F3-41C7-9472-AEA284A973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55520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7BD33-9C85-440C-A4CA-005F0A898C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507706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10E25-8F10-4FD9-8F80-172F362944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74148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9B6F9-010D-4926-B625-72EDE4C42D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86831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1981200" cy="5857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28600"/>
            <a:ext cx="5791200" cy="5857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03CD8-12E8-4DD9-BF3E-1B499AFC54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3509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795C5-D967-4604-90C1-AAB14FFE8B9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812788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4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Innovazione tecnologica, un nuovo patto con i clienti e con gli stakeholders, soluzioni integrate rivolte ai mercati consumer e business, infrastrutture di rete avanzate, diffusione della banda larga fissa e mobile, integrazione di prodotti e tecnologie. Su queste basi, la nostra strategia industriale punta al rafforzamento nel mercato domestico. </a:t>
            </a:r>
          </a:p>
          <a:p>
            <a:pPr lvl="1"/>
            <a:r>
              <a:rPr lang="it-IT" altLang="en-US" smtClean="0"/>
              <a:t>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  <a:p>
            <a:pPr lvl="2"/>
            <a:r>
              <a:rPr lang="it-IT" altLang="en-US" smtClean="0"/>
              <a:t>Innovazione tecnologica, un nuovo patto con i clienti e con gli stakeholders, soluzioni integrate rivolte ai mercati consumer e business, infrastrutture di rete avanzate. </a:t>
            </a:r>
          </a:p>
          <a:p>
            <a:pPr lvl="3"/>
            <a:r>
              <a:rPr lang="it-IT" altLang="en-US" smtClean="0"/>
              <a:t>Innovazione tecnologica, un nuovo patto con i clienti e con gli stakeholders, soluzioni integrate rivolte ai mercati consumer e business, infrastrutture di rete avanzate, diffusione della banda larga fissa e mobile, integrazione di prodotti e tecnologie.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Roberta Maglione - Telecom Italia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7E7E7E"/>
                </a:solidFill>
                <a:latin typeface="Franklin Gothic Demi" pitchFamily="34" charset="0"/>
              </a:defRPr>
            </a:lvl1pPr>
          </a:lstStyle>
          <a:p>
            <a:pPr>
              <a:defRPr/>
            </a:pPr>
            <a:fld id="{2188F9D2-3CEA-44B1-AC2A-CD24B021948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en-US" sz="1000" smtClean="0">
                <a:solidFill>
                  <a:schemeClr val="tx2"/>
                </a:solidFill>
                <a:latin typeface="Franklin Gothic Demi" pitchFamily="34" charset="0"/>
              </a:rPr>
              <a:t>Bbf2012.814</a:t>
            </a:r>
          </a:p>
          <a:p>
            <a:pPr eaLnBrk="1" hangingPunct="1">
              <a:defRPr/>
            </a:pPr>
            <a:endParaRPr lang="it-IT" altLang="en-US" sz="1000" smtClean="0">
              <a:solidFill>
                <a:srgbClr val="7E7E7E"/>
              </a:solidFill>
              <a:latin typeface="Franklin Gothic Demi" pitchFamily="34" charset="0"/>
            </a:endParaRPr>
          </a:p>
        </p:txBody>
      </p:sp>
      <p:pic>
        <p:nvPicPr>
          <p:cNvPr id="1031" name="Picture 9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84" r:id="rId1"/>
    <p:sldLayoutId id="2147488990" r:id="rId2"/>
    <p:sldLayoutId id="2147488991" r:id="rId3"/>
    <p:sldLayoutId id="2147488992" r:id="rId4"/>
    <p:sldLayoutId id="2147488993" r:id="rId5"/>
    <p:sldLayoutId id="2147488994" r:id="rId6"/>
    <p:sldLayoutId id="2147488995" r:id="rId7"/>
    <p:sldLayoutId id="2147488996" r:id="rId8"/>
    <p:sldLayoutId id="2147488997" r:id="rId9"/>
    <p:sldLayoutId id="2147488998" r:id="rId10"/>
    <p:sldLayoutId id="214748899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>
          <a:solidFill>
            <a:schemeClr val="tx1"/>
          </a:solidFill>
          <a:latin typeface="+mn-lt"/>
          <a:ea typeface="Arial" charset="0"/>
          <a:cs typeface="+mn-cs"/>
        </a:defRPr>
      </a:lvl1pPr>
      <a:lvl2pPr marL="446088" indent="11113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893763" indent="20638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3175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pitchFamily="34" charset="0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71688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288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860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432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9004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Innovazione tecnologica, un nuovo patto con i clienti e con gli stakeholders, soluzioni integrate rivolte ai mercati consumer e business, infrastrutture di rete avanzate, diffusione della banda larga fissa e mobile, integrazione di prodotti e tecnologie. Su queste basi, la nostra strategia industriale punta al rafforzamento nel mercato domestico. </a:t>
            </a:r>
          </a:p>
          <a:p>
            <a:pPr lvl="1"/>
            <a:r>
              <a:rPr lang="it-IT" altLang="en-US" smtClean="0"/>
              <a:t>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  <a:p>
            <a:pPr lvl="2"/>
            <a:r>
              <a:rPr lang="it-IT" altLang="en-US" smtClean="0"/>
              <a:t>Innovazione tecnologica, un nuovo patto con i clienti e con gli stakeholders, soluzioni integrate rivolte ai mercati consumer e business, infrastrutture di rete avanzate. </a:t>
            </a:r>
          </a:p>
          <a:p>
            <a:pPr lvl="3"/>
            <a:r>
              <a:rPr lang="it-IT" altLang="en-US" smtClean="0"/>
              <a:t>Innovazione tecnologica, un nuovo patto con i clienti e con gli stakeholders, soluzioni integrate rivolte ai mercati consumer e business, infrastrutture di rete avanzate.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it-IT" sz="1000" smtClean="0">
                <a:solidFill>
                  <a:srgbClr val="FF0000"/>
                </a:solidFill>
                <a:latin typeface="Franklin Gothic Demi" panose="020B0703020102020204" pitchFamily="34" charset="0"/>
              </a:rPr>
              <a:t>IP/MPLS end-to-end</a:t>
            </a:r>
          </a:p>
          <a:p>
            <a:pPr eaLnBrk="1" hangingPunct="1">
              <a:defRPr/>
            </a:pPr>
            <a:r>
              <a:rPr lang="it-IT" sz="1000" smtClean="0">
                <a:solidFill>
                  <a:srgbClr val="7E7E7E"/>
                </a:solidFill>
                <a:latin typeface="Franklin Gothic Demi" panose="020B0703020102020204" pitchFamily="34" charset="0"/>
              </a:rPr>
              <a:t>Sintesi</a:t>
            </a:r>
          </a:p>
        </p:txBody>
      </p:sp>
      <p:sp>
        <p:nvSpPr>
          <p:cNvPr id="261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261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7E7E7E"/>
                </a:solidFill>
                <a:latin typeface="Franklin Gothic Demi" pitchFamily="34" charset="0"/>
              </a:defRPr>
            </a:lvl1pPr>
          </a:lstStyle>
          <a:p>
            <a:pPr>
              <a:defRPr/>
            </a:pPr>
            <a:fld id="{1049E581-0972-471C-BFF2-1CB64661C9F9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pic>
        <p:nvPicPr>
          <p:cNvPr id="2055" name="Picture 8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00" r:id="rId1"/>
    <p:sldLayoutId id="2147489001" r:id="rId2"/>
    <p:sldLayoutId id="2147489002" r:id="rId3"/>
    <p:sldLayoutId id="2147489003" r:id="rId4"/>
    <p:sldLayoutId id="2147489004" r:id="rId5"/>
    <p:sldLayoutId id="2147489005" r:id="rId6"/>
    <p:sldLayoutId id="2147489006" r:id="rId7"/>
    <p:sldLayoutId id="2147489007" r:id="rId8"/>
    <p:sldLayoutId id="2147489008" r:id="rId9"/>
    <p:sldLayoutId id="2147489009" r:id="rId10"/>
    <p:sldLayoutId id="214748901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FF0000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pitchFamily="34" charset="0"/>
        <a:buChar char="►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pitchFamily="34" charset="0"/>
        <a:buChar char="►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Clr>
          <a:schemeClr val="tx2"/>
        </a:buClr>
        <a:buSzPct val="50000"/>
        <a:buFont typeface="Franklin Gothic Demi" pitchFamily="34" charset="0"/>
        <a:buChar char="►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 r="-42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8025" y="2062163"/>
            <a:ext cx="66976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8025" y="3213100"/>
            <a:ext cx="669766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</a:t>
            </a:r>
          </a:p>
        </p:txBody>
      </p:sp>
      <p:sp>
        <p:nvSpPr>
          <p:cNvPr id="3840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solidFill>
                  <a:schemeClr val="bg1"/>
                </a:solidFill>
                <a:latin typeface="Franklin Gothic Demi" pitchFamily="34" charset="0"/>
              </a:defRPr>
            </a:lvl1pPr>
          </a:lstStyle>
          <a:p>
            <a:pPr>
              <a:defRPr/>
            </a:pPr>
            <a:r>
              <a:rPr lang="it-IT" altLang="en-US"/>
              <a:t>Telecom Italia\T.N.TL.AF.BI</a:t>
            </a:r>
          </a:p>
          <a:p>
            <a:pPr>
              <a:defRPr/>
            </a:pPr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11" r:id="rId1"/>
    <p:sldLayoutId id="2147489012" r:id="rId2"/>
    <p:sldLayoutId id="2147489013" r:id="rId3"/>
    <p:sldLayoutId id="2147489014" r:id="rId4"/>
    <p:sldLayoutId id="2147489015" r:id="rId5"/>
    <p:sldLayoutId id="2147489016" r:id="rId6"/>
    <p:sldLayoutId id="2147489017" r:id="rId7"/>
    <p:sldLayoutId id="2147489018" r:id="rId8"/>
    <p:sldLayoutId id="2147489019" r:id="rId9"/>
    <p:sldLayoutId id="2147489020" r:id="rId10"/>
    <p:sldLayoutId id="214748902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50000"/>
        <a:buFont typeface="Franklin Gothic Demi" pitchFamily="34" charset="0"/>
        <a:buChar char="►"/>
        <a:defRPr>
          <a:solidFill>
            <a:schemeClr val="bg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j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j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j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j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57338"/>
            <a:ext cx="82296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[Citazione o Highlight] Innovazione tecnologica, un nuovo patto con i clienti e con gli stakeholders, soluzioni integrate rivolte ai mercati consumer e business, infrastrutture di rete avanzate, diffusione della banda larga fissa e mobile, integrazione di prodotti e tecnologie. </a:t>
            </a:r>
          </a:p>
        </p:txBody>
      </p:sp>
      <p:sp>
        <p:nvSpPr>
          <p:cNvPr id="40550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3960813" cy="339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7E7E7E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it-IT"/>
              <a:t>Telecom Italia\T.N.TL.AF.BI</a:t>
            </a:r>
          </a:p>
        </p:txBody>
      </p:sp>
      <p:sp>
        <p:nvSpPr>
          <p:cNvPr id="40550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008063" cy="331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7E7E7E"/>
                </a:solidFill>
                <a:latin typeface="Franklin Gothic Demi" pitchFamily="34" charset="0"/>
              </a:defRPr>
            </a:lvl1pPr>
          </a:lstStyle>
          <a:p>
            <a:pPr>
              <a:defRPr/>
            </a:pPr>
            <a:fld id="{7CB7DBEA-4898-46B9-BB9E-502D3FB85F3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468313" y="260350"/>
            <a:ext cx="8207375" cy="33972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it-IT" sz="1000" smtClean="0">
                <a:solidFill>
                  <a:srgbClr val="FF0000"/>
                </a:solidFill>
                <a:latin typeface="Franklin Gothic Demi" panose="020B0703020102020204" pitchFamily="34" charset="0"/>
              </a:rPr>
              <a:t>IP/MPLS end-to-end</a:t>
            </a:r>
          </a:p>
          <a:p>
            <a:pPr eaLnBrk="1" hangingPunct="1">
              <a:defRPr/>
            </a:pPr>
            <a:r>
              <a:rPr lang="it-IT" sz="1000" smtClean="0">
                <a:solidFill>
                  <a:srgbClr val="7E7E7E"/>
                </a:solidFill>
                <a:latin typeface="Franklin Gothic Demi" panose="020B0703020102020204" pitchFamily="34" charset="0"/>
              </a:rPr>
              <a:t>Sintesi</a:t>
            </a:r>
          </a:p>
        </p:txBody>
      </p:sp>
      <p:sp>
        <p:nvSpPr>
          <p:cNvPr id="410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pic>
        <p:nvPicPr>
          <p:cNvPr id="4103" name="Picture 9" descr="marchio_telecom_colo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96038"/>
            <a:ext cx="13128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22" r:id="rId1"/>
    <p:sldLayoutId id="2147489023" r:id="rId2"/>
    <p:sldLayoutId id="2147489024" r:id="rId3"/>
    <p:sldLayoutId id="2147489025" r:id="rId4"/>
    <p:sldLayoutId id="2147489026" r:id="rId5"/>
    <p:sldLayoutId id="2147489027" r:id="rId6"/>
    <p:sldLayoutId id="2147489028" r:id="rId7"/>
    <p:sldLayoutId id="2147489029" r:id="rId8"/>
    <p:sldLayoutId id="2147489030" r:id="rId9"/>
    <p:sldLayoutId id="2147489031" r:id="rId10"/>
    <p:sldLayoutId id="2147489032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+mj-lt"/>
          <a:ea typeface="Arial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0070B0"/>
          </a:solidFill>
          <a:latin typeface="Franklin Gothic Dem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defRPr sz="2800">
          <a:solidFill>
            <a:srgbClr val="0070B0"/>
          </a:solidFill>
          <a:latin typeface="+mn-lt"/>
          <a:ea typeface="Arial" charset="0"/>
          <a:cs typeface="+mn-cs"/>
        </a:defRPr>
      </a:lvl1pPr>
      <a:lvl2pPr marL="446088" indent="11113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defRPr sz="1600">
          <a:solidFill>
            <a:schemeClr val="tx1"/>
          </a:solidFill>
          <a:latin typeface="+mn-lt"/>
          <a:ea typeface="Arial" charset="0"/>
          <a:cs typeface="+mn-cs"/>
        </a:defRPr>
      </a:lvl2pPr>
      <a:lvl3pPr marL="893763" indent="20638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defRPr sz="14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31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defRPr sz="1200">
          <a:solidFill>
            <a:schemeClr val="tx1"/>
          </a:solidFill>
          <a:latin typeface="+mn-lt"/>
          <a:ea typeface="Arial" charset="0"/>
          <a:cs typeface="+mn-cs"/>
        </a:defRPr>
      </a:lvl4pPr>
      <a:lvl5pPr marL="2071688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ea typeface="Arial" charset="0"/>
          <a:cs typeface="+mn-cs"/>
        </a:defRPr>
      </a:lvl5pPr>
      <a:lvl6pPr marL="25288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6pPr>
      <a:lvl7pPr marL="29860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7pPr>
      <a:lvl8pPr marL="34432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8pPr>
      <a:lvl9pPr marL="3900488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pitchFamily="34" charset="0"/>
        <a:buChar char="►"/>
        <a:defRPr>
          <a:solidFill>
            <a:schemeClr val="tx1"/>
          </a:solidFill>
          <a:latin typeface="Franklin Gothic Book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88"/>
            <a:ext cx="762000" cy="2055812"/>
          </a:xfrm>
          <a:prstGeom prst="rect">
            <a:avLst/>
          </a:prstGeom>
          <a:solidFill>
            <a:srgbClr val="97C64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smtClean="0"/>
          </a:p>
        </p:txBody>
      </p:sp>
      <p:sp>
        <p:nvSpPr>
          <p:cNvPr id="5123" name="Freeform 3"/>
          <p:cNvSpPr>
            <a:spLocks/>
          </p:cNvSpPr>
          <p:nvPr/>
        </p:nvSpPr>
        <p:spPr bwMode="auto">
          <a:xfrm>
            <a:off x="457200" y="1588"/>
            <a:ext cx="2743200" cy="608012"/>
          </a:xfrm>
          <a:custGeom>
            <a:avLst/>
            <a:gdLst>
              <a:gd name="T0" fmla="*/ 2147483647 w 1728"/>
              <a:gd name="T1" fmla="*/ 0 h 735"/>
              <a:gd name="T2" fmla="*/ 2147483647 w 1728"/>
              <a:gd name="T3" fmla="*/ 2147483647 h 735"/>
              <a:gd name="T4" fmla="*/ 2147483647 w 1728"/>
              <a:gd name="T5" fmla="*/ 2147483647 h 735"/>
              <a:gd name="T6" fmla="*/ 2147483647 w 1728"/>
              <a:gd name="T7" fmla="*/ 2147483647 h 735"/>
              <a:gd name="T8" fmla="*/ 2147483647 w 1728"/>
              <a:gd name="T9" fmla="*/ 2147483647 h 735"/>
              <a:gd name="T10" fmla="*/ 2147483647 w 1728"/>
              <a:gd name="T11" fmla="*/ 2147483647 h 735"/>
              <a:gd name="T12" fmla="*/ 2147483647 w 1728"/>
              <a:gd name="T13" fmla="*/ 2147483647 h 735"/>
              <a:gd name="T14" fmla="*/ 2147483647 w 1728"/>
              <a:gd name="T15" fmla="*/ 2147483647 h 735"/>
              <a:gd name="T16" fmla="*/ 2147483647 w 1728"/>
              <a:gd name="T17" fmla="*/ 2147483647 h 735"/>
              <a:gd name="T18" fmla="*/ 0 w 1728"/>
              <a:gd name="T19" fmla="*/ 2147483647 h 735"/>
              <a:gd name="T20" fmla="*/ 0 w 1728"/>
              <a:gd name="T21" fmla="*/ 2147483647 h 735"/>
              <a:gd name="T22" fmla="*/ 0 w 1728"/>
              <a:gd name="T23" fmla="*/ 0 h 735"/>
              <a:gd name="T24" fmla="*/ 2147483647 w 1728"/>
              <a:gd name="T25" fmla="*/ 0 h 7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28" h="735">
                <a:moveTo>
                  <a:pt x="1728" y="0"/>
                </a:moveTo>
                <a:lnTo>
                  <a:pt x="1728" y="480"/>
                </a:lnTo>
                <a:lnTo>
                  <a:pt x="380" y="482"/>
                </a:lnTo>
                <a:lnTo>
                  <a:pt x="354" y="480"/>
                </a:lnTo>
                <a:lnTo>
                  <a:pt x="308" y="489"/>
                </a:lnTo>
                <a:cubicBezTo>
                  <a:pt x="290" y="498"/>
                  <a:pt x="263" y="513"/>
                  <a:pt x="246" y="531"/>
                </a:cubicBezTo>
                <a:cubicBezTo>
                  <a:pt x="229" y="549"/>
                  <a:pt x="215" y="574"/>
                  <a:pt x="206" y="597"/>
                </a:cubicBezTo>
                <a:cubicBezTo>
                  <a:pt x="197" y="620"/>
                  <a:pt x="194" y="643"/>
                  <a:pt x="192" y="666"/>
                </a:cubicBezTo>
                <a:lnTo>
                  <a:pt x="192" y="735"/>
                </a:lnTo>
                <a:lnTo>
                  <a:pt x="0" y="735"/>
                </a:lnTo>
                <a:lnTo>
                  <a:pt x="0" y="480"/>
                </a:lnTo>
                <a:lnTo>
                  <a:pt x="0" y="0"/>
                </a:lnTo>
                <a:lnTo>
                  <a:pt x="1728" y="0"/>
                </a:lnTo>
                <a:close/>
              </a:path>
            </a:pathLst>
          </a:custGeom>
          <a:solidFill>
            <a:srgbClr val="97C6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228600" y="1295400"/>
            <a:ext cx="7391400" cy="152400"/>
            <a:chOff x="144" y="816"/>
            <a:chExt cx="4656" cy="96"/>
          </a:xfrm>
        </p:grpSpPr>
        <p:sp>
          <p:nvSpPr>
            <p:cNvPr id="5131" name="AutoShape 5"/>
            <p:cNvSpPr>
              <a:spLocks noChangeArrowheads="1"/>
            </p:cNvSpPr>
            <p:nvPr/>
          </p:nvSpPr>
          <p:spPr bwMode="auto">
            <a:xfrm>
              <a:off x="384" y="816"/>
              <a:ext cx="4416" cy="96"/>
            </a:xfrm>
            <a:prstGeom prst="roundRect">
              <a:avLst>
                <a:gd name="adj" fmla="val 0"/>
              </a:avLst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  <p:sp>
          <p:nvSpPr>
            <p:cNvPr id="5132" name="AutoShape 6"/>
            <p:cNvSpPr>
              <a:spLocks noChangeArrowheads="1"/>
            </p:cNvSpPr>
            <p:nvPr/>
          </p:nvSpPr>
          <p:spPr bwMode="auto">
            <a:xfrm flipH="1">
              <a:off x="144" y="816"/>
              <a:ext cx="248" cy="96"/>
            </a:xfrm>
            <a:prstGeom prst="flowChartDelay">
              <a:avLst/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</p:grpSp>
      <p:sp>
        <p:nvSpPr>
          <p:cNvPr id="5125" name="AutoShape 7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228600"/>
            <a:ext cx="7924800" cy="9906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6930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2247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47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47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E433FB61-25CD-4255-9BEC-5D7C46E23B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5130" name="Picture 12" descr="BroadbandForumCMYK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400800"/>
            <a:ext cx="1524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85" r:id="rId1"/>
    <p:sldLayoutId id="2147489033" r:id="rId2"/>
    <p:sldLayoutId id="2147489034" r:id="rId3"/>
    <p:sldLayoutId id="2147489035" r:id="rId4"/>
    <p:sldLayoutId id="2147489036" r:id="rId5"/>
    <p:sldLayoutId id="2147489037" r:id="rId6"/>
    <p:sldLayoutId id="2147489038" r:id="rId7"/>
    <p:sldLayoutId id="2147489039" r:id="rId8"/>
    <p:sldLayoutId id="2147489040" r:id="rId9"/>
    <p:sldLayoutId id="2147489041" r:id="rId10"/>
    <p:sldLayoutId id="2147489042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 sz="2400">
          <a:solidFill>
            <a:srgbClr val="000000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>
          <a:solidFill>
            <a:srgbClr val="000000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88"/>
            <a:ext cx="762000" cy="2055812"/>
          </a:xfrm>
          <a:prstGeom prst="rect">
            <a:avLst/>
          </a:prstGeom>
          <a:solidFill>
            <a:srgbClr val="97C64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10243" name="Freeform 3"/>
          <p:cNvSpPr>
            <a:spLocks/>
          </p:cNvSpPr>
          <p:nvPr/>
        </p:nvSpPr>
        <p:spPr bwMode="auto">
          <a:xfrm>
            <a:off x="457200" y="1588"/>
            <a:ext cx="2743200" cy="608012"/>
          </a:xfrm>
          <a:custGeom>
            <a:avLst/>
            <a:gdLst>
              <a:gd name="T0" fmla="*/ 2147483647 w 1728"/>
              <a:gd name="T1" fmla="*/ 0 h 735"/>
              <a:gd name="T2" fmla="*/ 2147483647 w 1728"/>
              <a:gd name="T3" fmla="*/ 2147483647 h 735"/>
              <a:gd name="T4" fmla="*/ 2147483647 w 1728"/>
              <a:gd name="T5" fmla="*/ 2147483647 h 735"/>
              <a:gd name="T6" fmla="*/ 2147483647 w 1728"/>
              <a:gd name="T7" fmla="*/ 2147483647 h 735"/>
              <a:gd name="T8" fmla="*/ 2147483647 w 1728"/>
              <a:gd name="T9" fmla="*/ 2147483647 h 735"/>
              <a:gd name="T10" fmla="*/ 2147483647 w 1728"/>
              <a:gd name="T11" fmla="*/ 2147483647 h 735"/>
              <a:gd name="T12" fmla="*/ 2147483647 w 1728"/>
              <a:gd name="T13" fmla="*/ 2147483647 h 735"/>
              <a:gd name="T14" fmla="*/ 2147483647 w 1728"/>
              <a:gd name="T15" fmla="*/ 2147483647 h 735"/>
              <a:gd name="T16" fmla="*/ 2147483647 w 1728"/>
              <a:gd name="T17" fmla="*/ 2147483647 h 735"/>
              <a:gd name="T18" fmla="*/ 0 w 1728"/>
              <a:gd name="T19" fmla="*/ 2147483647 h 735"/>
              <a:gd name="T20" fmla="*/ 0 w 1728"/>
              <a:gd name="T21" fmla="*/ 2147483647 h 735"/>
              <a:gd name="T22" fmla="*/ 0 w 1728"/>
              <a:gd name="T23" fmla="*/ 0 h 735"/>
              <a:gd name="T24" fmla="*/ 2147483647 w 1728"/>
              <a:gd name="T25" fmla="*/ 0 h 7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28" h="735">
                <a:moveTo>
                  <a:pt x="1728" y="0"/>
                </a:moveTo>
                <a:lnTo>
                  <a:pt x="1728" y="480"/>
                </a:lnTo>
                <a:lnTo>
                  <a:pt x="380" y="482"/>
                </a:lnTo>
                <a:lnTo>
                  <a:pt x="354" y="480"/>
                </a:lnTo>
                <a:lnTo>
                  <a:pt x="308" y="489"/>
                </a:lnTo>
                <a:cubicBezTo>
                  <a:pt x="290" y="498"/>
                  <a:pt x="263" y="513"/>
                  <a:pt x="246" y="531"/>
                </a:cubicBezTo>
                <a:cubicBezTo>
                  <a:pt x="229" y="549"/>
                  <a:pt x="215" y="574"/>
                  <a:pt x="206" y="597"/>
                </a:cubicBezTo>
                <a:cubicBezTo>
                  <a:pt x="197" y="620"/>
                  <a:pt x="194" y="643"/>
                  <a:pt x="192" y="666"/>
                </a:cubicBezTo>
                <a:lnTo>
                  <a:pt x="192" y="735"/>
                </a:lnTo>
                <a:lnTo>
                  <a:pt x="0" y="735"/>
                </a:lnTo>
                <a:lnTo>
                  <a:pt x="0" y="480"/>
                </a:lnTo>
                <a:lnTo>
                  <a:pt x="0" y="0"/>
                </a:lnTo>
                <a:lnTo>
                  <a:pt x="1728" y="0"/>
                </a:lnTo>
                <a:close/>
              </a:path>
            </a:pathLst>
          </a:custGeom>
          <a:solidFill>
            <a:srgbClr val="97C6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228600" y="1295400"/>
            <a:ext cx="7391400" cy="152400"/>
            <a:chOff x="144" y="816"/>
            <a:chExt cx="4656" cy="96"/>
          </a:xfrm>
        </p:grpSpPr>
        <p:sp>
          <p:nvSpPr>
            <p:cNvPr id="5131" name="AutoShape 5"/>
            <p:cNvSpPr>
              <a:spLocks noChangeArrowheads="1"/>
            </p:cNvSpPr>
            <p:nvPr/>
          </p:nvSpPr>
          <p:spPr bwMode="auto">
            <a:xfrm>
              <a:off x="384" y="816"/>
              <a:ext cx="4416" cy="96"/>
            </a:xfrm>
            <a:prstGeom prst="roundRect">
              <a:avLst>
                <a:gd name="adj" fmla="val 0"/>
              </a:avLst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32" name="AutoShape 6"/>
            <p:cNvSpPr>
              <a:spLocks noChangeArrowheads="1"/>
            </p:cNvSpPr>
            <p:nvPr/>
          </p:nvSpPr>
          <p:spPr bwMode="auto">
            <a:xfrm flipH="1">
              <a:off x="144" y="816"/>
              <a:ext cx="248" cy="96"/>
            </a:xfrm>
            <a:prstGeom prst="flowChartDelay">
              <a:avLst/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245" name="AutoShape 7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228600"/>
            <a:ext cx="7924800" cy="9906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4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6930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2247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3366"/>
                </a:solidFill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3366"/>
                </a:solidFill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 smtClean="0">
                <a:solidFill>
                  <a:srgbClr val="FFFFFF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CF1464E-5231-4EF6-B11E-FDA94ADDD6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250" name="Picture 12" descr="BroadbandForumCMYK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400800"/>
            <a:ext cx="1524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123" r:id="rId1"/>
    <p:sldLayoutId id="2147489054" r:id="rId2"/>
    <p:sldLayoutId id="2147489055" r:id="rId3"/>
    <p:sldLayoutId id="2147489056" r:id="rId4"/>
    <p:sldLayoutId id="2147489057" r:id="rId5"/>
    <p:sldLayoutId id="2147489058" r:id="rId6"/>
    <p:sldLayoutId id="2147489059" r:id="rId7"/>
    <p:sldLayoutId id="2147489060" r:id="rId8"/>
    <p:sldLayoutId id="2147489061" r:id="rId9"/>
    <p:sldLayoutId id="2147489062" r:id="rId10"/>
    <p:sldLayoutId id="2147489063" r:id="rId11"/>
    <p:sldLayoutId id="2147489127" r:id="rId1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 sz="2400">
          <a:solidFill>
            <a:srgbClr val="000000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>
          <a:solidFill>
            <a:srgbClr val="000000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88"/>
            <a:ext cx="762000" cy="2055812"/>
          </a:xfrm>
          <a:prstGeom prst="rect">
            <a:avLst/>
          </a:prstGeom>
          <a:solidFill>
            <a:srgbClr val="97C64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11267" name="Freeform 3"/>
          <p:cNvSpPr>
            <a:spLocks/>
          </p:cNvSpPr>
          <p:nvPr/>
        </p:nvSpPr>
        <p:spPr bwMode="auto">
          <a:xfrm>
            <a:off x="457200" y="1588"/>
            <a:ext cx="2743200" cy="608012"/>
          </a:xfrm>
          <a:custGeom>
            <a:avLst/>
            <a:gdLst>
              <a:gd name="T0" fmla="*/ 2147483647 w 1728"/>
              <a:gd name="T1" fmla="*/ 0 h 735"/>
              <a:gd name="T2" fmla="*/ 2147483647 w 1728"/>
              <a:gd name="T3" fmla="*/ 2147483647 h 735"/>
              <a:gd name="T4" fmla="*/ 2147483647 w 1728"/>
              <a:gd name="T5" fmla="*/ 2147483647 h 735"/>
              <a:gd name="T6" fmla="*/ 2147483647 w 1728"/>
              <a:gd name="T7" fmla="*/ 2147483647 h 735"/>
              <a:gd name="T8" fmla="*/ 2147483647 w 1728"/>
              <a:gd name="T9" fmla="*/ 2147483647 h 735"/>
              <a:gd name="T10" fmla="*/ 2147483647 w 1728"/>
              <a:gd name="T11" fmla="*/ 2147483647 h 735"/>
              <a:gd name="T12" fmla="*/ 2147483647 w 1728"/>
              <a:gd name="T13" fmla="*/ 2147483647 h 735"/>
              <a:gd name="T14" fmla="*/ 2147483647 w 1728"/>
              <a:gd name="T15" fmla="*/ 2147483647 h 735"/>
              <a:gd name="T16" fmla="*/ 2147483647 w 1728"/>
              <a:gd name="T17" fmla="*/ 2147483647 h 735"/>
              <a:gd name="T18" fmla="*/ 0 w 1728"/>
              <a:gd name="T19" fmla="*/ 2147483647 h 735"/>
              <a:gd name="T20" fmla="*/ 0 w 1728"/>
              <a:gd name="T21" fmla="*/ 2147483647 h 735"/>
              <a:gd name="T22" fmla="*/ 0 w 1728"/>
              <a:gd name="T23" fmla="*/ 0 h 735"/>
              <a:gd name="T24" fmla="*/ 2147483647 w 1728"/>
              <a:gd name="T25" fmla="*/ 0 h 7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28" h="735">
                <a:moveTo>
                  <a:pt x="1728" y="0"/>
                </a:moveTo>
                <a:lnTo>
                  <a:pt x="1728" y="480"/>
                </a:lnTo>
                <a:lnTo>
                  <a:pt x="380" y="482"/>
                </a:lnTo>
                <a:lnTo>
                  <a:pt x="354" y="480"/>
                </a:lnTo>
                <a:lnTo>
                  <a:pt x="308" y="489"/>
                </a:lnTo>
                <a:cubicBezTo>
                  <a:pt x="290" y="498"/>
                  <a:pt x="263" y="513"/>
                  <a:pt x="246" y="531"/>
                </a:cubicBezTo>
                <a:cubicBezTo>
                  <a:pt x="229" y="549"/>
                  <a:pt x="215" y="574"/>
                  <a:pt x="206" y="597"/>
                </a:cubicBezTo>
                <a:cubicBezTo>
                  <a:pt x="197" y="620"/>
                  <a:pt x="194" y="643"/>
                  <a:pt x="192" y="666"/>
                </a:cubicBezTo>
                <a:lnTo>
                  <a:pt x="192" y="735"/>
                </a:lnTo>
                <a:lnTo>
                  <a:pt x="0" y="735"/>
                </a:lnTo>
                <a:lnTo>
                  <a:pt x="0" y="480"/>
                </a:lnTo>
                <a:lnTo>
                  <a:pt x="0" y="0"/>
                </a:lnTo>
                <a:lnTo>
                  <a:pt x="1728" y="0"/>
                </a:lnTo>
                <a:close/>
              </a:path>
            </a:pathLst>
          </a:custGeom>
          <a:solidFill>
            <a:srgbClr val="97C6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228600" y="1295400"/>
            <a:ext cx="7391400" cy="152400"/>
            <a:chOff x="144" y="816"/>
            <a:chExt cx="4656" cy="96"/>
          </a:xfrm>
        </p:grpSpPr>
        <p:sp>
          <p:nvSpPr>
            <p:cNvPr id="5131" name="AutoShape 5"/>
            <p:cNvSpPr>
              <a:spLocks noChangeArrowheads="1"/>
            </p:cNvSpPr>
            <p:nvPr/>
          </p:nvSpPr>
          <p:spPr bwMode="auto">
            <a:xfrm>
              <a:off x="384" y="816"/>
              <a:ext cx="4416" cy="96"/>
            </a:xfrm>
            <a:prstGeom prst="roundRect">
              <a:avLst>
                <a:gd name="adj" fmla="val 0"/>
              </a:avLst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32" name="AutoShape 6"/>
            <p:cNvSpPr>
              <a:spLocks noChangeArrowheads="1"/>
            </p:cNvSpPr>
            <p:nvPr/>
          </p:nvSpPr>
          <p:spPr bwMode="auto">
            <a:xfrm flipH="1">
              <a:off x="144" y="816"/>
              <a:ext cx="248" cy="96"/>
            </a:xfrm>
            <a:prstGeom prst="flowChartDelay">
              <a:avLst/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1269" name="AutoShape 7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228600"/>
            <a:ext cx="7924800" cy="9906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127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6930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2247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 smtClean="0">
                <a:solidFill>
                  <a:srgbClr val="FFFFFF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177C34-E1A2-4622-BC0D-A6DD52C214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1274" name="Picture 12" descr="BroadbandForumCMYK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400800"/>
            <a:ext cx="1524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124" r:id="rId1"/>
    <p:sldLayoutId id="2147489064" r:id="rId2"/>
    <p:sldLayoutId id="2147489065" r:id="rId3"/>
    <p:sldLayoutId id="2147489066" r:id="rId4"/>
    <p:sldLayoutId id="2147489067" r:id="rId5"/>
    <p:sldLayoutId id="2147489068" r:id="rId6"/>
    <p:sldLayoutId id="2147489069" r:id="rId7"/>
    <p:sldLayoutId id="2147489070" r:id="rId8"/>
    <p:sldLayoutId id="2147489071" r:id="rId9"/>
    <p:sldLayoutId id="2147489072" r:id="rId10"/>
    <p:sldLayoutId id="2147489073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 sz="2400">
          <a:solidFill>
            <a:srgbClr val="000000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>
          <a:solidFill>
            <a:srgbClr val="000000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588"/>
            <a:ext cx="762000" cy="2055812"/>
          </a:xfrm>
          <a:prstGeom prst="rect">
            <a:avLst/>
          </a:prstGeom>
          <a:solidFill>
            <a:srgbClr val="97C64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3366"/>
              </a:solidFill>
              <a:ea typeface="宋体" panose="02010600030101010101" pitchFamily="2" charset="-122"/>
            </a:endParaRPr>
          </a:p>
        </p:txBody>
      </p:sp>
      <p:sp>
        <p:nvSpPr>
          <p:cNvPr id="12291" name="Freeform 3"/>
          <p:cNvSpPr>
            <a:spLocks/>
          </p:cNvSpPr>
          <p:nvPr/>
        </p:nvSpPr>
        <p:spPr bwMode="auto">
          <a:xfrm>
            <a:off x="457200" y="1588"/>
            <a:ext cx="2743200" cy="608012"/>
          </a:xfrm>
          <a:custGeom>
            <a:avLst/>
            <a:gdLst>
              <a:gd name="T0" fmla="*/ 2147483647 w 1728"/>
              <a:gd name="T1" fmla="*/ 0 h 735"/>
              <a:gd name="T2" fmla="*/ 2147483647 w 1728"/>
              <a:gd name="T3" fmla="*/ 2147483647 h 735"/>
              <a:gd name="T4" fmla="*/ 2147483647 w 1728"/>
              <a:gd name="T5" fmla="*/ 2147483647 h 735"/>
              <a:gd name="T6" fmla="*/ 2147483647 w 1728"/>
              <a:gd name="T7" fmla="*/ 2147483647 h 735"/>
              <a:gd name="T8" fmla="*/ 2147483647 w 1728"/>
              <a:gd name="T9" fmla="*/ 2147483647 h 735"/>
              <a:gd name="T10" fmla="*/ 2147483647 w 1728"/>
              <a:gd name="T11" fmla="*/ 2147483647 h 735"/>
              <a:gd name="T12" fmla="*/ 2147483647 w 1728"/>
              <a:gd name="T13" fmla="*/ 2147483647 h 735"/>
              <a:gd name="T14" fmla="*/ 2147483647 w 1728"/>
              <a:gd name="T15" fmla="*/ 2147483647 h 735"/>
              <a:gd name="T16" fmla="*/ 2147483647 w 1728"/>
              <a:gd name="T17" fmla="*/ 2147483647 h 735"/>
              <a:gd name="T18" fmla="*/ 0 w 1728"/>
              <a:gd name="T19" fmla="*/ 2147483647 h 735"/>
              <a:gd name="T20" fmla="*/ 0 w 1728"/>
              <a:gd name="T21" fmla="*/ 2147483647 h 735"/>
              <a:gd name="T22" fmla="*/ 0 w 1728"/>
              <a:gd name="T23" fmla="*/ 0 h 735"/>
              <a:gd name="T24" fmla="*/ 2147483647 w 1728"/>
              <a:gd name="T25" fmla="*/ 0 h 7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28" h="735">
                <a:moveTo>
                  <a:pt x="1728" y="0"/>
                </a:moveTo>
                <a:lnTo>
                  <a:pt x="1728" y="480"/>
                </a:lnTo>
                <a:lnTo>
                  <a:pt x="380" y="482"/>
                </a:lnTo>
                <a:lnTo>
                  <a:pt x="354" y="480"/>
                </a:lnTo>
                <a:lnTo>
                  <a:pt x="308" y="489"/>
                </a:lnTo>
                <a:cubicBezTo>
                  <a:pt x="290" y="498"/>
                  <a:pt x="263" y="513"/>
                  <a:pt x="246" y="531"/>
                </a:cubicBezTo>
                <a:cubicBezTo>
                  <a:pt x="229" y="549"/>
                  <a:pt x="215" y="574"/>
                  <a:pt x="206" y="597"/>
                </a:cubicBezTo>
                <a:cubicBezTo>
                  <a:pt x="197" y="620"/>
                  <a:pt x="194" y="643"/>
                  <a:pt x="192" y="666"/>
                </a:cubicBezTo>
                <a:lnTo>
                  <a:pt x="192" y="735"/>
                </a:lnTo>
                <a:lnTo>
                  <a:pt x="0" y="735"/>
                </a:lnTo>
                <a:lnTo>
                  <a:pt x="0" y="480"/>
                </a:lnTo>
                <a:lnTo>
                  <a:pt x="0" y="0"/>
                </a:lnTo>
                <a:lnTo>
                  <a:pt x="1728" y="0"/>
                </a:lnTo>
                <a:close/>
              </a:path>
            </a:pathLst>
          </a:custGeom>
          <a:solidFill>
            <a:srgbClr val="97C6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/>
          <a:lstStyle/>
          <a:p>
            <a:endParaRPr lang="en-US">
              <a:solidFill>
                <a:srgbClr val="003366"/>
              </a:solidFill>
            </a:endParaRPr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228600" y="1295400"/>
            <a:ext cx="7391400" cy="152400"/>
            <a:chOff x="144" y="816"/>
            <a:chExt cx="4656" cy="96"/>
          </a:xfrm>
        </p:grpSpPr>
        <p:sp>
          <p:nvSpPr>
            <p:cNvPr id="5131" name="AutoShape 5"/>
            <p:cNvSpPr>
              <a:spLocks noChangeArrowheads="1"/>
            </p:cNvSpPr>
            <p:nvPr/>
          </p:nvSpPr>
          <p:spPr bwMode="auto">
            <a:xfrm>
              <a:off x="384" y="816"/>
              <a:ext cx="4416" cy="96"/>
            </a:xfrm>
            <a:prstGeom prst="roundRect">
              <a:avLst>
                <a:gd name="adj" fmla="val 0"/>
              </a:avLst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32" name="AutoShape 6"/>
            <p:cNvSpPr>
              <a:spLocks noChangeArrowheads="1"/>
            </p:cNvSpPr>
            <p:nvPr/>
          </p:nvSpPr>
          <p:spPr bwMode="auto">
            <a:xfrm flipH="1">
              <a:off x="144" y="816"/>
              <a:ext cx="248" cy="96"/>
            </a:xfrm>
            <a:prstGeom prst="flowChartDelay">
              <a:avLst/>
            </a:prstGeom>
            <a:solidFill>
              <a:srgbClr val="006032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 smtClean="0">
                <a:solidFill>
                  <a:srgbClr val="003366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2293" name="AutoShape 7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228600"/>
            <a:ext cx="7924800" cy="9906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229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69302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2247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47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 smtClean="0">
                <a:solidFill>
                  <a:srgbClr val="FFFFFF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285019A-0084-45E4-AC4F-BE9A0720BC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2298" name="Picture 12" descr="BroadbandForumCMYK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400800"/>
            <a:ext cx="1524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9188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129" r:id="rId1"/>
    <p:sldLayoutId id="2147489130" r:id="rId2"/>
    <p:sldLayoutId id="2147489131" r:id="rId3"/>
    <p:sldLayoutId id="2147489132" r:id="rId4"/>
    <p:sldLayoutId id="2147489133" r:id="rId5"/>
    <p:sldLayoutId id="2147489134" r:id="rId6"/>
    <p:sldLayoutId id="2147489135" r:id="rId7"/>
    <p:sldLayoutId id="2147489136" r:id="rId8"/>
    <p:sldLayoutId id="2147489137" r:id="rId9"/>
    <p:sldLayoutId id="2147489138" r:id="rId10"/>
    <p:sldLayoutId id="214748913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03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 sz="2400">
          <a:solidFill>
            <a:srgbClr val="000000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Char char="–"/>
        <a:defRPr>
          <a:solidFill>
            <a:srgbClr val="000000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032"/>
        </a:buClr>
        <a:buFont typeface="Wingdings" pitchFamily="2" charset="2"/>
        <a:buChar char="l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oadband-forum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8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png"/><Relationship Id="rId18" Type="http://schemas.openxmlformats.org/officeDocument/2006/relationships/image" Target="../media/image27.emf"/><Relationship Id="rId26" Type="http://schemas.openxmlformats.org/officeDocument/2006/relationships/image" Target="../media/image35.emf"/><Relationship Id="rId3" Type="http://schemas.openxmlformats.org/officeDocument/2006/relationships/image" Target="../media/image12.emf"/><Relationship Id="rId21" Type="http://schemas.openxmlformats.org/officeDocument/2006/relationships/image" Target="../media/image30.emf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17" Type="http://schemas.openxmlformats.org/officeDocument/2006/relationships/image" Target="../media/image26.emf"/><Relationship Id="rId25" Type="http://schemas.openxmlformats.org/officeDocument/2006/relationships/image" Target="../media/image34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5.emf"/><Relationship Id="rId20" Type="http://schemas.openxmlformats.org/officeDocument/2006/relationships/image" Target="../media/image29.emf"/><Relationship Id="rId29" Type="http://schemas.openxmlformats.org/officeDocument/2006/relationships/image" Target="../media/image38.emf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24" Type="http://schemas.openxmlformats.org/officeDocument/2006/relationships/image" Target="../media/image33.emf"/><Relationship Id="rId5" Type="http://schemas.openxmlformats.org/officeDocument/2006/relationships/image" Target="../media/image14.emf"/><Relationship Id="rId15" Type="http://schemas.openxmlformats.org/officeDocument/2006/relationships/image" Target="../media/image24.emf"/><Relationship Id="rId23" Type="http://schemas.openxmlformats.org/officeDocument/2006/relationships/image" Target="../media/image32.emf"/><Relationship Id="rId28" Type="http://schemas.openxmlformats.org/officeDocument/2006/relationships/image" Target="../media/image37.emf"/><Relationship Id="rId10" Type="http://schemas.openxmlformats.org/officeDocument/2006/relationships/image" Target="../media/image19.emf"/><Relationship Id="rId19" Type="http://schemas.openxmlformats.org/officeDocument/2006/relationships/image" Target="../media/image28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Relationship Id="rId14" Type="http://schemas.openxmlformats.org/officeDocument/2006/relationships/image" Target="../media/image23.emf"/><Relationship Id="rId22" Type="http://schemas.openxmlformats.org/officeDocument/2006/relationships/image" Target="../media/image31.emf"/><Relationship Id="rId27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"/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87579637-CCFF-4009-8C43-DF498C5EF27D}" type="slidenum">
              <a:rPr lang="en-US" altLang="en-US">
                <a:solidFill>
                  <a:schemeClr val="bg1"/>
                </a:solidFill>
                <a:latin typeface="Arial" charset="0"/>
              </a:rPr>
              <a:pPr/>
              <a:t>1</a:t>
            </a:fld>
            <a:endParaRPr lang="en-US" altLang="en-U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6323" name="AutoShape 4"/>
          <p:cNvSpPr>
            <a:spLocks noGrp="1" noChangeArrowheads="1"/>
          </p:cNvSpPr>
          <p:nvPr>
            <p:ph type="ctrTitle"/>
          </p:nvPr>
        </p:nvSpPr>
        <p:spPr>
          <a:xfrm>
            <a:off x="971550" y="1123950"/>
            <a:ext cx="817245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ea typeface="ＭＳ Ｐゴシック" pitchFamily="34" charset="-128"/>
              </a:rPr>
              <a:t>Virtualization Impacts on the Multi-service Broadband Network</a:t>
            </a:r>
            <a:r>
              <a:rPr lang="en-US" altLang="en-US" sz="800" dirty="0" smtClean="0">
                <a:ea typeface="ＭＳ Ｐゴシック" pitchFamily="34" charset="-128"/>
              </a:rPr>
              <a:t> </a:t>
            </a:r>
            <a:br>
              <a:rPr lang="en-US" altLang="en-US" sz="800" dirty="0" smtClean="0">
                <a:ea typeface="ＭＳ Ｐゴシック" pitchFamily="34" charset="-128"/>
              </a:rPr>
            </a:br>
            <a:r>
              <a:rPr lang="en-US" altLang="en-US" sz="800" dirty="0" smtClean="0">
                <a:ea typeface="ＭＳ Ｐゴシック" pitchFamily="34" charset="-128"/>
              </a:rPr>
              <a:t> 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000" dirty="0" smtClean="0">
                <a:ea typeface="ＭＳ Ｐゴシック" pitchFamily="34" charset="-128"/>
              </a:rPr>
              <a:t>Cross-SDO workshop on Cloud, SDN, NFV Autonomics: key </a:t>
            </a:r>
            <a:r>
              <a:rPr lang="en-US" altLang="en-US" sz="2000" dirty="0">
                <a:ea typeface="ＭＳ Ｐゴシック" pitchFamily="34" charset="-128"/>
              </a:rPr>
              <a:t>emerging networking </a:t>
            </a:r>
            <a:r>
              <a:rPr lang="en-US" altLang="en-US" sz="2000" dirty="0" smtClean="0">
                <a:ea typeface="ＭＳ Ｐゴシック" pitchFamily="34" charset="-128"/>
              </a:rPr>
              <a:t>paradigms</a:t>
            </a:r>
            <a:endParaRPr lang="it-IT" altLang="en-US" sz="2000" dirty="0" smtClean="0">
              <a:ea typeface="ＭＳ Ｐゴシック" pitchFamily="34" charset="-128"/>
            </a:endParaRPr>
          </a:p>
        </p:txBody>
      </p:sp>
      <p:sp>
        <p:nvSpPr>
          <p:cNvPr id="56324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74740"/>
            <a:ext cx="4363020" cy="1822450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 smtClean="0">
                <a:ea typeface="ＭＳ Ｐゴシック" pitchFamily="34" charset="-128"/>
              </a:rPr>
              <a:t>George Dobrowski, Co-Chair SIMR,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 smtClean="0">
                <a:ea typeface="ＭＳ Ｐゴシック" pitchFamily="34" charset="-128"/>
              </a:rPr>
              <a:t>Robin Mersh, BBF CEO, </a:t>
            </a:r>
            <a:endParaRPr lang="en-US" altLang="en-US" sz="800" dirty="0" smtClean="0">
              <a:ea typeface="ＭＳ Ｐゴシック" pitchFamily="34" charset="-128"/>
            </a:endParaRPr>
          </a:p>
          <a:p>
            <a:pPr eaLnBrk="1" hangingPunct="1">
              <a:spcBef>
                <a:spcPts val="0"/>
              </a:spcBef>
            </a:pPr>
            <a:r>
              <a:rPr lang="en-US" altLang="en-US" sz="800" dirty="0">
                <a:ea typeface="ＭＳ Ｐゴシック" pitchFamily="34" charset="-128"/>
              </a:rPr>
              <a:t> </a:t>
            </a:r>
            <a:endParaRPr lang="en-US" altLang="en-US" sz="2000" dirty="0" smtClean="0">
              <a:ea typeface="ＭＳ Ｐゴシック" pitchFamily="34" charset="-128"/>
            </a:endParaRPr>
          </a:p>
          <a:p>
            <a:pPr eaLnBrk="1" hangingPunct="1">
              <a:spcBef>
                <a:spcPts val="0"/>
              </a:spcBef>
            </a:pPr>
            <a:r>
              <a:rPr lang="en-US" altLang="en-US" sz="2000" dirty="0" smtClean="0">
                <a:ea typeface="ＭＳ Ｐゴシック" pitchFamily="34" charset="-128"/>
              </a:rPr>
              <a:t>Nice, France</a:t>
            </a:r>
          </a:p>
          <a:p>
            <a:pPr eaLnBrk="1" hangingPunct="1">
              <a:spcBef>
                <a:spcPts val="0"/>
              </a:spcBef>
            </a:pPr>
            <a:r>
              <a:rPr lang="en-US" altLang="en-US" sz="2000" dirty="0" smtClean="0">
                <a:ea typeface="ＭＳ Ｐゴシック" pitchFamily="34" charset="-128"/>
              </a:rPr>
              <a:t>June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/>
          <p:cNvSpPr>
            <a:spLocks noGrp="1"/>
          </p:cNvSpPr>
          <p:nvPr>
            <p:ph idx="1"/>
          </p:nvPr>
        </p:nvSpPr>
        <p:spPr>
          <a:xfrm>
            <a:off x="755469" y="1524000"/>
            <a:ext cx="8065121" cy="51054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Focus on the BBF MSBN side of things</a:t>
            </a:r>
          </a:p>
          <a:p>
            <a:pPr lvl="1" eaLnBrk="1" hangingPunct="1"/>
            <a:r>
              <a:rPr lang="en-US" sz="1800" dirty="0" smtClean="0"/>
              <a:t>How does traffic management, hierarchical scheduling etc. work?</a:t>
            </a:r>
          </a:p>
          <a:p>
            <a:pPr lvl="1" eaLnBrk="1" hangingPunct="1"/>
            <a:r>
              <a:rPr lang="en-US" sz="1800" dirty="0" smtClean="0"/>
              <a:t>What is the </a:t>
            </a:r>
            <a:r>
              <a:rPr lang="en-US" sz="1800" dirty="0" err="1" smtClean="0"/>
              <a:t>dataplane</a:t>
            </a:r>
            <a:r>
              <a:rPr lang="en-US" sz="1800" dirty="0" smtClean="0"/>
              <a:t> </a:t>
            </a:r>
            <a:r>
              <a:rPr lang="en-US" sz="1800" dirty="0" err="1" smtClean="0"/>
              <a:t>OAM</a:t>
            </a:r>
            <a:r>
              <a:rPr lang="en-US" sz="1800" dirty="0" smtClean="0"/>
              <a:t> architecture?</a:t>
            </a:r>
          </a:p>
          <a:p>
            <a:pPr lvl="1" eaLnBrk="1" hangingPunct="1"/>
            <a:r>
              <a:rPr lang="en-US" sz="1800" dirty="0" smtClean="0"/>
              <a:t>Infrastructure - How does provisioning flow through ?</a:t>
            </a:r>
          </a:p>
          <a:p>
            <a:pPr lvl="1" eaLnBrk="1" hangingPunct="1"/>
            <a:r>
              <a:rPr lang="en-US" sz="1800" dirty="0" smtClean="0"/>
              <a:t>What information needs to flow to the NFV VIM (virtual infrastructure manager) and VNFIs in order to stitch the networks together?</a:t>
            </a:r>
          </a:p>
          <a:p>
            <a:pPr lvl="1" eaLnBrk="1" hangingPunct="1"/>
            <a:r>
              <a:rPr lang="en-US" sz="1800" dirty="0" smtClean="0"/>
              <a:t>What are the coordination </a:t>
            </a:r>
            <a:r>
              <a:rPr lang="en-US" sz="1800" dirty="0"/>
              <a:t>requirements between Service </a:t>
            </a:r>
            <a:r>
              <a:rPr lang="en-US" sz="1800" dirty="0" smtClean="0"/>
              <a:t>&amp; </a:t>
            </a:r>
            <a:r>
              <a:rPr lang="en-US" sz="1800" dirty="0"/>
              <a:t>Cloud Orchestration, network provisioning and network </a:t>
            </a:r>
            <a:r>
              <a:rPr lang="en-US" sz="1800" dirty="0" err="1"/>
              <a:t>OAM</a:t>
            </a:r>
            <a:r>
              <a:rPr lang="en-US" sz="1800" dirty="0"/>
              <a:t> </a:t>
            </a:r>
            <a:r>
              <a:rPr lang="en-US" sz="1800" dirty="0" smtClean="0"/>
              <a:t>?</a:t>
            </a:r>
          </a:p>
          <a:p>
            <a:r>
              <a:rPr lang="en-US" dirty="0" smtClean="0"/>
              <a:t>Next BBF Steps-</a:t>
            </a:r>
          </a:p>
          <a:p>
            <a:pPr lvl="1"/>
            <a:r>
              <a:rPr lang="en-US" sz="1800" dirty="0" smtClean="0"/>
              <a:t>Develop high level requirements including for </a:t>
            </a:r>
            <a:r>
              <a:rPr lang="en-US" sz="1800" dirty="0"/>
              <a:t>components of the network not amenable to </a:t>
            </a:r>
            <a:r>
              <a:rPr lang="en-US" sz="1800" dirty="0" smtClean="0"/>
              <a:t>virtualization</a:t>
            </a:r>
          </a:p>
          <a:p>
            <a:pPr lvl="1"/>
            <a:r>
              <a:rPr lang="en-US" sz="1800" dirty="0" smtClean="0"/>
              <a:t>Define the framework </a:t>
            </a:r>
            <a:r>
              <a:rPr lang="en-US" sz="1800" dirty="0" err="1"/>
              <a:t>WT</a:t>
            </a:r>
            <a:r>
              <a:rPr lang="en-US" sz="1800" dirty="0"/>
              <a:t> with arch </a:t>
            </a:r>
            <a:r>
              <a:rPr lang="en-US" sz="1800" dirty="0" smtClean="0"/>
              <a:t>diagrams</a:t>
            </a:r>
          </a:p>
          <a:p>
            <a:pPr lvl="1"/>
            <a:r>
              <a:rPr lang="en-US" sz="1800" dirty="0" smtClean="0"/>
              <a:t>Create an abstract information model</a:t>
            </a:r>
          </a:p>
        </p:txBody>
      </p:sp>
      <p:sp>
        <p:nvSpPr>
          <p:cNvPr id="11267" name="Title 2"/>
          <p:cNvSpPr>
            <a:spLocks noGrp="1"/>
          </p:cNvSpPr>
          <p:nvPr>
            <p:ph type="title"/>
          </p:nvPr>
        </p:nvSpPr>
        <p:spPr>
          <a:xfrm>
            <a:off x="967672" y="260560"/>
            <a:ext cx="6844778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>
                <a:latin typeface="Arial" panose="020B0604020202020204" pitchFamily="34" charset="0"/>
              </a:rPr>
              <a:t>How does SDN &amp; Virtualization Impact the network?</a:t>
            </a:r>
          </a:p>
        </p:txBody>
      </p:sp>
    </p:spTree>
    <p:extLst>
      <p:ext uri="{BB962C8B-B14F-4D97-AF65-F5344CB8AC3E}">
        <p14:creationId xmlns:p14="http://schemas.microsoft.com/office/powerpoint/2010/main" val="1115856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AutoShape 2"/>
          <p:cNvSpPr>
            <a:spLocks noGrp="1" noChangeArrowheads="1"/>
          </p:cNvSpPr>
          <p:nvPr>
            <p:ph type="title"/>
          </p:nvPr>
        </p:nvSpPr>
        <p:spPr>
          <a:xfrm>
            <a:off x="1003736" y="44530"/>
            <a:ext cx="7024744" cy="1143000"/>
          </a:xfrm>
        </p:spPr>
        <p:txBody>
          <a:bodyPr/>
          <a:lstStyle/>
          <a:p>
            <a:pPr eaLnBrk="1" hangingPunct="1"/>
            <a:r>
              <a:rPr lang="it-IT" altLang="zh-CN" dirty="0" smtClean="0">
                <a:ea typeface="ＭＳ Ｐゴシック" pitchFamily="34" charset="-128"/>
              </a:rPr>
              <a:t>Conclusions</a:t>
            </a:r>
            <a:endParaRPr lang="en-US" altLang="zh-CN" dirty="0" smtClean="0">
              <a:ea typeface="ＭＳ Ｐゴシック" pitchFamily="34" charset="-128"/>
            </a:endParaRPr>
          </a:p>
        </p:txBody>
      </p:sp>
      <p:sp>
        <p:nvSpPr>
          <p:cNvPr id="96260" name="Rectangle 3"/>
          <p:cNvSpPr>
            <a:spLocks noGrp="1" noChangeArrowheads="1"/>
          </p:cNvSpPr>
          <p:nvPr>
            <p:ph idx="1"/>
          </p:nvPr>
        </p:nvSpPr>
        <p:spPr>
          <a:xfrm>
            <a:off x="755470" y="1556740"/>
            <a:ext cx="8077200" cy="499724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BBF is expert in network architecture evolution &amp; smooth migration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There is synergy in SDN and NFV</a:t>
            </a:r>
          </a:p>
          <a:p>
            <a:pPr lvl="1">
              <a:lnSpc>
                <a:spcPct val="120000"/>
              </a:lnSpc>
            </a:pPr>
            <a:r>
              <a:rPr lang="en-US" altLang="zh-CN" sz="2200" dirty="0" smtClean="0">
                <a:ea typeface="ＭＳ Ｐゴシック" pitchFamily="34" charset="-128"/>
              </a:rPr>
              <a:t>SDN for rapid/flexible network connectivity management </a:t>
            </a:r>
          </a:p>
          <a:p>
            <a:pPr lvl="1">
              <a:lnSpc>
                <a:spcPct val="120000"/>
              </a:lnSpc>
            </a:pPr>
            <a:r>
              <a:rPr lang="en-US" altLang="zh-CN" sz="2200" dirty="0" smtClean="0">
                <a:ea typeface="ＭＳ Ｐゴシック" pitchFamily="34" charset="-128"/>
              </a:rPr>
              <a:t>NFV for rapid/flexible network application deployment </a:t>
            </a:r>
          </a:p>
          <a:p>
            <a:pPr lvl="2">
              <a:lnSpc>
                <a:spcPct val="120000"/>
              </a:lnSpc>
            </a:pPr>
            <a:r>
              <a:rPr lang="en-US" altLang="zh-CN" sz="1900" dirty="0">
                <a:ea typeface="ＭＳ Ｐゴシック" pitchFamily="34" charset="-128"/>
              </a:rPr>
              <a:t>High level requirements for NFV and SDN based architecture for routers, BRAS/BNG, OLTs, </a:t>
            </a:r>
            <a:r>
              <a:rPr lang="en-US" altLang="zh-CN" sz="1900" dirty="0" err="1">
                <a:ea typeface="ＭＳ Ｐゴシック" pitchFamily="34" charset="-128"/>
              </a:rPr>
              <a:t>eNodeBs</a:t>
            </a:r>
            <a:r>
              <a:rPr lang="en-US" altLang="zh-CN" sz="1900" dirty="0">
                <a:ea typeface="ＭＳ Ｐゴシック" pitchFamily="34" charset="-128"/>
              </a:rPr>
              <a:t>, and DSLAMs</a:t>
            </a:r>
          </a:p>
          <a:p>
            <a:pPr lvl="2">
              <a:lnSpc>
                <a:spcPct val="120000"/>
              </a:lnSpc>
            </a:pPr>
            <a:r>
              <a:rPr lang="en-US" altLang="zh-CN" sz="1900" dirty="0">
                <a:ea typeface="ＭＳ Ｐゴシック" pitchFamily="34" charset="-128"/>
              </a:rPr>
              <a:t>SDN &amp; NFV management/control interface(s) from </a:t>
            </a:r>
            <a:r>
              <a:rPr lang="en-US" altLang="zh-CN" sz="1900" dirty="0" smtClean="0">
                <a:ea typeface="ＭＳ Ｐゴシック" pitchFamily="34" charset="-128"/>
              </a:rPr>
              <a:t>a </a:t>
            </a:r>
            <a:r>
              <a:rPr lang="en-US" altLang="zh-CN" sz="1900" dirty="0">
                <a:ea typeface="ＭＳ Ｐゴシック" pitchFamily="34" charset="-128"/>
              </a:rPr>
              <a:t>network management system to routers, BRAS/BNG, </a:t>
            </a:r>
            <a:r>
              <a:rPr lang="en-US" altLang="zh-CN" sz="1900" dirty="0" err="1">
                <a:ea typeface="ＭＳ Ｐゴシック" pitchFamily="34" charset="-128"/>
              </a:rPr>
              <a:t>eNodeBs</a:t>
            </a:r>
            <a:r>
              <a:rPr lang="en-US" altLang="zh-CN" sz="1900" dirty="0">
                <a:ea typeface="ＭＳ Ｐゴシック" pitchFamily="34" charset="-128"/>
              </a:rPr>
              <a:t>, access nodes and CPE using PON, xDSL, </a:t>
            </a:r>
            <a:r>
              <a:rPr lang="en-US" altLang="zh-CN" sz="1900" dirty="0" err="1" smtClean="0">
                <a:ea typeface="ＭＳ Ｐゴシック" pitchFamily="34" charset="-128"/>
              </a:rPr>
              <a:t>G.fast</a:t>
            </a:r>
            <a:endParaRPr lang="en-US" altLang="zh-CN" sz="19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ea typeface="ＭＳ Ｐゴシック" pitchFamily="34" charset="-128"/>
              </a:rPr>
              <a:t>A new F</a:t>
            </a:r>
            <a:r>
              <a:rPr lang="en-US" altLang="zh-CN" sz="2400" dirty="0" smtClean="0">
                <a:ea typeface="ＭＳ Ｐゴシック" pitchFamily="34" charset="-128"/>
              </a:rPr>
              <a:t>ixed Mobile Convergence (FMC) </a:t>
            </a:r>
            <a:r>
              <a:rPr lang="en-US" altLang="zh-CN" sz="2400" dirty="0">
                <a:ea typeface="ＭＳ Ｐゴシック" pitchFamily="34" charset="-128"/>
              </a:rPr>
              <a:t>impulse due to SDN and </a:t>
            </a:r>
            <a:r>
              <a:rPr lang="en-US" altLang="zh-CN" sz="2400" dirty="0" smtClean="0">
                <a:ea typeface="ＭＳ Ｐゴシック" pitchFamily="34" charset="-128"/>
              </a:rPr>
              <a:t>virtualization</a:t>
            </a:r>
            <a:endParaRPr lang="en-US" altLang="zh-CN" sz="2400" dirty="0">
              <a:ea typeface="ＭＳ Ｐゴシック" pitchFamily="34" charset="-128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Orchestration is critical: </a:t>
            </a:r>
            <a:r>
              <a:rPr lang="en-US" altLang="zh-CN" sz="2400" dirty="0">
                <a:ea typeface="ＭＳ Ｐゴシック" pitchFamily="34" charset="-128"/>
              </a:rPr>
              <a:t>Coordinated requirements between Service and Cloud Orchestration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 smtClean="0">
                <a:ea typeface="ＭＳ Ｐゴシック" pitchFamily="34" charset="-128"/>
              </a:rPr>
              <a:t>BBF:  Optimizing Networks to Capitalize on SDN &amp; Virtualization and minimize revenue and operation impacts &amp; risks</a:t>
            </a:r>
          </a:p>
        </p:txBody>
      </p:sp>
      <p:sp>
        <p:nvSpPr>
          <p:cNvPr id="962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  <a:defRPr sz="28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6032"/>
              </a:buClr>
              <a:buChar char="–"/>
              <a:defRPr sz="24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  <a:defRPr sz="20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6032"/>
              </a:buClr>
              <a:buChar char="–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032"/>
              </a:buClr>
              <a:buFont typeface="Wingdings" pitchFamily="2" charset="2"/>
              <a:buChar char="l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032"/>
              </a:buClr>
              <a:buFont typeface="Wingdings" pitchFamily="2" charset="2"/>
              <a:buChar char="l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032"/>
              </a:buClr>
              <a:buFont typeface="Wingdings" pitchFamily="2" charset="2"/>
              <a:buChar char="l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032"/>
              </a:buClr>
              <a:buFont typeface="Wingdings" pitchFamily="2" charset="2"/>
              <a:buChar char="l"/>
              <a:defRPr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7144F8A-36D4-4CD1-A3F0-BC2169DD24A1}" type="slidenum">
              <a:rPr lang="en-US" altLang="zh-CN" sz="1800" b="0">
                <a:ea typeface="宋体" pitchFamily="2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CN" sz="1800" b="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99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to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4730"/>
            <a:ext cx="8305800" cy="5246270"/>
          </a:xfrm>
        </p:spPr>
        <p:txBody>
          <a:bodyPr/>
          <a:lstStyle/>
          <a:p>
            <a:r>
              <a:rPr lang="en-US" sz="1800" dirty="0" smtClean="0"/>
              <a:t>Suite of Architectural </a:t>
            </a:r>
            <a:r>
              <a:rPr lang="en-US" sz="1800" dirty="0" smtClean="0"/>
              <a:t>implementation specs</a:t>
            </a:r>
          </a:p>
          <a:p>
            <a:pPr lvl="1"/>
            <a:r>
              <a:rPr lang="en-US" sz="1400" dirty="0" smtClean="0"/>
              <a:t>E2E: TR-101, TR-144, TR-145, TR-156, TR-167, TR-178, TR-221, </a:t>
            </a:r>
          </a:p>
          <a:p>
            <a:pPr lvl="1"/>
            <a:r>
              <a:rPr lang="en-US" sz="1400" dirty="0" smtClean="0"/>
              <a:t>IPv4/v6:  BBF decision in 2008 all BBF specs IPv6 based. Transition mechanisms and </a:t>
            </a:r>
            <a:r>
              <a:rPr lang="en-US" sz="1400" dirty="0"/>
              <a:t>testing </a:t>
            </a:r>
            <a:r>
              <a:rPr lang="en-US" sz="1400" dirty="0" smtClean="0"/>
              <a:t>TR-187i2</a:t>
            </a:r>
            <a:r>
              <a:rPr lang="en-US" sz="1400" dirty="0"/>
              <a:t>, TR-296 IPv6 Transition </a:t>
            </a:r>
            <a:r>
              <a:rPr lang="en-US" sz="1400" dirty="0" smtClean="0"/>
              <a:t>Mechanisms</a:t>
            </a:r>
          </a:p>
          <a:p>
            <a:pPr lvl="1"/>
            <a:r>
              <a:rPr lang="en-US" sz="1400" dirty="0" smtClean="0"/>
              <a:t>Access: TR-69, TR-124 (RG), TR-131 (ACS NBI for OSS), and ADSL2/VDSL2/GPON/EPON/ NG PON with appropriate test specs and certification</a:t>
            </a:r>
          </a:p>
          <a:p>
            <a:pPr lvl="1"/>
            <a:r>
              <a:rPr lang="en-US" sz="1400" dirty="0" smtClean="0"/>
              <a:t>Policy management TR-134</a:t>
            </a:r>
            <a:r>
              <a:rPr lang="en-US" sz="1400" dirty="0"/>
              <a:t>, WT-304 </a:t>
            </a:r>
            <a:r>
              <a:rPr lang="en-US" sz="1400" dirty="0" smtClean="0"/>
              <a:t>Broadband </a:t>
            </a:r>
            <a:r>
              <a:rPr lang="en-US" sz="1400" dirty="0"/>
              <a:t>Service Attributes and Performance </a:t>
            </a:r>
            <a:r>
              <a:rPr lang="en-US" sz="1400" dirty="0" smtClean="0"/>
              <a:t>Metrics; fixed/wireless interworking and convergence TR-203, TR-291, WT-300 </a:t>
            </a:r>
          </a:p>
          <a:p>
            <a:r>
              <a:rPr lang="en-US" sz="1800" dirty="0" smtClean="0"/>
              <a:t>Plans: Addressing Cloud, SDN and NFV see slide 8</a:t>
            </a:r>
          </a:p>
          <a:p>
            <a:r>
              <a:rPr lang="en-US" sz="1800" dirty="0" smtClean="0"/>
              <a:t>Three emerging complementary paradigms: SDN, NFV, AMC</a:t>
            </a:r>
          </a:p>
          <a:p>
            <a:pPr lvl="1"/>
            <a:r>
              <a:rPr lang="en-US" sz="1400" dirty="0" smtClean="0"/>
              <a:t>Specific E2E Architecture on data and control plane separation, and virtualization of </a:t>
            </a:r>
            <a:r>
              <a:rPr lang="en-US" sz="1400" dirty="0"/>
              <a:t>appropriate functions, e.g. </a:t>
            </a:r>
            <a:r>
              <a:rPr lang="en-US" sz="1400" dirty="0" smtClean="0"/>
              <a:t>WT-317 (</a:t>
            </a:r>
            <a:r>
              <a:rPr lang="en-US" sz="1400" dirty="0" err="1" smtClean="0"/>
              <a:t>vRG</a:t>
            </a:r>
            <a:r>
              <a:rPr lang="en-US" sz="1400" dirty="0" smtClean="0"/>
              <a:t>) WT-328 (</a:t>
            </a:r>
            <a:r>
              <a:rPr lang="en-US" sz="1400" dirty="0" err="1" smtClean="0"/>
              <a:t>vBG</a:t>
            </a:r>
            <a:r>
              <a:rPr lang="en-US" sz="1400" dirty="0" smtClean="0"/>
              <a:t>) on </a:t>
            </a:r>
            <a:r>
              <a:rPr lang="en-US" sz="1400" dirty="0"/>
              <a:t>VNF functionality and the functional split between VNF and </a:t>
            </a:r>
            <a:r>
              <a:rPr lang="en-US" sz="1400" dirty="0" smtClean="0"/>
              <a:t>RG/CPE including </a:t>
            </a:r>
            <a:r>
              <a:rPr lang="en-US" sz="1400" dirty="0"/>
              <a:t>Policy, ACS, AAA etc</a:t>
            </a:r>
            <a:r>
              <a:rPr lang="en-US" sz="1400" dirty="0" smtClean="0"/>
              <a:t>.</a:t>
            </a:r>
          </a:p>
          <a:p>
            <a:pPr lvl="1"/>
            <a:r>
              <a:rPr lang="en-US" sz="1400" dirty="0" smtClean="0"/>
              <a:t>Migration - w</a:t>
            </a:r>
            <a:r>
              <a:rPr lang="en-US" sz="1400" dirty="0" smtClean="0"/>
              <a:t>hat </a:t>
            </a:r>
            <a:r>
              <a:rPr lang="en-US" sz="1400" dirty="0"/>
              <a:t>information needs to be coordinated across </a:t>
            </a:r>
            <a:r>
              <a:rPr lang="en-US" sz="1400" dirty="0" err="1" smtClean="0"/>
              <a:t>Os</a:t>
            </a:r>
            <a:r>
              <a:rPr lang="en-US" sz="1400" dirty="0" smtClean="0"/>
              <a:t>-Ma, </a:t>
            </a:r>
            <a:r>
              <a:rPr lang="en-US" sz="1400" dirty="0" err="1" smtClean="0"/>
              <a:t>Ve-Vnfm</a:t>
            </a:r>
            <a:r>
              <a:rPr lang="en-US" sz="1400" dirty="0" smtClean="0"/>
              <a:t>, </a:t>
            </a:r>
            <a:r>
              <a:rPr lang="en-US" sz="1400" dirty="0" err="1" smtClean="0"/>
              <a:t>Nf</a:t>
            </a:r>
            <a:r>
              <a:rPr lang="en-US" sz="1400" dirty="0" smtClean="0"/>
              <a:t>-Vi and M interfaces </a:t>
            </a:r>
            <a:r>
              <a:rPr lang="en-US" sz="1400" dirty="0"/>
              <a:t>to make this </a:t>
            </a:r>
            <a:r>
              <a:rPr lang="en-US" sz="1400" dirty="0" smtClean="0"/>
              <a:t>happen.  </a:t>
            </a:r>
            <a:r>
              <a:rPr lang="en-US" sz="1400" dirty="0"/>
              <a:t>What does a VNF need to do to terminate the TR-178 service </a:t>
            </a:r>
            <a:r>
              <a:rPr lang="en-US" sz="1400" dirty="0" smtClean="0"/>
              <a:t>layer?</a:t>
            </a:r>
            <a:endParaRPr lang="en-US" sz="1400" dirty="0"/>
          </a:p>
          <a:p>
            <a:r>
              <a:rPr lang="en-US" sz="1800" dirty="0" smtClean="0"/>
              <a:t>Standard Gaps</a:t>
            </a:r>
            <a:endParaRPr lang="en-US" sz="1800" dirty="0"/>
          </a:p>
          <a:p>
            <a:pPr lvl="1"/>
            <a:r>
              <a:rPr lang="en-US" sz="1400" dirty="0" smtClean="0"/>
              <a:t>Going beyond current OAM approach, orchestration and AMC</a:t>
            </a:r>
          </a:p>
          <a:p>
            <a:r>
              <a:rPr lang="en-US" sz="1800" dirty="0" smtClean="0"/>
              <a:t>Multiple groups to work together on harmonization/coordination: TBD</a:t>
            </a:r>
            <a:endParaRPr lang="en-US" sz="1800" dirty="0"/>
          </a:p>
          <a:p>
            <a:pPr lvl="1"/>
            <a:endParaRPr lang="en-US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3937E-CE4D-4F2D-AD7D-2DBD0181F297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096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a typeface="ＭＳ Ｐゴシック" pitchFamily="34" charset="-128"/>
              </a:rPr>
              <a:t> </a:t>
            </a:r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410" y="2996940"/>
            <a:ext cx="3309803" cy="3243309"/>
          </a:xfrm>
        </p:spPr>
        <p:txBody>
          <a:bodyPr>
            <a:normAutofit fontScale="85000" lnSpcReduction="20000"/>
          </a:bodyPr>
          <a:lstStyle/>
          <a:p>
            <a:pPr eaLnBrk="1" hangingPunct="1"/>
            <a:endParaRPr lang="en-US" altLang="en-US" dirty="0" smtClean="0">
              <a:ea typeface="ＭＳ Ｐゴシック" pitchFamily="34" charset="-128"/>
            </a:endParaRPr>
          </a:p>
          <a:p>
            <a:pPr eaLnBrk="1" hangingPunct="1"/>
            <a:endParaRPr lang="en-US" altLang="en-US" dirty="0" smtClean="0">
              <a:ea typeface="ＭＳ Ｐゴシック" pitchFamily="34" charset="-128"/>
            </a:endParaRPr>
          </a:p>
          <a:p>
            <a:pPr eaLnBrk="1" hangingPunct="1"/>
            <a:endParaRPr lang="en-US" altLang="en-US" dirty="0" smtClean="0"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en-US" sz="4400" b="1" dirty="0" smtClean="0">
                <a:ea typeface="ＭＳ Ｐゴシック" pitchFamily="34" charset="-128"/>
              </a:rPr>
              <a:t>Q&amp;A</a:t>
            </a:r>
            <a:endParaRPr lang="en-US" altLang="en-US" sz="3600" dirty="0" smtClean="0"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en-US" sz="2300" i="1" dirty="0" smtClean="0">
                <a:ea typeface="ＭＳ Ｐゴシック" pitchFamily="34" charset="-128"/>
              </a:rPr>
              <a:t>Thank You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en-US" sz="2300" i="1" dirty="0" smtClean="0">
                <a:ea typeface="ＭＳ Ｐゴシック" pitchFamily="34" charset="-128"/>
              </a:rPr>
              <a:t>For more information or to join this valuable work visit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en-US" sz="2300" i="1" dirty="0" smtClean="0"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en-US" sz="2300" i="1" dirty="0" smtClean="0">
                <a:ea typeface="ＭＳ Ｐゴシック" pitchFamily="34" charset="-128"/>
                <a:hlinkClick r:id="rId3"/>
              </a:rPr>
              <a:t>www.broadband-forum.org</a:t>
            </a:r>
            <a:r>
              <a:rPr lang="en-US" altLang="en-US" sz="2300" i="1" dirty="0" smtClean="0">
                <a:ea typeface="ＭＳ Ｐゴシック" pitchFamily="34" charset="-12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52400"/>
            <a:ext cx="8178800" cy="385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501010"/>
            <a:ext cx="7772400" cy="1362075"/>
          </a:xfrm>
        </p:spPr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16790"/>
            <a:ext cx="7772400" cy="150018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C0F9B-6309-4D00-B64A-4B552E691EA6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1196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1"/>
          <p:cNvSpPr>
            <a:spLocks noGrp="1"/>
          </p:cNvSpPr>
          <p:nvPr>
            <p:ph type="title"/>
          </p:nvPr>
        </p:nvSpPr>
        <p:spPr>
          <a:xfrm>
            <a:off x="973005" y="345348"/>
            <a:ext cx="7775575" cy="995362"/>
          </a:xfrm>
        </p:spPr>
        <p:txBody>
          <a:bodyPr/>
          <a:lstStyle/>
          <a:p>
            <a:r>
              <a:rPr lang="en-US" altLang="zh-CN" sz="2800" dirty="0" smtClean="0">
                <a:ea typeface="ＭＳ Ｐゴシック" pitchFamily="34" charset="-128"/>
              </a:rPr>
              <a:t>WT-317 Network Enhanced Residential Gateway  (NERG)</a:t>
            </a:r>
            <a:endParaRPr lang="zh-CN" altLang="en-US" sz="2800" dirty="0" smtClean="0">
              <a:ea typeface="ＭＳ Ｐゴシック" pitchFamily="34" charset="-128"/>
            </a:endParaRPr>
          </a:p>
        </p:txBody>
      </p:sp>
      <p:sp>
        <p:nvSpPr>
          <p:cNvPr id="8806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eaLnBrk="1" hangingPunct="1"/>
            <a:endParaRPr lang="zh-CN" altLang="en-US">
              <a:solidFill>
                <a:srgbClr val="003366"/>
              </a:solidFill>
              <a:ea typeface="宋体" pitchFamily="2" charset="-122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pPr eaLnBrk="1" hangingPunct="1"/>
            <a:endParaRPr lang="zh-CN" altLang="en-US">
              <a:solidFill>
                <a:srgbClr val="003366"/>
              </a:solidFill>
              <a:ea typeface="宋体" pitchFamily="2" charset="-122"/>
            </a:endParaRPr>
          </a:p>
        </p:txBody>
      </p:sp>
      <p:grpSp>
        <p:nvGrpSpPr>
          <p:cNvPr id="88069" name="组合 9"/>
          <p:cNvGrpSpPr>
            <a:grpSpLocks/>
          </p:cNvGrpSpPr>
          <p:nvPr/>
        </p:nvGrpSpPr>
        <p:grpSpPr bwMode="auto">
          <a:xfrm>
            <a:off x="1044575" y="2424113"/>
            <a:ext cx="7415213" cy="4244975"/>
            <a:chOff x="900113" y="2424020"/>
            <a:chExt cx="7416407" cy="4245430"/>
          </a:xfrm>
        </p:grpSpPr>
        <p:graphicFrame>
          <p:nvGraphicFramePr>
            <p:cNvPr id="88072" name="Object 1"/>
            <p:cNvGraphicFramePr>
              <a:graphicFrameLocks noChangeAspect="1"/>
            </p:cNvGraphicFramePr>
            <p:nvPr/>
          </p:nvGraphicFramePr>
          <p:xfrm>
            <a:off x="900113" y="3083841"/>
            <a:ext cx="7416407" cy="3585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" name="Visio" r:id="rId4" imgW="6137000" imgH="2927755" progId="Visio.Drawing.11">
                    <p:embed/>
                  </p:oleObj>
                </mc:Choice>
                <mc:Fallback>
                  <p:oleObj name="Visio" r:id="rId4" imgW="6137000" imgH="2927755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0113" y="3083841"/>
                          <a:ext cx="7416407" cy="35856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8073" name="Object 3"/>
            <p:cNvGraphicFramePr>
              <a:graphicFrameLocks noChangeAspect="1"/>
            </p:cNvGraphicFramePr>
            <p:nvPr/>
          </p:nvGraphicFramePr>
          <p:xfrm>
            <a:off x="6314754" y="2424020"/>
            <a:ext cx="1647559" cy="27336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" name="Visio" r:id="rId6" imgW="1397495" imgH="2297619" progId="Visio.Drawing.11">
                    <p:embed/>
                  </p:oleObj>
                </mc:Choice>
                <mc:Fallback>
                  <p:oleObj name="Visio" r:id="rId6" imgW="1397495" imgH="2297619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14754" y="2424020"/>
                          <a:ext cx="1647559" cy="27336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8074" name="Rectangle 1"/>
            <p:cNvSpPr>
              <a:spLocks noChangeArrowheads="1"/>
            </p:cNvSpPr>
            <p:nvPr/>
          </p:nvSpPr>
          <p:spPr bwMode="auto">
            <a:xfrm>
              <a:off x="6732797" y="5157685"/>
              <a:ext cx="94615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r>
                <a:rPr lang="en-US" altLang="zh-CN" b="1">
                  <a:solidFill>
                    <a:srgbClr val="003366"/>
                  </a:solidFill>
                  <a:ea typeface="宋体" pitchFamily="2" charset="-122"/>
                </a:rPr>
                <a:t>MBN</a:t>
              </a:r>
            </a:p>
          </p:txBody>
        </p:sp>
      </p:grpSp>
      <p:sp>
        <p:nvSpPr>
          <p:cNvPr id="88070" name="内容占位符 2"/>
          <p:cNvSpPr>
            <a:spLocks noGrp="1"/>
          </p:cNvSpPr>
          <p:nvPr>
            <p:ph sz="half" idx="1"/>
          </p:nvPr>
        </p:nvSpPr>
        <p:spPr>
          <a:xfrm>
            <a:off x="815975" y="1557338"/>
            <a:ext cx="5772150" cy="1943100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000" smtClean="0">
                <a:ea typeface="ＭＳ Ｐゴシック" pitchFamily="34" charset="-128"/>
              </a:rPr>
              <a:t>This architecture shifts some of the functionalities of a residential gateway into the operator's network and enable network based features. </a:t>
            </a:r>
            <a:br>
              <a:rPr lang="en-US" altLang="zh-CN" sz="2000" smtClean="0">
                <a:ea typeface="ＭＳ Ｐゴシック" pitchFamily="34" charset="-128"/>
              </a:rPr>
            </a:br>
            <a:r>
              <a:rPr lang="en-US" altLang="zh-CN" sz="2000" smtClean="0">
                <a:ea typeface="ＭＳ Ｐゴシック" pitchFamily="34" charset="-128"/>
              </a:rPr>
              <a:t>The aim is to facilitate the deployment, maintenance and evolution of both existing and new capabilities without adding complexity to the RG and/or the home network</a:t>
            </a:r>
            <a:r>
              <a:rPr lang="en-US" altLang="zh-CN" sz="1800" smtClean="0">
                <a:ea typeface="ＭＳ Ｐゴシック" pitchFamily="34" charset="-128"/>
              </a:rPr>
              <a:t>.</a:t>
            </a:r>
            <a:endParaRPr lang="zh-CN" altLang="en-US" sz="1800" smtClean="0">
              <a:ea typeface="ＭＳ Ｐゴシック" pitchFamily="34" charset="-128"/>
            </a:endParaRPr>
          </a:p>
        </p:txBody>
      </p:sp>
      <p:sp>
        <p:nvSpPr>
          <p:cNvPr id="88071" name="灯片编号占位符 10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5D3B89D3-38BF-4CC1-8B17-1F429ABE835C}" type="slidenum">
              <a:rPr lang="en-US" altLang="zh-CN">
                <a:solidFill>
                  <a:srgbClr val="FFFFFF"/>
                </a:solidFill>
                <a:latin typeface="Arial" charset="0"/>
              </a:rPr>
              <a:pPr/>
              <a:t>15</a:t>
            </a:fld>
            <a:endParaRPr lang="en-US" altLang="zh-CN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 1"/>
          <p:cNvSpPr>
            <a:spLocks noGrp="1"/>
          </p:cNvSpPr>
          <p:nvPr>
            <p:ph type="title"/>
          </p:nvPr>
        </p:nvSpPr>
        <p:spPr>
          <a:xfrm>
            <a:off x="793750" y="260350"/>
            <a:ext cx="7924800" cy="990600"/>
          </a:xfrm>
        </p:spPr>
        <p:txBody>
          <a:bodyPr/>
          <a:lstStyle/>
          <a:p>
            <a:r>
              <a:rPr lang="en-US" altLang="zh-CN" dirty="0" smtClean="0">
                <a:ea typeface="ＭＳ Ｐゴシック" pitchFamily="34" charset="-128"/>
              </a:rPr>
              <a:t>What a Virtualized RG enables</a:t>
            </a:r>
            <a:endParaRPr lang="zh-CN" altLang="en-US" dirty="0" smtClean="0">
              <a:ea typeface="ＭＳ Ｐゴシック" pitchFamily="34" charset="-128"/>
            </a:endParaRPr>
          </a:p>
        </p:txBody>
      </p:sp>
      <p:sp>
        <p:nvSpPr>
          <p:cNvPr id="89091" name="内容占位符 2"/>
          <p:cNvSpPr>
            <a:spLocks noGrp="1"/>
          </p:cNvSpPr>
          <p:nvPr>
            <p:ph sz="half" idx="1"/>
          </p:nvPr>
        </p:nvSpPr>
        <p:spPr>
          <a:xfrm>
            <a:off x="793750" y="1744895"/>
            <a:ext cx="7594600" cy="470852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Reduce the complexity of the software management of the RG and support a wider set of applications and services 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Improve the time-to-market for deploying a new feature or service that would impact the RG in the current architecture</a:t>
            </a:r>
            <a:endParaRPr lang="zh-CN" altLang="en-US" sz="2400" dirty="0" smtClean="0">
              <a:ea typeface="ＭＳ Ｐゴシック" pitchFamily="34" charset="-128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Ease the introduction of a CGN NAT in the public IPv4 address exhaustion context</a:t>
            </a:r>
            <a:endParaRPr lang="zh-CN" altLang="en-US" sz="2400" dirty="0" smtClean="0">
              <a:ea typeface="ＭＳ Ｐゴシック" pitchFamily="34" charset="-128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Ease the home network troubleshooting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Enhance NSP visibility on the devices at the subscriber home 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ea typeface="ＭＳ Ｐゴシック" pitchFamily="34" charset="-128"/>
              </a:rPr>
              <a:t>Shift the M2M Home Automation Box to the network </a:t>
            </a:r>
          </a:p>
        </p:txBody>
      </p:sp>
      <p:sp>
        <p:nvSpPr>
          <p:cNvPr id="89092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F8817B88-8062-4BF4-A8E6-A65844833A89}" type="slidenum">
              <a:rPr lang="en-US" altLang="zh-CN" sz="1800" b="0">
                <a:solidFill>
                  <a:srgbClr val="000000"/>
                </a:solidFill>
                <a:latin typeface="Arial" charset="0"/>
              </a:rPr>
              <a:pPr/>
              <a:t>16</a:t>
            </a:fld>
            <a:endParaRPr lang="en-US" altLang="zh-CN" sz="1800" b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57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 1"/>
          <p:cNvSpPr>
            <a:spLocks noGrp="1"/>
          </p:cNvSpPr>
          <p:nvPr>
            <p:ph type="title"/>
          </p:nvPr>
        </p:nvSpPr>
        <p:spPr>
          <a:xfrm>
            <a:off x="762000" y="350838"/>
            <a:ext cx="7924800" cy="990600"/>
          </a:xfrm>
        </p:spPr>
        <p:txBody>
          <a:bodyPr/>
          <a:lstStyle/>
          <a:p>
            <a:r>
              <a:rPr lang="en-US" altLang="zh-CN" sz="2800" smtClean="0">
                <a:ea typeface="ＭＳ Ｐゴシック" pitchFamily="34" charset="-128"/>
              </a:rPr>
              <a:t>SDN Technique Applied to Access Architecture in SD-313</a:t>
            </a:r>
            <a:endParaRPr lang="zh-CN" altLang="en-US" sz="2800" smtClean="0">
              <a:ea typeface="ＭＳ Ｐゴシック" pitchFamily="34" charset="-128"/>
            </a:endParaRPr>
          </a:p>
        </p:txBody>
      </p:sp>
      <p:sp>
        <p:nvSpPr>
          <p:cNvPr id="91139" name="内容占位符 2"/>
          <p:cNvSpPr>
            <a:spLocks noGrp="1"/>
          </p:cNvSpPr>
          <p:nvPr>
            <p:ph sz="half" idx="1"/>
          </p:nvPr>
        </p:nvSpPr>
        <p:spPr>
          <a:xfrm>
            <a:off x="6332538" y="2025650"/>
            <a:ext cx="2271712" cy="4060825"/>
          </a:xfrm>
        </p:spPr>
        <p:txBody>
          <a:bodyPr/>
          <a:lstStyle/>
          <a:p>
            <a:r>
              <a:rPr lang="en-US" altLang="zh-CN" sz="1800" dirty="0" smtClean="0">
                <a:ea typeface="ＭＳ Ｐゴシック" pitchFamily="34" charset="-128"/>
              </a:rPr>
              <a:t>Control plane and forwarding plane separation</a:t>
            </a:r>
          </a:p>
          <a:p>
            <a:r>
              <a:rPr lang="en-US" altLang="zh-CN" sz="1800" dirty="0" smtClean="0">
                <a:ea typeface="ＭＳ Ｐゴシック" pitchFamily="34" charset="-128"/>
              </a:rPr>
              <a:t>Centralized controller</a:t>
            </a:r>
          </a:p>
          <a:p>
            <a:r>
              <a:rPr lang="en-US" altLang="zh-CN" sz="1800" dirty="0" smtClean="0">
                <a:ea typeface="ＭＳ Ｐゴシック" pitchFamily="34" charset="-128"/>
              </a:rPr>
              <a:t>Remote nodes plug &amp; play</a:t>
            </a:r>
          </a:p>
          <a:p>
            <a:r>
              <a:rPr lang="en-US" altLang="zh-CN" sz="1800" dirty="0" smtClean="0">
                <a:ea typeface="ＭＳ Ｐゴシック" pitchFamily="34" charset="-128"/>
              </a:rPr>
              <a:t>Open API</a:t>
            </a:r>
            <a:endParaRPr lang="zh-CN" altLang="en-US" sz="1800" dirty="0" smtClean="0">
              <a:ea typeface="ＭＳ Ｐゴシック" pitchFamily="34" charset="-128"/>
            </a:endParaRPr>
          </a:p>
        </p:txBody>
      </p:sp>
      <p:sp>
        <p:nvSpPr>
          <p:cNvPr id="91140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fld id="{EBEA4A84-7854-42F4-BA7D-AD84166FE986}" type="slidenum">
              <a:rPr lang="en-US" altLang="zh-CN">
                <a:solidFill>
                  <a:srgbClr val="FFFFFF"/>
                </a:solidFill>
                <a:latin typeface="Arial" charset="0"/>
              </a:rPr>
              <a:pPr/>
              <a:t>17</a:t>
            </a:fld>
            <a:endParaRPr lang="en-US" altLang="zh-CN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91141" name="Group 2"/>
          <p:cNvGrpSpPr>
            <a:grpSpLocks noChangeAspect="1"/>
          </p:cNvGrpSpPr>
          <p:nvPr/>
        </p:nvGrpSpPr>
        <p:grpSpPr bwMode="auto">
          <a:xfrm>
            <a:off x="420688" y="1628775"/>
            <a:ext cx="5259387" cy="4556125"/>
            <a:chOff x="167" y="856"/>
            <a:chExt cx="7781" cy="6738"/>
          </a:xfrm>
        </p:grpSpPr>
        <p:sp>
          <p:nvSpPr>
            <p:cNvPr id="91142" name="Freeform 4"/>
            <p:cNvSpPr>
              <a:spLocks noEditPoints="1"/>
            </p:cNvSpPr>
            <p:nvPr/>
          </p:nvSpPr>
          <p:spPr bwMode="auto">
            <a:xfrm>
              <a:off x="3614" y="1134"/>
              <a:ext cx="1943" cy="1150"/>
            </a:xfrm>
            <a:custGeom>
              <a:avLst/>
              <a:gdLst>
                <a:gd name="T0" fmla="*/ 0 w 2072"/>
                <a:gd name="T1" fmla="*/ 21 h 1226"/>
                <a:gd name="T2" fmla="*/ 8 w 2072"/>
                <a:gd name="T3" fmla="*/ 32 h 1226"/>
                <a:gd name="T4" fmla="*/ 0 w 2072"/>
                <a:gd name="T5" fmla="*/ 32 h 1226"/>
                <a:gd name="T6" fmla="*/ 8 w 2072"/>
                <a:gd name="T7" fmla="*/ 77 h 1226"/>
                <a:gd name="T8" fmla="*/ 8 w 2072"/>
                <a:gd name="T9" fmla="*/ 59 h 1226"/>
                <a:gd name="T10" fmla="*/ 8 w 2072"/>
                <a:gd name="T11" fmla="*/ 106 h 1226"/>
                <a:gd name="T12" fmla="*/ 8 w 2072"/>
                <a:gd name="T13" fmla="*/ 87 h 1226"/>
                <a:gd name="T14" fmla="*/ 0 w 2072"/>
                <a:gd name="T15" fmla="*/ 131 h 1226"/>
                <a:gd name="T16" fmla="*/ 8 w 2072"/>
                <a:gd name="T17" fmla="*/ 144 h 1226"/>
                <a:gd name="T18" fmla="*/ 0 w 2072"/>
                <a:gd name="T19" fmla="*/ 144 h 1226"/>
                <a:gd name="T20" fmla="*/ 8 w 2072"/>
                <a:gd name="T21" fmla="*/ 179 h 1226"/>
                <a:gd name="T22" fmla="*/ 12 w 2072"/>
                <a:gd name="T23" fmla="*/ 179 h 1226"/>
                <a:gd name="T24" fmla="*/ 8 w 2072"/>
                <a:gd name="T25" fmla="*/ 170 h 1226"/>
                <a:gd name="T26" fmla="*/ 41 w 2072"/>
                <a:gd name="T27" fmla="*/ 179 h 1226"/>
                <a:gd name="T28" fmla="*/ 23 w 2072"/>
                <a:gd name="T29" fmla="*/ 177 h 1226"/>
                <a:gd name="T30" fmla="*/ 68 w 2072"/>
                <a:gd name="T31" fmla="*/ 179 h 1226"/>
                <a:gd name="T32" fmla="*/ 78 w 2072"/>
                <a:gd name="T33" fmla="*/ 177 h 1226"/>
                <a:gd name="T34" fmla="*/ 78 w 2072"/>
                <a:gd name="T35" fmla="*/ 179 h 1226"/>
                <a:gd name="T36" fmla="*/ 122 w 2072"/>
                <a:gd name="T37" fmla="*/ 177 h 1226"/>
                <a:gd name="T38" fmla="*/ 106 w 2072"/>
                <a:gd name="T39" fmla="*/ 179 h 1226"/>
                <a:gd name="T40" fmla="*/ 152 w 2072"/>
                <a:gd name="T41" fmla="*/ 179 h 1226"/>
                <a:gd name="T42" fmla="*/ 135 w 2072"/>
                <a:gd name="T43" fmla="*/ 177 h 1226"/>
                <a:gd name="T44" fmla="*/ 179 w 2072"/>
                <a:gd name="T45" fmla="*/ 179 h 1226"/>
                <a:gd name="T46" fmla="*/ 191 w 2072"/>
                <a:gd name="T47" fmla="*/ 177 h 1226"/>
                <a:gd name="T48" fmla="*/ 191 w 2072"/>
                <a:gd name="T49" fmla="*/ 179 h 1226"/>
                <a:gd name="T50" fmla="*/ 233 w 2072"/>
                <a:gd name="T51" fmla="*/ 177 h 1226"/>
                <a:gd name="T52" fmla="*/ 218 w 2072"/>
                <a:gd name="T53" fmla="*/ 179 h 1226"/>
                <a:gd name="T54" fmla="*/ 264 w 2072"/>
                <a:gd name="T55" fmla="*/ 179 h 1226"/>
                <a:gd name="T56" fmla="*/ 247 w 2072"/>
                <a:gd name="T57" fmla="*/ 177 h 1226"/>
                <a:gd name="T58" fmla="*/ 291 w 2072"/>
                <a:gd name="T59" fmla="*/ 179 h 1226"/>
                <a:gd name="T60" fmla="*/ 299 w 2072"/>
                <a:gd name="T61" fmla="*/ 177 h 1226"/>
                <a:gd name="T62" fmla="*/ 302 w 2072"/>
                <a:gd name="T63" fmla="*/ 177 h 1226"/>
                <a:gd name="T64" fmla="*/ 299 w 2072"/>
                <a:gd name="T65" fmla="*/ 131 h 1226"/>
                <a:gd name="T66" fmla="*/ 301 w 2072"/>
                <a:gd name="T67" fmla="*/ 149 h 1226"/>
                <a:gd name="T68" fmla="*/ 301 w 2072"/>
                <a:gd name="T69" fmla="*/ 101 h 1226"/>
                <a:gd name="T70" fmla="*/ 299 w 2072"/>
                <a:gd name="T71" fmla="*/ 121 h 1226"/>
                <a:gd name="T72" fmla="*/ 302 w 2072"/>
                <a:gd name="T73" fmla="*/ 76 h 1226"/>
                <a:gd name="T74" fmla="*/ 299 w 2072"/>
                <a:gd name="T75" fmla="*/ 64 h 1226"/>
                <a:gd name="T76" fmla="*/ 302 w 2072"/>
                <a:gd name="T77" fmla="*/ 64 h 1226"/>
                <a:gd name="T78" fmla="*/ 299 w 2072"/>
                <a:gd name="T79" fmla="*/ 20 h 1226"/>
                <a:gd name="T80" fmla="*/ 301 w 2072"/>
                <a:gd name="T81" fmla="*/ 36 h 1226"/>
                <a:gd name="T82" fmla="*/ 301 w 2072"/>
                <a:gd name="T83" fmla="*/ 8 h 1226"/>
                <a:gd name="T84" fmla="*/ 301 w 2072"/>
                <a:gd name="T85" fmla="*/ 0 h 1226"/>
                <a:gd name="T86" fmla="*/ 299 w 2072"/>
                <a:gd name="T87" fmla="*/ 8 h 1226"/>
                <a:gd name="T88" fmla="*/ 262 w 2072"/>
                <a:gd name="T89" fmla="*/ 0 h 1226"/>
                <a:gd name="T90" fmla="*/ 250 w 2072"/>
                <a:gd name="T91" fmla="*/ 8 h 1226"/>
                <a:gd name="T92" fmla="*/ 250 w 2072"/>
                <a:gd name="T93" fmla="*/ 0 h 1226"/>
                <a:gd name="T94" fmla="*/ 204 w 2072"/>
                <a:gd name="T95" fmla="*/ 8 h 1226"/>
                <a:gd name="T96" fmla="*/ 224 w 2072"/>
                <a:gd name="T97" fmla="*/ 8 h 1226"/>
                <a:gd name="T98" fmla="*/ 178 w 2072"/>
                <a:gd name="T99" fmla="*/ 8 h 1226"/>
                <a:gd name="T100" fmla="*/ 192 w 2072"/>
                <a:gd name="T101" fmla="*/ 8 h 1226"/>
                <a:gd name="T102" fmla="*/ 148 w 2072"/>
                <a:gd name="T103" fmla="*/ 0 h 1226"/>
                <a:gd name="T104" fmla="*/ 139 w 2072"/>
                <a:gd name="T105" fmla="*/ 8 h 1226"/>
                <a:gd name="T106" fmla="*/ 139 w 2072"/>
                <a:gd name="T107" fmla="*/ 0 h 1226"/>
                <a:gd name="T108" fmla="*/ 94 w 2072"/>
                <a:gd name="T109" fmla="*/ 8 h 1226"/>
                <a:gd name="T110" fmla="*/ 113 w 2072"/>
                <a:gd name="T111" fmla="*/ 8 h 1226"/>
                <a:gd name="T112" fmla="*/ 66 w 2072"/>
                <a:gd name="T113" fmla="*/ 8 h 1226"/>
                <a:gd name="T114" fmla="*/ 83 w 2072"/>
                <a:gd name="T115" fmla="*/ 8 h 1226"/>
                <a:gd name="T116" fmla="*/ 38 w 2072"/>
                <a:gd name="T117" fmla="*/ 0 h 1226"/>
                <a:gd name="T118" fmla="*/ 28 w 2072"/>
                <a:gd name="T119" fmla="*/ 8 h 1226"/>
                <a:gd name="T120" fmla="*/ 28 w 2072"/>
                <a:gd name="T121" fmla="*/ 0 h 12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072"/>
                <a:gd name="T184" fmla="*/ 0 h 1226"/>
                <a:gd name="T185" fmla="*/ 2072 w 2072"/>
                <a:gd name="T186" fmla="*/ 1226 h 12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072" h="1226">
                  <a:moveTo>
                    <a:pt x="16" y="24"/>
                  </a:moveTo>
                  <a:lnTo>
                    <a:pt x="16" y="136"/>
                  </a:lnTo>
                  <a:cubicBezTo>
                    <a:pt x="16" y="141"/>
                    <a:pt x="13" y="144"/>
                    <a:pt x="8" y="144"/>
                  </a:cubicBezTo>
                  <a:cubicBezTo>
                    <a:pt x="4" y="144"/>
                    <a:pt x="0" y="141"/>
                    <a:pt x="0" y="136"/>
                  </a:cubicBezTo>
                  <a:lnTo>
                    <a:pt x="0" y="24"/>
                  </a:lnTo>
                  <a:cubicBezTo>
                    <a:pt x="0" y="20"/>
                    <a:pt x="4" y="16"/>
                    <a:pt x="8" y="16"/>
                  </a:cubicBezTo>
                  <a:cubicBezTo>
                    <a:pt x="13" y="16"/>
                    <a:pt x="16" y="20"/>
                    <a:pt x="16" y="24"/>
                  </a:cubicBezTo>
                  <a:close/>
                  <a:moveTo>
                    <a:pt x="16" y="216"/>
                  </a:moveTo>
                  <a:lnTo>
                    <a:pt x="16" y="328"/>
                  </a:lnTo>
                  <a:cubicBezTo>
                    <a:pt x="16" y="333"/>
                    <a:pt x="13" y="336"/>
                    <a:pt x="8" y="336"/>
                  </a:cubicBezTo>
                  <a:cubicBezTo>
                    <a:pt x="4" y="336"/>
                    <a:pt x="0" y="333"/>
                    <a:pt x="0" y="328"/>
                  </a:cubicBezTo>
                  <a:lnTo>
                    <a:pt x="0" y="216"/>
                  </a:lnTo>
                  <a:cubicBezTo>
                    <a:pt x="0" y="212"/>
                    <a:pt x="4" y="208"/>
                    <a:pt x="8" y="208"/>
                  </a:cubicBezTo>
                  <a:cubicBezTo>
                    <a:pt x="13" y="208"/>
                    <a:pt x="16" y="212"/>
                    <a:pt x="16" y="216"/>
                  </a:cubicBezTo>
                  <a:close/>
                  <a:moveTo>
                    <a:pt x="16" y="408"/>
                  </a:moveTo>
                  <a:lnTo>
                    <a:pt x="16" y="520"/>
                  </a:lnTo>
                  <a:cubicBezTo>
                    <a:pt x="16" y="525"/>
                    <a:pt x="13" y="528"/>
                    <a:pt x="8" y="528"/>
                  </a:cubicBezTo>
                  <a:cubicBezTo>
                    <a:pt x="4" y="528"/>
                    <a:pt x="0" y="525"/>
                    <a:pt x="0" y="520"/>
                  </a:cubicBezTo>
                  <a:lnTo>
                    <a:pt x="0" y="408"/>
                  </a:lnTo>
                  <a:cubicBezTo>
                    <a:pt x="0" y="404"/>
                    <a:pt x="4" y="400"/>
                    <a:pt x="8" y="400"/>
                  </a:cubicBezTo>
                  <a:cubicBezTo>
                    <a:pt x="13" y="400"/>
                    <a:pt x="16" y="404"/>
                    <a:pt x="16" y="408"/>
                  </a:cubicBezTo>
                  <a:close/>
                  <a:moveTo>
                    <a:pt x="16" y="600"/>
                  </a:moveTo>
                  <a:lnTo>
                    <a:pt x="16" y="712"/>
                  </a:lnTo>
                  <a:cubicBezTo>
                    <a:pt x="16" y="717"/>
                    <a:pt x="13" y="720"/>
                    <a:pt x="8" y="720"/>
                  </a:cubicBezTo>
                  <a:cubicBezTo>
                    <a:pt x="4" y="720"/>
                    <a:pt x="0" y="717"/>
                    <a:pt x="0" y="712"/>
                  </a:cubicBezTo>
                  <a:lnTo>
                    <a:pt x="0" y="600"/>
                  </a:lnTo>
                  <a:cubicBezTo>
                    <a:pt x="0" y="596"/>
                    <a:pt x="4" y="592"/>
                    <a:pt x="8" y="592"/>
                  </a:cubicBezTo>
                  <a:cubicBezTo>
                    <a:pt x="13" y="592"/>
                    <a:pt x="16" y="596"/>
                    <a:pt x="16" y="600"/>
                  </a:cubicBezTo>
                  <a:close/>
                  <a:moveTo>
                    <a:pt x="16" y="792"/>
                  </a:moveTo>
                  <a:lnTo>
                    <a:pt x="16" y="904"/>
                  </a:lnTo>
                  <a:cubicBezTo>
                    <a:pt x="16" y="909"/>
                    <a:pt x="13" y="912"/>
                    <a:pt x="8" y="912"/>
                  </a:cubicBezTo>
                  <a:cubicBezTo>
                    <a:pt x="4" y="912"/>
                    <a:pt x="0" y="909"/>
                    <a:pt x="0" y="904"/>
                  </a:cubicBezTo>
                  <a:lnTo>
                    <a:pt x="0" y="792"/>
                  </a:lnTo>
                  <a:cubicBezTo>
                    <a:pt x="0" y="788"/>
                    <a:pt x="4" y="784"/>
                    <a:pt x="8" y="784"/>
                  </a:cubicBezTo>
                  <a:cubicBezTo>
                    <a:pt x="13" y="784"/>
                    <a:pt x="16" y="788"/>
                    <a:pt x="16" y="792"/>
                  </a:cubicBezTo>
                  <a:close/>
                  <a:moveTo>
                    <a:pt x="16" y="984"/>
                  </a:moveTo>
                  <a:lnTo>
                    <a:pt x="16" y="1096"/>
                  </a:lnTo>
                  <a:cubicBezTo>
                    <a:pt x="16" y="1101"/>
                    <a:pt x="13" y="1104"/>
                    <a:pt x="8" y="1104"/>
                  </a:cubicBezTo>
                  <a:cubicBezTo>
                    <a:pt x="4" y="1104"/>
                    <a:pt x="0" y="1101"/>
                    <a:pt x="0" y="1096"/>
                  </a:cubicBezTo>
                  <a:lnTo>
                    <a:pt x="0" y="984"/>
                  </a:lnTo>
                  <a:cubicBezTo>
                    <a:pt x="0" y="980"/>
                    <a:pt x="4" y="976"/>
                    <a:pt x="8" y="976"/>
                  </a:cubicBezTo>
                  <a:cubicBezTo>
                    <a:pt x="13" y="976"/>
                    <a:pt x="16" y="980"/>
                    <a:pt x="16" y="984"/>
                  </a:cubicBezTo>
                  <a:close/>
                  <a:moveTo>
                    <a:pt x="16" y="1176"/>
                  </a:moveTo>
                  <a:lnTo>
                    <a:pt x="16" y="1218"/>
                  </a:lnTo>
                  <a:lnTo>
                    <a:pt x="8" y="1210"/>
                  </a:lnTo>
                  <a:lnTo>
                    <a:pt x="79" y="1210"/>
                  </a:lnTo>
                  <a:cubicBezTo>
                    <a:pt x="83" y="1210"/>
                    <a:pt x="87" y="1213"/>
                    <a:pt x="87" y="1218"/>
                  </a:cubicBezTo>
                  <a:cubicBezTo>
                    <a:pt x="87" y="1222"/>
                    <a:pt x="83" y="1226"/>
                    <a:pt x="79" y="1226"/>
                  </a:cubicBezTo>
                  <a:lnTo>
                    <a:pt x="8" y="1226"/>
                  </a:lnTo>
                  <a:cubicBezTo>
                    <a:pt x="4" y="1226"/>
                    <a:pt x="0" y="1222"/>
                    <a:pt x="0" y="1218"/>
                  </a:cubicBezTo>
                  <a:lnTo>
                    <a:pt x="0" y="1176"/>
                  </a:lnTo>
                  <a:cubicBezTo>
                    <a:pt x="0" y="1172"/>
                    <a:pt x="4" y="1168"/>
                    <a:pt x="8" y="1168"/>
                  </a:cubicBezTo>
                  <a:cubicBezTo>
                    <a:pt x="13" y="1168"/>
                    <a:pt x="16" y="1172"/>
                    <a:pt x="16" y="1176"/>
                  </a:cubicBezTo>
                  <a:close/>
                  <a:moveTo>
                    <a:pt x="159" y="1210"/>
                  </a:moveTo>
                  <a:lnTo>
                    <a:pt x="271" y="1210"/>
                  </a:lnTo>
                  <a:cubicBezTo>
                    <a:pt x="275" y="1210"/>
                    <a:pt x="279" y="1213"/>
                    <a:pt x="279" y="1218"/>
                  </a:cubicBezTo>
                  <a:cubicBezTo>
                    <a:pt x="279" y="1222"/>
                    <a:pt x="275" y="1226"/>
                    <a:pt x="271" y="1226"/>
                  </a:cubicBezTo>
                  <a:lnTo>
                    <a:pt x="159" y="1226"/>
                  </a:lnTo>
                  <a:cubicBezTo>
                    <a:pt x="154" y="1226"/>
                    <a:pt x="151" y="1222"/>
                    <a:pt x="151" y="1218"/>
                  </a:cubicBezTo>
                  <a:cubicBezTo>
                    <a:pt x="151" y="1213"/>
                    <a:pt x="154" y="1210"/>
                    <a:pt x="159" y="1210"/>
                  </a:cubicBezTo>
                  <a:close/>
                  <a:moveTo>
                    <a:pt x="351" y="1210"/>
                  </a:moveTo>
                  <a:lnTo>
                    <a:pt x="463" y="1210"/>
                  </a:lnTo>
                  <a:cubicBezTo>
                    <a:pt x="467" y="1210"/>
                    <a:pt x="471" y="1213"/>
                    <a:pt x="471" y="1218"/>
                  </a:cubicBezTo>
                  <a:cubicBezTo>
                    <a:pt x="471" y="1222"/>
                    <a:pt x="467" y="1226"/>
                    <a:pt x="463" y="1226"/>
                  </a:cubicBezTo>
                  <a:lnTo>
                    <a:pt x="351" y="1226"/>
                  </a:lnTo>
                  <a:cubicBezTo>
                    <a:pt x="346" y="1226"/>
                    <a:pt x="343" y="1222"/>
                    <a:pt x="343" y="1218"/>
                  </a:cubicBezTo>
                  <a:cubicBezTo>
                    <a:pt x="343" y="1213"/>
                    <a:pt x="346" y="1210"/>
                    <a:pt x="351" y="1210"/>
                  </a:cubicBezTo>
                  <a:close/>
                  <a:moveTo>
                    <a:pt x="543" y="1210"/>
                  </a:moveTo>
                  <a:lnTo>
                    <a:pt x="655" y="1210"/>
                  </a:lnTo>
                  <a:cubicBezTo>
                    <a:pt x="659" y="1210"/>
                    <a:pt x="663" y="1213"/>
                    <a:pt x="663" y="1218"/>
                  </a:cubicBezTo>
                  <a:cubicBezTo>
                    <a:pt x="663" y="1222"/>
                    <a:pt x="659" y="1226"/>
                    <a:pt x="655" y="1226"/>
                  </a:cubicBezTo>
                  <a:lnTo>
                    <a:pt x="543" y="1226"/>
                  </a:lnTo>
                  <a:cubicBezTo>
                    <a:pt x="538" y="1226"/>
                    <a:pt x="535" y="1222"/>
                    <a:pt x="535" y="1218"/>
                  </a:cubicBezTo>
                  <a:cubicBezTo>
                    <a:pt x="535" y="1213"/>
                    <a:pt x="538" y="1210"/>
                    <a:pt x="543" y="1210"/>
                  </a:cubicBezTo>
                  <a:close/>
                  <a:moveTo>
                    <a:pt x="735" y="1210"/>
                  </a:moveTo>
                  <a:lnTo>
                    <a:pt x="847" y="1210"/>
                  </a:lnTo>
                  <a:cubicBezTo>
                    <a:pt x="851" y="1210"/>
                    <a:pt x="855" y="1213"/>
                    <a:pt x="855" y="1218"/>
                  </a:cubicBezTo>
                  <a:cubicBezTo>
                    <a:pt x="855" y="1222"/>
                    <a:pt x="851" y="1226"/>
                    <a:pt x="847" y="1226"/>
                  </a:cubicBezTo>
                  <a:lnTo>
                    <a:pt x="735" y="1226"/>
                  </a:lnTo>
                  <a:cubicBezTo>
                    <a:pt x="730" y="1226"/>
                    <a:pt x="727" y="1222"/>
                    <a:pt x="727" y="1218"/>
                  </a:cubicBezTo>
                  <a:cubicBezTo>
                    <a:pt x="727" y="1213"/>
                    <a:pt x="730" y="1210"/>
                    <a:pt x="735" y="1210"/>
                  </a:cubicBezTo>
                  <a:close/>
                  <a:moveTo>
                    <a:pt x="927" y="1210"/>
                  </a:moveTo>
                  <a:lnTo>
                    <a:pt x="1039" y="1210"/>
                  </a:lnTo>
                  <a:cubicBezTo>
                    <a:pt x="1043" y="1210"/>
                    <a:pt x="1047" y="1213"/>
                    <a:pt x="1047" y="1218"/>
                  </a:cubicBezTo>
                  <a:cubicBezTo>
                    <a:pt x="1047" y="1222"/>
                    <a:pt x="1043" y="1226"/>
                    <a:pt x="1039" y="1226"/>
                  </a:cubicBezTo>
                  <a:lnTo>
                    <a:pt x="927" y="1226"/>
                  </a:lnTo>
                  <a:cubicBezTo>
                    <a:pt x="922" y="1226"/>
                    <a:pt x="919" y="1222"/>
                    <a:pt x="919" y="1218"/>
                  </a:cubicBezTo>
                  <a:cubicBezTo>
                    <a:pt x="919" y="1213"/>
                    <a:pt x="922" y="1210"/>
                    <a:pt x="927" y="1210"/>
                  </a:cubicBezTo>
                  <a:close/>
                  <a:moveTo>
                    <a:pt x="1119" y="1210"/>
                  </a:moveTo>
                  <a:lnTo>
                    <a:pt x="1231" y="1210"/>
                  </a:lnTo>
                  <a:cubicBezTo>
                    <a:pt x="1235" y="1210"/>
                    <a:pt x="1239" y="1213"/>
                    <a:pt x="1239" y="1218"/>
                  </a:cubicBezTo>
                  <a:cubicBezTo>
                    <a:pt x="1239" y="1222"/>
                    <a:pt x="1235" y="1226"/>
                    <a:pt x="1231" y="1226"/>
                  </a:cubicBezTo>
                  <a:lnTo>
                    <a:pt x="1119" y="1226"/>
                  </a:lnTo>
                  <a:cubicBezTo>
                    <a:pt x="1114" y="1226"/>
                    <a:pt x="1111" y="1222"/>
                    <a:pt x="1111" y="1218"/>
                  </a:cubicBezTo>
                  <a:cubicBezTo>
                    <a:pt x="1111" y="1213"/>
                    <a:pt x="1114" y="1210"/>
                    <a:pt x="1119" y="1210"/>
                  </a:cubicBezTo>
                  <a:close/>
                  <a:moveTo>
                    <a:pt x="1311" y="1210"/>
                  </a:moveTo>
                  <a:lnTo>
                    <a:pt x="1423" y="1210"/>
                  </a:lnTo>
                  <a:cubicBezTo>
                    <a:pt x="1427" y="1210"/>
                    <a:pt x="1431" y="1213"/>
                    <a:pt x="1431" y="1218"/>
                  </a:cubicBezTo>
                  <a:cubicBezTo>
                    <a:pt x="1431" y="1222"/>
                    <a:pt x="1427" y="1226"/>
                    <a:pt x="1423" y="1226"/>
                  </a:cubicBezTo>
                  <a:lnTo>
                    <a:pt x="1311" y="1226"/>
                  </a:lnTo>
                  <a:cubicBezTo>
                    <a:pt x="1306" y="1226"/>
                    <a:pt x="1303" y="1222"/>
                    <a:pt x="1303" y="1218"/>
                  </a:cubicBezTo>
                  <a:cubicBezTo>
                    <a:pt x="1303" y="1213"/>
                    <a:pt x="1306" y="1210"/>
                    <a:pt x="1311" y="1210"/>
                  </a:cubicBezTo>
                  <a:close/>
                  <a:moveTo>
                    <a:pt x="1503" y="1210"/>
                  </a:moveTo>
                  <a:lnTo>
                    <a:pt x="1615" y="1210"/>
                  </a:lnTo>
                  <a:cubicBezTo>
                    <a:pt x="1619" y="1210"/>
                    <a:pt x="1623" y="1213"/>
                    <a:pt x="1623" y="1218"/>
                  </a:cubicBezTo>
                  <a:cubicBezTo>
                    <a:pt x="1623" y="1222"/>
                    <a:pt x="1619" y="1226"/>
                    <a:pt x="1615" y="1226"/>
                  </a:cubicBezTo>
                  <a:lnTo>
                    <a:pt x="1503" y="1226"/>
                  </a:lnTo>
                  <a:cubicBezTo>
                    <a:pt x="1498" y="1226"/>
                    <a:pt x="1495" y="1222"/>
                    <a:pt x="1495" y="1218"/>
                  </a:cubicBezTo>
                  <a:cubicBezTo>
                    <a:pt x="1495" y="1213"/>
                    <a:pt x="1498" y="1210"/>
                    <a:pt x="1503" y="1210"/>
                  </a:cubicBezTo>
                  <a:close/>
                  <a:moveTo>
                    <a:pt x="1695" y="1210"/>
                  </a:moveTo>
                  <a:lnTo>
                    <a:pt x="1807" y="1210"/>
                  </a:lnTo>
                  <a:cubicBezTo>
                    <a:pt x="1811" y="1210"/>
                    <a:pt x="1815" y="1213"/>
                    <a:pt x="1815" y="1218"/>
                  </a:cubicBezTo>
                  <a:cubicBezTo>
                    <a:pt x="1815" y="1222"/>
                    <a:pt x="1811" y="1226"/>
                    <a:pt x="1807" y="1226"/>
                  </a:cubicBezTo>
                  <a:lnTo>
                    <a:pt x="1695" y="1226"/>
                  </a:lnTo>
                  <a:cubicBezTo>
                    <a:pt x="1690" y="1226"/>
                    <a:pt x="1687" y="1222"/>
                    <a:pt x="1687" y="1218"/>
                  </a:cubicBezTo>
                  <a:cubicBezTo>
                    <a:pt x="1687" y="1213"/>
                    <a:pt x="1690" y="1210"/>
                    <a:pt x="1695" y="1210"/>
                  </a:cubicBezTo>
                  <a:close/>
                  <a:moveTo>
                    <a:pt x="1887" y="1210"/>
                  </a:moveTo>
                  <a:lnTo>
                    <a:pt x="1999" y="1210"/>
                  </a:lnTo>
                  <a:cubicBezTo>
                    <a:pt x="2003" y="1210"/>
                    <a:pt x="2007" y="1213"/>
                    <a:pt x="2007" y="1218"/>
                  </a:cubicBezTo>
                  <a:cubicBezTo>
                    <a:pt x="2007" y="1222"/>
                    <a:pt x="2003" y="1226"/>
                    <a:pt x="1999" y="1226"/>
                  </a:cubicBezTo>
                  <a:lnTo>
                    <a:pt x="1887" y="1226"/>
                  </a:lnTo>
                  <a:cubicBezTo>
                    <a:pt x="1882" y="1226"/>
                    <a:pt x="1879" y="1222"/>
                    <a:pt x="1879" y="1218"/>
                  </a:cubicBezTo>
                  <a:cubicBezTo>
                    <a:pt x="1879" y="1213"/>
                    <a:pt x="1882" y="1210"/>
                    <a:pt x="1887" y="1210"/>
                  </a:cubicBezTo>
                  <a:close/>
                  <a:moveTo>
                    <a:pt x="2056" y="1203"/>
                  </a:moveTo>
                  <a:lnTo>
                    <a:pt x="2056" y="1091"/>
                  </a:lnTo>
                  <a:cubicBezTo>
                    <a:pt x="2056" y="1087"/>
                    <a:pt x="2060" y="1083"/>
                    <a:pt x="2064" y="1083"/>
                  </a:cubicBezTo>
                  <a:cubicBezTo>
                    <a:pt x="2069" y="1083"/>
                    <a:pt x="2072" y="1087"/>
                    <a:pt x="2072" y="1091"/>
                  </a:cubicBezTo>
                  <a:lnTo>
                    <a:pt x="2072" y="1203"/>
                  </a:lnTo>
                  <a:cubicBezTo>
                    <a:pt x="2072" y="1208"/>
                    <a:pt x="2069" y="1211"/>
                    <a:pt x="2064" y="1211"/>
                  </a:cubicBezTo>
                  <a:cubicBezTo>
                    <a:pt x="2060" y="1211"/>
                    <a:pt x="2056" y="1208"/>
                    <a:pt x="2056" y="1203"/>
                  </a:cubicBezTo>
                  <a:close/>
                  <a:moveTo>
                    <a:pt x="2056" y="1011"/>
                  </a:moveTo>
                  <a:lnTo>
                    <a:pt x="2056" y="899"/>
                  </a:lnTo>
                  <a:cubicBezTo>
                    <a:pt x="2056" y="895"/>
                    <a:pt x="2060" y="891"/>
                    <a:pt x="2064" y="891"/>
                  </a:cubicBezTo>
                  <a:cubicBezTo>
                    <a:pt x="2069" y="891"/>
                    <a:pt x="2072" y="895"/>
                    <a:pt x="2072" y="899"/>
                  </a:cubicBezTo>
                  <a:lnTo>
                    <a:pt x="2072" y="1011"/>
                  </a:lnTo>
                  <a:cubicBezTo>
                    <a:pt x="2072" y="1016"/>
                    <a:pt x="2069" y="1019"/>
                    <a:pt x="2064" y="1019"/>
                  </a:cubicBezTo>
                  <a:cubicBezTo>
                    <a:pt x="2060" y="1019"/>
                    <a:pt x="2056" y="1016"/>
                    <a:pt x="2056" y="1011"/>
                  </a:cubicBezTo>
                  <a:close/>
                  <a:moveTo>
                    <a:pt x="2056" y="819"/>
                  </a:moveTo>
                  <a:lnTo>
                    <a:pt x="2056" y="707"/>
                  </a:lnTo>
                  <a:cubicBezTo>
                    <a:pt x="2056" y="703"/>
                    <a:pt x="2060" y="699"/>
                    <a:pt x="2064" y="699"/>
                  </a:cubicBezTo>
                  <a:cubicBezTo>
                    <a:pt x="2069" y="699"/>
                    <a:pt x="2072" y="703"/>
                    <a:pt x="2072" y="707"/>
                  </a:cubicBezTo>
                  <a:lnTo>
                    <a:pt x="2072" y="819"/>
                  </a:lnTo>
                  <a:cubicBezTo>
                    <a:pt x="2072" y="824"/>
                    <a:pt x="2069" y="827"/>
                    <a:pt x="2064" y="827"/>
                  </a:cubicBezTo>
                  <a:cubicBezTo>
                    <a:pt x="2060" y="827"/>
                    <a:pt x="2056" y="824"/>
                    <a:pt x="2056" y="819"/>
                  </a:cubicBezTo>
                  <a:close/>
                  <a:moveTo>
                    <a:pt x="2056" y="627"/>
                  </a:moveTo>
                  <a:lnTo>
                    <a:pt x="2056" y="515"/>
                  </a:lnTo>
                  <a:cubicBezTo>
                    <a:pt x="2056" y="511"/>
                    <a:pt x="2060" y="507"/>
                    <a:pt x="2064" y="507"/>
                  </a:cubicBezTo>
                  <a:cubicBezTo>
                    <a:pt x="2069" y="507"/>
                    <a:pt x="2072" y="511"/>
                    <a:pt x="2072" y="515"/>
                  </a:cubicBezTo>
                  <a:lnTo>
                    <a:pt x="2072" y="627"/>
                  </a:lnTo>
                  <a:cubicBezTo>
                    <a:pt x="2072" y="632"/>
                    <a:pt x="2069" y="635"/>
                    <a:pt x="2064" y="635"/>
                  </a:cubicBezTo>
                  <a:cubicBezTo>
                    <a:pt x="2060" y="635"/>
                    <a:pt x="2056" y="632"/>
                    <a:pt x="2056" y="627"/>
                  </a:cubicBezTo>
                  <a:close/>
                  <a:moveTo>
                    <a:pt x="2056" y="435"/>
                  </a:moveTo>
                  <a:lnTo>
                    <a:pt x="2056" y="323"/>
                  </a:lnTo>
                  <a:cubicBezTo>
                    <a:pt x="2056" y="319"/>
                    <a:pt x="2060" y="315"/>
                    <a:pt x="2064" y="315"/>
                  </a:cubicBezTo>
                  <a:cubicBezTo>
                    <a:pt x="2069" y="315"/>
                    <a:pt x="2072" y="319"/>
                    <a:pt x="2072" y="323"/>
                  </a:cubicBezTo>
                  <a:lnTo>
                    <a:pt x="2072" y="435"/>
                  </a:lnTo>
                  <a:cubicBezTo>
                    <a:pt x="2072" y="440"/>
                    <a:pt x="2069" y="443"/>
                    <a:pt x="2064" y="443"/>
                  </a:cubicBezTo>
                  <a:cubicBezTo>
                    <a:pt x="2060" y="443"/>
                    <a:pt x="2056" y="440"/>
                    <a:pt x="2056" y="435"/>
                  </a:cubicBezTo>
                  <a:close/>
                  <a:moveTo>
                    <a:pt x="2056" y="243"/>
                  </a:moveTo>
                  <a:lnTo>
                    <a:pt x="2056" y="131"/>
                  </a:lnTo>
                  <a:cubicBezTo>
                    <a:pt x="2056" y="127"/>
                    <a:pt x="2060" y="123"/>
                    <a:pt x="2064" y="123"/>
                  </a:cubicBezTo>
                  <a:cubicBezTo>
                    <a:pt x="2069" y="123"/>
                    <a:pt x="2072" y="127"/>
                    <a:pt x="2072" y="131"/>
                  </a:cubicBezTo>
                  <a:lnTo>
                    <a:pt x="2072" y="243"/>
                  </a:lnTo>
                  <a:cubicBezTo>
                    <a:pt x="2072" y="248"/>
                    <a:pt x="2069" y="251"/>
                    <a:pt x="2064" y="251"/>
                  </a:cubicBezTo>
                  <a:cubicBezTo>
                    <a:pt x="2060" y="251"/>
                    <a:pt x="2056" y="248"/>
                    <a:pt x="2056" y="243"/>
                  </a:cubicBezTo>
                  <a:close/>
                  <a:moveTo>
                    <a:pt x="2056" y="51"/>
                  </a:moveTo>
                  <a:lnTo>
                    <a:pt x="2056" y="8"/>
                  </a:lnTo>
                  <a:lnTo>
                    <a:pt x="2064" y="16"/>
                  </a:lnTo>
                  <a:lnTo>
                    <a:pt x="1995" y="16"/>
                  </a:lnTo>
                  <a:cubicBezTo>
                    <a:pt x="1991" y="16"/>
                    <a:pt x="1987" y="13"/>
                    <a:pt x="1987" y="8"/>
                  </a:cubicBezTo>
                  <a:cubicBezTo>
                    <a:pt x="1987" y="4"/>
                    <a:pt x="1991" y="0"/>
                    <a:pt x="1995" y="0"/>
                  </a:cubicBezTo>
                  <a:lnTo>
                    <a:pt x="2064" y="0"/>
                  </a:lnTo>
                  <a:cubicBezTo>
                    <a:pt x="2069" y="0"/>
                    <a:pt x="2072" y="4"/>
                    <a:pt x="2072" y="8"/>
                  </a:cubicBezTo>
                  <a:lnTo>
                    <a:pt x="2072" y="51"/>
                  </a:lnTo>
                  <a:cubicBezTo>
                    <a:pt x="2072" y="56"/>
                    <a:pt x="2069" y="59"/>
                    <a:pt x="2064" y="59"/>
                  </a:cubicBezTo>
                  <a:cubicBezTo>
                    <a:pt x="2060" y="59"/>
                    <a:pt x="2056" y="56"/>
                    <a:pt x="2056" y="51"/>
                  </a:cubicBezTo>
                  <a:close/>
                  <a:moveTo>
                    <a:pt x="1915" y="16"/>
                  </a:moveTo>
                  <a:lnTo>
                    <a:pt x="1803" y="16"/>
                  </a:lnTo>
                  <a:cubicBezTo>
                    <a:pt x="1799" y="16"/>
                    <a:pt x="1795" y="13"/>
                    <a:pt x="1795" y="8"/>
                  </a:cubicBezTo>
                  <a:cubicBezTo>
                    <a:pt x="1795" y="4"/>
                    <a:pt x="1799" y="0"/>
                    <a:pt x="1803" y="0"/>
                  </a:cubicBezTo>
                  <a:lnTo>
                    <a:pt x="1915" y="0"/>
                  </a:lnTo>
                  <a:cubicBezTo>
                    <a:pt x="1920" y="0"/>
                    <a:pt x="1923" y="4"/>
                    <a:pt x="1923" y="8"/>
                  </a:cubicBezTo>
                  <a:cubicBezTo>
                    <a:pt x="1923" y="13"/>
                    <a:pt x="1920" y="16"/>
                    <a:pt x="1915" y="16"/>
                  </a:cubicBezTo>
                  <a:close/>
                  <a:moveTo>
                    <a:pt x="1723" y="16"/>
                  </a:moveTo>
                  <a:lnTo>
                    <a:pt x="1611" y="16"/>
                  </a:lnTo>
                  <a:cubicBezTo>
                    <a:pt x="1607" y="16"/>
                    <a:pt x="1603" y="13"/>
                    <a:pt x="1603" y="8"/>
                  </a:cubicBezTo>
                  <a:cubicBezTo>
                    <a:pt x="1603" y="4"/>
                    <a:pt x="1607" y="0"/>
                    <a:pt x="1611" y="0"/>
                  </a:cubicBezTo>
                  <a:lnTo>
                    <a:pt x="1723" y="0"/>
                  </a:lnTo>
                  <a:cubicBezTo>
                    <a:pt x="1728" y="0"/>
                    <a:pt x="1731" y="4"/>
                    <a:pt x="1731" y="8"/>
                  </a:cubicBezTo>
                  <a:cubicBezTo>
                    <a:pt x="1731" y="13"/>
                    <a:pt x="1728" y="16"/>
                    <a:pt x="1723" y="16"/>
                  </a:cubicBezTo>
                  <a:close/>
                  <a:moveTo>
                    <a:pt x="1531" y="16"/>
                  </a:moveTo>
                  <a:lnTo>
                    <a:pt x="1419" y="16"/>
                  </a:lnTo>
                  <a:cubicBezTo>
                    <a:pt x="1415" y="16"/>
                    <a:pt x="1411" y="13"/>
                    <a:pt x="1411" y="8"/>
                  </a:cubicBezTo>
                  <a:cubicBezTo>
                    <a:pt x="1411" y="4"/>
                    <a:pt x="1415" y="0"/>
                    <a:pt x="1419" y="0"/>
                  </a:cubicBezTo>
                  <a:lnTo>
                    <a:pt x="1531" y="0"/>
                  </a:lnTo>
                  <a:cubicBezTo>
                    <a:pt x="1536" y="0"/>
                    <a:pt x="1539" y="4"/>
                    <a:pt x="1539" y="8"/>
                  </a:cubicBezTo>
                  <a:cubicBezTo>
                    <a:pt x="1539" y="13"/>
                    <a:pt x="1536" y="16"/>
                    <a:pt x="1531" y="16"/>
                  </a:cubicBezTo>
                  <a:close/>
                  <a:moveTo>
                    <a:pt x="1339" y="16"/>
                  </a:moveTo>
                  <a:lnTo>
                    <a:pt x="1227" y="16"/>
                  </a:lnTo>
                  <a:cubicBezTo>
                    <a:pt x="1223" y="16"/>
                    <a:pt x="1219" y="13"/>
                    <a:pt x="1219" y="8"/>
                  </a:cubicBezTo>
                  <a:cubicBezTo>
                    <a:pt x="1219" y="4"/>
                    <a:pt x="1223" y="0"/>
                    <a:pt x="1227" y="0"/>
                  </a:cubicBezTo>
                  <a:lnTo>
                    <a:pt x="1339" y="0"/>
                  </a:lnTo>
                  <a:cubicBezTo>
                    <a:pt x="1344" y="0"/>
                    <a:pt x="1347" y="4"/>
                    <a:pt x="1347" y="8"/>
                  </a:cubicBezTo>
                  <a:cubicBezTo>
                    <a:pt x="1347" y="13"/>
                    <a:pt x="1344" y="16"/>
                    <a:pt x="1339" y="16"/>
                  </a:cubicBezTo>
                  <a:close/>
                  <a:moveTo>
                    <a:pt x="1147" y="16"/>
                  </a:moveTo>
                  <a:lnTo>
                    <a:pt x="1035" y="16"/>
                  </a:lnTo>
                  <a:cubicBezTo>
                    <a:pt x="1031" y="16"/>
                    <a:pt x="1027" y="13"/>
                    <a:pt x="1027" y="8"/>
                  </a:cubicBezTo>
                  <a:cubicBezTo>
                    <a:pt x="1027" y="4"/>
                    <a:pt x="1031" y="0"/>
                    <a:pt x="1035" y="0"/>
                  </a:cubicBezTo>
                  <a:lnTo>
                    <a:pt x="1147" y="0"/>
                  </a:lnTo>
                  <a:cubicBezTo>
                    <a:pt x="1152" y="0"/>
                    <a:pt x="1155" y="4"/>
                    <a:pt x="1155" y="8"/>
                  </a:cubicBezTo>
                  <a:cubicBezTo>
                    <a:pt x="1155" y="13"/>
                    <a:pt x="1152" y="16"/>
                    <a:pt x="1147" y="16"/>
                  </a:cubicBezTo>
                  <a:close/>
                  <a:moveTo>
                    <a:pt x="955" y="16"/>
                  </a:moveTo>
                  <a:lnTo>
                    <a:pt x="843" y="16"/>
                  </a:lnTo>
                  <a:cubicBezTo>
                    <a:pt x="839" y="16"/>
                    <a:pt x="835" y="13"/>
                    <a:pt x="835" y="8"/>
                  </a:cubicBezTo>
                  <a:cubicBezTo>
                    <a:pt x="835" y="4"/>
                    <a:pt x="839" y="0"/>
                    <a:pt x="843" y="0"/>
                  </a:cubicBezTo>
                  <a:lnTo>
                    <a:pt x="955" y="0"/>
                  </a:lnTo>
                  <a:cubicBezTo>
                    <a:pt x="960" y="0"/>
                    <a:pt x="963" y="4"/>
                    <a:pt x="963" y="8"/>
                  </a:cubicBezTo>
                  <a:cubicBezTo>
                    <a:pt x="963" y="13"/>
                    <a:pt x="960" y="16"/>
                    <a:pt x="955" y="16"/>
                  </a:cubicBezTo>
                  <a:close/>
                  <a:moveTo>
                    <a:pt x="763" y="16"/>
                  </a:moveTo>
                  <a:lnTo>
                    <a:pt x="651" y="16"/>
                  </a:lnTo>
                  <a:cubicBezTo>
                    <a:pt x="647" y="16"/>
                    <a:pt x="643" y="13"/>
                    <a:pt x="643" y="8"/>
                  </a:cubicBezTo>
                  <a:cubicBezTo>
                    <a:pt x="643" y="4"/>
                    <a:pt x="647" y="0"/>
                    <a:pt x="651" y="0"/>
                  </a:cubicBezTo>
                  <a:lnTo>
                    <a:pt x="763" y="0"/>
                  </a:lnTo>
                  <a:cubicBezTo>
                    <a:pt x="768" y="0"/>
                    <a:pt x="771" y="4"/>
                    <a:pt x="771" y="8"/>
                  </a:cubicBezTo>
                  <a:cubicBezTo>
                    <a:pt x="771" y="13"/>
                    <a:pt x="768" y="16"/>
                    <a:pt x="763" y="16"/>
                  </a:cubicBezTo>
                  <a:close/>
                  <a:moveTo>
                    <a:pt x="571" y="16"/>
                  </a:moveTo>
                  <a:lnTo>
                    <a:pt x="459" y="16"/>
                  </a:lnTo>
                  <a:cubicBezTo>
                    <a:pt x="455" y="16"/>
                    <a:pt x="451" y="13"/>
                    <a:pt x="451" y="8"/>
                  </a:cubicBezTo>
                  <a:cubicBezTo>
                    <a:pt x="451" y="4"/>
                    <a:pt x="455" y="0"/>
                    <a:pt x="459" y="0"/>
                  </a:cubicBezTo>
                  <a:lnTo>
                    <a:pt x="571" y="0"/>
                  </a:lnTo>
                  <a:cubicBezTo>
                    <a:pt x="576" y="0"/>
                    <a:pt x="579" y="4"/>
                    <a:pt x="579" y="8"/>
                  </a:cubicBezTo>
                  <a:cubicBezTo>
                    <a:pt x="579" y="13"/>
                    <a:pt x="576" y="16"/>
                    <a:pt x="571" y="16"/>
                  </a:cubicBezTo>
                  <a:close/>
                  <a:moveTo>
                    <a:pt x="379" y="16"/>
                  </a:moveTo>
                  <a:lnTo>
                    <a:pt x="267" y="16"/>
                  </a:lnTo>
                  <a:cubicBezTo>
                    <a:pt x="263" y="16"/>
                    <a:pt x="259" y="13"/>
                    <a:pt x="259" y="8"/>
                  </a:cubicBezTo>
                  <a:cubicBezTo>
                    <a:pt x="259" y="4"/>
                    <a:pt x="263" y="0"/>
                    <a:pt x="267" y="0"/>
                  </a:cubicBezTo>
                  <a:lnTo>
                    <a:pt x="379" y="0"/>
                  </a:lnTo>
                  <a:cubicBezTo>
                    <a:pt x="384" y="0"/>
                    <a:pt x="387" y="4"/>
                    <a:pt x="387" y="8"/>
                  </a:cubicBezTo>
                  <a:cubicBezTo>
                    <a:pt x="387" y="13"/>
                    <a:pt x="384" y="16"/>
                    <a:pt x="379" y="16"/>
                  </a:cubicBezTo>
                  <a:close/>
                  <a:moveTo>
                    <a:pt x="187" y="16"/>
                  </a:moveTo>
                  <a:lnTo>
                    <a:pt x="75" y="16"/>
                  </a:lnTo>
                  <a:cubicBezTo>
                    <a:pt x="71" y="16"/>
                    <a:pt x="67" y="13"/>
                    <a:pt x="67" y="8"/>
                  </a:cubicBezTo>
                  <a:cubicBezTo>
                    <a:pt x="67" y="4"/>
                    <a:pt x="71" y="0"/>
                    <a:pt x="75" y="0"/>
                  </a:cubicBezTo>
                  <a:lnTo>
                    <a:pt x="187" y="0"/>
                  </a:lnTo>
                  <a:cubicBezTo>
                    <a:pt x="192" y="0"/>
                    <a:pt x="195" y="4"/>
                    <a:pt x="195" y="8"/>
                  </a:cubicBezTo>
                  <a:cubicBezTo>
                    <a:pt x="195" y="13"/>
                    <a:pt x="192" y="16"/>
                    <a:pt x="187" y="1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3366"/>
                </a:solidFill>
              </a:endParaRPr>
            </a:p>
          </p:txBody>
        </p:sp>
        <p:grpSp>
          <p:nvGrpSpPr>
            <p:cNvPr id="91143" name="Group 5"/>
            <p:cNvGrpSpPr>
              <a:grpSpLocks/>
            </p:cNvGrpSpPr>
            <p:nvPr/>
          </p:nvGrpSpPr>
          <p:grpSpPr bwMode="auto">
            <a:xfrm>
              <a:off x="3845" y="1261"/>
              <a:ext cx="480" cy="661"/>
              <a:chOff x="991" y="750"/>
              <a:chExt cx="480" cy="661"/>
            </a:xfrm>
          </p:grpSpPr>
          <p:sp>
            <p:nvSpPr>
              <p:cNvPr id="91397" name="Rectangle 6"/>
              <p:cNvSpPr>
                <a:spLocks noChangeArrowheads="1"/>
              </p:cNvSpPr>
              <p:nvPr/>
            </p:nvSpPr>
            <p:spPr bwMode="auto">
              <a:xfrm>
                <a:off x="991" y="750"/>
                <a:ext cx="480" cy="15"/>
              </a:xfrm>
              <a:prstGeom prst="rect">
                <a:avLst/>
              </a:pr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98" name="Rectangle 7"/>
              <p:cNvSpPr>
                <a:spLocks noChangeArrowheads="1"/>
              </p:cNvSpPr>
              <p:nvPr/>
            </p:nvSpPr>
            <p:spPr bwMode="auto">
              <a:xfrm>
                <a:off x="991" y="765"/>
                <a:ext cx="480" cy="15"/>
              </a:xfrm>
              <a:prstGeom prst="rect">
                <a:avLst/>
              </a:prstGeom>
              <a:solidFill>
                <a:srgbClr val="E2D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99" name="Rectangle 8"/>
              <p:cNvSpPr>
                <a:spLocks noChangeArrowheads="1"/>
              </p:cNvSpPr>
              <p:nvPr/>
            </p:nvSpPr>
            <p:spPr bwMode="auto">
              <a:xfrm>
                <a:off x="991" y="780"/>
                <a:ext cx="480" cy="15"/>
              </a:xfrm>
              <a:prstGeom prst="rect">
                <a:avLst/>
              </a:prstGeom>
              <a:solidFill>
                <a:srgbClr val="E4D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0" name="Rectangle 9"/>
              <p:cNvSpPr>
                <a:spLocks noChangeArrowheads="1"/>
              </p:cNvSpPr>
              <p:nvPr/>
            </p:nvSpPr>
            <p:spPr bwMode="auto">
              <a:xfrm>
                <a:off x="991" y="795"/>
                <a:ext cx="480" cy="15"/>
              </a:xfrm>
              <a:prstGeom prst="rect">
                <a:avLst/>
              </a:prstGeom>
              <a:solidFill>
                <a:srgbClr val="E6DE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1" name="Rectangle 10"/>
              <p:cNvSpPr>
                <a:spLocks noChangeArrowheads="1"/>
              </p:cNvSpPr>
              <p:nvPr/>
            </p:nvSpPr>
            <p:spPr bwMode="auto">
              <a:xfrm>
                <a:off x="991" y="810"/>
                <a:ext cx="480" cy="15"/>
              </a:xfrm>
              <a:prstGeom prst="rect">
                <a:avLst/>
              </a:prstGeom>
              <a:solidFill>
                <a:srgbClr val="E8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2" name="Rectangle 11"/>
              <p:cNvSpPr>
                <a:spLocks noChangeArrowheads="1"/>
              </p:cNvSpPr>
              <p:nvPr/>
            </p:nvSpPr>
            <p:spPr bwMode="auto">
              <a:xfrm>
                <a:off x="991" y="825"/>
                <a:ext cx="480" cy="15"/>
              </a:xfrm>
              <a:prstGeom prst="rect">
                <a:avLst/>
              </a:prstGeom>
              <a:solidFill>
                <a:srgbClr val="E9E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3" name="Rectangle 12"/>
              <p:cNvSpPr>
                <a:spLocks noChangeArrowheads="1"/>
              </p:cNvSpPr>
              <p:nvPr/>
            </p:nvSpPr>
            <p:spPr bwMode="auto">
              <a:xfrm>
                <a:off x="991" y="840"/>
                <a:ext cx="480" cy="16"/>
              </a:xfrm>
              <a:prstGeom prst="rect">
                <a:avLst/>
              </a:prstGeom>
              <a:solidFill>
                <a:srgbClr val="EAE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4" name="Rectangle 13"/>
              <p:cNvSpPr>
                <a:spLocks noChangeArrowheads="1"/>
              </p:cNvSpPr>
              <p:nvPr/>
            </p:nvSpPr>
            <p:spPr bwMode="auto">
              <a:xfrm>
                <a:off x="991" y="856"/>
                <a:ext cx="480" cy="15"/>
              </a:xfrm>
              <a:prstGeom prst="rect">
                <a:avLst/>
              </a:prstGeom>
              <a:solidFill>
                <a:srgbClr val="ECE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5" name="Rectangle 14"/>
              <p:cNvSpPr>
                <a:spLocks noChangeArrowheads="1"/>
              </p:cNvSpPr>
              <p:nvPr/>
            </p:nvSpPr>
            <p:spPr bwMode="auto">
              <a:xfrm>
                <a:off x="991" y="871"/>
                <a:ext cx="480" cy="15"/>
              </a:xfrm>
              <a:prstGeom prst="rect">
                <a:avLst/>
              </a:prstGeom>
              <a:solidFill>
                <a:srgbClr val="EDE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6" name="Rectangle 15"/>
              <p:cNvSpPr>
                <a:spLocks noChangeArrowheads="1"/>
              </p:cNvSpPr>
              <p:nvPr/>
            </p:nvSpPr>
            <p:spPr bwMode="auto">
              <a:xfrm>
                <a:off x="991" y="886"/>
                <a:ext cx="480" cy="15"/>
              </a:xfrm>
              <a:prstGeom prst="rect">
                <a:avLst/>
              </a:prstGeom>
              <a:solidFill>
                <a:srgbClr val="EF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7" name="Rectangle 16"/>
              <p:cNvSpPr>
                <a:spLocks noChangeArrowheads="1"/>
              </p:cNvSpPr>
              <p:nvPr/>
            </p:nvSpPr>
            <p:spPr bwMode="auto">
              <a:xfrm>
                <a:off x="991" y="901"/>
                <a:ext cx="480" cy="15"/>
              </a:xfrm>
              <a:prstGeom prst="rect">
                <a:avLst/>
              </a:prstGeom>
              <a:solidFill>
                <a:srgbClr val="F1ED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8" name="Rectangle 17"/>
              <p:cNvSpPr>
                <a:spLocks noChangeArrowheads="1"/>
              </p:cNvSpPr>
              <p:nvPr/>
            </p:nvSpPr>
            <p:spPr bwMode="auto">
              <a:xfrm>
                <a:off x="991" y="916"/>
                <a:ext cx="480" cy="15"/>
              </a:xfrm>
              <a:prstGeom prst="rect">
                <a:avLst/>
              </a:prstGeom>
              <a:solidFill>
                <a:srgbClr val="F3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09" name="Rectangle 18"/>
              <p:cNvSpPr>
                <a:spLocks noChangeArrowheads="1"/>
              </p:cNvSpPr>
              <p:nvPr/>
            </p:nvSpPr>
            <p:spPr bwMode="auto">
              <a:xfrm>
                <a:off x="991" y="931"/>
                <a:ext cx="480" cy="15"/>
              </a:xfrm>
              <a:prstGeom prst="rect">
                <a:avLst/>
              </a:prstGeom>
              <a:solidFill>
                <a:srgbClr val="F4F1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0" name="Rectangle 19"/>
              <p:cNvSpPr>
                <a:spLocks noChangeArrowheads="1"/>
              </p:cNvSpPr>
              <p:nvPr/>
            </p:nvSpPr>
            <p:spPr bwMode="auto">
              <a:xfrm>
                <a:off x="991" y="946"/>
                <a:ext cx="480" cy="15"/>
              </a:xfrm>
              <a:prstGeom prst="rect">
                <a:avLst/>
              </a:prstGeom>
              <a:solidFill>
                <a:srgbClr val="F6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1" name="Rectangle 20"/>
              <p:cNvSpPr>
                <a:spLocks noChangeArrowheads="1"/>
              </p:cNvSpPr>
              <p:nvPr/>
            </p:nvSpPr>
            <p:spPr bwMode="auto">
              <a:xfrm>
                <a:off x="991" y="961"/>
                <a:ext cx="480" cy="15"/>
              </a:xfrm>
              <a:prstGeom prst="rect">
                <a:avLst/>
              </a:prstGeom>
              <a:solidFill>
                <a:srgbClr val="F8F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2" name="Rectangle 21"/>
              <p:cNvSpPr>
                <a:spLocks noChangeArrowheads="1"/>
              </p:cNvSpPr>
              <p:nvPr/>
            </p:nvSpPr>
            <p:spPr bwMode="auto">
              <a:xfrm>
                <a:off x="991" y="976"/>
                <a:ext cx="480" cy="15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3" name="Rectangle 22"/>
              <p:cNvSpPr>
                <a:spLocks noChangeArrowheads="1"/>
              </p:cNvSpPr>
              <p:nvPr/>
            </p:nvSpPr>
            <p:spPr bwMode="auto">
              <a:xfrm>
                <a:off x="991" y="991"/>
                <a:ext cx="480" cy="15"/>
              </a:xfrm>
              <a:prstGeom prst="rect">
                <a:avLst/>
              </a:prstGeom>
              <a:solidFill>
                <a:srgbClr val="FAF9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4" name="Rectangle 23"/>
              <p:cNvSpPr>
                <a:spLocks noChangeArrowheads="1"/>
              </p:cNvSpPr>
              <p:nvPr/>
            </p:nvSpPr>
            <p:spPr bwMode="auto">
              <a:xfrm>
                <a:off x="991" y="1006"/>
                <a:ext cx="480" cy="15"/>
              </a:xfrm>
              <a:prstGeom prst="rect">
                <a:avLst/>
              </a:prstGeom>
              <a:solidFill>
                <a:srgbClr val="FCF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5" name="Rectangle 24"/>
              <p:cNvSpPr>
                <a:spLocks noChangeArrowheads="1"/>
              </p:cNvSpPr>
              <p:nvPr/>
            </p:nvSpPr>
            <p:spPr bwMode="auto">
              <a:xfrm>
                <a:off x="991" y="1021"/>
                <a:ext cx="480" cy="15"/>
              </a:xfrm>
              <a:prstGeom prst="rect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416" name="Freeform 25"/>
              <p:cNvSpPr>
                <a:spLocks/>
              </p:cNvSpPr>
              <p:nvPr/>
            </p:nvSpPr>
            <p:spPr bwMode="auto">
              <a:xfrm>
                <a:off x="1006" y="769"/>
                <a:ext cx="442" cy="247"/>
              </a:xfrm>
              <a:custGeom>
                <a:avLst/>
                <a:gdLst>
                  <a:gd name="T0" fmla="*/ 26 w 471"/>
                  <a:gd name="T1" fmla="*/ 39 h 263"/>
                  <a:gd name="T2" fmla="*/ 69 w 471"/>
                  <a:gd name="T3" fmla="*/ 16 h 263"/>
                  <a:gd name="T4" fmla="*/ 44 w 471"/>
                  <a:gd name="T5" fmla="*/ 0 h 263"/>
                  <a:gd name="T6" fmla="*/ 0 w 471"/>
                  <a:gd name="T7" fmla="*/ 24 h 263"/>
                  <a:gd name="T8" fmla="*/ 26 w 471"/>
                  <a:gd name="T9" fmla="*/ 3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1"/>
                  <a:gd name="T16" fmla="*/ 0 h 263"/>
                  <a:gd name="T17" fmla="*/ 471 w 471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1" h="263">
                    <a:moveTo>
                      <a:pt x="179" y="263"/>
                    </a:moveTo>
                    <a:lnTo>
                      <a:pt x="471" y="100"/>
                    </a:lnTo>
                    <a:lnTo>
                      <a:pt x="290" y="0"/>
                    </a:lnTo>
                    <a:lnTo>
                      <a:pt x="0" y="162"/>
                    </a:lnTo>
                    <a:cubicBezTo>
                      <a:pt x="46" y="214"/>
                      <a:pt x="109" y="250"/>
                      <a:pt x="179" y="263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417" name="Picture 2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1" y="901"/>
                <a:ext cx="210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418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1" y="901"/>
                <a:ext cx="210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419" name="Freeform 28"/>
              <p:cNvSpPr>
                <a:spLocks/>
              </p:cNvSpPr>
              <p:nvPr/>
            </p:nvSpPr>
            <p:spPr bwMode="auto">
              <a:xfrm>
                <a:off x="1007" y="921"/>
                <a:ext cx="167" cy="479"/>
              </a:xfrm>
              <a:custGeom>
                <a:avLst/>
                <a:gdLst>
                  <a:gd name="T0" fmla="*/ 26 w 178"/>
                  <a:gd name="T1" fmla="*/ 16 h 510"/>
                  <a:gd name="T2" fmla="*/ 0 w 178"/>
                  <a:gd name="T3" fmla="*/ 0 h 510"/>
                  <a:gd name="T4" fmla="*/ 0 w 178"/>
                  <a:gd name="T5" fmla="*/ 0 h 510"/>
                  <a:gd name="T6" fmla="*/ 0 w 178"/>
                  <a:gd name="T7" fmla="*/ 64 h 510"/>
                  <a:gd name="T8" fmla="*/ 26 w 178"/>
                  <a:gd name="T9" fmla="*/ 78 h 510"/>
                  <a:gd name="T10" fmla="*/ 26 w 178"/>
                  <a:gd name="T11" fmla="*/ 78 h 510"/>
                  <a:gd name="T12" fmla="*/ 26 w 178"/>
                  <a:gd name="T13" fmla="*/ 16 h 5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510"/>
                  <a:gd name="T23" fmla="*/ 178 w 178"/>
                  <a:gd name="T24" fmla="*/ 510 h 5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510">
                    <a:moveTo>
                      <a:pt x="178" y="101"/>
                    </a:moveTo>
                    <a:cubicBezTo>
                      <a:pt x="108" y="88"/>
                      <a:pt x="45" y="52"/>
                      <a:pt x="0" y="0"/>
                    </a:cubicBezTo>
                    <a:lnTo>
                      <a:pt x="0" y="417"/>
                    </a:lnTo>
                    <a:cubicBezTo>
                      <a:pt x="46" y="467"/>
                      <a:pt x="109" y="500"/>
                      <a:pt x="178" y="510"/>
                    </a:cubicBezTo>
                    <a:lnTo>
                      <a:pt x="178" y="101"/>
                    </a:lnTo>
                  </a:path>
                </a:pathLst>
              </a:custGeom>
              <a:noFill/>
              <a:ln w="5080" cap="rnd">
                <a:solidFill>
                  <a:srgbClr val="A784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420" name="Picture 2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421" name="Picture 3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422" name="Freeform 31"/>
              <p:cNvSpPr>
                <a:spLocks/>
              </p:cNvSpPr>
              <p:nvPr/>
            </p:nvSpPr>
            <p:spPr bwMode="auto">
              <a:xfrm>
                <a:off x="1174" y="863"/>
                <a:ext cx="274" cy="537"/>
              </a:xfrm>
              <a:custGeom>
                <a:avLst/>
                <a:gdLst>
                  <a:gd name="T0" fmla="*/ 0 w 274"/>
                  <a:gd name="T1" fmla="*/ 153 h 537"/>
                  <a:gd name="T2" fmla="*/ 0 w 274"/>
                  <a:gd name="T3" fmla="*/ 537 h 537"/>
                  <a:gd name="T4" fmla="*/ 274 w 274"/>
                  <a:gd name="T5" fmla="*/ 385 h 537"/>
                  <a:gd name="T6" fmla="*/ 274 w 274"/>
                  <a:gd name="T7" fmla="*/ 0 h 537"/>
                  <a:gd name="T8" fmla="*/ 0 w 274"/>
                  <a:gd name="T9" fmla="*/ 153 h 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"/>
                  <a:gd name="T16" fmla="*/ 0 h 537"/>
                  <a:gd name="T17" fmla="*/ 274 w 274"/>
                  <a:gd name="T18" fmla="*/ 537 h 5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" h="537">
                    <a:moveTo>
                      <a:pt x="0" y="153"/>
                    </a:moveTo>
                    <a:lnTo>
                      <a:pt x="0" y="537"/>
                    </a:lnTo>
                    <a:lnTo>
                      <a:pt x="274" y="385"/>
                    </a:lnTo>
                    <a:lnTo>
                      <a:pt x="274" y="0"/>
                    </a:lnTo>
                    <a:lnTo>
                      <a:pt x="0" y="153"/>
                    </a:lnTo>
                    <a:close/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23" name="Freeform 32"/>
              <p:cNvSpPr>
                <a:spLocks/>
              </p:cNvSpPr>
              <p:nvPr/>
            </p:nvSpPr>
            <p:spPr bwMode="auto">
              <a:xfrm>
                <a:off x="1006" y="769"/>
                <a:ext cx="442" cy="631"/>
              </a:xfrm>
              <a:custGeom>
                <a:avLst/>
                <a:gdLst>
                  <a:gd name="T0" fmla="*/ 69 w 471"/>
                  <a:gd name="T1" fmla="*/ 16 h 672"/>
                  <a:gd name="T2" fmla="*/ 44 w 471"/>
                  <a:gd name="T3" fmla="*/ 0 h 672"/>
                  <a:gd name="T4" fmla="*/ 0 w 471"/>
                  <a:gd name="T5" fmla="*/ 24 h 672"/>
                  <a:gd name="T6" fmla="*/ 1 w 471"/>
                  <a:gd name="T7" fmla="*/ 87 h 672"/>
                  <a:gd name="T8" fmla="*/ 26 w 471"/>
                  <a:gd name="T9" fmla="*/ 101 h 672"/>
                  <a:gd name="T10" fmla="*/ 26 w 471"/>
                  <a:gd name="T11" fmla="*/ 101 h 672"/>
                  <a:gd name="T12" fmla="*/ 69 w 471"/>
                  <a:gd name="T13" fmla="*/ 77 h 672"/>
                  <a:gd name="T14" fmla="*/ 69 w 471"/>
                  <a:gd name="T15" fmla="*/ 16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1"/>
                  <a:gd name="T25" fmla="*/ 0 h 672"/>
                  <a:gd name="T26" fmla="*/ 471 w 471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1" h="672">
                    <a:moveTo>
                      <a:pt x="471" y="100"/>
                    </a:moveTo>
                    <a:lnTo>
                      <a:pt x="290" y="0"/>
                    </a:lnTo>
                    <a:lnTo>
                      <a:pt x="0" y="162"/>
                    </a:lnTo>
                    <a:lnTo>
                      <a:pt x="1" y="579"/>
                    </a:lnTo>
                    <a:cubicBezTo>
                      <a:pt x="47" y="629"/>
                      <a:pt x="110" y="662"/>
                      <a:pt x="179" y="672"/>
                    </a:cubicBezTo>
                    <a:lnTo>
                      <a:pt x="471" y="510"/>
                    </a:lnTo>
                    <a:lnTo>
                      <a:pt x="471" y="100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424" name="Picture 3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425" name="Picture 3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426" name="Freeform 35"/>
              <p:cNvSpPr>
                <a:spLocks/>
              </p:cNvSpPr>
              <p:nvPr/>
            </p:nvSpPr>
            <p:spPr bwMode="auto">
              <a:xfrm>
                <a:off x="1068" y="1157"/>
                <a:ext cx="31" cy="38"/>
              </a:xfrm>
              <a:custGeom>
                <a:avLst/>
                <a:gdLst>
                  <a:gd name="T0" fmla="*/ 28 w 31"/>
                  <a:gd name="T1" fmla="*/ 15 h 38"/>
                  <a:gd name="T2" fmla="*/ 10 w 31"/>
                  <a:gd name="T3" fmla="*/ 2 h 38"/>
                  <a:gd name="T4" fmla="*/ 4 w 31"/>
                  <a:gd name="T5" fmla="*/ 23 h 38"/>
                  <a:gd name="T6" fmla="*/ 22 w 31"/>
                  <a:gd name="T7" fmla="*/ 35 h 38"/>
                  <a:gd name="T8" fmla="*/ 28 w 31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8"/>
                  <a:gd name="T17" fmla="*/ 31 w 3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8">
                    <a:moveTo>
                      <a:pt x="28" y="15"/>
                    </a:moveTo>
                    <a:cubicBezTo>
                      <a:pt x="25" y="5"/>
                      <a:pt x="16" y="0"/>
                      <a:pt x="10" y="2"/>
                    </a:cubicBezTo>
                    <a:cubicBezTo>
                      <a:pt x="3" y="4"/>
                      <a:pt x="0" y="14"/>
                      <a:pt x="4" y="23"/>
                    </a:cubicBezTo>
                    <a:cubicBezTo>
                      <a:pt x="7" y="32"/>
                      <a:pt x="15" y="38"/>
                      <a:pt x="22" y="35"/>
                    </a:cubicBezTo>
                    <a:cubicBezTo>
                      <a:pt x="28" y="33"/>
                      <a:pt x="31" y="24"/>
                      <a:pt x="28" y="15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27" name="Freeform 36"/>
              <p:cNvSpPr>
                <a:spLocks noEditPoints="1"/>
              </p:cNvSpPr>
              <p:nvPr/>
            </p:nvSpPr>
            <p:spPr bwMode="auto">
              <a:xfrm>
                <a:off x="1034" y="1238"/>
                <a:ext cx="113" cy="106"/>
              </a:xfrm>
              <a:custGeom>
                <a:avLst/>
                <a:gdLst>
                  <a:gd name="T0" fmla="*/ 0 w 121"/>
                  <a:gd name="T1" fmla="*/ 0 h 113"/>
                  <a:gd name="T2" fmla="*/ 16 w 121"/>
                  <a:gd name="T3" fmla="*/ 9 h 113"/>
                  <a:gd name="T4" fmla="*/ 0 w 121"/>
                  <a:gd name="T5" fmla="*/ 8 h 113"/>
                  <a:gd name="T6" fmla="*/ 16 w 121"/>
                  <a:gd name="T7" fmla="*/ 14 h 113"/>
                  <a:gd name="T8" fmla="*/ 0 w 121"/>
                  <a:gd name="T9" fmla="*/ 8 h 113"/>
                  <a:gd name="T10" fmla="*/ 16 w 121"/>
                  <a:gd name="T11" fmla="*/ 18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13"/>
                  <a:gd name="T20" fmla="*/ 121 w 121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13">
                    <a:moveTo>
                      <a:pt x="0" y="0"/>
                    </a:moveTo>
                    <a:cubicBezTo>
                      <a:pt x="36" y="30"/>
                      <a:pt x="78" y="52"/>
                      <a:pt x="121" y="63"/>
                    </a:cubicBezTo>
                    <a:moveTo>
                      <a:pt x="0" y="25"/>
                    </a:moveTo>
                    <a:cubicBezTo>
                      <a:pt x="36" y="55"/>
                      <a:pt x="78" y="77"/>
                      <a:pt x="121" y="88"/>
                    </a:cubicBezTo>
                    <a:moveTo>
                      <a:pt x="0" y="49"/>
                    </a:moveTo>
                    <a:cubicBezTo>
                      <a:pt x="36" y="80"/>
                      <a:pt x="78" y="102"/>
                      <a:pt x="121" y="113"/>
                    </a:cubicBezTo>
                  </a:path>
                </a:pathLst>
              </a:custGeom>
              <a:noFill/>
              <a:ln w="762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28" name="Freeform 37"/>
              <p:cNvSpPr>
                <a:spLocks/>
              </p:cNvSpPr>
              <p:nvPr/>
            </p:nvSpPr>
            <p:spPr bwMode="auto">
              <a:xfrm>
                <a:off x="1030" y="995"/>
                <a:ext cx="122" cy="71"/>
              </a:xfrm>
              <a:custGeom>
                <a:avLst/>
                <a:gdLst>
                  <a:gd name="T0" fmla="*/ 4 w 130"/>
                  <a:gd name="T1" fmla="*/ 9 h 75"/>
                  <a:gd name="T2" fmla="*/ 19 w 130"/>
                  <a:gd name="T3" fmla="*/ 15 h 75"/>
                  <a:gd name="T4" fmla="*/ 20 w 130"/>
                  <a:gd name="T5" fmla="*/ 13 h 75"/>
                  <a:gd name="T6" fmla="*/ 19 w 130"/>
                  <a:gd name="T7" fmla="*/ 12 h 75"/>
                  <a:gd name="T8" fmla="*/ 6 w 130"/>
                  <a:gd name="T9" fmla="*/ 1 h 75"/>
                  <a:gd name="T10" fmla="*/ 1 w 130"/>
                  <a:gd name="T11" fmla="*/ 1 h 75"/>
                  <a:gd name="T12" fmla="*/ 0 w 130"/>
                  <a:gd name="T13" fmla="*/ 4 h 75"/>
                  <a:gd name="T14" fmla="*/ 4 w 130"/>
                  <a:gd name="T15" fmla="*/ 9 h 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0"/>
                  <a:gd name="T25" fmla="*/ 0 h 75"/>
                  <a:gd name="T26" fmla="*/ 130 w 130"/>
                  <a:gd name="T27" fmla="*/ 75 h 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0" h="75">
                    <a:moveTo>
                      <a:pt x="4" y="11"/>
                    </a:moveTo>
                    <a:cubicBezTo>
                      <a:pt x="39" y="41"/>
                      <a:pt x="80" y="62"/>
                      <a:pt x="125" y="75"/>
                    </a:cubicBezTo>
                    <a:cubicBezTo>
                      <a:pt x="128" y="74"/>
                      <a:pt x="130" y="71"/>
                      <a:pt x="129" y="67"/>
                    </a:cubicBezTo>
                    <a:cubicBezTo>
                      <a:pt x="129" y="65"/>
                      <a:pt x="127" y="63"/>
                      <a:pt x="125" y="63"/>
                    </a:cubicBezTo>
                    <a:cubicBezTo>
                      <a:pt x="81" y="51"/>
                      <a:pt x="40" y="30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7"/>
                      <a:pt x="1" y="9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29" name="Freeform 38"/>
              <p:cNvSpPr>
                <a:spLocks/>
              </p:cNvSpPr>
              <p:nvPr/>
            </p:nvSpPr>
            <p:spPr bwMode="auto">
              <a:xfrm>
                <a:off x="1030" y="995"/>
                <a:ext cx="122" cy="71"/>
              </a:xfrm>
              <a:custGeom>
                <a:avLst/>
                <a:gdLst>
                  <a:gd name="T0" fmla="*/ 4 w 122"/>
                  <a:gd name="T1" fmla="*/ 11 h 71"/>
                  <a:gd name="T2" fmla="*/ 117 w 122"/>
                  <a:gd name="T3" fmla="*/ 71 h 71"/>
                  <a:gd name="T4" fmla="*/ 121 w 122"/>
                  <a:gd name="T5" fmla="*/ 63 h 71"/>
                  <a:gd name="T6" fmla="*/ 117 w 122"/>
                  <a:gd name="T7" fmla="*/ 59 h 71"/>
                  <a:gd name="T8" fmla="*/ 6 w 122"/>
                  <a:gd name="T9" fmla="*/ 1 h 71"/>
                  <a:gd name="T10" fmla="*/ 1 w 122"/>
                  <a:gd name="T11" fmla="*/ 1 h 71"/>
                  <a:gd name="T12" fmla="*/ 0 w 122"/>
                  <a:gd name="T13" fmla="*/ 4 h 71"/>
                  <a:gd name="T14" fmla="*/ 4 w 122"/>
                  <a:gd name="T15" fmla="*/ 11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71"/>
                  <a:gd name="T26" fmla="*/ 122 w 122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71">
                    <a:moveTo>
                      <a:pt x="4" y="11"/>
                    </a:moveTo>
                    <a:cubicBezTo>
                      <a:pt x="36" y="39"/>
                      <a:pt x="75" y="58"/>
                      <a:pt x="117" y="71"/>
                    </a:cubicBezTo>
                    <a:cubicBezTo>
                      <a:pt x="120" y="70"/>
                      <a:pt x="122" y="67"/>
                      <a:pt x="121" y="63"/>
                    </a:cubicBezTo>
                    <a:cubicBezTo>
                      <a:pt x="121" y="61"/>
                      <a:pt x="119" y="59"/>
                      <a:pt x="117" y="59"/>
                    </a:cubicBezTo>
                    <a:cubicBezTo>
                      <a:pt x="76" y="48"/>
                      <a:pt x="37" y="28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7"/>
                      <a:pt x="1" y="9"/>
                      <a:pt x="4" y="11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430" name="Picture 39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1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431" name="Picture 4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1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432" name="Freeform 41"/>
              <p:cNvSpPr>
                <a:spLocks/>
              </p:cNvSpPr>
              <p:nvPr/>
            </p:nvSpPr>
            <p:spPr bwMode="auto">
              <a:xfrm>
                <a:off x="1063" y="1023"/>
                <a:ext cx="37" cy="29"/>
              </a:xfrm>
              <a:custGeom>
                <a:avLst/>
                <a:gdLst>
                  <a:gd name="T0" fmla="*/ 37 w 37"/>
                  <a:gd name="T1" fmla="*/ 28 h 29"/>
                  <a:gd name="T2" fmla="*/ 3 w 37"/>
                  <a:gd name="T3" fmla="*/ 11 h 29"/>
                  <a:gd name="T4" fmla="*/ 23 w 37"/>
                  <a:gd name="T5" fmla="*/ 28 h 29"/>
                  <a:gd name="T6" fmla="*/ 37 w 37"/>
                  <a:gd name="T7" fmla="*/ 28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29"/>
                  <a:gd name="T14" fmla="*/ 37 w 37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29">
                    <a:moveTo>
                      <a:pt x="37" y="28"/>
                    </a:moveTo>
                    <a:cubicBezTo>
                      <a:pt x="31" y="8"/>
                      <a:pt x="16" y="0"/>
                      <a:pt x="3" y="11"/>
                    </a:cubicBezTo>
                    <a:cubicBezTo>
                      <a:pt x="0" y="18"/>
                      <a:pt x="8" y="26"/>
                      <a:pt x="23" y="28"/>
                    </a:cubicBezTo>
                    <a:cubicBezTo>
                      <a:pt x="28" y="29"/>
                      <a:pt x="33" y="29"/>
                      <a:pt x="37" y="28"/>
                    </a:cubicBezTo>
                  </a:path>
                </a:pathLst>
              </a:custGeom>
              <a:noFill/>
              <a:ln w="1905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433" name="Picture 42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6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434" name="Picture 43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6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435" name="Freeform 44"/>
              <p:cNvSpPr>
                <a:spLocks/>
              </p:cNvSpPr>
              <p:nvPr/>
            </p:nvSpPr>
            <p:spPr bwMode="auto">
              <a:xfrm>
                <a:off x="1034" y="1043"/>
                <a:ext cx="113" cy="68"/>
              </a:xfrm>
              <a:custGeom>
                <a:avLst/>
                <a:gdLst>
                  <a:gd name="T0" fmla="*/ 0 w 121"/>
                  <a:gd name="T1" fmla="*/ 8 h 72"/>
                  <a:gd name="T2" fmla="*/ 16 w 121"/>
                  <a:gd name="T3" fmla="*/ 14 h 72"/>
                  <a:gd name="T4" fmla="*/ 16 w 121"/>
                  <a:gd name="T5" fmla="*/ 14 h 72"/>
                  <a:gd name="T6" fmla="*/ 16 w 121"/>
                  <a:gd name="T7" fmla="*/ 12 h 72"/>
                  <a:gd name="T8" fmla="*/ 0 w 121"/>
                  <a:gd name="T9" fmla="*/ 0 h 72"/>
                  <a:gd name="T10" fmla="*/ 0 w 121"/>
                  <a:gd name="T11" fmla="*/ 0 h 72"/>
                  <a:gd name="T12" fmla="*/ 0 w 121"/>
                  <a:gd name="T13" fmla="*/ 8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72"/>
                  <a:gd name="T23" fmla="*/ 121 w 121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72">
                    <a:moveTo>
                      <a:pt x="0" y="8"/>
                    </a:moveTo>
                    <a:cubicBezTo>
                      <a:pt x="35" y="38"/>
                      <a:pt x="76" y="60"/>
                      <a:pt x="121" y="72"/>
                    </a:cubicBezTo>
                    <a:lnTo>
                      <a:pt x="121" y="64"/>
                    </a:lnTo>
                    <a:cubicBezTo>
                      <a:pt x="77" y="51"/>
                      <a:pt x="35" y="29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36" name="Freeform 45"/>
              <p:cNvSpPr>
                <a:spLocks/>
              </p:cNvSpPr>
              <p:nvPr/>
            </p:nvSpPr>
            <p:spPr bwMode="auto">
              <a:xfrm>
                <a:off x="1034" y="1037"/>
                <a:ext cx="113" cy="90"/>
              </a:xfrm>
              <a:custGeom>
                <a:avLst/>
                <a:gdLst>
                  <a:gd name="T0" fmla="*/ 0 w 121"/>
                  <a:gd name="T1" fmla="*/ 0 h 96"/>
                  <a:gd name="T2" fmla="*/ 0 w 121"/>
                  <a:gd name="T3" fmla="*/ 8 h 96"/>
                  <a:gd name="T4" fmla="*/ 16 w 121"/>
                  <a:gd name="T5" fmla="*/ 15 h 96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6"/>
                  <a:gd name="T11" fmla="*/ 121 w 121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6">
                    <a:moveTo>
                      <a:pt x="0" y="0"/>
                    </a:moveTo>
                    <a:lnTo>
                      <a:pt x="0" y="33"/>
                    </a:lnTo>
                    <a:cubicBezTo>
                      <a:pt x="35" y="62"/>
                      <a:pt x="77" y="84"/>
                      <a:pt x="121" y="96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437" name="Freeform 46"/>
              <p:cNvSpPr>
                <a:spLocks/>
              </p:cNvSpPr>
              <p:nvPr/>
            </p:nvSpPr>
            <p:spPr bwMode="auto">
              <a:xfrm>
                <a:off x="1034" y="1037"/>
                <a:ext cx="113" cy="91"/>
              </a:xfrm>
              <a:custGeom>
                <a:avLst/>
                <a:gdLst>
                  <a:gd name="T0" fmla="*/ 16 w 121"/>
                  <a:gd name="T1" fmla="*/ 15 h 97"/>
                  <a:gd name="T2" fmla="*/ 16 w 121"/>
                  <a:gd name="T3" fmla="*/ 9 h 97"/>
                  <a:gd name="T4" fmla="*/ 0 w 121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7"/>
                  <a:gd name="T11" fmla="*/ 121 w 121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7">
                    <a:moveTo>
                      <a:pt x="121" y="97"/>
                    </a:moveTo>
                    <a:lnTo>
                      <a:pt x="121" y="64"/>
                    </a:lnTo>
                    <a:cubicBezTo>
                      <a:pt x="77" y="51"/>
                      <a:pt x="36" y="29"/>
                      <a:pt x="0" y="0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91144" name="Rectangle 47"/>
            <p:cNvSpPr>
              <a:spLocks noChangeArrowheads="1"/>
            </p:cNvSpPr>
            <p:nvPr/>
          </p:nvSpPr>
          <p:spPr bwMode="auto">
            <a:xfrm>
              <a:off x="3889" y="1997"/>
              <a:ext cx="37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EMS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sp>
          <p:nvSpPr>
            <p:cNvPr id="91145" name="Line 48"/>
            <p:cNvSpPr>
              <a:spLocks noChangeShapeType="1"/>
            </p:cNvSpPr>
            <p:nvPr/>
          </p:nvSpPr>
          <p:spPr bwMode="auto">
            <a:xfrm>
              <a:off x="3735" y="2844"/>
              <a:ext cx="567" cy="1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1146" name="Line 49"/>
            <p:cNvSpPr>
              <a:spLocks noChangeShapeType="1"/>
            </p:cNvSpPr>
            <p:nvPr/>
          </p:nvSpPr>
          <p:spPr bwMode="auto">
            <a:xfrm flipV="1">
              <a:off x="7552" y="2333"/>
              <a:ext cx="1" cy="1850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1147" name="Rectangle 50"/>
            <p:cNvSpPr>
              <a:spLocks noChangeArrowheads="1"/>
            </p:cNvSpPr>
            <p:nvPr/>
          </p:nvSpPr>
          <p:spPr bwMode="auto">
            <a:xfrm>
              <a:off x="3368" y="2732"/>
              <a:ext cx="1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M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sp>
          <p:nvSpPr>
            <p:cNvPr id="91148" name="Line 51"/>
            <p:cNvSpPr>
              <a:spLocks noChangeShapeType="1"/>
            </p:cNvSpPr>
            <p:nvPr/>
          </p:nvSpPr>
          <p:spPr bwMode="auto">
            <a:xfrm>
              <a:off x="4835" y="2496"/>
              <a:ext cx="2954" cy="1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1149" name="Rectangle 52"/>
            <p:cNvSpPr>
              <a:spLocks noChangeArrowheads="1"/>
            </p:cNvSpPr>
            <p:nvPr/>
          </p:nvSpPr>
          <p:spPr bwMode="auto">
            <a:xfrm>
              <a:off x="5364" y="2568"/>
              <a:ext cx="7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Open API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grpSp>
          <p:nvGrpSpPr>
            <p:cNvPr id="91150" name="Group 53"/>
            <p:cNvGrpSpPr>
              <a:grpSpLocks/>
            </p:cNvGrpSpPr>
            <p:nvPr/>
          </p:nvGrpSpPr>
          <p:grpSpPr bwMode="auto">
            <a:xfrm>
              <a:off x="4910" y="1261"/>
              <a:ext cx="480" cy="661"/>
              <a:chOff x="2056" y="750"/>
              <a:chExt cx="480" cy="661"/>
            </a:xfrm>
          </p:grpSpPr>
          <p:sp>
            <p:nvSpPr>
              <p:cNvPr id="91356" name="Rectangle 54"/>
              <p:cNvSpPr>
                <a:spLocks noChangeArrowheads="1"/>
              </p:cNvSpPr>
              <p:nvPr/>
            </p:nvSpPr>
            <p:spPr bwMode="auto">
              <a:xfrm>
                <a:off x="2056" y="750"/>
                <a:ext cx="480" cy="15"/>
              </a:xfrm>
              <a:prstGeom prst="rect">
                <a:avLst/>
              </a:pr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57" name="Rectangle 55"/>
              <p:cNvSpPr>
                <a:spLocks noChangeArrowheads="1"/>
              </p:cNvSpPr>
              <p:nvPr/>
            </p:nvSpPr>
            <p:spPr bwMode="auto">
              <a:xfrm>
                <a:off x="2056" y="765"/>
                <a:ext cx="480" cy="15"/>
              </a:xfrm>
              <a:prstGeom prst="rect">
                <a:avLst/>
              </a:prstGeom>
              <a:solidFill>
                <a:srgbClr val="E2D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58" name="Rectangle 56"/>
              <p:cNvSpPr>
                <a:spLocks noChangeArrowheads="1"/>
              </p:cNvSpPr>
              <p:nvPr/>
            </p:nvSpPr>
            <p:spPr bwMode="auto">
              <a:xfrm>
                <a:off x="2056" y="780"/>
                <a:ext cx="480" cy="15"/>
              </a:xfrm>
              <a:prstGeom prst="rect">
                <a:avLst/>
              </a:prstGeom>
              <a:solidFill>
                <a:srgbClr val="E4D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59" name="Rectangle 57"/>
              <p:cNvSpPr>
                <a:spLocks noChangeArrowheads="1"/>
              </p:cNvSpPr>
              <p:nvPr/>
            </p:nvSpPr>
            <p:spPr bwMode="auto">
              <a:xfrm>
                <a:off x="2056" y="795"/>
                <a:ext cx="480" cy="15"/>
              </a:xfrm>
              <a:prstGeom prst="rect">
                <a:avLst/>
              </a:prstGeom>
              <a:solidFill>
                <a:srgbClr val="E6DE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0" name="Rectangle 58"/>
              <p:cNvSpPr>
                <a:spLocks noChangeArrowheads="1"/>
              </p:cNvSpPr>
              <p:nvPr/>
            </p:nvSpPr>
            <p:spPr bwMode="auto">
              <a:xfrm>
                <a:off x="2056" y="810"/>
                <a:ext cx="480" cy="15"/>
              </a:xfrm>
              <a:prstGeom prst="rect">
                <a:avLst/>
              </a:prstGeom>
              <a:solidFill>
                <a:srgbClr val="E8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1" name="Rectangle 59"/>
              <p:cNvSpPr>
                <a:spLocks noChangeArrowheads="1"/>
              </p:cNvSpPr>
              <p:nvPr/>
            </p:nvSpPr>
            <p:spPr bwMode="auto">
              <a:xfrm>
                <a:off x="2056" y="825"/>
                <a:ext cx="480" cy="15"/>
              </a:xfrm>
              <a:prstGeom prst="rect">
                <a:avLst/>
              </a:prstGeom>
              <a:solidFill>
                <a:srgbClr val="E9E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2" name="Rectangle 60"/>
              <p:cNvSpPr>
                <a:spLocks noChangeArrowheads="1"/>
              </p:cNvSpPr>
              <p:nvPr/>
            </p:nvSpPr>
            <p:spPr bwMode="auto">
              <a:xfrm>
                <a:off x="2056" y="840"/>
                <a:ext cx="480" cy="16"/>
              </a:xfrm>
              <a:prstGeom prst="rect">
                <a:avLst/>
              </a:prstGeom>
              <a:solidFill>
                <a:srgbClr val="EAE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3" name="Rectangle 61"/>
              <p:cNvSpPr>
                <a:spLocks noChangeArrowheads="1"/>
              </p:cNvSpPr>
              <p:nvPr/>
            </p:nvSpPr>
            <p:spPr bwMode="auto">
              <a:xfrm>
                <a:off x="2056" y="856"/>
                <a:ext cx="480" cy="15"/>
              </a:xfrm>
              <a:prstGeom prst="rect">
                <a:avLst/>
              </a:prstGeom>
              <a:solidFill>
                <a:srgbClr val="ECE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4" name="Rectangle 62"/>
              <p:cNvSpPr>
                <a:spLocks noChangeArrowheads="1"/>
              </p:cNvSpPr>
              <p:nvPr/>
            </p:nvSpPr>
            <p:spPr bwMode="auto">
              <a:xfrm>
                <a:off x="2056" y="871"/>
                <a:ext cx="480" cy="15"/>
              </a:xfrm>
              <a:prstGeom prst="rect">
                <a:avLst/>
              </a:prstGeom>
              <a:solidFill>
                <a:srgbClr val="EDE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5" name="Rectangle 63"/>
              <p:cNvSpPr>
                <a:spLocks noChangeArrowheads="1"/>
              </p:cNvSpPr>
              <p:nvPr/>
            </p:nvSpPr>
            <p:spPr bwMode="auto">
              <a:xfrm>
                <a:off x="2056" y="886"/>
                <a:ext cx="480" cy="15"/>
              </a:xfrm>
              <a:prstGeom prst="rect">
                <a:avLst/>
              </a:prstGeom>
              <a:solidFill>
                <a:srgbClr val="EF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6" name="Rectangle 64"/>
              <p:cNvSpPr>
                <a:spLocks noChangeArrowheads="1"/>
              </p:cNvSpPr>
              <p:nvPr/>
            </p:nvSpPr>
            <p:spPr bwMode="auto">
              <a:xfrm>
                <a:off x="2056" y="901"/>
                <a:ext cx="480" cy="15"/>
              </a:xfrm>
              <a:prstGeom prst="rect">
                <a:avLst/>
              </a:prstGeom>
              <a:solidFill>
                <a:srgbClr val="F1ED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7" name="Rectangle 65"/>
              <p:cNvSpPr>
                <a:spLocks noChangeArrowheads="1"/>
              </p:cNvSpPr>
              <p:nvPr/>
            </p:nvSpPr>
            <p:spPr bwMode="auto">
              <a:xfrm>
                <a:off x="2056" y="916"/>
                <a:ext cx="480" cy="15"/>
              </a:xfrm>
              <a:prstGeom prst="rect">
                <a:avLst/>
              </a:prstGeom>
              <a:solidFill>
                <a:srgbClr val="F3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8" name="Rectangle 66"/>
              <p:cNvSpPr>
                <a:spLocks noChangeArrowheads="1"/>
              </p:cNvSpPr>
              <p:nvPr/>
            </p:nvSpPr>
            <p:spPr bwMode="auto">
              <a:xfrm>
                <a:off x="2056" y="931"/>
                <a:ext cx="480" cy="15"/>
              </a:xfrm>
              <a:prstGeom prst="rect">
                <a:avLst/>
              </a:prstGeom>
              <a:solidFill>
                <a:srgbClr val="F4F1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69" name="Rectangle 67"/>
              <p:cNvSpPr>
                <a:spLocks noChangeArrowheads="1"/>
              </p:cNvSpPr>
              <p:nvPr/>
            </p:nvSpPr>
            <p:spPr bwMode="auto">
              <a:xfrm>
                <a:off x="2056" y="946"/>
                <a:ext cx="480" cy="15"/>
              </a:xfrm>
              <a:prstGeom prst="rect">
                <a:avLst/>
              </a:prstGeom>
              <a:solidFill>
                <a:srgbClr val="F6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0" name="Rectangle 68"/>
              <p:cNvSpPr>
                <a:spLocks noChangeArrowheads="1"/>
              </p:cNvSpPr>
              <p:nvPr/>
            </p:nvSpPr>
            <p:spPr bwMode="auto">
              <a:xfrm>
                <a:off x="2056" y="961"/>
                <a:ext cx="480" cy="15"/>
              </a:xfrm>
              <a:prstGeom prst="rect">
                <a:avLst/>
              </a:prstGeom>
              <a:solidFill>
                <a:srgbClr val="F8F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1" name="Rectangle 69"/>
              <p:cNvSpPr>
                <a:spLocks noChangeArrowheads="1"/>
              </p:cNvSpPr>
              <p:nvPr/>
            </p:nvSpPr>
            <p:spPr bwMode="auto">
              <a:xfrm>
                <a:off x="2056" y="976"/>
                <a:ext cx="480" cy="15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2" name="Rectangle 70"/>
              <p:cNvSpPr>
                <a:spLocks noChangeArrowheads="1"/>
              </p:cNvSpPr>
              <p:nvPr/>
            </p:nvSpPr>
            <p:spPr bwMode="auto">
              <a:xfrm>
                <a:off x="2056" y="991"/>
                <a:ext cx="480" cy="15"/>
              </a:xfrm>
              <a:prstGeom prst="rect">
                <a:avLst/>
              </a:prstGeom>
              <a:solidFill>
                <a:srgbClr val="FAF9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3" name="Rectangle 71"/>
              <p:cNvSpPr>
                <a:spLocks noChangeArrowheads="1"/>
              </p:cNvSpPr>
              <p:nvPr/>
            </p:nvSpPr>
            <p:spPr bwMode="auto">
              <a:xfrm>
                <a:off x="2056" y="1006"/>
                <a:ext cx="480" cy="15"/>
              </a:xfrm>
              <a:prstGeom prst="rect">
                <a:avLst/>
              </a:prstGeom>
              <a:solidFill>
                <a:srgbClr val="FCF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4" name="Rectangle 72"/>
              <p:cNvSpPr>
                <a:spLocks noChangeArrowheads="1"/>
              </p:cNvSpPr>
              <p:nvPr/>
            </p:nvSpPr>
            <p:spPr bwMode="auto">
              <a:xfrm>
                <a:off x="2056" y="1021"/>
                <a:ext cx="480" cy="15"/>
              </a:xfrm>
              <a:prstGeom prst="rect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75" name="Freeform 73"/>
              <p:cNvSpPr>
                <a:spLocks/>
              </p:cNvSpPr>
              <p:nvPr/>
            </p:nvSpPr>
            <p:spPr bwMode="auto">
              <a:xfrm>
                <a:off x="2079" y="769"/>
                <a:ext cx="440" cy="247"/>
              </a:xfrm>
              <a:custGeom>
                <a:avLst/>
                <a:gdLst>
                  <a:gd name="T0" fmla="*/ 25 w 470"/>
                  <a:gd name="T1" fmla="*/ 39 h 263"/>
                  <a:gd name="T2" fmla="*/ 65 w 470"/>
                  <a:gd name="T3" fmla="*/ 16 h 263"/>
                  <a:gd name="T4" fmla="*/ 40 w 470"/>
                  <a:gd name="T5" fmla="*/ 0 h 263"/>
                  <a:gd name="T6" fmla="*/ 0 w 470"/>
                  <a:gd name="T7" fmla="*/ 24 h 263"/>
                  <a:gd name="T8" fmla="*/ 25 w 470"/>
                  <a:gd name="T9" fmla="*/ 3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0"/>
                  <a:gd name="T16" fmla="*/ 0 h 263"/>
                  <a:gd name="T17" fmla="*/ 470 w 470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0" h="263">
                    <a:moveTo>
                      <a:pt x="178" y="263"/>
                    </a:moveTo>
                    <a:lnTo>
                      <a:pt x="470" y="100"/>
                    </a:lnTo>
                    <a:lnTo>
                      <a:pt x="289" y="0"/>
                    </a:lnTo>
                    <a:lnTo>
                      <a:pt x="0" y="162"/>
                    </a:lnTo>
                    <a:cubicBezTo>
                      <a:pt x="46" y="214"/>
                      <a:pt x="109" y="250"/>
                      <a:pt x="178" y="263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76" name="Picture 74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6" y="901"/>
                <a:ext cx="210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77" name="Freeform 75"/>
              <p:cNvSpPr>
                <a:spLocks/>
              </p:cNvSpPr>
              <p:nvPr/>
            </p:nvSpPr>
            <p:spPr bwMode="auto">
              <a:xfrm>
                <a:off x="2079" y="921"/>
                <a:ext cx="167" cy="479"/>
              </a:xfrm>
              <a:custGeom>
                <a:avLst/>
                <a:gdLst>
                  <a:gd name="T0" fmla="*/ 26 w 178"/>
                  <a:gd name="T1" fmla="*/ 16 h 510"/>
                  <a:gd name="T2" fmla="*/ 0 w 178"/>
                  <a:gd name="T3" fmla="*/ 0 h 510"/>
                  <a:gd name="T4" fmla="*/ 0 w 178"/>
                  <a:gd name="T5" fmla="*/ 0 h 510"/>
                  <a:gd name="T6" fmla="*/ 0 w 178"/>
                  <a:gd name="T7" fmla="*/ 64 h 510"/>
                  <a:gd name="T8" fmla="*/ 26 w 178"/>
                  <a:gd name="T9" fmla="*/ 78 h 510"/>
                  <a:gd name="T10" fmla="*/ 26 w 178"/>
                  <a:gd name="T11" fmla="*/ 78 h 510"/>
                  <a:gd name="T12" fmla="*/ 26 w 178"/>
                  <a:gd name="T13" fmla="*/ 16 h 5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510"/>
                  <a:gd name="T23" fmla="*/ 178 w 178"/>
                  <a:gd name="T24" fmla="*/ 510 h 5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510">
                    <a:moveTo>
                      <a:pt x="178" y="101"/>
                    </a:moveTo>
                    <a:cubicBezTo>
                      <a:pt x="109" y="88"/>
                      <a:pt x="46" y="52"/>
                      <a:pt x="0" y="0"/>
                    </a:cubicBezTo>
                    <a:lnTo>
                      <a:pt x="0" y="417"/>
                    </a:lnTo>
                    <a:cubicBezTo>
                      <a:pt x="47" y="467"/>
                      <a:pt x="110" y="500"/>
                      <a:pt x="178" y="510"/>
                    </a:cubicBezTo>
                    <a:lnTo>
                      <a:pt x="178" y="101"/>
                    </a:lnTo>
                  </a:path>
                </a:pathLst>
              </a:custGeom>
              <a:noFill/>
              <a:ln w="5080" cap="rnd">
                <a:solidFill>
                  <a:srgbClr val="A784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78" name="Picture 76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1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79" name="Picture 77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1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80" name="Freeform 78"/>
              <p:cNvSpPr>
                <a:spLocks/>
              </p:cNvSpPr>
              <p:nvPr/>
            </p:nvSpPr>
            <p:spPr bwMode="auto">
              <a:xfrm>
                <a:off x="2246" y="863"/>
                <a:ext cx="273" cy="537"/>
              </a:xfrm>
              <a:custGeom>
                <a:avLst/>
                <a:gdLst>
                  <a:gd name="T0" fmla="*/ 0 w 273"/>
                  <a:gd name="T1" fmla="*/ 153 h 537"/>
                  <a:gd name="T2" fmla="*/ 0 w 273"/>
                  <a:gd name="T3" fmla="*/ 537 h 537"/>
                  <a:gd name="T4" fmla="*/ 273 w 273"/>
                  <a:gd name="T5" fmla="*/ 385 h 537"/>
                  <a:gd name="T6" fmla="*/ 273 w 273"/>
                  <a:gd name="T7" fmla="*/ 0 h 537"/>
                  <a:gd name="T8" fmla="*/ 0 w 273"/>
                  <a:gd name="T9" fmla="*/ 153 h 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3"/>
                  <a:gd name="T16" fmla="*/ 0 h 537"/>
                  <a:gd name="T17" fmla="*/ 273 w 273"/>
                  <a:gd name="T18" fmla="*/ 537 h 5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3" h="537">
                    <a:moveTo>
                      <a:pt x="0" y="153"/>
                    </a:moveTo>
                    <a:lnTo>
                      <a:pt x="0" y="537"/>
                    </a:lnTo>
                    <a:lnTo>
                      <a:pt x="273" y="385"/>
                    </a:lnTo>
                    <a:lnTo>
                      <a:pt x="273" y="0"/>
                    </a:lnTo>
                    <a:lnTo>
                      <a:pt x="0" y="153"/>
                    </a:lnTo>
                    <a:close/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81" name="Freeform 79"/>
              <p:cNvSpPr>
                <a:spLocks/>
              </p:cNvSpPr>
              <p:nvPr/>
            </p:nvSpPr>
            <p:spPr bwMode="auto">
              <a:xfrm>
                <a:off x="2079" y="769"/>
                <a:ext cx="440" cy="631"/>
              </a:xfrm>
              <a:custGeom>
                <a:avLst/>
                <a:gdLst>
                  <a:gd name="T0" fmla="*/ 65 w 470"/>
                  <a:gd name="T1" fmla="*/ 16 h 672"/>
                  <a:gd name="T2" fmla="*/ 40 w 470"/>
                  <a:gd name="T3" fmla="*/ 0 h 672"/>
                  <a:gd name="T4" fmla="*/ 0 w 470"/>
                  <a:gd name="T5" fmla="*/ 24 h 672"/>
                  <a:gd name="T6" fmla="*/ 0 w 470"/>
                  <a:gd name="T7" fmla="*/ 87 h 672"/>
                  <a:gd name="T8" fmla="*/ 25 w 470"/>
                  <a:gd name="T9" fmla="*/ 101 h 672"/>
                  <a:gd name="T10" fmla="*/ 25 w 470"/>
                  <a:gd name="T11" fmla="*/ 101 h 672"/>
                  <a:gd name="T12" fmla="*/ 65 w 470"/>
                  <a:gd name="T13" fmla="*/ 77 h 672"/>
                  <a:gd name="T14" fmla="*/ 65 w 470"/>
                  <a:gd name="T15" fmla="*/ 16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0"/>
                  <a:gd name="T25" fmla="*/ 0 h 672"/>
                  <a:gd name="T26" fmla="*/ 470 w 470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0" h="672">
                    <a:moveTo>
                      <a:pt x="470" y="100"/>
                    </a:moveTo>
                    <a:lnTo>
                      <a:pt x="289" y="0"/>
                    </a:lnTo>
                    <a:lnTo>
                      <a:pt x="0" y="162"/>
                    </a:lnTo>
                    <a:lnTo>
                      <a:pt x="0" y="579"/>
                    </a:lnTo>
                    <a:cubicBezTo>
                      <a:pt x="47" y="629"/>
                      <a:pt x="110" y="662"/>
                      <a:pt x="178" y="672"/>
                    </a:cubicBezTo>
                    <a:lnTo>
                      <a:pt x="470" y="510"/>
                    </a:lnTo>
                    <a:lnTo>
                      <a:pt x="470" y="100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82" name="Picture 80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83" name="Picture 81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84" name="Freeform 82"/>
              <p:cNvSpPr>
                <a:spLocks/>
              </p:cNvSpPr>
              <p:nvPr/>
            </p:nvSpPr>
            <p:spPr bwMode="auto">
              <a:xfrm>
                <a:off x="2140" y="1157"/>
                <a:ext cx="30" cy="38"/>
              </a:xfrm>
              <a:custGeom>
                <a:avLst/>
                <a:gdLst>
                  <a:gd name="T0" fmla="*/ 28 w 30"/>
                  <a:gd name="T1" fmla="*/ 15 h 38"/>
                  <a:gd name="T2" fmla="*/ 9 w 30"/>
                  <a:gd name="T3" fmla="*/ 2 h 38"/>
                  <a:gd name="T4" fmla="*/ 3 w 30"/>
                  <a:gd name="T5" fmla="*/ 23 h 38"/>
                  <a:gd name="T6" fmla="*/ 21 w 30"/>
                  <a:gd name="T7" fmla="*/ 35 h 38"/>
                  <a:gd name="T8" fmla="*/ 28 w 30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38"/>
                  <a:gd name="T17" fmla="*/ 30 w 30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38">
                    <a:moveTo>
                      <a:pt x="28" y="15"/>
                    </a:moveTo>
                    <a:cubicBezTo>
                      <a:pt x="24" y="5"/>
                      <a:pt x="16" y="0"/>
                      <a:pt x="9" y="2"/>
                    </a:cubicBezTo>
                    <a:cubicBezTo>
                      <a:pt x="2" y="4"/>
                      <a:pt x="0" y="14"/>
                      <a:pt x="3" y="23"/>
                    </a:cubicBezTo>
                    <a:cubicBezTo>
                      <a:pt x="7" y="32"/>
                      <a:pt x="15" y="38"/>
                      <a:pt x="21" y="35"/>
                    </a:cubicBezTo>
                    <a:cubicBezTo>
                      <a:pt x="29" y="33"/>
                      <a:pt x="30" y="24"/>
                      <a:pt x="28" y="15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85" name="Freeform 83"/>
              <p:cNvSpPr>
                <a:spLocks noEditPoints="1"/>
              </p:cNvSpPr>
              <p:nvPr/>
            </p:nvSpPr>
            <p:spPr bwMode="auto">
              <a:xfrm>
                <a:off x="2106" y="1238"/>
                <a:ext cx="112" cy="106"/>
              </a:xfrm>
              <a:custGeom>
                <a:avLst/>
                <a:gdLst>
                  <a:gd name="T0" fmla="*/ 0 w 120"/>
                  <a:gd name="T1" fmla="*/ 0 h 113"/>
                  <a:gd name="T2" fmla="*/ 16 w 120"/>
                  <a:gd name="T3" fmla="*/ 9 h 113"/>
                  <a:gd name="T4" fmla="*/ 0 w 120"/>
                  <a:gd name="T5" fmla="*/ 8 h 113"/>
                  <a:gd name="T6" fmla="*/ 16 w 120"/>
                  <a:gd name="T7" fmla="*/ 14 h 113"/>
                  <a:gd name="T8" fmla="*/ 0 w 120"/>
                  <a:gd name="T9" fmla="*/ 8 h 113"/>
                  <a:gd name="T10" fmla="*/ 16 w 120"/>
                  <a:gd name="T11" fmla="*/ 18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0"/>
                  <a:gd name="T19" fmla="*/ 0 h 113"/>
                  <a:gd name="T20" fmla="*/ 120 w 120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0" h="113">
                    <a:moveTo>
                      <a:pt x="0" y="0"/>
                    </a:moveTo>
                    <a:cubicBezTo>
                      <a:pt x="36" y="30"/>
                      <a:pt x="77" y="52"/>
                      <a:pt x="120" y="63"/>
                    </a:cubicBezTo>
                    <a:moveTo>
                      <a:pt x="0" y="25"/>
                    </a:moveTo>
                    <a:cubicBezTo>
                      <a:pt x="36" y="55"/>
                      <a:pt x="77" y="77"/>
                      <a:pt x="120" y="88"/>
                    </a:cubicBezTo>
                    <a:moveTo>
                      <a:pt x="0" y="49"/>
                    </a:moveTo>
                    <a:cubicBezTo>
                      <a:pt x="36" y="80"/>
                      <a:pt x="77" y="102"/>
                      <a:pt x="120" y="113"/>
                    </a:cubicBezTo>
                  </a:path>
                </a:pathLst>
              </a:custGeom>
              <a:noFill/>
              <a:ln w="762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86" name="Freeform 84"/>
              <p:cNvSpPr>
                <a:spLocks/>
              </p:cNvSpPr>
              <p:nvPr/>
            </p:nvSpPr>
            <p:spPr bwMode="auto">
              <a:xfrm>
                <a:off x="2101" y="995"/>
                <a:ext cx="122" cy="71"/>
              </a:xfrm>
              <a:custGeom>
                <a:avLst/>
                <a:gdLst>
                  <a:gd name="T0" fmla="*/ 4 w 130"/>
                  <a:gd name="T1" fmla="*/ 9 h 75"/>
                  <a:gd name="T2" fmla="*/ 19 w 130"/>
                  <a:gd name="T3" fmla="*/ 15 h 75"/>
                  <a:gd name="T4" fmla="*/ 20 w 130"/>
                  <a:gd name="T5" fmla="*/ 13 h 75"/>
                  <a:gd name="T6" fmla="*/ 19 w 130"/>
                  <a:gd name="T7" fmla="*/ 12 h 75"/>
                  <a:gd name="T8" fmla="*/ 7 w 130"/>
                  <a:gd name="T9" fmla="*/ 1 h 75"/>
                  <a:gd name="T10" fmla="*/ 1 w 130"/>
                  <a:gd name="T11" fmla="*/ 1 h 75"/>
                  <a:gd name="T12" fmla="*/ 0 w 130"/>
                  <a:gd name="T13" fmla="*/ 4 h 75"/>
                  <a:gd name="T14" fmla="*/ 4 w 130"/>
                  <a:gd name="T15" fmla="*/ 9 h 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0"/>
                  <a:gd name="T25" fmla="*/ 0 h 75"/>
                  <a:gd name="T26" fmla="*/ 130 w 130"/>
                  <a:gd name="T27" fmla="*/ 75 h 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0" h="75">
                    <a:moveTo>
                      <a:pt x="4" y="11"/>
                    </a:moveTo>
                    <a:cubicBezTo>
                      <a:pt x="39" y="41"/>
                      <a:pt x="80" y="62"/>
                      <a:pt x="125" y="75"/>
                    </a:cubicBezTo>
                    <a:cubicBezTo>
                      <a:pt x="128" y="74"/>
                      <a:pt x="130" y="71"/>
                      <a:pt x="130" y="67"/>
                    </a:cubicBezTo>
                    <a:cubicBezTo>
                      <a:pt x="129" y="65"/>
                      <a:pt x="127" y="63"/>
                      <a:pt x="125" y="63"/>
                    </a:cubicBezTo>
                    <a:cubicBezTo>
                      <a:pt x="81" y="51"/>
                      <a:pt x="41" y="30"/>
                      <a:pt x="7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7"/>
                      <a:pt x="2" y="9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87" name="Freeform 85"/>
              <p:cNvSpPr>
                <a:spLocks/>
              </p:cNvSpPr>
              <p:nvPr/>
            </p:nvSpPr>
            <p:spPr bwMode="auto">
              <a:xfrm>
                <a:off x="2101" y="995"/>
                <a:ext cx="122" cy="71"/>
              </a:xfrm>
              <a:custGeom>
                <a:avLst/>
                <a:gdLst>
                  <a:gd name="T0" fmla="*/ 4 w 122"/>
                  <a:gd name="T1" fmla="*/ 11 h 71"/>
                  <a:gd name="T2" fmla="*/ 117 w 122"/>
                  <a:gd name="T3" fmla="*/ 71 h 71"/>
                  <a:gd name="T4" fmla="*/ 122 w 122"/>
                  <a:gd name="T5" fmla="*/ 63 h 71"/>
                  <a:gd name="T6" fmla="*/ 117 w 122"/>
                  <a:gd name="T7" fmla="*/ 59 h 71"/>
                  <a:gd name="T8" fmla="*/ 7 w 122"/>
                  <a:gd name="T9" fmla="*/ 1 h 71"/>
                  <a:gd name="T10" fmla="*/ 1 w 122"/>
                  <a:gd name="T11" fmla="*/ 1 h 71"/>
                  <a:gd name="T12" fmla="*/ 0 w 122"/>
                  <a:gd name="T13" fmla="*/ 4 h 71"/>
                  <a:gd name="T14" fmla="*/ 4 w 122"/>
                  <a:gd name="T15" fmla="*/ 11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71"/>
                  <a:gd name="T26" fmla="*/ 122 w 122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71">
                    <a:moveTo>
                      <a:pt x="4" y="11"/>
                    </a:moveTo>
                    <a:cubicBezTo>
                      <a:pt x="37" y="39"/>
                      <a:pt x="75" y="58"/>
                      <a:pt x="117" y="71"/>
                    </a:cubicBezTo>
                    <a:cubicBezTo>
                      <a:pt x="120" y="70"/>
                      <a:pt x="122" y="67"/>
                      <a:pt x="122" y="63"/>
                    </a:cubicBezTo>
                    <a:cubicBezTo>
                      <a:pt x="121" y="61"/>
                      <a:pt x="119" y="59"/>
                      <a:pt x="117" y="59"/>
                    </a:cubicBezTo>
                    <a:cubicBezTo>
                      <a:pt x="76" y="48"/>
                      <a:pt x="39" y="28"/>
                      <a:pt x="7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7"/>
                      <a:pt x="2" y="9"/>
                      <a:pt x="4" y="11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88" name="Picture 86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89" name="Picture 87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90" name="Freeform 88"/>
              <p:cNvSpPr>
                <a:spLocks/>
              </p:cNvSpPr>
              <p:nvPr/>
            </p:nvSpPr>
            <p:spPr bwMode="auto">
              <a:xfrm>
                <a:off x="2134" y="1023"/>
                <a:ext cx="37" cy="29"/>
              </a:xfrm>
              <a:custGeom>
                <a:avLst/>
                <a:gdLst>
                  <a:gd name="T0" fmla="*/ 37 w 37"/>
                  <a:gd name="T1" fmla="*/ 28 h 29"/>
                  <a:gd name="T2" fmla="*/ 4 w 37"/>
                  <a:gd name="T3" fmla="*/ 11 h 29"/>
                  <a:gd name="T4" fmla="*/ 24 w 37"/>
                  <a:gd name="T5" fmla="*/ 28 h 29"/>
                  <a:gd name="T6" fmla="*/ 37 w 37"/>
                  <a:gd name="T7" fmla="*/ 28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29"/>
                  <a:gd name="T14" fmla="*/ 37 w 37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29">
                    <a:moveTo>
                      <a:pt x="37" y="28"/>
                    </a:moveTo>
                    <a:cubicBezTo>
                      <a:pt x="31" y="8"/>
                      <a:pt x="16" y="0"/>
                      <a:pt x="4" y="11"/>
                    </a:cubicBezTo>
                    <a:cubicBezTo>
                      <a:pt x="0" y="18"/>
                      <a:pt x="9" y="26"/>
                      <a:pt x="24" y="28"/>
                    </a:cubicBezTo>
                    <a:cubicBezTo>
                      <a:pt x="29" y="29"/>
                      <a:pt x="34" y="29"/>
                      <a:pt x="37" y="28"/>
                    </a:cubicBezTo>
                  </a:path>
                </a:pathLst>
              </a:custGeom>
              <a:noFill/>
              <a:ln w="1905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91" name="Picture 89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92" name="Picture 90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93" name="Picture 91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94" name="Freeform 92"/>
              <p:cNvSpPr>
                <a:spLocks/>
              </p:cNvSpPr>
              <p:nvPr/>
            </p:nvSpPr>
            <p:spPr bwMode="auto">
              <a:xfrm>
                <a:off x="2106" y="1043"/>
                <a:ext cx="112" cy="68"/>
              </a:xfrm>
              <a:custGeom>
                <a:avLst/>
                <a:gdLst>
                  <a:gd name="T0" fmla="*/ 0 w 120"/>
                  <a:gd name="T1" fmla="*/ 8 h 72"/>
                  <a:gd name="T2" fmla="*/ 16 w 120"/>
                  <a:gd name="T3" fmla="*/ 14 h 72"/>
                  <a:gd name="T4" fmla="*/ 16 w 120"/>
                  <a:gd name="T5" fmla="*/ 14 h 72"/>
                  <a:gd name="T6" fmla="*/ 16 w 120"/>
                  <a:gd name="T7" fmla="*/ 12 h 72"/>
                  <a:gd name="T8" fmla="*/ 0 w 120"/>
                  <a:gd name="T9" fmla="*/ 0 h 72"/>
                  <a:gd name="T10" fmla="*/ 0 w 120"/>
                  <a:gd name="T11" fmla="*/ 0 h 72"/>
                  <a:gd name="T12" fmla="*/ 0 w 120"/>
                  <a:gd name="T13" fmla="*/ 8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"/>
                  <a:gd name="T22" fmla="*/ 0 h 72"/>
                  <a:gd name="T23" fmla="*/ 120 w 120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" h="72">
                    <a:moveTo>
                      <a:pt x="0" y="8"/>
                    </a:moveTo>
                    <a:cubicBezTo>
                      <a:pt x="34" y="38"/>
                      <a:pt x="76" y="60"/>
                      <a:pt x="120" y="72"/>
                    </a:cubicBezTo>
                    <a:lnTo>
                      <a:pt x="120" y="64"/>
                    </a:lnTo>
                    <a:cubicBezTo>
                      <a:pt x="76" y="51"/>
                      <a:pt x="35" y="29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95" name="Freeform 93"/>
              <p:cNvSpPr>
                <a:spLocks/>
              </p:cNvSpPr>
              <p:nvPr/>
            </p:nvSpPr>
            <p:spPr bwMode="auto">
              <a:xfrm>
                <a:off x="2106" y="1037"/>
                <a:ext cx="112" cy="90"/>
              </a:xfrm>
              <a:custGeom>
                <a:avLst/>
                <a:gdLst>
                  <a:gd name="T0" fmla="*/ 0 w 120"/>
                  <a:gd name="T1" fmla="*/ 0 h 96"/>
                  <a:gd name="T2" fmla="*/ 0 w 120"/>
                  <a:gd name="T3" fmla="*/ 8 h 96"/>
                  <a:gd name="T4" fmla="*/ 16 w 120"/>
                  <a:gd name="T5" fmla="*/ 15 h 96"/>
                  <a:gd name="T6" fmla="*/ 0 60000 65536"/>
                  <a:gd name="T7" fmla="*/ 0 60000 65536"/>
                  <a:gd name="T8" fmla="*/ 0 60000 65536"/>
                  <a:gd name="T9" fmla="*/ 0 w 120"/>
                  <a:gd name="T10" fmla="*/ 0 h 96"/>
                  <a:gd name="T11" fmla="*/ 120 w 120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0" h="96">
                    <a:moveTo>
                      <a:pt x="0" y="0"/>
                    </a:moveTo>
                    <a:lnTo>
                      <a:pt x="0" y="33"/>
                    </a:lnTo>
                    <a:cubicBezTo>
                      <a:pt x="35" y="62"/>
                      <a:pt x="76" y="84"/>
                      <a:pt x="120" y="96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96" name="Freeform 94"/>
              <p:cNvSpPr>
                <a:spLocks/>
              </p:cNvSpPr>
              <p:nvPr/>
            </p:nvSpPr>
            <p:spPr bwMode="auto">
              <a:xfrm>
                <a:off x="2106" y="1037"/>
                <a:ext cx="112" cy="91"/>
              </a:xfrm>
              <a:custGeom>
                <a:avLst/>
                <a:gdLst>
                  <a:gd name="T0" fmla="*/ 16 w 120"/>
                  <a:gd name="T1" fmla="*/ 15 h 97"/>
                  <a:gd name="T2" fmla="*/ 16 w 120"/>
                  <a:gd name="T3" fmla="*/ 9 h 97"/>
                  <a:gd name="T4" fmla="*/ 0 w 120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20"/>
                  <a:gd name="T10" fmla="*/ 0 h 97"/>
                  <a:gd name="T11" fmla="*/ 120 w 120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0" h="97">
                    <a:moveTo>
                      <a:pt x="120" y="97"/>
                    </a:moveTo>
                    <a:lnTo>
                      <a:pt x="120" y="64"/>
                    </a:lnTo>
                    <a:cubicBezTo>
                      <a:pt x="76" y="51"/>
                      <a:pt x="35" y="29"/>
                      <a:pt x="0" y="0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91151" name="Rectangle 95"/>
            <p:cNvSpPr>
              <a:spLocks noChangeArrowheads="1"/>
            </p:cNvSpPr>
            <p:nvPr/>
          </p:nvSpPr>
          <p:spPr bwMode="auto">
            <a:xfrm>
              <a:off x="4876" y="1997"/>
              <a:ext cx="54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Server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grpSp>
          <p:nvGrpSpPr>
            <p:cNvPr id="91152" name="Group 96"/>
            <p:cNvGrpSpPr>
              <a:grpSpLocks/>
            </p:cNvGrpSpPr>
            <p:nvPr/>
          </p:nvGrpSpPr>
          <p:grpSpPr bwMode="auto">
            <a:xfrm>
              <a:off x="7308" y="1636"/>
              <a:ext cx="481" cy="661"/>
              <a:chOff x="4892" y="750"/>
              <a:chExt cx="481" cy="661"/>
            </a:xfrm>
          </p:grpSpPr>
          <p:sp>
            <p:nvSpPr>
              <p:cNvPr id="91315" name="Rectangle 97"/>
              <p:cNvSpPr>
                <a:spLocks noChangeArrowheads="1"/>
              </p:cNvSpPr>
              <p:nvPr/>
            </p:nvSpPr>
            <p:spPr bwMode="auto">
              <a:xfrm>
                <a:off x="4892" y="750"/>
                <a:ext cx="481" cy="15"/>
              </a:xfrm>
              <a:prstGeom prst="rect">
                <a:avLst/>
              </a:pr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6" name="Rectangle 98"/>
              <p:cNvSpPr>
                <a:spLocks noChangeArrowheads="1"/>
              </p:cNvSpPr>
              <p:nvPr/>
            </p:nvSpPr>
            <p:spPr bwMode="auto">
              <a:xfrm>
                <a:off x="4892" y="765"/>
                <a:ext cx="481" cy="15"/>
              </a:xfrm>
              <a:prstGeom prst="rect">
                <a:avLst/>
              </a:prstGeom>
              <a:solidFill>
                <a:srgbClr val="E2D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7" name="Rectangle 99"/>
              <p:cNvSpPr>
                <a:spLocks noChangeArrowheads="1"/>
              </p:cNvSpPr>
              <p:nvPr/>
            </p:nvSpPr>
            <p:spPr bwMode="auto">
              <a:xfrm>
                <a:off x="4892" y="780"/>
                <a:ext cx="481" cy="15"/>
              </a:xfrm>
              <a:prstGeom prst="rect">
                <a:avLst/>
              </a:prstGeom>
              <a:solidFill>
                <a:srgbClr val="E4D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8" name="Rectangle 100"/>
              <p:cNvSpPr>
                <a:spLocks noChangeArrowheads="1"/>
              </p:cNvSpPr>
              <p:nvPr/>
            </p:nvSpPr>
            <p:spPr bwMode="auto">
              <a:xfrm>
                <a:off x="4892" y="795"/>
                <a:ext cx="481" cy="15"/>
              </a:xfrm>
              <a:prstGeom prst="rect">
                <a:avLst/>
              </a:prstGeom>
              <a:solidFill>
                <a:srgbClr val="E6DE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9" name="Rectangle 101"/>
              <p:cNvSpPr>
                <a:spLocks noChangeArrowheads="1"/>
              </p:cNvSpPr>
              <p:nvPr/>
            </p:nvSpPr>
            <p:spPr bwMode="auto">
              <a:xfrm>
                <a:off x="4892" y="810"/>
                <a:ext cx="481" cy="15"/>
              </a:xfrm>
              <a:prstGeom prst="rect">
                <a:avLst/>
              </a:prstGeom>
              <a:solidFill>
                <a:srgbClr val="E8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0" name="Rectangle 102"/>
              <p:cNvSpPr>
                <a:spLocks noChangeArrowheads="1"/>
              </p:cNvSpPr>
              <p:nvPr/>
            </p:nvSpPr>
            <p:spPr bwMode="auto">
              <a:xfrm>
                <a:off x="4892" y="825"/>
                <a:ext cx="481" cy="15"/>
              </a:xfrm>
              <a:prstGeom prst="rect">
                <a:avLst/>
              </a:prstGeom>
              <a:solidFill>
                <a:srgbClr val="E9E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1" name="Rectangle 103"/>
              <p:cNvSpPr>
                <a:spLocks noChangeArrowheads="1"/>
              </p:cNvSpPr>
              <p:nvPr/>
            </p:nvSpPr>
            <p:spPr bwMode="auto">
              <a:xfrm>
                <a:off x="4892" y="840"/>
                <a:ext cx="481" cy="16"/>
              </a:xfrm>
              <a:prstGeom prst="rect">
                <a:avLst/>
              </a:prstGeom>
              <a:solidFill>
                <a:srgbClr val="EAE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2" name="Rectangle 104"/>
              <p:cNvSpPr>
                <a:spLocks noChangeArrowheads="1"/>
              </p:cNvSpPr>
              <p:nvPr/>
            </p:nvSpPr>
            <p:spPr bwMode="auto">
              <a:xfrm>
                <a:off x="4892" y="856"/>
                <a:ext cx="481" cy="15"/>
              </a:xfrm>
              <a:prstGeom prst="rect">
                <a:avLst/>
              </a:prstGeom>
              <a:solidFill>
                <a:srgbClr val="ECE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3" name="Rectangle 105"/>
              <p:cNvSpPr>
                <a:spLocks noChangeArrowheads="1"/>
              </p:cNvSpPr>
              <p:nvPr/>
            </p:nvSpPr>
            <p:spPr bwMode="auto">
              <a:xfrm>
                <a:off x="4892" y="871"/>
                <a:ext cx="481" cy="15"/>
              </a:xfrm>
              <a:prstGeom prst="rect">
                <a:avLst/>
              </a:prstGeom>
              <a:solidFill>
                <a:srgbClr val="EDE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4" name="Rectangle 106"/>
              <p:cNvSpPr>
                <a:spLocks noChangeArrowheads="1"/>
              </p:cNvSpPr>
              <p:nvPr/>
            </p:nvSpPr>
            <p:spPr bwMode="auto">
              <a:xfrm>
                <a:off x="4892" y="886"/>
                <a:ext cx="481" cy="15"/>
              </a:xfrm>
              <a:prstGeom prst="rect">
                <a:avLst/>
              </a:prstGeom>
              <a:solidFill>
                <a:srgbClr val="EF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5" name="Rectangle 107"/>
              <p:cNvSpPr>
                <a:spLocks noChangeArrowheads="1"/>
              </p:cNvSpPr>
              <p:nvPr/>
            </p:nvSpPr>
            <p:spPr bwMode="auto">
              <a:xfrm>
                <a:off x="4892" y="901"/>
                <a:ext cx="481" cy="15"/>
              </a:xfrm>
              <a:prstGeom prst="rect">
                <a:avLst/>
              </a:prstGeom>
              <a:solidFill>
                <a:srgbClr val="F1ED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6" name="Rectangle 108"/>
              <p:cNvSpPr>
                <a:spLocks noChangeArrowheads="1"/>
              </p:cNvSpPr>
              <p:nvPr/>
            </p:nvSpPr>
            <p:spPr bwMode="auto">
              <a:xfrm>
                <a:off x="4892" y="916"/>
                <a:ext cx="481" cy="15"/>
              </a:xfrm>
              <a:prstGeom prst="rect">
                <a:avLst/>
              </a:prstGeom>
              <a:solidFill>
                <a:srgbClr val="F3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7" name="Rectangle 109"/>
              <p:cNvSpPr>
                <a:spLocks noChangeArrowheads="1"/>
              </p:cNvSpPr>
              <p:nvPr/>
            </p:nvSpPr>
            <p:spPr bwMode="auto">
              <a:xfrm>
                <a:off x="4892" y="931"/>
                <a:ext cx="481" cy="15"/>
              </a:xfrm>
              <a:prstGeom prst="rect">
                <a:avLst/>
              </a:prstGeom>
              <a:solidFill>
                <a:srgbClr val="F4F1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8" name="Rectangle 110"/>
              <p:cNvSpPr>
                <a:spLocks noChangeArrowheads="1"/>
              </p:cNvSpPr>
              <p:nvPr/>
            </p:nvSpPr>
            <p:spPr bwMode="auto">
              <a:xfrm>
                <a:off x="4892" y="946"/>
                <a:ext cx="481" cy="15"/>
              </a:xfrm>
              <a:prstGeom prst="rect">
                <a:avLst/>
              </a:prstGeom>
              <a:solidFill>
                <a:srgbClr val="F6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29" name="Rectangle 111"/>
              <p:cNvSpPr>
                <a:spLocks noChangeArrowheads="1"/>
              </p:cNvSpPr>
              <p:nvPr/>
            </p:nvSpPr>
            <p:spPr bwMode="auto">
              <a:xfrm>
                <a:off x="4892" y="961"/>
                <a:ext cx="481" cy="15"/>
              </a:xfrm>
              <a:prstGeom prst="rect">
                <a:avLst/>
              </a:prstGeom>
              <a:solidFill>
                <a:srgbClr val="F8F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30" name="Rectangle 112"/>
              <p:cNvSpPr>
                <a:spLocks noChangeArrowheads="1"/>
              </p:cNvSpPr>
              <p:nvPr/>
            </p:nvSpPr>
            <p:spPr bwMode="auto">
              <a:xfrm>
                <a:off x="4892" y="976"/>
                <a:ext cx="481" cy="15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31" name="Rectangle 113"/>
              <p:cNvSpPr>
                <a:spLocks noChangeArrowheads="1"/>
              </p:cNvSpPr>
              <p:nvPr/>
            </p:nvSpPr>
            <p:spPr bwMode="auto">
              <a:xfrm>
                <a:off x="4892" y="991"/>
                <a:ext cx="481" cy="15"/>
              </a:xfrm>
              <a:prstGeom prst="rect">
                <a:avLst/>
              </a:prstGeom>
              <a:solidFill>
                <a:srgbClr val="FAF9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32" name="Rectangle 114"/>
              <p:cNvSpPr>
                <a:spLocks noChangeArrowheads="1"/>
              </p:cNvSpPr>
              <p:nvPr/>
            </p:nvSpPr>
            <p:spPr bwMode="auto">
              <a:xfrm>
                <a:off x="4892" y="1006"/>
                <a:ext cx="481" cy="15"/>
              </a:xfrm>
              <a:prstGeom prst="rect">
                <a:avLst/>
              </a:prstGeom>
              <a:solidFill>
                <a:srgbClr val="FCF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33" name="Rectangle 115"/>
              <p:cNvSpPr>
                <a:spLocks noChangeArrowheads="1"/>
              </p:cNvSpPr>
              <p:nvPr/>
            </p:nvSpPr>
            <p:spPr bwMode="auto">
              <a:xfrm>
                <a:off x="4892" y="1021"/>
                <a:ext cx="481" cy="15"/>
              </a:xfrm>
              <a:prstGeom prst="rect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34" name="Freeform 116"/>
              <p:cNvSpPr>
                <a:spLocks/>
              </p:cNvSpPr>
              <p:nvPr/>
            </p:nvSpPr>
            <p:spPr bwMode="auto">
              <a:xfrm>
                <a:off x="4914" y="769"/>
                <a:ext cx="442" cy="247"/>
              </a:xfrm>
              <a:custGeom>
                <a:avLst/>
                <a:gdLst>
                  <a:gd name="T0" fmla="*/ 26 w 471"/>
                  <a:gd name="T1" fmla="*/ 39 h 263"/>
                  <a:gd name="T2" fmla="*/ 69 w 471"/>
                  <a:gd name="T3" fmla="*/ 16 h 263"/>
                  <a:gd name="T4" fmla="*/ 44 w 471"/>
                  <a:gd name="T5" fmla="*/ 0 h 263"/>
                  <a:gd name="T6" fmla="*/ 0 w 471"/>
                  <a:gd name="T7" fmla="*/ 24 h 263"/>
                  <a:gd name="T8" fmla="*/ 26 w 471"/>
                  <a:gd name="T9" fmla="*/ 3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1"/>
                  <a:gd name="T16" fmla="*/ 0 h 263"/>
                  <a:gd name="T17" fmla="*/ 471 w 471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1" h="263">
                    <a:moveTo>
                      <a:pt x="179" y="263"/>
                    </a:moveTo>
                    <a:lnTo>
                      <a:pt x="471" y="100"/>
                    </a:lnTo>
                    <a:lnTo>
                      <a:pt x="290" y="0"/>
                    </a:lnTo>
                    <a:lnTo>
                      <a:pt x="0" y="162"/>
                    </a:lnTo>
                    <a:cubicBezTo>
                      <a:pt x="46" y="214"/>
                      <a:pt x="109" y="250"/>
                      <a:pt x="179" y="263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35" name="Picture 117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2" y="901"/>
                <a:ext cx="211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36" name="Freeform 118"/>
              <p:cNvSpPr>
                <a:spLocks/>
              </p:cNvSpPr>
              <p:nvPr/>
            </p:nvSpPr>
            <p:spPr bwMode="auto">
              <a:xfrm>
                <a:off x="4915" y="921"/>
                <a:ext cx="167" cy="479"/>
              </a:xfrm>
              <a:custGeom>
                <a:avLst/>
                <a:gdLst>
                  <a:gd name="T0" fmla="*/ 26 w 178"/>
                  <a:gd name="T1" fmla="*/ 16 h 510"/>
                  <a:gd name="T2" fmla="*/ 0 w 178"/>
                  <a:gd name="T3" fmla="*/ 0 h 510"/>
                  <a:gd name="T4" fmla="*/ 0 w 178"/>
                  <a:gd name="T5" fmla="*/ 0 h 510"/>
                  <a:gd name="T6" fmla="*/ 0 w 178"/>
                  <a:gd name="T7" fmla="*/ 64 h 510"/>
                  <a:gd name="T8" fmla="*/ 26 w 178"/>
                  <a:gd name="T9" fmla="*/ 78 h 510"/>
                  <a:gd name="T10" fmla="*/ 26 w 178"/>
                  <a:gd name="T11" fmla="*/ 78 h 510"/>
                  <a:gd name="T12" fmla="*/ 26 w 178"/>
                  <a:gd name="T13" fmla="*/ 16 h 5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510"/>
                  <a:gd name="T23" fmla="*/ 178 w 178"/>
                  <a:gd name="T24" fmla="*/ 510 h 5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510">
                    <a:moveTo>
                      <a:pt x="178" y="101"/>
                    </a:moveTo>
                    <a:cubicBezTo>
                      <a:pt x="108" y="88"/>
                      <a:pt x="45" y="52"/>
                      <a:pt x="0" y="0"/>
                    </a:cubicBezTo>
                    <a:lnTo>
                      <a:pt x="0" y="417"/>
                    </a:lnTo>
                    <a:cubicBezTo>
                      <a:pt x="46" y="467"/>
                      <a:pt x="109" y="500"/>
                      <a:pt x="178" y="510"/>
                    </a:cubicBezTo>
                    <a:lnTo>
                      <a:pt x="178" y="101"/>
                    </a:lnTo>
                  </a:path>
                </a:pathLst>
              </a:custGeom>
              <a:noFill/>
              <a:ln w="5080" cap="rnd">
                <a:solidFill>
                  <a:srgbClr val="A784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37" name="Picture 119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38" name="Picture 120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39" name="Freeform 121"/>
              <p:cNvSpPr>
                <a:spLocks/>
              </p:cNvSpPr>
              <p:nvPr/>
            </p:nvSpPr>
            <p:spPr bwMode="auto">
              <a:xfrm>
                <a:off x="5082" y="863"/>
                <a:ext cx="274" cy="537"/>
              </a:xfrm>
              <a:custGeom>
                <a:avLst/>
                <a:gdLst>
                  <a:gd name="T0" fmla="*/ 0 w 274"/>
                  <a:gd name="T1" fmla="*/ 153 h 537"/>
                  <a:gd name="T2" fmla="*/ 0 w 274"/>
                  <a:gd name="T3" fmla="*/ 537 h 537"/>
                  <a:gd name="T4" fmla="*/ 274 w 274"/>
                  <a:gd name="T5" fmla="*/ 385 h 537"/>
                  <a:gd name="T6" fmla="*/ 274 w 274"/>
                  <a:gd name="T7" fmla="*/ 0 h 537"/>
                  <a:gd name="T8" fmla="*/ 0 w 274"/>
                  <a:gd name="T9" fmla="*/ 153 h 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"/>
                  <a:gd name="T16" fmla="*/ 0 h 537"/>
                  <a:gd name="T17" fmla="*/ 274 w 274"/>
                  <a:gd name="T18" fmla="*/ 537 h 5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" h="537">
                    <a:moveTo>
                      <a:pt x="0" y="153"/>
                    </a:moveTo>
                    <a:lnTo>
                      <a:pt x="0" y="537"/>
                    </a:lnTo>
                    <a:lnTo>
                      <a:pt x="274" y="385"/>
                    </a:lnTo>
                    <a:lnTo>
                      <a:pt x="274" y="0"/>
                    </a:lnTo>
                    <a:lnTo>
                      <a:pt x="0" y="153"/>
                    </a:lnTo>
                    <a:close/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40" name="Freeform 122"/>
              <p:cNvSpPr>
                <a:spLocks/>
              </p:cNvSpPr>
              <p:nvPr/>
            </p:nvSpPr>
            <p:spPr bwMode="auto">
              <a:xfrm>
                <a:off x="4914" y="769"/>
                <a:ext cx="442" cy="631"/>
              </a:xfrm>
              <a:custGeom>
                <a:avLst/>
                <a:gdLst>
                  <a:gd name="T0" fmla="*/ 69 w 471"/>
                  <a:gd name="T1" fmla="*/ 16 h 672"/>
                  <a:gd name="T2" fmla="*/ 44 w 471"/>
                  <a:gd name="T3" fmla="*/ 0 h 672"/>
                  <a:gd name="T4" fmla="*/ 0 w 471"/>
                  <a:gd name="T5" fmla="*/ 24 h 672"/>
                  <a:gd name="T6" fmla="*/ 1 w 471"/>
                  <a:gd name="T7" fmla="*/ 87 h 672"/>
                  <a:gd name="T8" fmla="*/ 26 w 471"/>
                  <a:gd name="T9" fmla="*/ 101 h 672"/>
                  <a:gd name="T10" fmla="*/ 26 w 471"/>
                  <a:gd name="T11" fmla="*/ 101 h 672"/>
                  <a:gd name="T12" fmla="*/ 69 w 471"/>
                  <a:gd name="T13" fmla="*/ 77 h 672"/>
                  <a:gd name="T14" fmla="*/ 69 w 471"/>
                  <a:gd name="T15" fmla="*/ 16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1"/>
                  <a:gd name="T25" fmla="*/ 0 h 672"/>
                  <a:gd name="T26" fmla="*/ 471 w 471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1" h="672">
                    <a:moveTo>
                      <a:pt x="471" y="100"/>
                    </a:moveTo>
                    <a:lnTo>
                      <a:pt x="290" y="0"/>
                    </a:lnTo>
                    <a:lnTo>
                      <a:pt x="0" y="162"/>
                    </a:lnTo>
                    <a:lnTo>
                      <a:pt x="1" y="579"/>
                    </a:lnTo>
                    <a:cubicBezTo>
                      <a:pt x="47" y="629"/>
                      <a:pt x="110" y="662"/>
                      <a:pt x="179" y="672"/>
                    </a:cubicBezTo>
                    <a:lnTo>
                      <a:pt x="471" y="510"/>
                    </a:lnTo>
                    <a:lnTo>
                      <a:pt x="471" y="100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41" name="Picture 123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42" name="Picture 124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43" name="Freeform 125"/>
              <p:cNvSpPr>
                <a:spLocks/>
              </p:cNvSpPr>
              <p:nvPr/>
            </p:nvSpPr>
            <p:spPr bwMode="auto">
              <a:xfrm>
                <a:off x="4976" y="1157"/>
                <a:ext cx="31" cy="38"/>
              </a:xfrm>
              <a:custGeom>
                <a:avLst/>
                <a:gdLst>
                  <a:gd name="T0" fmla="*/ 27 w 31"/>
                  <a:gd name="T1" fmla="*/ 15 h 38"/>
                  <a:gd name="T2" fmla="*/ 9 w 31"/>
                  <a:gd name="T3" fmla="*/ 2 h 38"/>
                  <a:gd name="T4" fmla="*/ 4 w 31"/>
                  <a:gd name="T5" fmla="*/ 23 h 38"/>
                  <a:gd name="T6" fmla="*/ 22 w 31"/>
                  <a:gd name="T7" fmla="*/ 35 h 38"/>
                  <a:gd name="T8" fmla="*/ 27 w 31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8"/>
                  <a:gd name="T17" fmla="*/ 31 w 3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8">
                    <a:moveTo>
                      <a:pt x="27" y="15"/>
                    </a:moveTo>
                    <a:cubicBezTo>
                      <a:pt x="24" y="5"/>
                      <a:pt x="16" y="0"/>
                      <a:pt x="9" y="2"/>
                    </a:cubicBezTo>
                    <a:cubicBezTo>
                      <a:pt x="3" y="4"/>
                      <a:pt x="0" y="14"/>
                      <a:pt x="4" y="23"/>
                    </a:cubicBezTo>
                    <a:cubicBezTo>
                      <a:pt x="7" y="32"/>
                      <a:pt x="15" y="38"/>
                      <a:pt x="22" y="35"/>
                    </a:cubicBezTo>
                    <a:cubicBezTo>
                      <a:pt x="28" y="33"/>
                      <a:pt x="31" y="24"/>
                      <a:pt x="27" y="15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44" name="Freeform 126"/>
              <p:cNvSpPr>
                <a:spLocks noEditPoints="1"/>
              </p:cNvSpPr>
              <p:nvPr/>
            </p:nvSpPr>
            <p:spPr bwMode="auto">
              <a:xfrm>
                <a:off x="4941" y="1238"/>
                <a:ext cx="114" cy="106"/>
              </a:xfrm>
              <a:custGeom>
                <a:avLst/>
                <a:gdLst>
                  <a:gd name="T0" fmla="*/ 0 w 121"/>
                  <a:gd name="T1" fmla="*/ 0 h 113"/>
                  <a:gd name="T2" fmla="*/ 21 w 121"/>
                  <a:gd name="T3" fmla="*/ 9 h 113"/>
                  <a:gd name="T4" fmla="*/ 0 w 121"/>
                  <a:gd name="T5" fmla="*/ 8 h 113"/>
                  <a:gd name="T6" fmla="*/ 21 w 121"/>
                  <a:gd name="T7" fmla="*/ 14 h 113"/>
                  <a:gd name="T8" fmla="*/ 0 w 121"/>
                  <a:gd name="T9" fmla="*/ 8 h 113"/>
                  <a:gd name="T10" fmla="*/ 21 w 121"/>
                  <a:gd name="T11" fmla="*/ 18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13"/>
                  <a:gd name="T20" fmla="*/ 121 w 121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13">
                    <a:moveTo>
                      <a:pt x="0" y="0"/>
                    </a:moveTo>
                    <a:cubicBezTo>
                      <a:pt x="36" y="30"/>
                      <a:pt x="77" y="52"/>
                      <a:pt x="121" y="63"/>
                    </a:cubicBezTo>
                    <a:moveTo>
                      <a:pt x="0" y="25"/>
                    </a:moveTo>
                    <a:cubicBezTo>
                      <a:pt x="36" y="55"/>
                      <a:pt x="77" y="77"/>
                      <a:pt x="121" y="88"/>
                    </a:cubicBezTo>
                    <a:moveTo>
                      <a:pt x="0" y="49"/>
                    </a:moveTo>
                    <a:cubicBezTo>
                      <a:pt x="36" y="80"/>
                      <a:pt x="77" y="102"/>
                      <a:pt x="121" y="113"/>
                    </a:cubicBezTo>
                  </a:path>
                </a:pathLst>
              </a:custGeom>
              <a:noFill/>
              <a:ln w="762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45" name="Freeform 127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5 w 131"/>
                  <a:gd name="T1" fmla="*/ 9 h 75"/>
                  <a:gd name="T2" fmla="*/ 15 w 131"/>
                  <a:gd name="T3" fmla="*/ 15 h 75"/>
                  <a:gd name="T4" fmla="*/ 16 w 131"/>
                  <a:gd name="T5" fmla="*/ 13 h 75"/>
                  <a:gd name="T6" fmla="*/ 15 w 131"/>
                  <a:gd name="T7" fmla="*/ 12 h 75"/>
                  <a:gd name="T8" fmla="*/ 7 w 131"/>
                  <a:gd name="T9" fmla="*/ 1 h 75"/>
                  <a:gd name="T10" fmla="*/ 2 w 131"/>
                  <a:gd name="T11" fmla="*/ 1 h 75"/>
                  <a:gd name="T12" fmla="*/ 1 w 131"/>
                  <a:gd name="T13" fmla="*/ 4 h 75"/>
                  <a:gd name="T14" fmla="*/ 5 w 131"/>
                  <a:gd name="T15" fmla="*/ 9 h 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"/>
                  <a:gd name="T25" fmla="*/ 0 h 75"/>
                  <a:gd name="T26" fmla="*/ 131 w 131"/>
                  <a:gd name="T27" fmla="*/ 75 h 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" h="75">
                    <a:moveTo>
                      <a:pt x="5" y="11"/>
                    </a:moveTo>
                    <a:cubicBezTo>
                      <a:pt x="39" y="41"/>
                      <a:pt x="81" y="62"/>
                      <a:pt x="125" y="75"/>
                    </a:cubicBezTo>
                    <a:cubicBezTo>
                      <a:pt x="129" y="74"/>
                      <a:pt x="131" y="71"/>
                      <a:pt x="130" y="67"/>
                    </a:cubicBezTo>
                    <a:cubicBezTo>
                      <a:pt x="130" y="65"/>
                      <a:pt x="128" y="63"/>
                      <a:pt x="125" y="63"/>
                    </a:cubicBezTo>
                    <a:cubicBezTo>
                      <a:pt x="82" y="51"/>
                      <a:pt x="41" y="30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2" y="9"/>
                      <a:pt x="5" y="1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46" name="Freeform 128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4 w 122"/>
                  <a:gd name="T1" fmla="*/ 11 h 71"/>
                  <a:gd name="T2" fmla="*/ 117 w 122"/>
                  <a:gd name="T3" fmla="*/ 71 h 71"/>
                  <a:gd name="T4" fmla="*/ 122 w 122"/>
                  <a:gd name="T5" fmla="*/ 63 h 71"/>
                  <a:gd name="T6" fmla="*/ 117 w 122"/>
                  <a:gd name="T7" fmla="*/ 59 h 71"/>
                  <a:gd name="T8" fmla="*/ 6 w 122"/>
                  <a:gd name="T9" fmla="*/ 1 h 71"/>
                  <a:gd name="T10" fmla="*/ 1 w 122"/>
                  <a:gd name="T11" fmla="*/ 1 h 71"/>
                  <a:gd name="T12" fmla="*/ 1 w 122"/>
                  <a:gd name="T13" fmla="*/ 4 h 71"/>
                  <a:gd name="T14" fmla="*/ 4 w 122"/>
                  <a:gd name="T15" fmla="*/ 11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71"/>
                  <a:gd name="T26" fmla="*/ 122 w 122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71">
                    <a:moveTo>
                      <a:pt x="4" y="11"/>
                    </a:moveTo>
                    <a:cubicBezTo>
                      <a:pt x="36" y="39"/>
                      <a:pt x="76" y="58"/>
                      <a:pt x="117" y="71"/>
                    </a:cubicBezTo>
                    <a:cubicBezTo>
                      <a:pt x="121" y="70"/>
                      <a:pt x="122" y="67"/>
                      <a:pt x="122" y="63"/>
                    </a:cubicBezTo>
                    <a:cubicBezTo>
                      <a:pt x="122" y="61"/>
                      <a:pt x="120" y="59"/>
                      <a:pt x="117" y="59"/>
                    </a:cubicBezTo>
                    <a:cubicBezTo>
                      <a:pt x="76" y="48"/>
                      <a:pt x="38" y="28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1" y="9"/>
                      <a:pt x="4" y="11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47" name="Picture 129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48" name="Picture 130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49" name="Freeform 131"/>
              <p:cNvSpPr>
                <a:spLocks/>
              </p:cNvSpPr>
              <p:nvPr/>
            </p:nvSpPr>
            <p:spPr bwMode="auto">
              <a:xfrm>
                <a:off x="4970" y="1023"/>
                <a:ext cx="38" cy="29"/>
              </a:xfrm>
              <a:custGeom>
                <a:avLst/>
                <a:gdLst>
                  <a:gd name="T0" fmla="*/ 38 w 38"/>
                  <a:gd name="T1" fmla="*/ 28 h 29"/>
                  <a:gd name="T2" fmla="*/ 4 w 38"/>
                  <a:gd name="T3" fmla="*/ 11 h 29"/>
                  <a:gd name="T4" fmla="*/ 24 w 38"/>
                  <a:gd name="T5" fmla="*/ 28 h 29"/>
                  <a:gd name="T6" fmla="*/ 38 w 38"/>
                  <a:gd name="T7" fmla="*/ 28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29"/>
                  <a:gd name="T14" fmla="*/ 38 w 38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29">
                    <a:moveTo>
                      <a:pt x="38" y="28"/>
                    </a:moveTo>
                    <a:cubicBezTo>
                      <a:pt x="31" y="8"/>
                      <a:pt x="16" y="0"/>
                      <a:pt x="4" y="11"/>
                    </a:cubicBezTo>
                    <a:cubicBezTo>
                      <a:pt x="0" y="18"/>
                      <a:pt x="9" y="26"/>
                      <a:pt x="24" y="28"/>
                    </a:cubicBezTo>
                    <a:cubicBezTo>
                      <a:pt x="28" y="29"/>
                      <a:pt x="33" y="29"/>
                      <a:pt x="38" y="28"/>
                    </a:cubicBezTo>
                  </a:path>
                </a:pathLst>
              </a:custGeom>
              <a:noFill/>
              <a:ln w="1905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350" name="Picture 132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51" name="Picture 133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352" name="Picture 134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53" name="Freeform 135"/>
              <p:cNvSpPr>
                <a:spLocks/>
              </p:cNvSpPr>
              <p:nvPr/>
            </p:nvSpPr>
            <p:spPr bwMode="auto">
              <a:xfrm>
                <a:off x="4941" y="1043"/>
                <a:ext cx="114" cy="68"/>
              </a:xfrm>
              <a:custGeom>
                <a:avLst/>
                <a:gdLst>
                  <a:gd name="T0" fmla="*/ 0 w 121"/>
                  <a:gd name="T1" fmla="*/ 8 h 72"/>
                  <a:gd name="T2" fmla="*/ 21 w 121"/>
                  <a:gd name="T3" fmla="*/ 14 h 72"/>
                  <a:gd name="T4" fmla="*/ 21 w 121"/>
                  <a:gd name="T5" fmla="*/ 14 h 72"/>
                  <a:gd name="T6" fmla="*/ 21 w 121"/>
                  <a:gd name="T7" fmla="*/ 12 h 72"/>
                  <a:gd name="T8" fmla="*/ 0 w 121"/>
                  <a:gd name="T9" fmla="*/ 0 h 72"/>
                  <a:gd name="T10" fmla="*/ 0 w 121"/>
                  <a:gd name="T11" fmla="*/ 0 h 72"/>
                  <a:gd name="T12" fmla="*/ 0 w 121"/>
                  <a:gd name="T13" fmla="*/ 8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72"/>
                  <a:gd name="T23" fmla="*/ 121 w 121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72">
                    <a:moveTo>
                      <a:pt x="0" y="8"/>
                    </a:moveTo>
                    <a:cubicBezTo>
                      <a:pt x="35" y="38"/>
                      <a:pt x="76" y="60"/>
                      <a:pt x="121" y="72"/>
                    </a:cubicBezTo>
                    <a:lnTo>
                      <a:pt x="121" y="64"/>
                    </a:lnTo>
                    <a:cubicBezTo>
                      <a:pt x="77" y="51"/>
                      <a:pt x="35" y="29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54" name="Freeform 136"/>
              <p:cNvSpPr>
                <a:spLocks/>
              </p:cNvSpPr>
              <p:nvPr/>
            </p:nvSpPr>
            <p:spPr bwMode="auto">
              <a:xfrm>
                <a:off x="4941" y="1037"/>
                <a:ext cx="114" cy="90"/>
              </a:xfrm>
              <a:custGeom>
                <a:avLst/>
                <a:gdLst>
                  <a:gd name="T0" fmla="*/ 0 w 121"/>
                  <a:gd name="T1" fmla="*/ 0 h 96"/>
                  <a:gd name="T2" fmla="*/ 0 w 121"/>
                  <a:gd name="T3" fmla="*/ 8 h 96"/>
                  <a:gd name="T4" fmla="*/ 21 w 121"/>
                  <a:gd name="T5" fmla="*/ 15 h 96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6"/>
                  <a:gd name="T11" fmla="*/ 121 w 121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6">
                    <a:moveTo>
                      <a:pt x="0" y="0"/>
                    </a:moveTo>
                    <a:lnTo>
                      <a:pt x="0" y="33"/>
                    </a:lnTo>
                    <a:cubicBezTo>
                      <a:pt x="35" y="62"/>
                      <a:pt x="77" y="84"/>
                      <a:pt x="121" y="96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355" name="Freeform 137"/>
              <p:cNvSpPr>
                <a:spLocks/>
              </p:cNvSpPr>
              <p:nvPr/>
            </p:nvSpPr>
            <p:spPr bwMode="auto">
              <a:xfrm>
                <a:off x="4941" y="1037"/>
                <a:ext cx="114" cy="91"/>
              </a:xfrm>
              <a:custGeom>
                <a:avLst/>
                <a:gdLst>
                  <a:gd name="T0" fmla="*/ 21 w 121"/>
                  <a:gd name="T1" fmla="*/ 15 h 97"/>
                  <a:gd name="T2" fmla="*/ 21 w 121"/>
                  <a:gd name="T3" fmla="*/ 9 h 97"/>
                  <a:gd name="T4" fmla="*/ 0 w 121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7"/>
                  <a:gd name="T11" fmla="*/ 121 w 121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7">
                    <a:moveTo>
                      <a:pt x="121" y="97"/>
                    </a:moveTo>
                    <a:lnTo>
                      <a:pt x="121" y="64"/>
                    </a:lnTo>
                    <a:cubicBezTo>
                      <a:pt x="77" y="51"/>
                      <a:pt x="36" y="29"/>
                      <a:pt x="0" y="0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91153" name="Rectangle 138"/>
            <p:cNvSpPr>
              <a:spLocks noChangeArrowheads="1"/>
            </p:cNvSpPr>
            <p:nvPr/>
          </p:nvSpPr>
          <p:spPr bwMode="auto">
            <a:xfrm>
              <a:off x="7375" y="1246"/>
              <a:ext cx="44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NSP2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sp>
          <p:nvSpPr>
            <p:cNvPr id="91154" name="Rectangle 139"/>
            <p:cNvSpPr>
              <a:spLocks noChangeArrowheads="1"/>
            </p:cNvSpPr>
            <p:nvPr/>
          </p:nvSpPr>
          <p:spPr bwMode="auto">
            <a:xfrm>
              <a:off x="3837" y="856"/>
              <a:ext cx="150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Network Provider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grpSp>
          <p:nvGrpSpPr>
            <p:cNvPr id="91155" name="Group 140"/>
            <p:cNvGrpSpPr>
              <a:grpSpLocks/>
            </p:cNvGrpSpPr>
            <p:nvPr/>
          </p:nvGrpSpPr>
          <p:grpSpPr bwMode="auto">
            <a:xfrm>
              <a:off x="167" y="3830"/>
              <a:ext cx="7781" cy="3764"/>
              <a:chOff x="73" y="45"/>
              <a:chExt cx="7781" cy="3764"/>
            </a:xfrm>
          </p:grpSpPr>
          <p:sp>
            <p:nvSpPr>
              <p:cNvPr id="91250" name="Freeform 141"/>
              <p:cNvSpPr>
                <a:spLocks/>
              </p:cNvSpPr>
              <p:nvPr/>
            </p:nvSpPr>
            <p:spPr bwMode="auto">
              <a:xfrm>
                <a:off x="3390" y="1601"/>
                <a:ext cx="2468" cy="497"/>
              </a:xfrm>
              <a:custGeom>
                <a:avLst/>
                <a:gdLst>
                  <a:gd name="T0" fmla="*/ 3 w 2734"/>
                  <a:gd name="T1" fmla="*/ 220 h 497"/>
                  <a:gd name="T2" fmla="*/ 5 w 2734"/>
                  <a:gd name="T3" fmla="*/ 185 h 497"/>
                  <a:gd name="T4" fmla="*/ 6 w 2734"/>
                  <a:gd name="T5" fmla="*/ 139 h 497"/>
                  <a:gd name="T6" fmla="*/ 13 w 2734"/>
                  <a:gd name="T7" fmla="*/ 98 h 497"/>
                  <a:gd name="T8" fmla="*/ 19 w 2734"/>
                  <a:gd name="T9" fmla="*/ 75 h 497"/>
                  <a:gd name="T10" fmla="*/ 33 w 2734"/>
                  <a:gd name="T11" fmla="*/ 35 h 497"/>
                  <a:gd name="T12" fmla="*/ 47 w 2734"/>
                  <a:gd name="T13" fmla="*/ 12 h 497"/>
                  <a:gd name="T14" fmla="*/ 63 w 2734"/>
                  <a:gd name="T15" fmla="*/ 0 h 497"/>
                  <a:gd name="T16" fmla="*/ 79 w 2734"/>
                  <a:gd name="T17" fmla="*/ 12 h 497"/>
                  <a:gd name="T18" fmla="*/ 93 w 2734"/>
                  <a:gd name="T19" fmla="*/ 35 h 497"/>
                  <a:gd name="T20" fmla="*/ 106 w 2734"/>
                  <a:gd name="T21" fmla="*/ 64 h 497"/>
                  <a:gd name="T22" fmla="*/ 113 w 2734"/>
                  <a:gd name="T23" fmla="*/ 93 h 497"/>
                  <a:gd name="T24" fmla="*/ 117 w 2734"/>
                  <a:gd name="T25" fmla="*/ 121 h 497"/>
                  <a:gd name="T26" fmla="*/ 121 w 2734"/>
                  <a:gd name="T27" fmla="*/ 150 h 497"/>
                  <a:gd name="T28" fmla="*/ 125 w 2734"/>
                  <a:gd name="T29" fmla="*/ 197 h 497"/>
                  <a:gd name="T30" fmla="*/ 126 w 2734"/>
                  <a:gd name="T31" fmla="*/ 249 h 497"/>
                  <a:gd name="T32" fmla="*/ 125 w 2734"/>
                  <a:gd name="T33" fmla="*/ 307 h 497"/>
                  <a:gd name="T34" fmla="*/ 121 w 2734"/>
                  <a:gd name="T35" fmla="*/ 353 h 497"/>
                  <a:gd name="T36" fmla="*/ 117 w 2734"/>
                  <a:gd name="T37" fmla="*/ 382 h 497"/>
                  <a:gd name="T38" fmla="*/ 113 w 2734"/>
                  <a:gd name="T39" fmla="*/ 411 h 497"/>
                  <a:gd name="T40" fmla="*/ 106 w 2734"/>
                  <a:gd name="T41" fmla="*/ 440 h 497"/>
                  <a:gd name="T42" fmla="*/ 93 w 2734"/>
                  <a:gd name="T43" fmla="*/ 468 h 497"/>
                  <a:gd name="T44" fmla="*/ 79 w 2734"/>
                  <a:gd name="T45" fmla="*/ 492 h 497"/>
                  <a:gd name="T46" fmla="*/ 47 w 2734"/>
                  <a:gd name="T47" fmla="*/ 492 h 497"/>
                  <a:gd name="T48" fmla="*/ 33 w 2734"/>
                  <a:gd name="T49" fmla="*/ 468 h 497"/>
                  <a:gd name="T50" fmla="*/ 19 w 2734"/>
                  <a:gd name="T51" fmla="*/ 428 h 497"/>
                  <a:gd name="T52" fmla="*/ 13 w 2734"/>
                  <a:gd name="T53" fmla="*/ 405 h 497"/>
                  <a:gd name="T54" fmla="*/ 6 w 2734"/>
                  <a:gd name="T55" fmla="*/ 365 h 497"/>
                  <a:gd name="T56" fmla="*/ 5 w 2734"/>
                  <a:gd name="T57" fmla="*/ 318 h 497"/>
                  <a:gd name="T58" fmla="*/ 3 w 2734"/>
                  <a:gd name="T59" fmla="*/ 284 h 497"/>
                  <a:gd name="T60" fmla="*/ 5 w 2734"/>
                  <a:gd name="T61" fmla="*/ 249 h 497"/>
                  <a:gd name="T62" fmla="*/ 5 w 2734"/>
                  <a:gd name="T63" fmla="*/ 284 h 497"/>
                  <a:gd name="T64" fmla="*/ 5 w 2734"/>
                  <a:gd name="T65" fmla="*/ 330 h 497"/>
                  <a:gd name="T66" fmla="*/ 8 w 2734"/>
                  <a:gd name="T67" fmla="*/ 359 h 497"/>
                  <a:gd name="T68" fmla="*/ 14 w 2734"/>
                  <a:gd name="T69" fmla="*/ 399 h 497"/>
                  <a:gd name="T70" fmla="*/ 21 w 2734"/>
                  <a:gd name="T71" fmla="*/ 428 h 497"/>
                  <a:gd name="T72" fmla="*/ 38 w 2734"/>
                  <a:gd name="T73" fmla="*/ 468 h 497"/>
                  <a:gd name="T74" fmla="*/ 51 w 2734"/>
                  <a:gd name="T75" fmla="*/ 486 h 497"/>
                  <a:gd name="T76" fmla="*/ 79 w 2734"/>
                  <a:gd name="T77" fmla="*/ 480 h 497"/>
                  <a:gd name="T78" fmla="*/ 93 w 2734"/>
                  <a:gd name="T79" fmla="*/ 457 h 497"/>
                  <a:gd name="T80" fmla="*/ 106 w 2734"/>
                  <a:gd name="T81" fmla="*/ 428 h 497"/>
                  <a:gd name="T82" fmla="*/ 113 w 2734"/>
                  <a:gd name="T83" fmla="*/ 399 h 497"/>
                  <a:gd name="T84" fmla="*/ 117 w 2734"/>
                  <a:gd name="T85" fmla="*/ 370 h 497"/>
                  <a:gd name="T86" fmla="*/ 121 w 2734"/>
                  <a:gd name="T87" fmla="*/ 341 h 497"/>
                  <a:gd name="T88" fmla="*/ 125 w 2734"/>
                  <a:gd name="T89" fmla="*/ 295 h 497"/>
                  <a:gd name="T90" fmla="*/ 126 w 2734"/>
                  <a:gd name="T91" fmla="*/ 266 h 497"/>
                  <a:gd name="T92" fmla="*/ 125 w 2734"/>
                  <a:gd name="T93" fmla="*/ 220 h 497"/>
                  <a:gd name="T94" fmla="*/ 123 w 2734"/>
                  <a:gd name="T95" fmla="*/ 173 h 497"/>
                  <a:gd name="T96" fmla="*/ 119 w 2734"/>
                  <a:gd name="T97" fmla="*/ 145 h 497"/>
                  <a:gd name="T98" fmla="*/ 114 w 2734"/>
                  <a:gd name="T99" fmla="*/ 110 h 497"/>
                  <a:gd name="T100" fmla="*/ 108 w 2734"/>
                  <a:gd name="T101" fmla="*/ 87 h 497"/>
                  <a:gd name="T102" fmla="*/ 102 w 2734"/>
                  <a:gd name="T103" fmla="*/ 64 h 497"/>
                  <a:gd name="T104" fmla="*/ 83 w 2734"/>
                  <a:gd name="T105" fmla="*/ 23 h 497"/>
                  <a:gd name="T106" fmla="*/ 66 w 2734"/>
                  <a:gd name="T107" fmla="*/ 18 h 497"/>
                  <a:gd name="T108" fmla="*/ 51 w 2734"/>
                  <a:gd name="T109" fmla="*/ 18 h 497"/>
                  <a:gd name="T110" fmla="*/ 38 w 2734"/>
                  <a:gd name="T111" fmla="*/ 35 h 497"/>
                  <a:gd name="T112" fmla="*/ 21 w 2734"/>
                  <a:gd name="T113" fmla="*/ 75 h 497"/>
                  <a:gd name="T114" fmla="*/ 14 w 2734"/>
                  <a:gd name="T115" fmla="*/ 105 h 497"/>
                  <a:gd name="T116" fmla="*/ 8 w 2734"/>
                  <a:gd name="T117" fmla="*/ 145 h 497"/>
                  <a:gd name="T118" fmla="*/ 5 w 2734"/>
                  <a:gd name="T119" fmla="*/ 173 h 497"/>
                  <a:gd name="T120" fmla="*/ 5 w 2734"/>
                  <a:gd name="T121" fmla="*/ 220 h 497"/>
                  <a:gd name="T122" fmla="*/ 5 w 2734"/>
                  <a:gd name="T123" fmla="*/ 249 h 49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734"/>
                  <a:gd name="T187" fmla="*/ 0 h 497"/>
                  <a:gd name="T188" fmla="*/ 2734 w 2734"/>
                  <a:gd name="T189" fmla="*/ 497 h 49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734" h="497">
                    <a:moveTo>
                      <a:pt x="0" y="249"/>
                    </a:moveTo>
                    <a:lnTo>
                      <a:pt x="0" y="237"/>
                    </a:lnTo>
                    <a:lnTo>
                      <a:pt x="3" y="220"/>
                    </a:lnTo>
                    <a:lnTo>
                      <a:pt x="12" y="209"/>
                    </a:lnTo>
                    <a:lnTo>
                      <a:pt x="23" y="197"/>
                    </a:lnTo>
                    <a:lnTo>
                      <a:pt x="43" y="185"/>
                    </a:lnTo>
                    <a:lnTo>
                      <a:pt x="83" y="162"/>
                    </a:lnTo>
                    <a:lnTo>
                      <a:pt x="107" y="150"/>
                    </a:lnTo>
                    <a:lnTo>
                      <a:pt x="134" y="139"/>
                    </a:lnTo>
                    <a:lnTo>
                      <a:pt x="167" y="133"/>
                    </a:lnTo>
                    <a:lnTo>
                      <a:pt x="198" y="121"/>
                    </a:lnTo>
                    <a:lnTo>
                      <a:pt x="270" y="98"/>
                    </a:lnTo>
                    <a:lnTo>
                      <a:pt x="313" y="93"/>
                    </a:lnTo>
                    <a:lnTo>
                      <a:pt x="353" y="81"/>
                    </a:lnTo>
                    <a:lnTo>
                      <a:pt x="401" y="75"/>
                    </a:lnTo>
                    <a:lnTo>
                      <a:pt x="445" y="64"/>
                    </a:lnTo>
                    <a:lnTo>
                      <a:pt x="601" y="46"/>
                    </a:lnTo>
                    <a:lnTo>
                      <a:pt x="712" y="35"/>
                    </a:lnTo>
                    <a:lnTo>
                      <a:pt x="832" y="23"/>
                    </a:lnTo>
                    <a:lnTo>
                      <a:pt x="959" y="12"/>
                    </a:lnTo>
                    <a:lnTo>
                      <a:pt x="1023" y="12"/>
                    </a:lnTo>
                    <a:lnTo>
                      <a:pt x="1090" y="6"/>
                    </a:lnTo>
                    <a:lnTo>
                      <a:pt x="1293" y="6"/>
                    </a:lnTo>
                    <a:lnTo>
                      <a:pt x="1364" y="0"/>
                    </a:lnTo>
                    <a:lnTo>
                      <a:pt x="1433" y="6"/>
                    </a:lnTo>
                    <a:lnTo>
                      <a:pt x="1640" y="6"/>
                    </a:lnTo>
                    <a:lnTo>
                      <a:pt x="1703" y="12"/>
                    </a:lnTo>
                    <a:lnTo>
                      <a:pt x="1767" y="12"/>
                    </a:lnTo>
                    <a:lnTo>
                      <a:pt x="1894" y="23"/>
                    </a:lnTo>
                    <a:lnTo>
                      <a:pt x="2013" y="35"/>
                    </a:lnTo>
                    <a:lnTo>
                      <a:pt x="2181" y="52"/>
                    </a:lnTo>
                    <a:lnTo>
                      <a:pt x="2229" y="58"/>
                    </a:lnTo>
                    <a:lnTo>
                      <a:pt x="2280" y="64"/>
                    </a:lnTo>
                    <a:lnTo>
                      <a:pt x="2328" y="75"/>
                    </a:lnTo>
                    <a:lnTo>
                      <a:pt x="2372" y="81"/>
                    </a:lnTo>
                    <a:lnTo>
                      <a:pt x="2415" y="93"/>
                    </a:lnTo>
                    <a:lnTo>
                      <a:pt x="2455" y="98"/>
                    </a:lnTo>
                    <a:lnTo>
                      <a:pt x="2496" y="110"/>
                    </a:lnTo>
                    <a:lnTo>
                      <a:pt x="2531" y="121"/>
                    </a:lnTo>
                    <a:lnTo>
                      <a:pt x="2563" y="133"/>
                    </a:lnTo>
                    <a:lnTo>
                      <a:pt x="2595" y="139"/>
                    </a:lnTo>
                    <a:lnTo>
                      <a:pt x="2618" y="150"/>
                    </a:lnTo>
                    <a:lnTo>
                      <a:pt x="2646" y="162"/>
                    </a:lnTo>
                    <a:lnTo>
                      <a:pt x="2686" y="185"/>
                    </a:lnTo>
                    <a:lnTo>
                      <a:pt x="2706" y="197"/>
                    </a:lnTo>
                    <a:lnTo>
                      <a:pt x="2718" y="209"/>
                    </a:lnTo>
                    <a:lnTo>
                      <a:pt x="2726" y="220"/>
                    </a:lnTo>
                    <a:lnTo>
                      <a:pt x="2734" y="249"/>
                    </a:lnTo>
                    <a:lnTo>
                      <a:pt x="2726" y="284"/>
                    </a:lnTo>
                    <a:lnTo>
                      <a:pt x="2718" y="295"/>
                    </a:lnTo>
                    <a:lnTo>
                      <a:pt x="2706" y="307"/>
                    </a:lnTo>
                    <a:lnTo>
                      <a:pt x="2686" y="318"/>
                    </a:lnTo>
                    <a:lnTo>
                      <a:pt x="2646" y="341"/>
                    </a:lnTo>
                    <a:lnTo>
                      <a:pt x="2618" y="353"/>
                    </a:lnTo>
                    <a:lnTo>
                      <a:pt x="2595" y="365"/>
                    </a:lnTo>
                    <a:lnTo>
                      <a:pt x="2563" y="370"/>
                    </a:lnTo>
                    <a:lnTo>
                      <a:pt x="2531" y="382"/>
                    </a:lnTo>
                    <a:lnTo>
                      <a:pt x="2496" y="393"/>
                    </a:lnTo>
                    <a:lnTo>
                      <a:pt x="2455" y="405"/>
                    </a:lnTo>
                    <a:lnTo>
                      <a:pt x="2415" y="411"/>
                    </a:lnTo>
                    <a:lnTo>
                      <a:pt x="2372" y="422"/>
                    </a:lnTo>
                    <a:lnTo>
                      <a:pt x="2328" y="428"/>
                    </a:lnTo>
                    <a:lnTo>
                      <a:pt x="2280" y="440"/>
                    </a:lnTo>
                    <a:lnTo>
                      <a:pt x="2229" y="445"/>
                    </a:lnTo>
                    <a:lnTo>
                      <a:pt x="2181" y="451"/>
                    </a:lnTo>
                    <a:lnTo>
                      <a:pt x="2013" y="468"/>
                    </a:lnTo>
                    <a:lnTo>
                      <a:pt x="1894" y="480"/>
                    </a:lnTo>
                    <a:lnTo>
                      <a:pt x="1767" y="492"/>
                    </a:lnTo>
                    <a:lnTo>
                      <a:pt x="1703" y="492"/>
                    </a:lnTo>
                    <a:lnTo>
                      <a:pt x="1640" y="497"/>
                    </a:lnTo>
                    <a:lnTo>
                      <a:pt x="1090" y="497"/>
                    </a:lnTo>
                    <a:lnTo>
                      <a:pt x="1023" y="492"/>
                    </a:lnTo>
                    <a:lnTo>
                      <a:pt x="959" y="492"/>
                    </a:lnTo>
                    <a:lnTo>
                      <a:pt x="832" y="480"/>
                    </a:lnTo>
                    <a:lnTo>
                      <a:pt x="712" y="468"/>
                    </a:lnTo>
                    <a:lnTo>
                      <a:pt x="601" y="457"/>
                    </a:lnTo>
                    <a:lnTo>
                      <a:pt x="445" y="440"/>
                    </a:lnTo>
                    <a:lnTo>
                      <a:pt x="401" y="428"/>
                    </a:lnTo>
                    <a:lnTo>
                      <a:pt x="353" y="422"/>
                    </a:lnTo>
                    <a:lnTo>
                      <a:pt x="313" y="411"/>
                    </a:lnTo>
                    <a:lnTo>
                      <a:pt x="270" y="405"/>
                    </a:lnTo>
                    <a:lnTo>
                      <a:pt x="198" y="382"/>
                    </a:lnTo>
                    <a:lnTo>
                      <a:pt x="167" y="370"/>
                    </a:lnTo>
                    <a:lnTo>
                      <a:pt x="134" y="365"/>
                    </a:lnTo>
                    <a:lnTo>
                      <a:pt x="107" y="353"/>
                    </a:lnTo>
                    <a:lnTo>
                      <a:pt x="83" y="341"/>
                    </a:lnTo>
                    <a:lnTo>
                      <a:pt x="43" y="318"/>
                    </a:lnTo>
                    <a:lnTo>
                      <a:pt x="23" y="307"/>
                    </a:lnTo>
                    <a:lnTo>
                      <a:pt x="12" y="295"/>
                    </a:lnTo>
                    <a:lnTo>
                      <a:pt x="3" y="284"/>
                    </a:lnTo>
                    <a:lnTo>
                      <a:pt x="0" y="266"/>
                    </a:lnTo>
                    <a:lnTo>
                      <a:pt x="0" y="249"/>
                    </a:lnTo>
                    <a:lnTo>
                      <a:pt x="7" y="249"/>
                    </a:lnTo>
                    <a:lnTo>
                      <a:pt x="7" y="266"/>
                    </a:lnTo>
                    <a:lnTo>
                      <a:pt x="12" y="272"/>
                    </a:lnTo>
                    <a:lnTo>
                      <a:pt x="19" y="284"/>
                    </a:lnTo>
                    <a:lnTo>
                      <a:pt x="31" y="295"/>
                    </a:lnTo>
                    <a:lnTo>
                      <a:pt x="43" y="307"/>
                    </a:lnTo>
                    <a:lnTo>
                      <a:pt x="83" y="330"/>
                    </a:lnTo>
                    <a:lnTo>
                      <a:pt x="107" y="341"/>
                    </a:lnTo>
                    <a:lnTo>
                      <a:pt x="134" y="353"/>
                    </a:lnTo>
                    <a:lnTo>
                      <a:pt x="167" y="359"/>
                    </a:lnTo>
                    <a:lnTo>
                      <a:pt x="198" y="370"/>
                    </a:lnTo>
                    <a:lnTo>
                      <a:pt x="270" y="393"/>
                    </a:lnTo>
                    <a:lnTo>
                      <a:pt x="313" y="399"/>
                    </a:lnTo>
                    <a:lnTo>
                      <a:pt x="353" y="411"/>
                    </a:lnTo>
                    <a:lnTo>
                      <a:pt x="401" y="417"/>
                    </a:lnTo>
                    <a:lnTo>
                      <a:pt x="445" y="428"/>
                    </a:lnTo>
                    <a:lnTo>
                      <a:pt x="601" y="445"/>
                    </a:lnTo>
                    <a:lnTo>
                      <a:pt x="712" y="457"/>
                    </a:lnTo>
                    <a:lnTo>
                      <a:pt x="832" y="468"/>
                    </a:lnTo>
                    <a:lnTo>
                      <a:pt x="959" y="480"/>
                    </a:lnTo>
                    <a:lnTo>
                      <a:pt x="1023" y="480"/>
                    </a:lnTo>
                    <a:lnTo>
                      <a:pt x="1090" y="486"/>
                    </a:lnTo>
                    <a:lnTo>
                      <a:pt x="1364" y="486"/>
                    </a:lnTo>
                    <a:lnTo>
                      <a:pt x="1640" y="486"/>
                    </a:lnTo>
                    <a:lnTo>
                      <a:pt x="1703" y="480"/>
                    </a:lnTo>
                    <a:lnTo>
                      <a:pt x="1767" y="480"/>
                    </a:lnTo>
                    <a:lnTo>
                      <a:pt x="1894" y="468"/>
                    </a:lnTo>
                    <a:lnTo>
                      <a:pt x="2013" y="457"/>
                    </a:lnTo>
                    <a:lnTo>
                      <a:pt x="2181" y="440"/>
                    </a:lnTo>
                    <a:lnTo>
                      <a:pt x="2229" y="434"/>
                    </a:lnTo>
                    <a:lnTo>
                      <a:pt x="2280" y="428"/>
                    </a:lnTo>
                    <a:lnTo>
                      <a:pt x="2328" y="417"/>
                    </a:lnTo>
                    <a:lnTo>
                      <a:pt x="2372" y="411"/>
                    </a:lnTo>
                    <a:lnTo>
                      <a:pt x="2415" y="399"/>
                    </a:lnTo>
                    <a:lnTo>
                      <a:pt x="2455" y="393"/>
                    </a:lnTo>
                    <a:lnTo>
                      <a:pt x="2496" y="382"/>
                    </a:lnTo>
                    <a:lnTo>
                      <a:pt x="2531" y="370"/>
                    </a:lnTo>
                    <a:lnTo>
                      <a:pt x="2563" y="359"/>
                    </a:lnTo>
                    <a:lnTo>
                      <a:pt x="2595" y="353"/>
                    </a:lnTo>
                    <a:lnTo>
                      <a:pt x="2618" y="341"/>
                    </a:lnTo>
                    <a:lnTo>
                      <a:pt x="2646" y="330"/>
                    </a:lnTo>
                    <a:lnTo>
                      <a:pt x="2686" y="307"/>
                    </a:lnTo>
                    <a:lnTo>
                      <a:pt x="2698" y="295"/>
                    </a:lnTo>
                    <a:lnTo>
                      <a:pt x="2710" y="284"/>
                    </a:lnTo>
                    <a:lnTo>
                      <a:pt x="2718" y="272"/>
                    </a:lnTo>
                    <a:lnTo>
                      <a:pt x="2722" y="266"/>
                    </a:lnTo>
                    <a:lnTo>
                      <a:pt x="2726" y="249"/>
                    </a:lnTo>
                    <a:lnTo>
                      <a:pt x="2718" y="232"/>
                    </a:lnTo>
                    <a:lnTo>
                      <a:pt x="2710" y="220"/>
                    </a:lnTo>
                    <a:lnTo>
                      <a:pt x="2698" y="209"/>
                    </a:lnTo>
                    <a:lnTo>
                      <a:pt x="2686" y="197"/>
                    </a:lnTo>
                    <a:lnTo>
                      <a:pt x="2646" y="173"/>
                    </a:lnTo>
                    <a:lnTo>
                      <a:pt x="2618" y="162"/>
                    </a:lnTo>
                    <a:lnTo>
                      <a:pt x="2595" y="150"/>
                    </a:lnTo>
                    <a:lnTo>
                      <a:pt x="2563" y="145"/>
                    </a:lnTo>
                    <a:lnTo>
                      <a:pt x="2531" y="133"/>
                    </a:lnTo>
                    <a:lnTo>
                      <a:pt x="2496" y="121"/>
                    </a:lnTo>
                    <a:lnTo>
                      <a:pt x="2455" y="110"/>
                    </a:lnTo>
                    <a:lnTo>
                      <a:pt x="2415" y="105"/>
                    </a:lnTo>
                    <a:lnTo>
                      <a:pt x="2372" y="93"/>
                    </a:lnTo>
                    <a:lnTo>
                      <a:pt x="2328" y="87"/>
                    </a:lnTo>
                    <a:lnTo>
                      <a:pt x="2280" y="75"/>
                    </a:lnTo>
                    <a:lnTo>
                      <a:pt x="2229" y="69"/>
                    </a:lnTo>
                    <a:lnTo>
                      <a:pt x="2181" y="64"/>
                    </a:lnTo>
                    <a:lnTo>
                      <a:pt x="2013" y="46"/>
                    </a:lnTo>
                    <a:lnTo>
                      <a:pt x="1894" y="35"/>
                    </a:lnTo>
                    <a:lnTo>
                      <a:pt x="1767" y="23"/>
                    </a:lnTo>
                    <a:lnTo>
                      <a:pt x="1703" y="23"/>
                    </a:lnTo>
                    <a:lnTo>
                      <a:pt x="1640" y="18"/>
                    </a:lnTo>
                    <a:lnTo>
                      <a:pt x="1433" y="18"/>
                    </a:lnTo>
                    <a:lnTo>
                      <a:pt x="1364" y="12"/>
                    </a:lnTo>
                    <a:lnTo>
                      <a:pt x="1293" y="18"/>
                    </a:lnTo>
                    <a:lnTo>
                      <a:pt x="1090" y="18"/>
                    </a:lnTo>
                    <a:lnTo>
                      <a:pt x="1023" y="23"/>
                    </a:lnTo>
                    <a:lnTo>
                      <a:pt x="959" y="23"/>
                    </a:lnTo>
                    <a:lnTo>
                      <a:pt x="832" y="35"/>
                    </a:lnTo>
                    <a:lnTo>
                      <a:pt x="712" y="46"/>
                    </a:lnTo>
                    <a:lnTo>
                      <a:pt x="601" y="58"/>
                    </a:lnTo>
                    <a:lnTo>
                      <a:pt x="445" y="75"/>
                    </a:lnTo>
                    <a:lnTo>
                      <a:pt x="401" y="87"/>
                    </a:lnTo>
                    <a:lnTo>
                      <a:pt x="353" y="93"/>
                    </a:lnTo>
                    <a:lnTo>
                      <a:pt x="313" y="105"/>
                    </a:lnTo>
                    <a:lnTo>
                      <a:pt x="270" y="110"/>
                    </a:lnTo>
                    <a:lnTo>
                      <a:pt x="198" y="133"/>
                    </a:lnTo>
                    <a:lnTo>
                      <a:pt x="167" y="145"/>
                    </a:lnTo>
                    <a:lnTo>
                      <a:pt x="134" y="150"/>
                    </a:lnTo>
                    <a:lnTo>
                      <a:pt x="107" y="162"/>
                    </a:lnTo>
                    <a:lnTo>
                      <a:pt x="83" y="173"/>
                    </a:lnTo>
                    <a:lnTo>
                      <a:pt x="43" y="197"/>
                    </a:lnTo>
                    <a:lnTo>
                      <a:pt x="31" y="209"/>
                    </a:lnTo>
                    <a:lnTo>
                      <a:pt x="19" y="220"/>
                    </a:lnTo>
                    <a:lnTo>
                      <a:pt x="12" y="232"/>
                    </a:lnTo>
                    <a:lnTo>
                      <a:pt x="7" y="237"/>
                    </a:lnTo>
                    <a:lnTo>
                      <a:pt x="7" y="249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51" name="Rectangle 142"/>
              <p:cNvSpPr>
                <a:spLocks noChangeArrowheads="1"/>
              </p:cNvSpPr>
              <p:nvPr/>
            </p:nvSpPr>
            <p:spPr bwMode="auto">
              <a:xfrm>
                <a:off x="4583" y="1742"/>
                <a:ext cx="37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PON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52" name="Freeform 143"/>
              <p:cNvSpPr>
                <a:spLocks/>
              </p:cNvSpPr>
              <p:nvPr/>
            </p:nvSpPr>
            <p:spPr bwMode="auto">
              <a:xfrm>
                <a:off x="4090" y="3130"/>
                <a:ext cx="1768" cy="434"/>
              </a:xfrm>
              <a:custGeom>
                <a:avLst/>
                <a:gdLst>
                  <a:gd name="T0" fmla="*/ 3 w 2034"/>
                  <a:gd name="T1" fmla="*/ 174 h 434"/>
                  <a:gd name="T2" fmla="*/ 3 w 2034"/>
                  <a:gd name="T3" fmla="*/ 127 h 434"/>
                  <a:gd name="T4" fmla="*/ 3 w 2034"/>
                  <a:gd name="T5" fmla="*/ 92 h 434"/>
                  <a:gd name="T6" fmla="*/ 5 w 2034"/>
                  <a:gd name="T7" fmla="*/ 58 h 434"/>
                  <a:gd name="T8" fmla="*/ 10 w 2034"/>
                  <a:gd name="T9" fmla="*/ 17 h 434"/>
                  <a:gd name="T10" fmla="*/ 14 w 2034"/>
                  <a:gd name="T11" fmla="*/ 6 h 434"/>
                  <a:gd name="T12" fmla="*/ 18 w 2034"/>
                  <a:gd name="T13" fmla="*/ 12 h 434"/>
                  <a:gd name="T14" fmla="*/ 21 w 2034"/>
                  <a:gd name="T15" fmla="*/ 23 h 434"/>
                  <a:gd name="T16" fmla="*/ 25 w 2034"/>
                  <a:gd name="T17" fmla="*/ 58 h 434"/>
                  <a:gd name="T18" fmla="*/ 28 w 2034"/>
                  <a:gd name="T19" fmla="*/ 92 h 434"/>
                  <a:gd name="T20" fmla="*/ 28 w 2034"/>
                  <a:gd name="T21" fmla="*/ 127 h 434"/>
                  <a:gd name="T22" fmla="*/ 30 w 2034"/>
                  <a:gd name="T23" fmla="*/ 174 h 434"/>
                  <a:gd name="T24" fmla="*/ 30 w 2034"/>
                  <a:gd name="T25" fmla="*/ 214 h 434"/>
                  <a:gd name="T26" fmla="*/ 30 w 2034"/>
                  <a:gd name="T27" fmla="*/ 260 h 434"/>
                  <a:gd name="T28" fmla="*/ 29 w 2034"/>
                  <a:gd name="T29" fmla="*/ 312 h 434"/>
                  <a:gd name="T30" fmla="*/ 28 w 2034"/>
                  <a:gd name="T31" fmla="*/ 347 h 434"/>
                  <a:gd name="T32" fmla="*/ 25 w 2034"/>
                  <a:gd name="T33" fmla="*/ 382 h 434"/>
                  <a:gd name="T34" fmla="*/ 21 w 2034"/>
                  <a:gd name="T35" fmla="*/ 416 h 434"/>
                  <a:gd name="T36" fmla="*/ 18 w 2034"/>
                  <a:gd name="T37" fmla="*/ 428 h 434"/>
                  <a:gd name="T38" fmla="*/ 10 w 2034"/>
                  <a:gd name="T39" fmla="*/ 428 h 434"/>
                  <a:gd name="T40" fmla="*/ 6 w 2034"/>
                  <a:gd name="T41" fmla="*/ 387 h 434"/>
                  <a:gd name="T42" fmla="*/ 3 w 2034"/>
                  <a:gd name="T43" fmla="*/ 359 h 434"/>
                  <a:gd name="T44" fmla="*/ 3 w 2034"/>
                  <a:gd name="T45" fmla="*/ 318 h 434"/>
                  <a:gd name="T46" fmla="*/ 3 w 2034"/>
                  <a:gd name="T47" fmla="*/ 271 h 434"/>
                  <a:gd name="T48" fmla="*/ 3 w 2034"/>
                  <a:gd name="T49" fmla="*/ 220 h 434"/>
                  <a:gd name="T50" fmla="*/ 3 w 2034"/>
                  <a:gd name="T51" fmla="*/ 271 h 434"/>
                  <a:gd name="T52" fmla="*/ 3 w 2034"/>
                  <a:gd name="T53" fmla="*/ 318 h 434"/>
                  <a:gd name="T54" fmla="*/ 3 w 2034"/>
                  <a:gd name="T55" fmla="*/ 359 h 434"/>
                  <a:gd name="T56" fmla="*/ 7 w 2034"/>
                  <a:gd name="T57" fmla="*/ 387 h 434"/>
                  <a:gd name="T58" fmla="*/ 11 w 2034"/>
                  <a:gd name="T59" fmla="*/ 416 h 434"/>
                  <a:gd name="T60" fmla="*/ 18 w 2034"/>
                  <a:gd name="T61" fmla="*/ 416 h 434"/>
                  <a:gd name="T62" fmla="*/ 21 w 2034"/>
                  <a:gd name="T63" fmla="*/ 405 h 434"/>
                  <a:gd name="T64" fmla="*/ 25 w 2034"/>
                  <a:gd name="T65" fmla="*/ 370 h 434"/>
                  <a:gd name="T66" fmla="*/ 28 w 2034"/>
                  <a:gd name="T67" fmla="*/ 335 h 434"/>
                  <a:gd name="T68" fmla="*/ 29 w 2034"/>
                  <a:gd name="T69" fmla="*/ 301 h 434"/>
                  <a:gd name="T70" fmla="*/ 30 w 2034"/>
                  <a:gd name="T71" fmla="*/ 249 h 434"/>
                  <a:gd name="T72" fmla="*/ 30 w 2034"/>
                  <a:gd name="T73" fmla="*/ 226 h 434"/>
                  <a:gd name="T74" fmla="*/ 30 w 2034"/>
                  <a:gd name="T75" fmla="*/ 185 h 434"/>
                  <a:gd name="T76" fmla="*/ 28 w 2034"/>
                  <a:gd name="T77" fmla="*/ 139 h 434"/>
                  <a:gd name="T78" fmla="*/ 28 w 2034"/>
                  <a:gd name="T79" fmla="*/ 104 h 434"/>
                  <a:gd name="T80" fmla="*/ 25 w 2034"/>
                  <a:gd name="T81" fmla="*/ 69 h 434"/>
                  <a:gd name="T82" fmla="*/ 21 w 2034"/>
                  <a:gd name="T83" fmla="*/ 35 h 434"/>
                  <a:gd name="T84" fmla="*/ 18 w 2034"/>
                  <a:gd name="T85" fmla="*/ 23 h 434"/>
                  <a:gd name="T86" fmla="*/ 14 w 2034"/>
                  <a:gd name="T87" fmla="*/ 17 h 434"/>
                  <a:gd name="T88" fmla="*/ 10 w 2034"/>
                  <a:gd name="T89" fmla="*/ 29 h 434"/>
                  <a:gd name="T90" fmla="*/ 5 w 2034"/>
                  <a:gd name="T91" fmla="*/ 69 h 434"/>
                  <a:gd name="T92" fmla="*/ 3 w 2034"/>
                  <a:gd name="T93" fmla="*/ 104 h 434"/>
                  <a:gd name="T94" fmla="*/ 3 w 2034"/>
                  <a:gd name="T95" fmla="*/ 139 h 434"/>
                  <a:gd name="T96" fmla="*/ 3 w 2034"/>
                  <a:gd name="T97" fmla="*/ 185 h 434"/>
                  <a:gd name="T98" fmla="*/ 0 w 2034"/>
                  <a:gd name="T99" fmla="*/ 220 h 43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34"/>
                  <a:gd name="T151" fmla="*/ 0 h 434"/>
                  <a:gd name="T152" fmla="*/ 2034 w 2034"/>
                  <a:gd name="T153" fmla="*/ 434 h 43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34" h="434">
                    <a:moveTo>
                      <a:pt x="0" y="220"/>
                    </a:moveTo>
                    <a:lnTo>
                      <a:pt x="0" y="203"/>
                    </a:lnTo>
                    <a:lnTo>
                      <a:pt x="11" y="185"/>
                    </a:lnTo>
                    <a:lnTo>
                      <a:pt x="16" y="174"/>
                    </a:lnTo>
                    <a:lnTo>
                      <a:pt x="27" y="162"/>
                    </a:lnTo>
                    <a:lnTo>
                      <a:pt x="49" y="156"/>
                    </a:lnTo>
                    <a:lnTo>
                      <a:pt x="82" y="133"/>
                    </a:lnTo>
                    <a:lnTo>
                      <a:pt x="104" y="127"/>
                    </a:lnTo>
                    <a:lnTo>
                      <a:pt x="126" y="116"/>
                    </a:lnTo>
                    <a:lnTo>
                      <a:pt x="148" y="110"/>
                    </a:lnTo>
                    <a:lnTo>
                      <a:pt x="175" y="98"/>
                    </a:lnTo>
                    <a:lnTo>
                      <a:pt x="202" y="92"/>
                    </a:lnTo>
                    <a:lnTo>
                      <a:pt x="230" y="81"/>
                    </a:lnTo>
                    <a:lnTo>
                      <a:pt x="263" y="75"/>
                    </a:lnTo>
                    <a:lnTo>
                      <a:pt x="296" y="64"/>
                    </a:lnTo>
                    <a:lnTo>
                      <a:pt x="334" y="58"/>
                    </a:lnTo>
                    <a:lnTo>
                      <a:pt x="367" y="52"/>
                    </a:lnTo>
                    <a:lnTo>
                      <a:pt x="444" y="40"/>
                    </a:lnTo>
                    <a:lnTo>
                      <a:pt x="620" y="17"/>
                    </a:lnTo>
                    <a:lnTo>
                      <a:pt x="663" y="17"/>
                    </a:lnTo>
                    <a:lnTo>
                      <a:pt x="713" y="12"/>
                    </a:lnTo>
                    <a:lnTo>
                      <a:pt x="756" y="12"/>
                    </a:lnTo>
                    <a:lnTo>
                      <a:pt x="806" y="6"/>
                    </a:lnTo>
                    <a:lnTo>
                      <a:pt x="959" y="6"/>
                    </a:lnTo>
                    <a:lnTo>
                      <a:pt x="1014" y="0"/>
                    </a:lnTo>
                    <a:lnTo>
                      <a:pt x="1063" y="6"/>
                    </a:lnTo>
                    <a:lnTo>
                      <a:pt x="1217" y="6"/>
                    </a:lnTo>
                    <a:lnTo>
                      <a:pt x="1266" y="12"/>
                    </a:lnTo>
                    <a:lnTo>
                      <a:pt x="1310" y="12"/>
                    </a:lnTo>
                    <a:lnTo>
                      <a:pt x="1360" y="17"/>
                    </a:lnTo>
                    <a:lnTo>
                      <a:pt x="1404" y="17"/>
                    </a:lnTo>
                    <a:lnTo>
                      <a:pt x="1453" y="23"/>
                    </a:lnTo>
                    <a:lnTo>
                      <a:pt x="1496" y="29"/>
                    </a:lnTo>
                    <a:lnTo>
                      <a:pt x="1535" y="35"/>
                    </a:lnTo>
                    <a:lnTo>
                      <a:pt x="1579" y="40"/>
                    </a:lnTo>
                    <a:lnTo>
                      <a:pt x="1694" y="58"/>
                    </a:lnTo>
                    <a:lnTo>
                      <a:pt x="1727" y="64"/>
                    </a:lnTo>
                    <a:lnTo>
                      <a:pt x="1760" y="75"/>
                    </a:lnTo>
                    <a:lnTo>
                      <a:pt x="1793" y="81"/>
                    </a:lnTo>
                    <a:lnTo>
                      <a:pt x="1826" y="92"/>
                    </a:lnTo>
                    <a:lnTo>
                      <a:pt x="1853" y="98"/>
                    </a:lnTo>
                    <a:lnTo>
                      <a:pt x="1880" y="110"/>
                    </a:lnTo>
                    <a:lnTo>
                      <a:pt x="1902" y="116"/>
                    </a:lnTo>
                    <a:lnTo>
                      <a:pt x="1925" y="127"/>
                    </a:lnTo>
                    <a:lnTo>
                      <a:pt x="1946" y="133"/>
                    </a:lnTo>
                    <a:lnTo>
                      <a:pt x="1979" y="156"/>
                    </a:lnTo>
                    <a:lnTo>
                      <a:pt x="2001" y="162"/>
                    </a:lnTo>
                    <a:lnTo>
                      <a:pt x="2012" y="174"/>
                    </a:lnTo>
                    <a:lnTo>
                      <a:pt x="2017" y="185"/>
                    </a:lnTo>
                    <a:lnTo>
                      <a:pt x="2029" y="203"/>
                    </a:lnTo>
                    <a:lnTo>
                      <a:pt x="2029" y="214"/>
                    </a:lnTo>
                    <a:lnTo>
                      <a:pt x="2034" y="214"/>
                    </a:lnTo>
                    <a:lnTo>
                      <a:pt x="2034" y="220"/>
                    </a:lnTo>
                    <a:lnTo>
                      <a:pt x="2029" y="231"/>
                    </a:lnTo>
                    <a:lnTo>
                      <a:pt x="2029" y="243"/>
                    </a:lnTo>
                    <a:lnTo>
                      <a:pt x="2017" y="260"/>
                    </a:lnTo>
                    <a:lnTo>
                      <a:pt x="2012" y="271"/>
                    </a:lnTo>
                    <a:lnTo>
                      <a:pt x="2001" y="283"/>
                    </a:lnTo>
                    <a:lnTo>
                      <a:pt x="1979" y="289"/>
                    </a:lnTo>
                    <a:lnTo>
                      <a:pt x="1946" y="312"/>
                    </a:lnTo>
                    <a:lnTo>
                      <a:pt x="1925" y="318"/>
                    </a:lnTo>
                    <a:lnTo>
                      <a:pt x="1902" y="330"/>
                    </a:lnTo>
                    <a:lnTo>
                      <a:pt x="1880" y="335"/>
                    </a:lnTo>
                    <a:lnTo>
                      <a:pt x="1853" y="347"/>
                    </a:lnTo>
                    <a:lnTo>
                      <a:pt x="1826" y="353"/>
                    </a:lnTo>
                    <a:lnTo>
                      <a:pt x="1793" y="359"/>
                    </a:lnTo>
                    <a:lnTo>
                      <a:pt x="1760" y="370"/>
                    </a:lnTo>
                    <a:lnTo>
                      <a:pt x="1694" y="382"/>
                    </a:lnTo>
                    <a:lnTo>
                      <a:pt x="1579" y="399"/>
                    </a:lnTo>
                    <a:lnTo>
                      <a:pt x="1535" y="405"/>
                    </a:lnTo>
                    <a:lnTo>
                      <a:pt x="1496" y="411"/>
                    </a:lnTo>
                    <a:lnTo>
                      <a:pt x="1453" y="416"/>
                    </a:lnTo>
                    <a:lnTo>
                      <a:pt x="1404" y="423"/>
                    </a:lnTo>
                    <a:lnTo>
                      <a:pt x="1360" y="423"/>
                    </a:lnTo>
                    <a:lnTo>
                      <a:pt x="1310" y="428"/>
                    </a:lnTo>
                    <a:lnTo>
                      <a:pt x="1266" y="428"/>
                    </a:lnTo>
                    <a:lnTo>
                      <a:pt x="1217" y="434"/>
                    </a:lnTo>
                    <a:lnTo>
                      <a:pt x="806" y="434"/>
                    </a:lnTo>
                    <a:lnTo>
                      <a:pt x="756" y="428"/>
                    </a:lnTo>
                    <a:lnTo>
                      <a:pt x="713" y="428"/>
                    </a:lnTo>
                    <a:lnTo>
                      <a:pt x="663" y="423"/>
                    </a:lnTo>
                    <a:lnTo>
                      <a:pt x="620" y="423"/>
                    </a:lnTo>
                    <a:lnTo>
                      <a:pt x="444" y="399"/>
                    </a:lnTo>
                    <a:lnTo>
                      <a:pt x="367" y="387"/>
                    </a:lnTo>
                    <a:lnTo>
                      <a:pt x="334" y="382"/>
                    </a:lnTo>
                    <a:lnTo>
                      <a:pt x="296" y="376"/>
                    </a:lnTo>
                    <a:lnTo>
                      <a:pt x="263" y="370"/>
                    </a:lnTo>
                    <a:lnTo>
                      <a:pt x="230" y="359"/>
                    </a:lnTo>
                    <a:lnTo>
                      <a:pt x="175" y="347"/>
                    </a:lnTo>
                    <a:lnTo>
                      <a:pt x="148" y="335"/>
                    </a:lnTo>
                    <a:lnTo>
                      <a:pt x="126" y="330"/>
                    </a:lnTo>
                    <a:lnTo>
                      <a:pt x="104" y="318"/>
                    </a:lnTo>
                    <a:lnTo>
                      <a:pt x="82" y="312"/>
                    </a:lnTo>
                    <a:lnTo>
                      <a:pt x="49" y="289"/>
                    </a:lnTo>
                    <a:lnTo>
                      <a:pt x="27" y="283"/>
                    </a:lnTo>
                    <a:lnTo>
                      <a:pt x="16" y="271"/>
                    </a:lnTo>
                    <a:lnTo>
                      <a:pt x="11" y="260"/>
                    </a:lnTo>
                    <a:lnTo>
                      <a:pt x="0" y="243"/>
                    </a:lnTo>
                    <a:lnTo>
                      <a:pt x="0" y="220"/>
                    </a:lnTo>
                    <a:lnTo>
                      <a:pt x="11" y="220"/>
                    </a:lnTo>
                    <a:lnTo>
                      <a:pt x="11" y="243"/>
                    </a:lnTo>
                    <a:lnTo>
                      <a:pt x="22" y="249"/>
                    </a:lnTo>
                    <a:lnTo>
                      <a:pt x="27" y="260"/>
                    </a:lnTo>
                    <a:lnTo>
                      <a:pt x="38" y="271"/>
                    </a:lnTo>
                    <a:lnTo>
                      <a:pt x="49" y="278"/>
                    </a:lnTo>
                    <a:lnTo>
                      <a:pt x="82" y="301"/>
                    </a:lnTo>
                    <a:lnTo>
                      <a:pt x="104" y="307"/>
                    </a:lnTo>
                    <a:lnTo>
                      <a:pt x="126" y="318"/>
                    </a:lnTo>
                    <a:lnTo>
                      <a:pt x="148" y="324"/>
                    </a:lnTo>
                    <a:lnTo>
                      <a:pt x="175" y="335"/>
                    </a:lnTo>
                    <a:lnTo>
                      <a:pt x="230" y="347"/>
                    </a:lnTo>
                    <a:lnTo>
                      <a:pt x="263" y="359"/>
                    </a:lnTo>
                    <a:lnTo>
                      <a:pt x="296" y="364"/>
                    </a:lnTo>
                    <a:lnTo>
                      <a:pt x="334" y="370"/>
                    </a:lnTo>
                    <a:lnTo>
                      <a:pt x="367" y="376"/>
                    </a:lnTo>
                    <a:lnTo>
                      <a:pt x="444" y="387"/>
                    </a:lnTo>
                    <a:lnTo>
                      <a:pt x="620" y="411"/>
                    </a:lnTo>
                    <a:lnTo>
                      <a:pt x="663" y="411"/>
                    </a:lnTo>
                    <a:lnTo>
                      <a:pt x="713" y="416"/>
                    </a:lnTo>
                    <a:lnTo>
                      <a:pt x="756" y="416"/>
                    </a:lnTo>
                    <a:lnTo>
                      <a:pt x="806" y="423"/>
                    </a:lnTo>
                    <a:lnTo>
                      <a:pt x="1014" y="423"/>
                    </a:lnTo>
                    <a:lnTo>
                      <a:pt x="1217" y="423"/>
                    </a:lnTo>
                    <a:lnTo>
                      <a:pt x="1266" y="416"/>
                    </a:lnTo>
                    <a:lnTo>
                      <a:pt x="1310" y="416"/>
                    </a:lnTo>
                    <a:lnTo>
                      <a:pt x="1360" y="411"/>
                    </a:lnTo>
                    <a:lnTo>
                      <a:pt x="1404" y="411"/>
                    </a:lnTo>
                    <a:lnTo>
                      <a:pt x="1453" y="405"/>
                    </a:lnTo>
                    <a:lnTo>
                      <a:pt x="1496" y="399"/>
                    </a:lnTo>
                    <a:lnTo>
                      <a:pt x="1535" y="393"/>
                    </a:lnTo>
                    <a:lnTo>
                      <a:pt x="1579" y="387"/>
                    </a:lnTo>
                    <a:lnTo>
                      <a:pt x="1694" y="370"/>
                    </a:lnTo>
                    <a:lnTo>
                      <a:pt x="1760" y="359"/>
                    </a:lnTo>
                    <a:lnTo>
                      <a:pt x="1793" y="347"/>
                    </a:lnTo>
                    <a:lnTo>
                      <a:pt x="1826" y="341"/>
                    </a:lnTo>
                    <a:lnTo>
                      <a:pt x="1853" y="335"/>
                    </a:lnTo>
                    <a:lnTo>
                      <a:pt x="1880" y="324"/>
                    </a:lnTo>
                    <a:lnTo>
                      <a:pt x="1902" y="318"/>
                    </a:lnTo>
                    <a:lnTo>
                      <a:pt x="1925" y="307"/>
                    </a:lnTo>
                    <a:lnTo>
                      <a:pt x="1946" y="301"/>
                    </a:lnTo>
                    <a:lnTo>
                      <a:pt x="1979" y="278"/>
                    </a:lnTo>
                    <a:lnTo>
                      <a:pt x="1990" y="271"/>
                    </a:lnTo>
                    <a:lnTo>
                      <a:pt x="2001" y="260"/>
                    </a:lnTo>
                    <a:lnTo>
                      <a:pt x="2007" y="249"/>
                    </a:lnTo>
                    <a:lnTo>
                      <a:pt x="2017" y="243"/>
                    </a:lnTo>
                    <a:lnTo>
                      <a:pt x="2017" y="231"/>
                    </a:lnTo>
                    <a:lnTo>
                      <a:pt x="2023" y="220"/>
                    </a:lnTo>
                    <a:lnTo>
                      <a:pt x="2023" y="226"/>
                    </a:lnTo>
                    <a:lnTo>
                      <a:pt x="2017" y="214"/>
                    </a:lnTo>
                    <a:lnTo>
                      <a:pt x="2017" y="203"/>
                    </a:lnTo>
                    <a:lnTo>
                      <a:pt x="2007" y="196"/>
                    </a:lnTo>
                    <a:lnTo>
                      <a:pt x="2001" y="185"/>
                    </a:lnTo>
                    <a:lnTo>
                      <a:pt x="1990" y="174"/>
                    </a:lnTo>
                    <a:lnTo>
                      <a:pt x="1979" y="168"/>
                    </a:lnTo>
                    <a:lnTo>
                      <a:pt x="1946" y="144"/>
                    </a:lnTo>
                    <a:lnTo>
                      <a:pt x="1925" y="139"/>
                    </a:lnTo>
                    <a:lnTo>
                      <a:pt x="1902" y="127"/>
                    </a:lnTo>
                    <a:lnTo>
                      <a:pt x="1880" y="121"/>
                    </a:lnTo>
                    <a:lnTo>
                      <a:pt x="1853" y="110"/>
                    </a:lnTo>
                    <a:lnTo>
                      <a:pt x="1826" y="104"/>
                    </a:lnTo>
                    <a:lnTo>
                      <a:pt x="1793" y="92"/>
                    </a:lnTo>
                    <a:lnTo>
                      <a:pt x="1760" y="87"/>
                    </a:lnTo>
                    <a:lnTo>
                      <a:pt x="1727" y="75"/>
                    </a:lnTo>
                    <a:lnTo>
                      <a:pt x="1694" y="69"/>
                    </a:lnTo>
                    <a:lnTo>
                      <a:pt x="1579" y="52"/>
                    </a:lnTo>
                    <a:lnTo>
                      <a:pt x="1535" y="46"/>
                    </a:lnTo>
                    <a:lnTo>
                      <a:pt x="1496" y="40"/>
                    </a:lnTo>
                    <a:lnTo>
                      <a:pt x="1453" y="35"/>
                    </a:lnTo>
                    <a:lnTo>
                      <a:pt x="1404" y="29"/>
                    </a:lnTo>
                    <a:lnTo>
                      <a:pt x="1360" y="29"/>
                    </a:lnTo>
                    <a:lnTo>
                      <a:pt x="1310" y="23"/>
                    </a:lnTo>
                    <a:lnTo>
                      <a:pt x="1266" y="23"/>
                    </a:lnTo>
                    <a:lnTo>
                      <a:pt x="1217" y="17"/>
                    </a:lnTo>
                    <a:lnTo>
                      <a:pt x="1063" y="17"/>
                    </a:lnTo>
                    <a:lnTo>
                      <a:pt x="1014" y="12"/>
                    </a:lnTo>
                    <a:lnTo>
                      <a:pt x="959" y="17"/>
                    </a:lnTo>
                    <a:lnTo>
                      <a:pt x="806" y="17"/>
                    </a:lnTo>
                    <a:lnTo>
                      <a:pt x="756" y="23"/>
                    </a:lnTo>
                    <a:lnTo>
                      <a:pt x="713" y="23"/>
                    </a:lnTo>
                    <a:lnTo>
                      <a:pt x="663" y="29"/>
                    </a:lnTo>
                    <a:lnTo>
                      <a:pt x="620" y="29"/>
                    </a:lnTo>
                    <a:lnTo>
                      <a:pt x="444" y="52"/>
                    </a:lnTo>
                    <a:lnTo>
                      <a:pt x="367" y="64"/>
                    </a:lnTo>
                    <a:lnTo>
                      <a:pt x="334" y="69"/>
                    </a:lnTo>
                    <a:lnTo>
                      <a:pt x="296" y="75"/>
                    </a:lnTo>
                    <a:lnTo>
                      <a:pt x="263" y="87"/>
                    </a:lnTo>
                    <a:lnTo>
                      <a:pt x="230" y="92"/>
                    </a:lnTo>
                    <a:lnTo>
                      <a:pt x="202" y="104"/>
                    </a:lnTo>
                    <a:lnTo>
                      <a:pt x="175" y="110"/>
                    </a:lnTo>
                    <a:lnTo>
                      <a:pt x="148" y="121"/>
                    </a:lnTo>
                    <a:lnTo>
                      <a:pt x="126" y="127"/>
                    </a:lnTo>
                    <a:lnTo>
                      <a:pt x="104" y="139"/>
                    </a:lnTo>
                    <a:lnTo>
                      <a:pt x="82" y="144"/>
                    </a:lnTo>
                    <a:lnTo>
                      <a:pt x="49" y="168"/>
                    </a:lnTo>
                    <a:lnTo>
                      <a:pt x="38" y="174"/>
                    </a:lnTo>
                    <a:lnTo>
                      <a:pt x="27" y="185"/>
                    </a:lnTo>
                    <a:lnTo>
                      <a:pt x="22" y="196"/>
                    </a:lnTo>
                    <a:lnTo>
                      <a:pt x="11" y="203"/>
                    </a:lnTo>
                    <a:lnTo>
                      <a:pt x="11" y="220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53" name="Rectangle 144"/>
              <p:cNvSpPr>
                <a:spLocks noChangeArrowheads="1"/>
              </p:cNvSpPr>
              <p:nvPr/>
            </p:nvSpPr>
            <p:spPr bwMode="auto">
              <a:xfrm>
                <a:off x="4516" y="3234"/>
                <a:ext cx="116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PON/P2P ETH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54" name="Freeform 145"/>
              <p:cNvSpPr>
                <a:spLocks/>
              </p:cNvSpPr>
              <p:nvPr/>
            </p:nvSpPr>
            <p:spPr bwMode="auto">
              <a:xfrm>
                <a:off x="1400" y="3098"/>
                <a:ext cx="1752" cy="486"/>
              </a:xfrm>
              <a:custGeom>
                <a:avLst/>
                <a:gdLst>
                  <a:gd name="T0" fmla="*/ 27 w 1752"/>
                  <a:gd name="T1" fmla="*/ 180 h 486"/>
                  <a:gd name="T2" fmla="*/ 81 w 1752"/>
                  <a:gd name="T3" fmla="*/ 139 h 486"/>
                  <a:gd name="T4" fmla="*/ 231 w 1752"/>
                  <a:gd name="T5" fmla="*/ 82 h 486"/>
                  <a:gd name="T6" fmla="*/ 387 w 1752"/>
                  <a:gd name="T7" fmla="*/ 41 h 486"/>
                  <a:gd name="T8" fmla="*/ 571 w 1752"/>
                  <a:gd name="T9" fmla="*/ 18 h 486"/>
                  <a:gd name="T10" fmla="*/ 828 w 1752"/>
                  <a:gd name="T11" fmla="*/ 6 h 486"/>
                  <a:gd name="T12" fmla="*/ 1093 w 1752"/>
                  <a:gd name="T13" fmla="*/ 12 h 486"/>
                  <a:gd name="T14" fmla="*/ 1250 w 1752"/>
                  <a:gd name="T15" fmla="*/ 23 h 486"/>
                  <a:gd name="T16" fmla="*/ 1460 w 1752"/>
                  <a:gd name="T17" fmla="*/ 64 h 486"/>
                  <a:gd name="T18" fmla="*/ 1568 w 1752"/>
                  <a:gd name="T19" fmla="*/ 98 h 486"/>
                  <a:gd name="T20" fmla="*/ 1698 w 1752"/>
                  <a:gd name="T21" fmla="*/ 157 h 486"/>
                  <a:gd name="T22" fmla="*/ 1745 w 1752"/>
                  <a:gd name="T23" fmla="*/ 220 h 486"/>
                  <a:gd name="T24" fmla="*/ 1745 w 1752"/>
                  <a:gd name="T25" fmla="*/ 272 h 486"/>
                  <a:gd name="T26" fmla="*/ 1698 w 1752"/>
                  <a:gd name="T27" fmla="*/ 336 h 486"/>
                  <a:gd name="T28" fmla="*/ 1568 w 1752"/>
                  <a:gd name="T29" fmla="*/ 393 h 486"/>
                  <a:gd name="T30" fmla="*/ 1460 w 1752"/>
                  <a:gd name="T31" fmla="*/ 428 h 486"/>
                  <a:gd name="T32" fmla="*/ 1250 w 1752"/>
                  <a:gd name="T33" fmla="*/ 469 h 486"/>
                  <a:gd name="T34" fmla="*/ 1093 w 1752"/>
                  <a:gd name="T35" fmla="*/ 481 h 486"/>
                  <a:gd name="T36" fmla="*/ 611 w 1752"/>
                  <a:gd name="T37" fmla="*/ 481 h 486"/>
                  <a:gd name="T38" fmla="*/ 455 w 1752"/>
                  <a:gd name="T39" fmla="*/ 463 h 486"/>
                  <a:gd name="T40" fmla="*/ 258 w 1752"/>
                  <a:gd name="T41" fmla="*/ 422 h 486"/>
                  <a:gd name="T42" fmla="*/ 149 w 1752"/>
                  <a:gd name="T43" fmla="*/ 388 h 486"/>
                  <a:gd name="T44" fmla="*/ 34 w 1752"/>
                  <a:gd name="T45" fmla="*/ 324 h 486"/>
                  <a:gd name="T46" fmla="*/ 0 w 1752"/>
                  <a:gd name="T47" fmla="*/ 243 h 486"/>
                  <a:gd name="T48" fmla="*/ 41 w 1752"/>
                  <a:gd name="T49" fmla="*/ 301 h 486"/>
                  <a:gd name="T50" fmla="*/ 95 w 1752"/>
                  <a:gd name="T51" fmla="*/ 341 h 486"/>
                  <a:gd name="T52" fmla="*/ 231 w 1752"/>
                  <a:gd name="T53" fmla="*/ 399 h 486"/>
                  <a:gd name="T54" fmla="*/ 387 w 1752"/>
                  <a:gd name="T55" fmla="*/ 440 h 486"/>
                  <a:gd name="T56" fmla="*/ 571 w 1752"/>
                  <a:gd name="T57" fmla="*/ 463 h 486"/>
                  <a:gd name="T58" fmla="*/ 876 w 1752"/>
                  <a:gd name="T59" fmla="*/ 474 h 486"/>
                  <a:gd name="T60" fmla="*/ 1175 w 1752"/>
                  <a:gd name="T61" fmla="*/ 463 h 486"/>
                  <a:gd name="T62" fmla="*/ 1358 w 1752"/>
                  <a:gd name="T63" fmla="*/ 440 h 486"/>
                  <a:gd name="T64" fmla="*/ 1514 w 1752"/>
                  <a:gd name="T65" fmla="*/ 399 h 486"/>
                  <a:gd name="T66" fmla="*/ 1651 w 1752"/>
                  <a:gd name="T67" fmla="*/ 341 h 486"/>
                  <a:gd name="T68" fmla="*/ 1705 w 1752"/>
                  <a:gd name="T69" fmla="*/ 301 h 486"/>
                  <a:gd name="T70" fmla="*/ 1738 w 1752"/>
                  <a:gd name="T71" fmla="*/ 243 h 486"/>
                  <a:gd name="T72" fmla="*/ 1705 w 1752"/>
                  <a:gd name="T73" fmla="*/ 191 h 486"/>
                  <a:gd name="T74" fmla="*/ 1651 w 1752"/>
                  <a:gd name="T75" fmla="*/ 150 h 486"/>
                  <a:gd name="T76" fmla="*/ 1514 w 1752"/>
                  <a:gd name="T77" fmla="*/ 93 h 486"/>
                  <a:gd name="T78" fmla="*/ 1358 w 1752"/>
                  <a:gd name="T79" fmla="*/ 52 h 486"/>
                  <a:gd name="T80" fmla="*/ 1175 w 1752"/>
                  <a:gd name="T81" fmla="*/ 29 h 486"/>
                  <a:gd name="T82" fmla="*/ 917 w 1752"/>
                  <a:gd name="T83" fmla="*/ 18 h 486"/>
                  <a:gd name="T84" fmla="*/ 652 w 1752"/>
                  <a:gd name="T85" fmla="*/ 23 h 486"/>
                  <a:gd name="T86" fmla="*/ 496 w 1752"/>
                  <a:gd name="T87" fmla="*/ 35 h 486"/>
                  <a:gd name="T88" fmla="*/ 285 w 1752"/>
                  <a:gd name="T89" fmla="*/ 75 h 486"/>
                  <a:gd name="T90" fmla="*/ 176 w 1752"/>
                  <a:gd name="T91" fmla="*/ 110 h 486"/>
                  <a:gd name="T92" fmla="*/ 61 w 1752"/>
                  <a:gd name="T93" fmla="*/ 168 h 486"/>
                  <a:gd name="T94" fmla="*/ 13 w 1752"/>
                  <a:gd name="T95" fmla="*/ 220 h 4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752"/>
                  <a:gd name="T145" fmla="*/ 0 h 486"/>
                  <a:gd name="T146" fmla="*/ 1752 w 1752"/>
                  <a:gd name="T147" fmla="*/ 486 h 4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752" h="486">
                    <a:moveTo>
                      <a:pt x="0" y="243"/>
                    </a:moveTo>
                    <a:lnTo>
                      <a:pt x="0" y="220"/>
                    </a:lnTo>
                    <a:lnTo>
                      <a:pt x="13" y="191"/>
                    </a:lnTo>
                    <a:lnTo>
                      <a:pt x="27" y="180"/>
                    </a:lnTo>
                    <a:lnTo>
                      <a:pt x="34" y="168"/>
                    </a:lnTo>
                    <a:lnTo>
                      <a:pt x="48" y="157"/>
                    </a:lnTo>
                    <a:lnTo>
                      <a:pt x="68" y="145"/>
                    </a:lnTo>
                    <a:lnTo>
                      <a:pt x="81" y="139"/>
                    </a:lnTo>
                    <a:lnTo>
                      <a:pt x="149" y="104"/>
                    </a:lnTo>
                    <a:lnTo>
                      <a:pt x="176" y="98"/>
                    </a:lnTo>
                    <a:lnTo>
                      <a:pt x="204" y="87"/>
                    </a:lnTo>
                    <a:lnTo>
                      <a:pt x="231" y="82"/>
                    </a:lnTo>
                    <a:lnTo>
                      <a:pt x="258" y="70"/>
                    </a:lnTo>
                    <a:lnTo>
                      <a:pt x="285" y="64"/>
                    </a:lnTo>
                    <a:lnTo>
                      <a:pt x="353" y="52"/>
                    </a:lnTo>
                    <a:lnTo>
                      <a:pt x="387" y="41"/>
                    </a:lnTo>
                    <a:lnTo>
                      <a:pt x="455" y="29"/>
                    </a:lnTo>
                    <a:lnTo>
                      <a:pt x="496" y="23"/>
                    </a:lnTo>
                    <a:lnTo>
                      <a:pt x="536" y="23"/>
                    </a:lnTo>
                    <a:lnTo>
                      <a:pt x="571" y="18"/>
                    </a:lnTo>
                    <a:lnTo>
                      <a:pt x="611" y="12"/>
                    </a:lnTo>
                    <a:lnTo>
                      <a:pt x="652" y="12"/>
                    </a:lnTo>
                    <a:lnTo>
                      <a:pt x="699" y="6"/>
                    </a:lnTo>
                    <a:lnTo>
                      <a:pt x="828" y="6"/>
                    </a:lnTo>
                    <a:lnTo>
                      <a:pt x="876" y="0"/>
                    </a:lnTo>
                    <a:lnTo>
                      <a:pt x="917" y="6"/>
                    </a:lnTo>
                    <a:lnTo>
                      <a:pt x="1046" y="6"/>
                    </a:lnTo>
                    <a:lnTo>
                      <a:pt x="1093" y="12"/>
                    </a:lnTo>
                    <a:lnTo>
                      <a:pt x="1134" y="12"/>
                    </a:lnTo>
                    <a:lnTo>
                      <a:pt x="1175" y="18"/>
                    </a:lnTo>
                    <a:lnTo>
                      <a:pt x="1209" y="23"/>
                    </a:lnTo>
                    <a:lnTo>
                      <a:pt x="1250" y="23"/>
                    </a:lnTo>
                    <a:lnTo>
                      <a:pt x="1290" y="29"/>
                    </a:lnTo>
                    <a:lnTo>
                      <a:pt x="1358" y="41"/>
                    </a:lnTo>
                    <a:lnTo>
                      <a:pt x="1392" y="52"/>
                    </a:lnTo>
                    <a:lnTo>
                      <a:pt x="1460" y="64"/>
                    </a:lnTo>
                    <a:lnTo>
                      <a:pt x="1487" y="70"/>
                    </a:lnTo>
                    <a:lnTo>
                      <a:pt x="1514" y="82"/>
                    </a:lnTo>
                    <a:lnTo>
                      <a:pt x="1542" y="87"/>
                    </a:lnTo>
                    <a:lnTo>
                      <a:pt x="1568" y="98"/>
                    </a:lnTo>
                    <a:lnTo>
                      <a:pt x="1596" y="104"/>
                    </a:lnTo>
                    <a:lnTo>
                      <a:pt x="1664" y="139"/>
                    </a:lnTo>
                    <a:lnTo>
                      <a:pt x="1677" y="145"/>
                    </a:lnTo>
                    <a:lnTo>
                      <a:pt x="1698" y="157"/>
                    </a:lnTo>
                    <a:lnTo>
                      <a:pt x="1712" y="168"/>
                    </a:lnTo>
                    <a:lnTo>
                      <a:pt x="1718" y="180"/>
                    </a:lnTo>
                    <a:lnTo>
                      <a:pt x="1732" y="191"/>
                    </a:lnTo>
                    <a:lnTo>
                      <a:pt x="1745" y="220"/>
                    </a:lnTo>
                    <a:lnTo>
                      <a:pt x="1745" y="232"/>
                    </a:lnTo>
                    <a:lnTo>
                      <a:pt x="1752" y="243"/>
                    </a:lnTo>
                    <a:lnTo>
                      <a:pt x="1745" y="261"/>
                    </a:lnTo>
                    <a:lnTo>
                      <a:pt x="1745" y="272"/>
                    </a:lnTo>
                    <a:lnTo>
                      <a:pt x="1732" y="301"/>
                    </a:lnTo>
                    <a:lnTo>
                      <a:pt x="1718" y="313"/>
                    </a:lnTo>
                    <a:lnTo>
                      <a:pt x="1712" y="324"/>
                    </a:lnTo>
                    <a:lnTo>
                      <a:pt x="1698" y="336"/>
                    </a:lnTo>
                    <a:lnTo>
                      <a:pt x="1677" y="347"/>
                    </a:lnTo>
                    <a:lnTo>
                      <a:pt x="1664" y="353"/>
                    </a:lnTo>
                    <a:lnTo>
                      <a:pt x="1596" y="388"/>
                    </a:lnTo>
                    <a:lnTo>
                      <a:pt x="1568" y="393"/>
                    </a:lnTo>
                    <a:lnTo>
                      <a:pt x="1542" y="405"/>
                    </a:lnTo>
                    <a:lnTo>
                      <a:pt x="1514" y="411"/>
                    </a:lnTo>
                    <a:lnTo>
                      <a:pt x="1487" y="422"/>
                    </a:lnTo>
                    <a:lnTo>
                      <a:pt x="1460" y="428"/>
                    </a:lnTo>
                    <a:lnTo>
                      <a:pt x="1392" y="440"/>
                    </a:lnTo>
                    <a:lnTo>
                      <a:pt x="1358" y="451"/>
                    </a:lnTo>
                    <a:lnTo>
                      <a:pt x="1290" y="463"/>
                    </a:lnTo>
                    <a:lnTo>
                      <a:pt x="1250" y="469"/>
                    </a:lnTo>
                    <a:lnTo>
                      <a:pt x="1209" y="469"/>
                    </a:lnTo>
                    <a:lnTo>
                      <a:pt x="1175" y="474"/>
                    </a:lnTo>
                    <a:lnTo>
                      <a:pt x="1134" y="481"/>
                    </a:lnTo>
                    <a:lnTo>
                      <a:pt x="1093" y="481"/>
                    </a:lnTo>
                    <a:lnTo>
                      <a:pt x="1046" y="486"/>
                    </a:lnTo>
                    <a:lnTo>
                      <a:pt x="699" y="486"/>
                    </a:lnTo>
                    <a:lnTo>
                      <a:pt x="652" y="481"/>
                    </a:lnTo>
                    <a:lnTo>
                      <a:pt x="611" y="481"/>
                    </a:lnTo>
                    <a:lnTo>
                      <a:pt x="571" y="474"/>
                    </a:lnTo>
                    <a:lnTo>
                      <a:pt x="536" y="469"/>
                    </a:lnTo>
                    <a:lnTo>
                      <a:pt x="496" y="469"/>
                    </a:lnTo>
                    <a:lnTo>
                      <a:pt x="455" y="463"/>
                    </a:lnTo>
                    <a:lnTo>
                      <a:pt x="387" y="451"/>
                    </a:lnTo>
                    <a:lnTo>
                      <a:pt x="353" y="440"/>
                    </a:lnTo>
                    <a:lnTo>
                      <a:pt x="285" y="428"/>
                    </a:lnTo>
                    <a:lnTo>
                      <a:pt x="258" y="422"/>
                    </a:lnTo>
                    <a:lnTo>
                      <a:pt x="231" y="411"/>
                    </a:lnTo>
                    <a:lnTo>
                      <a:pt x="204" y="405"/>
                    </a:lnTo>
                    <a:lnTo>
                      <a:pt x="176" y="393"/>
                    </a:lnTo>
                    <a:lnTo>
                      <a:pt x="149" y="388"/>
                    </a:lnTo>
                    <a:lnTo>
                      <a:pt x="81" y="353"/>
                    </a:lnTo>
                    <a:lnTo>
                      <a:pt x="68" y="347"/>
                    </a:lnTo>
                    <a:lnTo>
                      <a:pt x="48" y="336"/>
                    </a:lnTo>
                    <a:lnTo>
                      <a:pt x="34" y="324"/>
                    </a:lnTo>
                    <a:lnTo>
                      <a:pt x="27" y="313"/>
                    </a:lnTo>
                    <a:lnTo>
                      <a:pt x="13" y="301"/>
                    </a:lnTo>
                    <a:lnTo>
                      <a:pt x="0" y="272"/>
                    </a:lnTo>
                    <a:lnTo>
                      <a:pt x="0" y="243"/>
                    </a:lnTo>
                    <a:lnTo>
                      <a:pt x="13" y="243"/>
                    </a:lnTo>
                    <a:lnTo>
                      <a:pt x="13" y="272"/>
                    </a:lnTo>
                    <a:lnTo>
                      <a:pt x="27" y="289"/>
                    </a:lnTo>
                    <a:lnTo>
                      <a:pt x="41" y="301"/>
                    </a:lnTo>
                    <a:lnTo>
                      <a:pt x="48" y="313"/>
                    </a:lnTo>
                    <a:lnTo>
                      <a:pt x="61" y="324"/>
                    </a:lnTo>
                    <a:lnTo>
                      <a:pt x="81" y="336"/>
                    </a:lnTo>
                    <a:lnTo>
                      <a:pt x="95" y="341"/>
                    </a:lnTo>
                    <a:lnTo>
                      <a:pt x="149" y="376"/>
                    </a:lnTo>
                    <a:lnTo>
                      <a:pt x="176" y="382"/>
                    </a:lnTo>
                    <a:lnTo>
                      <a:pt x="204" y="393"/>
                    </a:lnTo>
                    <a:lnTo>
                      <a:pt x="231" y="399"/>
                    </a:lnTo>
                    <a:lnTo>
                      <a:pt x="258" y="411"/>
                    </a:lnTo>
                    <a:lnTo>
                      <a:pt x="285" y="417"/>
                    </a:lnTo>
                    <a:lnTo>
                      <a:pt x="353" y="428"/>
                    </a:lnTo>
                    <a:lnTo>
                      <a:pt x="387" y="440"/>
                    </a:lnTo>
                    <a:lnTo>
                      <a:pt x="455" y="451"/>
                    </a:lnTo>
                    <a:lnTo>
                      <a:pt x="496" y="457"/>
                    </a:lnTo>
                    <a:lnTo>
                      <a:pt x="536" y="457"/>
                    </a:lnTo>
                    <a:lnTo>
                      <a:pt x="571" y="463"/>
                    </a:lnTo>
                    <a:lnTo>
                      <a:pt x="611" y="469"/>
                    </a:lnTo>
                    <a:lnTo>
                      <a:pt x="652" y="469"/>
                    </a:lnTo>
                    <a:lnTo>
                      <a:pt x="699" y="474"/>
                    </a:lnTo>
                    <a:lnTo>
                      <a:pt x="876" y="474"/>
                    </a:lnTo>
                    <a:lnTo>
                      <a:pt x="1046" y="474"/>
                    </a:lnTo>
                    <a:lnTo>
                      <a:pt x="1093" y="469"/>
                    </a:lnTo>
                    <a:lnTo>
                      <a:pt x="1134" y="469"/>
                    </a:lnTo>
                    <a:lnTo>
                      <a:pt x="1175" y="463"/>
                    </a:lnTo>
                    <a:lnTo>
                      <a:pt x="1209" y="457"/>
                    </a:lnTo>
                    <a:lnTo>
                      <a:pt x="1250" y="457"/>
                    </a:lnTo>
                    <a:lnTo>
                      <a:pt x="1290" y="451"/>
                    </a:lnTo>
                    <a:lnTo>
                      <a:pt x="1358" y="440"/>
                    </a:lnTo>
                    <a:lnTo>
                      <a:pt x="1392" y="428"/>
                    </a:lnTo>
                    <a:lnTo>
                      <a:pt x="1460" y="417"/>
                    </a:lnTo>
                    <a:lnTo>
                      <a:pt x="1487" y="411"/>
                    </a:lnTo>
                    <a:lnTo>
                      <a:pt x="1514" y="399"/>
                    </a:lnTo>
                    <a:lnTo>
                      <a:pt x="1542" y="393"/>
                    </a:lnTo>
                    <a:lnTo>
                      <a:pt x="1568" y="382"/>
                    </a:lnTo>
                    <a:lnTo>
                      <a:pt x="1596" y="376"/>
                    </a:lnTo>
                    <a:lnTo>
                      <a:pt x="1651" y="341"/>
                    </a:lnTo>
                    <a:lnTo>
                      <a:pt x="1664" y="336"/>
                    </a:lnTo>
                    <a:lnTo>
                      <a:pt x="1684" y="324"/>
                    </a:lnTo>
                    <a:lnTo>
                      <a:pt x="1698" y="313"/>
                    </a:lnTo>
                    <a:lnTo>
                      <a:pt x="1705" y="301"/>
                    </a:lnTo>
                    <a:lnTo>
                      <a:pt x="1718" y="289"/>
                    </a:lnTo>
                    <a:lnTo>
                      <a:pt x="1732" y="272"/>
                    </a:lnTo>
                    <a:lnTo>
                      <a:pt x="1732" y="261"/>
                    </a:lnTo>
                    <a:lnTo>
                      <a:pt x="1738" y="243"/>
                    </a:lnTo>
                    <a:lnTo>
                      <a:pt x="1732" y="232"/>
                    </a:lnTo>
                    <a:lnTo>
                      <a:pt x="1732" y="220"/>
                    </a:lnTo>
                    <a:lnTo>
                      <a:pt x="1718" y="202"/>
                    </a:lnTo>
                    <a:lnTo>
                      <a:pt x="1705" y="191"/>
                    </a:lnTo>
                    <a:lnTo>
                      <a:pt x="1698" y="180"/>
                    </a:lnTo>
                    <a:lnTo>
                      <a:pt x="1684" y="168"/>
                    </a:lnTo>
                    <a:lnTo>
                      <a:pt x="1664" y="157"/>
                    </a:lnTo>
                    <a:lnTo>
                      <a:pt x="1651" y="150"/>
                    </a:lnTo>
                    <a:lnTo>
                      <a:pt x="1596" y="116"/>
                    </a:lnTo>
                    <a:lnTo>
                      <a:pt x="1568" y="110"/>
                    </a:lnTo>
                    <a:lnTo>
                      <a:pt x="1542" y="98"/>
                    </a:lnTo>
                    <a:lnTo>
                      <a:pt x="1514" y="93"/>
                    </a:lnTo>
                    <a:lnTo>
                      <a:pt x="1487" y="82"/>
                    </a:lnTo>
                    <a:lnTo>
                      <a:pt x="1460" y="75"/>
                    </a:lnTo>
                    <a:lnTo>
                      <a:pt x="1392" y="64"/>
                    </a:lnTo>
                    <a:lnTo>
                      <a:pt x="1358" y="52"/>
                    </a:lnTo>
                    <a:lnTo>
                      <a:pt x="1290" y="41"/>
                    </a:lnTo>
                    <a:lnTo>
                      <a:pt x="1250" y="35"/>
                    </a:lnTo>
                    <a:lnTo>
                      <a:pt x="1209" y="35"/>
                    </a:lnTo>
                    <a:lnTo>
                      <a:pt x="1175" y="29"/>
                    </a:lnTo>
                    <a:lnTo>
                      <a:pt x="1134" y="23"/>
                    </a:lnTo>
                    <a:lnTo>
                      <a:pt x="1093" y="23"/>
                    </a:lnTo>
                    <a:lnTo>
                      <a:pt x="1046" y="18"/>
                    </a:lnTo>
                    <a:lnTo>
                      <a:pt x="917" y="18"/>
                    </a:lnTo>
                    <a:lnTo>
                      <a:pt x="876" y="12"/>
                    </a:lnTo>
                    <a:lnTo>
                      <a:pt x="828" y="18"/>
                    </a:lnTo>
                    <a:lnTo>
                      <a:pt x="699" y="18"/>
                    </a:lnTo>
                    <a:lnTo>
                      <a:pt x="652" y="23"/>
                    </a:lnTo>
                    <a:lnTo>
                      <a:pt x="611" y="23"/>
                    </a:lnTo>
                    <a:lnTo>
                      <a:pt x="571" y="29"/>
                    </a:lnTo>
                    <a:lnTo>
                      <a:pt x="536" y="35"/>
                    </a:lnTo>
                    <a:lnTo>
                      <a:pt x="496" y="35"/>
                    </a:lnTo>
                    <a:lnTo>
                      <a:pt x="455" y="41"/>
                    </a:lnTo>
                    <a:lnTo>
                      <a:pt x="387" y="52"/>
                    </a:lnTo>
                    <a:lnTo>
                      <a:pt x="353" y="64"/>
                    </a:lnTo>
                    <a:lnTo>
                      <a:pt x="285" y="75"/>
                    </a:lnTo>
                    <a:lnTo>
                      <a:pt x="258" y="82"/>
                    </a:lnTo>
                    <a:lnTo>
                      <a:pt x="231" y="93"/>
                    </a:lnTo>
                    <a:lnTo>
                      <a:pt x="204" y="98"/>
                    </a:lnTo>
                    <a:lnTo>
                      <a:pt x="176" y="110"/>
                    </a:lnTo>
                    <a:lnTo>
                      <a:pt x="149" y="116"/>
                    </a:lnTo>
                    <a:lnTo>
                      <a:pt x="95" y="150"/>
                    </a:lnTo>
                    <a:lnTo>
                      <a:pt x="81" y="157"/>
                    </a:lnTo>
                    <a:lnTo>
                      <a:pt x="61" y="168"/>
                    </a:lnTo>
                    <a:lnTo>
                      <a:pt x="48" y="180"/>
                    </a:lnTo>
                    <a:lnTo>
                      <a:pt x="41" y="191"/>
                    </a:lnTo>
                    <a:lnTo>
                      <a:pt x="27" y="202"/>
                    </a:lnTo>
                    <a:lnTo>
                      <a:pt x="13" y="220"/>
                    </a:lnTo>
                    <a:lnTo>
                      <a:pt x="13" y="243"/>
                    </a:ln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55" name="Rectangle 146"/>
              <p:cNvSpPr>
                <a:spLocks noChangeArrowheads="1"/>
              </p:cNvSpPr>
              <p:nvPr/>
            </p:nvSpPr>
            <p:spPr bwMode="auto">
              <a:xfrm>
                <a:off x="1809" y="3223"/>
                <a:ext cx="100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DSL/Copper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56" name="Rectangle 147"/>
              <p:cNvSpPr>
                <a:spLocks noChangeArrowheads="1"/>
              </p:cNvSpPr>
              <p:nvPr/>
            </p:nvSpPr>
            <p:spPr bwMode="auto">
              <a:xfrm>
                <a:off x="177" y="1742"/>
                <a:ext cx="526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FTTdp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57" name="Rectangle 148"/>
              <p:cNvSpPr>
                <a:spLocks noChangeArrowheads="1"/>
              </p:cNvSpPr>
              <p:nvPr/>
            </p:nvSpPr>
            <p:spPr bwMode="auto">
              <a:xfrm>
                <a:off x="73" y="3245"/>
                <a:ext cx="621" cy="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US" altLang="zh-CN" sz="11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FTTB/C</a:t>
                </a:r>
              </a:p>
              <a:p>
                <a:pPr algn="ctr" eaLnBrk="1" hangingPunct="1"/>
                <a:r>
                  <a:rPr lang="en-US" altLang="zh-CN" sz="11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ETTX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58" name="Freeform 149"/>
              <p:cNvSpPr>
                <a:spLocks/>
              </p:cNvSpPr>
              <p:nvPr/>
            </p:nvSpPr>
            <p:spPr bwMode="auto">
              <a:xfrm>
                <a:off x="1388" y="1607"/>
                <a:ext cx="1043" cy="486"/>
              </a:xfrm>
              <a:custGeom>
                <a:avLst/>
                <a:gdLst>
                  <a:gd name="T0" fmla="*/ 17 w 1043"/>
                  <a:gd name="T1" fmla="*/ 179 h 486"/>
                  <a:gd name="T2" fmla="*/ 49 w 1043"/>
                  <a:gd name="T3" fmla="*/ 139 h 486"/>
                  <a:gd name="T4" fmla="*/ 138 w 1043"/>
                  <a:gd name="T5" fmla="*/ 81 h 486"/>
                  <a:gd name="T6" fmla="*/ 230 w 1043"/>
                  <a:gd name="T7" fmla="*/ 40 h 486"/>
                  <a:gd name="T8" fmla="*/ 340 w 1043"/>
                  <a:gd name="T9" fmla="*/ 17 h 486"/>
                  <a:gd name="T10" fmla="*/ 493 w 1043"/>
                  <a:gd name="T11" fmla="*/ 6 h 486"/>
                  <a:gd name="T12" fmla="*/ 651 w 1043"/>
                  <a:gd name="T13" fmla="*/ 12 h 486"/>
                  <a:gd name="T14" fmla="*/ 744 w 1043"/>
                  <a:gd name="T15" fmla="*/ 23 h 486"/>
                  <a:gd name="T16" fmla="*/ 868 w 1043"/>
                  <a:gd name="T17" fmla="*/ 63 h 486"/>
                  <a:gd name="T18" fmla="*/ 933 w 1043"/>
                  <a:gd name="T19" fmla="*/ 99 h 486"/>
                  <a:gd name="T20" fmla="*/ 1010 w 1043"/>
                  <a:gd name="T21" fmla="*/ 156 h 486"/>
                  <a:gd name="T22" fmla="*/ 1038 w 1043"/>
                  <a:gd name="T23" fmla="*/ 219 h 486"/>
                  <a:gd name="T24" fmla="*/ 1038 w 1043"/>
                  <a:gd name="T25" fmla="*/ 271 h 486"/>
                  <a:gd name="T26" fmla="*/ 1010 w 1043"/>
                  <a:gd name="T27" fmla="*/ 335 h 486"/>
                  <a:gd name="T28" fmla="*/ 933 w 1043"/>
                  <a:gd name="T29" fmla="*/ 393 h 486"/>
                  <a:gd name="T30" fmla="*/ 868 w 1043"/>
                  <a:gd name="T31" fmla="*/ 428 h 486"/>
                  <a:gd name="T32" fmla="*/ 744 w 1043"/>
                  <a:gd name="T33" fmla="*/ 468 h 486"/>
                  <a:gd name="T34" fmla="*/ 651 w 1043"/>
                  <a:gd name="T35" fmla="*/ 480 h 486"/>
                  <a:gd name="T36" fmla="*/ 364 w 1043"/>
                  <a:gd name="T37" fmla="*/ 480 h 486"/>
                  <a:gd name="T38" fmla="*/ 271 w 1043"/>
                  <a:gd name="T39" fmla="*/ 462 h 486"/>
                  <a:gd name="T40" fmla="*/ 154 w 1043"/>
                  <a:gd name="T41" fmla="*/ 422 h 486"/>
                  <a:gd name="T42" fmla="*/ 89 w 1043"/>
                  <a:gd name="T43" fmla="*/ 387 h 486"/>
                  <a:gd name="T44" fmla="*/ 20 w 1043"/>
                  <a:gd name="T45" fmla="*/ 324 h 486"/>
                  <a:gd name="T46" fmla="*/ 0 w 1043"/>
                  <a:gd name="T47" fmla="*/ 243 h 486"/>
                  <a:gd name="T48" fmla="*/ 25 w 1043"/>
                  <a:gd name="T49" fmla="*/ 301 h 486"/>
                  <a:gd name="T50" fmla="*/ 57 w 1043"/>
                  <a:gd name="T51" fmla="*/ 341 h 486"/>
                  <a:gd name="T52" fmla="*/ 138 w 1043"/>
                  <a:gd name="T53" fmla="*/ 399 h 486"/>
                  <a:gd name="T54" fmla="*/ 230 w 1043"/>
                  <a:gd name="T55" fmla="*/ 439 h 486"/>
                  <a:gd name="T56" fmla="*/ 340 w 1043"/>
                  <a:gd name="T57" fmla="*/ 462 h 486"/>
                  <a:gd name="T58" fmla="*/ 522 w 1043"/>
                  <a:gd name="T59" fmla="*/ 474 h 486"/>
                  <a:gd name="T60" fmla="*/ 699 w 1043"/>
                  <a:gd name="T61" fmla="*/ 462 h 486"/>
                  <a:gd name="T62" fmla="*/ 808 w 1043"/>
                  <a:gd name="T63" fmla="*/ 439 h 486"/>
                  <a:gd name="T64" fmla="*/ 901 w 1043"/>
                  <a:gd name="T65" fmla="*/ 399 h 486"/>
                  <a:gd name="T66" fmla="*/ 982 w 1043"/>
                  <a:gd name="T67" fmla="*/ 341 h 486"/>
                  <a:gd name="T68" fmla="*/ 1014 w 1043"/>
                  <a:gd name="T69" fmla="*/ 301 h 486"/>
                  <a:gd name="T70" fmla="*/ 1034 w 1043"/>
                  <a:gd name="T71" fmla="*/ 243 h 486"/>
                  <a:gd name="T72" fmla="*/ 1014 w 1043"/>
                  <a:gd name="T73" fmla="*/ 191 h 486"/>
                  <a:gd name="T74" fmla="*/ 982 w 1043"/>
                  <a:gd name="T75" fmla="*/ 151 h 486"/>
                  <a:gd name="T76" fmla="*/ 901 w 1043"/>
                  <a:gd name="T77" fmla="*/ 92 h 486"/>
                  <a:gd name="T78" fmla="*/ 808 w 1043"/>
                  <a:gd name="T79" fmla="*/ 52 h 486"/>
                  <a:gd name="T80" fmla="*/ 699 w 1043"/>
                  <a:gd name="T81" fmla="*/ 29 h 486"/>
                  <a:gd name="T82" fmla="*/ 546 w 1043"/>
                  <a:gd name="T83" fmla="*/ 17 h 486"/>
                  <a:gd name="T84" fmla="*/ 388 w 1043"/>
                  <a:gd name="T85" fmla="*/ 23 h 486"/>
                  <a:gd name="T86" fmla="*/ 295 w 1043"/>
                  <a:gd name="T87" fmla="*/ 35 h 486"/>
                  <a:gd name="T88" fmla="*/ 170 w 1043"/>
                  <a:gd name="T89" fmla="*/ 75 h 486"/>
                  <a:gd name="T90" fmla="*/ 105 w 1043"/>
                  <a:gd name="T91" fmla="*/ 110 h 486"/>
                  <a:gd name="T92" fmla="*/ 37 w 1043"/>
                  <a:gd name="T93" fmla="*/ 167 h 486"/>
                  <a:gd name="T94" fmla="*/ 8 w 1043"/>
                  <a:gd name="T95" fmla="*/ 219 h 4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043"/>
                  <a:gd name="T145" fmla="*/ 0 h 486"/>
                  <a:gd name="T146" fmla="*/ 1043 w 1043"/>
                  <a:gd name="T147" fmla="*/ 486 h 4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043" h="486">
                    <a:moveTo>
                      <a:pt x="0" y="243"/>
                    </a:moveTo>
                    <a:lnTo>
                      <a:pt x="0" y="219"/>
                    </a:lnTo>
                    <a:lnTo>
                      <a:pt x="8" y="191"/>
                    </a:lnTo>
                    <a:lnTo>
                      <a:pt x="17" y="179"/>
                    </a:lnTo>
                    <a:lnTo>
                      <a:pt x="20" y="167"/>
                    </a:lnTo>
                    <a:lnTo>
                      <a:pt x="29" y="156"/>
                    </a:lnTo>
                    <a:lnTo>
                      <a:pt x="41" y="144"/>
                    </a:lnTo>
                    <a:lnTo>
                      <a:pt x="49" y="139"/>
                    </a:lnTo>
                    <a:lnTo>
                      <a:pt x="89" y="104"/>
                    </a:lnTo>
                    <a:lnTo>
                      <a:pt x="105" y="99"/>
                    </a:lnTo>
                    <a:lnTo>
                      <a:pt x="121" y="87"/>
                    </a:lnTo>
                    <a:lnTo>
                      <a:pt x="138" y="81"/>
                    </a:lnTo>
                    <a:lnTo>
                      <a:pt x="154" y="69"/>
                    </a:lnTo>
                    <a:lnTo>
                      <a:pt x="170" y="63"/>
                    </a:lnTo>
                    <a:lnTo>
                      <a:pt x="211" y="52"/>
                    </a:lnTo>
                    <a:lnTo>
                      <a:pt x="230" y="40"/>
                    </a:lnTo>
                    <a:lnTo>
                      <a:pt x="271" y="29"/>
                    </a:lnTo>
                    <a:lnTo>
                      <a:pt x="295" y="23"/>
                    </a:lnTo>
                    <a:lnTo>
                      <a:pt x="319" y="23"/>
                    </a:lnTo>
                    <a:lnTo>
                      <a:pt x="340" y="17"/>
                    </a:lnTo>
                    <a:lnTo>
                      <a:pt x="364" y="12"/>
                    </a:lnTo>
                    <a:lnTo>
                      <a:pt x="388" y="12"/>
                    </a:lnTo>
                    <a:lnTo>
                      <a:pt x="416" y="6"/>
                    </a:lnTo>
                    <a:lnTo>
                      <a:pt x="493" y="6"/>
                    </a:lnTo>
                    <a:lnTo>
                      <a:pt x="522" y="0"/>
                    </a:lnTo>
                    <a:lnTo>
                      <a:pt x="546" y="6"/>
                    </a:lnTo>
                    <a:lnTo>
                      <a:pt x="622" y="6"/>
                    </a:lnTo>
                    <a:lnTo>
                      <a:pt x="651" y="12"/>
                    </a:lnTo>
                    <a:lnTo>
                      <a:pt x="675" y="12"/>
                    </a:lnTo>
                    <a:lnTo>
                      <a:pt x="699" y="17"/>
                    </a:lnTo>
                    <a:lnTo>
                      <a:pt x="719" y="23"/>
                    </a:lnTo>
                    <a:lnTo>
                      <a:pt x="744" y="23"/>
                    </a:lnTo>
                    <a:lnTo>
                      <a:pt x="767" y="29"/>
                    </a:lnTo>
                    <a:lnTo>
                      <a:pt x="808" y="40"/>
                    </a:lnTo>
                    <a:lnTo>
                      <a:pt x="828" y="52"/>
                    </a:lnTo>
                    <a:lnTo>
                      <a:pt x="868" y="63"/>
                    </a:lnTo>
                    <a:lnTo>
                      <a:pt x="885" y="69"/>
                    </a:lnTo>
                    <a:lnTo>
                      <a:pt x="901" y="81"/>
                    </a:lnTo>
                    <a:lnTo>
                      <a:pt x="917" y="87"/>
                    </a:lnTo>
                    <a:lnTo>
                      <a:pt x="933" y="99"/>
                    </a:lnTo>
                    <a:lnTo>
                      <a:pt x="949" y="104"/>
                    </a:lnTo>
                    <a:lnTo>
                      <a:pt x="990" y="139"/>
                    </a:lnTo>
                    <a:lnTo>
                      <a:pt x="998" y="144"/>
                    </a:lnTo>
                    <a:lnTo>
                      <a:pt x="1010" y="156"/>
                    </a:lnTo>
                    <a:lnTo>
                      <a:pt x="1018" y="167"/>
                    </a:lnTo>
                    <a:lnTo>
                      <a:pt x="1022" y="179"/>
                    </a:lnTo>
                    <a:lnTo>
                      <a:pt x="1030" y="191"/>
                    </a:lnTo>
                    <a:lnTo>
                      <a:pt x="1038" y="219"/>
                    </a:lnTo>
                    <a:lnTo>
                      <a:pt x="1038" y="231"/>
                    </a:lnTo>
                    <a:lnTo>
                      <a:pt x="1043" y="243"/>
                    </a:lnTo>
                    <a:lnTo>
                      <a:pt x="1038" y="260"/>
                    </a:lnTo>
                    <a:lnTo>
                      <a:pt x="1038" y="271"/>
                    </a:lnTo>
                    <a:lnTo>
                      <a:pt x="1030" y="301"/>
                    </a:lnTo>
                    <a:lnTo>
                      <a:pt x="1022" y="312"/>
                    </a:lnTo>
                    <a:lnTo>
                      <a:pt x="1018" y="324"/>
                    </a:lnTo>
                    <a:lnTo>
                      <a:pt x="1010" y="335"/>
                    </a:lnTo>
                    <a:lnTo>
                      <a:pt x="998" y="347"/>
                    </a:lnTo>
                    <a:lnTo>
                      <a:pt x="990" y="353"/>
                    </a:lnTo>
                    <a:lnTo>
                      <a:pt x="949" y="387"/>
                    </a:lnTo>
                    <a:lnTo>
                      <a:pt x="933" y="393"/>
                    </a:lnTo>
                    <a:lnTo>
                      <a:pt x="917" y="405"/>
                    </a:lnTo>
                    <a:lnTo>
                      <a:pt x="901" y="411"/>
                    </a:lnTo>
                    <a:lnTo>
                      <a:pt x="885" y="422"/>
                    </a:lnTo>
                    <a:lnTo>
                      <a:pt x="868" y="428"/>
                    </a:lnTo>
                    <a:lnTo>
                      <a:pt x="828" y="439"/>
                    </a:lnTo>
                    <a:lnTo>
                      <a:pt x="808" y="451"/>
                    </a:lnTo>
                    <a:lnTo>
                      <a:pt x="767" y="462"/>
                    </a:lnTo>
                    <a:lnTo>
                      <a:pt x="744" y="468"/>
                    </a:lnTo>
                    <a:lnTo>
                      <a:pt x="719" y="468"/>
                    </a:lnTo>
                    <a:lnTo>
                      <a:pt x="699" y="474"/>
                    </a:lnTo>
                    <a:lnTo>
                      <a:pt x="675" y="480"/>
                    </a:lnTo>
                    <a:lnTo>
                      <a:pt x="651" y="480"/>
                    </a:lnTo>
                    <a:lnTo>
                      <a:pt x="622" y="486"/>
                    </a:lnTo>
                    <a:lnTo>
                      <a:pt x="416" y="486"/>
                    </a:lnTo>
                    <a:lnTo>
                      <a:pt x="388" y="480"/>
                    </a:lnTo>
                    <a:lnTo>
                      <a:pt x="364" y="480"/>
                    </a:lnTo>
                    <a:lnTo>
                      <a:pt x="340" y="474"/>
                    </a:lnTo>
                    <a:lnTo>
                      <a:pt x="319" y="468"/>
                    </a:lnTo>
                    <a:lnTo>
                      <a:pt x="295" y="468"/>
                    </a:lnTo>
                    <a:lnTo>
                      <a:pt x="271" y="462"/>
                    </a:lnTo>
                    <a:lnTo>
                      <a:pt x="230" y="451"/>
                    </a:lnTo>
                    <a:lnTo>
                      <a:pt x="211" y="439"/>
                    </a:lnTo>
                    <a:lnTo>
                      <a:pt x="170" y="428"/>
                    </a:lnTo>
                    <a:lnTo>
                      <a:pt x="154" y="422"/>
                    </a:lnTo>
                    <a:lnTo>
                      <a:pt x="138" y="411"/>
                    </a:lnTo>
                    <a:lnTo>
                      <a:pt x="121" y="405"/>
                    </a:lnTo>
                    <a:lnTo>
                      <a:pt x="105" y="393"/>
                    </a:lnTo>
                    <a:lnTo>
                      <a:pt x="89" y="387"/>
                    </a:lnTo>
                    <a:lnTo>
                      <a:pt x="49" y="353"/>
                    </a:lnTo>
                    <a:lnTo>
                      <a:pt x="41" y="347"/>
                    </a:lnTo>
                    <a:lnTo>
                      <a:pt x="29" y="335"/>
                    </a:lnTo>
                    <a:lnTo>
                      <a:pt x="20" y="324"/>
                    </a:lnTo>
                    <a:lnTo>
                      <a:pt x="17" y="312"/>
                    </a:lnTo>
                    <a:lnTo>
                      <a:pt x="8" y="301"/>
                    </a:lnTo>
                    <a:lnTo>
                      <a:pt x="0" y="271"/>
                    </a:lnTo>
                    <a:lnTo>
                      <a:pt x="0" y="243"/>
                    </a:lnTo>
                    <a:lnTo>
                      <a:pt x="8" y="243"/>
                    </a:lnTo>
                    <a:lnTo>
                      <a:pt x="8" y="271"/>
                    </a:lnTo>
                    <a:lnTo>
                      <a:pt x="17" y="289"/>
                    </a:lnTo>
                    <a:lnTo>
                      <a:pt x="25" y="301"/>
                    </a:lnTo>
                    <a:lnTo>
                      <a:pt x="29" y="312"/>
                    </a:lnTo>
                    <a:lnTo>
                      <a:pt x="37" y="324"/>
                    </a:lnTo>
                    <a:lnTo>
                      <a:pt x="49" y="335"/>
                    </a:lnTo>
                    <a:lnTo>
                      <a:pt x="57" y="341"/>
                    </a:lnTo>
                    <a:lnTo>
                      <a:pt x="89" y="376"/>
                    </a:lnTo>
                    <a:lnTo>
                      <a:pt x="105" y="382"/>
                    </a:lnTo>
                    <a:lnTo>
                      <a:pt x="121" y="393"/>
                    </a:lnTo>
                    <a:lnTo>
                      <a:pt x="138" y="399"/>
                    </a:lnTo>
                    <a:lnTo>
                      <a:pt x="154" y="411"/>
                    </a:lnTo>
                    <a:lnTo>
                      <a:pt x="170" y="416"/>
                    </a:lnTo>
                    <a:lnTo>
                      <a:pt x="211" y="428"/>
                    </a:lnTo>
                    <a:lnTo>
                      <a:pt x="230" y="439"/>
                    </a:lnTo>
                    <a:lnTo>
                      <a:pt x="271" y="451"/>
                    </a:lnTo>
                    <a:lnTo>
                      <a:pt x="295" y="457"/>
                    </a:lnTo>
                    <a:lnTo>
                      <a:pt x="319" y="457"/>
                    </a:lnTo>
                    <a:lnTo>
                      <a:pt x="340" y="462"/>
                    </a:lnTo>
                    <a:lnTo>
                      <a:pt x="364" y="468"/>
                    </a:lnTo>
                    <a:lnTo>
                      <a:pt x="388" y="468"/>
                    </a:lnTo>
                    <a:lnTo>
                      <a:pt x="416" y="474"/>
                    </a:lnTo>
                    <a:lnTo>
                      <a:pt x="522" y="474"/>
                    </a:lnTo>
                    <a:lnTo>
                      <a:pt x="622" y="474"/>
                    </a:lnTo>
                    <a:lnTo>
                      <a:pt x="651" y="468"/>
                    </a:lnTo>
                    <a:lnTo>
                      <a:pt x="675" y="468"/>
                    </a:lnTo>
                    <a:lnTo>
                      <a:pt x="699" y="462"/>
                    </a:lnTo>
                    <a:lnTo>
                      <a:pt x="719" y="457"/>
                    </a:lnTo>
                    <a:lnTo>
                      <a:pt x="744" y="457"/>
                    </a:lnTo>
                    <a:lnTo>
                      <a:pt x="767" y="451"/>
                    </a:lnTo>
                    <a:lnTo>
                      <a:pt x="808" y="439"/>
                    </a:lnTo>
                    <a:lnTo>
                      <a:pt x="828" y="428"/>
                    </a:lnTo>
                    <a:lnTo>
                      <a:pt x="868" y="416"/>
                    </a:lnTo>
                    <a:lnTo>
                      <a:pt x="885" y="411"/>
                    </a:lnTo>
                    <a:lnTo>
                      <a:pt x="901" y="399"/>
                    </a:lnTo>
                    <a:lnTo>
                      <a:pt x="917" y="393"/>
                    </a:lnTo>
                    <a:lnTo>
                      <a:pt x="933" y="382"/>
                    </a:lnTo>
                    <a:lnTo>
                      <a:pt x="949" y="376"/>
                    </a:lnTo>
                    <a:lnTo>
                      <a:pt x="982" y="341"/>
                    </a:lnTo>
                    <a:lnTo>
                      <a:pt x="990" y="335"/>
                    </a:lnTo>
                    <a:lnTo>
                      <a:pt x="1002" y="324"/>
                    </a:lnTo>
                    <a:lnTo>
                      <a:pt x="1010" y="312"/>
                    </a:lnTo>
                    <a:lnTo>
                      <a:pt x="1014" y="301"/>
                    </a:lnTo>
                    <a:lnTo>
                      <a:pt x="1022" y="289"/>
                    </a:lnTo>
                    <a:lnTo>
                      <a:pt x="1030" y="271"/>
                    </a:lnTo>
                    <a:lnTo>
                      <a:pt x="1030" y="260"/>
                    </a:lnTo>
                    <a:lnTo>
                      <a:pt x="1034" y="243"/>
                    </a:lnTo>
                    <a:lnTo>
                      <a:pt x="1030" y="231"/>
                    </a:lnTo>
                    <a:lnTo>
                      <a:pt x="1030" y="219"/>
                    </a:lnTo>
                    <a:lnTo>
                      <a:pt x="1022" y="203"/>
                    </a:lnTo>
                    <a:lnTo>
                      <a:pt x="1014" y="191"/>
                    </a:lnTo>
                    <a:lnTo>
                      <a:pt x="1010" y="179"/>
                    </a:lnTo>
                    <a:lnTo>
                      <a:pt x="1002" y="167"/>
                    </a:lnTo>
                    <a:lnTo>
                      <a:pt x="990" y="156"/>
                    </a:lnTo>
                    <a:lnTo>
                      <a:pt x="982" y="151"/>
                    </a:lnTo>
                    <a:lnTo>
                      <a:pt x="949" y="115"/>
                    </a:lnTo>
                    <a:lnTo>
                      <a:pt x="933" y="110"/>
                    </a:lnTo>
                    <a:lnTo>
                      <a:pt x="917" y="99"/>
                    </a:lnTo>
                    <a:lnTo>
                      <a:pt x="901" y="92"/>
                    </a:lnTo>
                    <a:lnTo>
                      <a:pt x="885" y="81"/>
                    </a:lnTo>
                    <a:lnTo>
                      <a:pt x="868" y="75"/>
                    </a:lnTo>
                    <a:lnTo>
                      <a:pt x="828" y="63"/>
                    </a:lnTo>
                    <a:lnTo>
                      <a:pt x="808" y="52"/>
                    </a:lnTo>
                    <a:lnTo>
                      <a:pt x="767" y="40"/>
                    </a:lnTo>
                    <a:lnTo>
                      <a:pt x="744" y="35"/>
                    </a:lnTo>
                    <a:lnTo>
                      <a:pt x="719" y="35"/>
                    </a:lnTo>
                    <a:lnTo>
                      <a:pt x="699" y="29"/>
                    </a:lnTo>
                    <a:lnTo>
                      <a:pt x="675" y="23"/>
                    </a:lnTo>
                    <a:lnTo>
                      <a:pt x="651" y="23"/>
                    </a:lnTo>
                    <a:lnTo>
                      <a:pt x="622" y="17"/>
                    </a:lnTo>
                    <a:lnTo>
                      <a:pt x="546" y="17"/>
                    </a:lnTo>
                    <a:lnTo>
                      <a:pt x="522" y="12"/>
                    </a:lnTo>
                    <a:lnTo>
                      <a:pt x="493" y="17"/>
                    </a:lnTo>
                    <a:lnTo>
                      <a:pt x="416" y="17"/>
                    </a:lnTo>
                    <a:lnTo>
                      <a:pt x="388" y="23"/>
                    </a:lnTo>
                    <a:lnTo>
                      <a:pt x="364" y="23"/>
                    </a:lnTo>
                    <a:lnTo>
                      <a:pt x="340" y="29"/>
                    </a:lnTo>
                    <a:lnTo>
                      <a:pt x="319" y="35"/>
                    </a:lnTo>
                    <a:lnTo>
                      <a:pt x="295" y="35"/>
                    </a:lnTo>
                    <a:lnTo>
                      <a:pt x="271" y="40"/>
                    </a:lnTo>
                    <a:lnTo>
                      <a:pt x="230" y="52"/>
                    </a:lnTo>
                    <a:lnTo>
                      <a:pt x="211" y="63"/>
                    </a:lnTo>
                    <a:lnTo>
                      <a:pt x="170" y="75"/>
                    </a:lnTo>
                    <a:lnTo>
                      <a:pt x="154" y="81"/>
                    </a:lnTo>
                    <a:lnTo>
                      <a:pt x="138" y="92"/>
                    </a:lnTo>
                    <a:lnTo>
                      <a:pt x="121" y="99"/>
                    </a:lnTo>
                    <a:lnTo>
                      <a:pt x="105" y="110"/>
                    </a:lnTo>
                    <a:lnTo>
                      <a:pt x="89" y="115"/>
                    </a:lnTo>
                    <a:lnTo>
                      <a:pt x="57" y="151"/>
                    </a:lnTo>
                    <a:lnTo>
                      <a:pt x="49" y="156"/>
                    </a:lnTo>
                    <a:lnTo>
                      <a:pt x="37" y="167"/>
                    </a:lnTo>
                    <a:lnTo>
                      <a:pt x="29" y="179"/>
                    </a:lnTo>
                    <a:lnTo>
                      <a:pt x="25" y="191"/>
                    </a:lnTo>
                    <a:lnTo>
                      <a:pt x="17" y="203"/>
                    </a:lnTo>
                    <a:lnTo>
                      <a:pt x="8" y="219"/>
                    </a:lnTo>
                    <a:lnTo>
                      <a:pt x="8" y="243"/>
                    </a:ln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59" name="Rectangle 150"/>
              <p:cNvSpPr>
                <a:spLocks noChangeArrowheads="1"/>
              </p:cNvSpPr>
              <p:nvPr/>
            </p:nvSpPr>
            <p:spPr bwMode="auto">
              <a:xfrm>
                <a:off x="956" y="1484"/>
                <a:ext cx="432" cy="73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0" name="Rectangle 151"/>
              <p:cNvSpPr>
                <a:spLocks noChangeArrowheads="1"/>
              </p:cNvSpPr>
              <p:nvPr/>
            </p:nvSpPr>
            <p:spPr bwMode="auto">
              <a:xfrm>
                <a:off x="1120" y="1562"/>
                <a:ext cx="106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1" name="Rectangle 152"/>
              <p:cNvSpPr>
                <a:spLocks noChangeArrowheads="1"/>
              </p:cNvSpPr>
              <p:nvPr/>
            </p:nvSpPr>
            <p:spPr bwMode="auto">
              <a:xfrm>
                <a:off x="1123" y="1743"/>
                <a:ext cx="101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2" name="Rectangle 153"/>
              <p:cNvSpPr>
                <a:spLocks noChangeArrowheads="1"/>
              </p:cNvSpPr>
              <p:nvPr/>
            </p:nvSpPr>
            <p:spPr bwMode="auto">
              <a:xfrm>
                <a:off x="1118" y="1921"/>
                <a:ext cx="96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3" name="Rectangle 154"/>
              <p:cNvSpPr>
                <a:spLocks noChangeArrowheads="1"/>
              </p:cNvSpPr>
              <p:nvPr/>
            </p:nvSpPr>
            <p:spPr bwMode="auto">
              <a:xfrm>
                <a:off x="967" y="2969"/>
                <a:ext cx="433" cy="738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4" name="Rectangle 155"/>
              <p:cNvSpPr>
                <a:spLocks noChangeArrowheads="1"/>
              </p:cNvSpPr>
              <p:nvPr/>
            </p:nvSpPr>
            <p:spPr bwMode="auto">
              <a:xfrm>
                <a:off x="1130" y="3044"/>
                <a:ext cx="108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5" name="Rectangle 156"/>
              <p:cNvSpPr>
                <a:spLocks noChangeArrowheads="1"/>
              </p:cNvSpPr>
              <p:nvPr/>
            </p:nvSpPr>
            <p:spPr bwMode="auto">
              <a:xfrm>
                <a:off x="1135" y="3222"/>
                <a:ext cx="103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6" name="Rectangle 157"/>
              <p:cNvSpPr>
                <a:spLocks noChangeArrowheads="1"/>
              </p:cNvSpPr>
              <p:nvPr/>
            </p:nvSpPr>
            <p:spPr bwMode="auto">
              <a:xfrm>
                <a:off x="1130" y="3403"/>
                <a:ext cx="96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7" name="Rectangle 158"/>
              <p:cNvSpPr>
                <a:spLocks noChangeArrowheads="1"/>
              </p:cNvSpPr>
              <p:nvPr/>
            </p:nvSpPr>
            <p:spPr bwMode="auto">
              <a:xfrm>
                <a:off x="1671" y="1618"/>
                <a:ext cx="617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Copper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8" name="Rectangle 159"/>
              <p:cNvSpPr>
                <a:spLocks noChangeArrowheads="1"/>
              </p:cNvSpPr>
              <p:nvPr/>
            </p:nvSpPr>
            <p:spPr bwMode="auto">
              <a:xfrm>
                <a:off x="1594" y="1843"/>
                <a:ext cx="81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/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69" name="Rectangle 160"/>
              <p:cNvSpPr>
                <a:spLocks noChangeArrowheads="1"/>
              </p:cNvSpPr>
              <p:nvPr/>
            </p:nvSpPr>
            <p:spPr bwMode="auto">
              <a:xfrm>
                <a:off x="1651" y="1843"/>
                <a:ext cx="7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Wireless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0" name="Freeform 161"/>
              <p:cNvSpPr>
                <a:spLocks/>
              </p:cNvSpPr>
              <p:nvPr/>
            </p:nvSpPr>
            <p:spPr bwMode="auto">
              <a:xfrm>
                <a:off x="2328" y="421"/>
                <a:ext cx="3530" cy="498"/>
              </a:xfrm>
              <a:custGeom>
                <a:avLst/>
                <a:gdLst>
                  <a:gd name="T0" fmla="*/ 6 w 3796"/>
                  <a:gd name="T1" fmla="*/ 220 h 498"/>
                  <a:gd name="T2" fmla="*/ 7 w 3796"/>
                  <a:gd name="T3" fmla="*/ 186 h 498"/>
                  <a:gd name="T4" fmla="*/ 21 w 3796"/>
                  <a:gd name="T5" fmla="*/ 140 h 498"/>
                  <a:gd name="T6" fmla="*/ 42 w 3796"/>
                  <a:gd name="T7" fmla="*/ 99 h 498"/>
                  <a:gd name="T8" fmla="*/ 64 w 3796"/>
                  <a:gd name="T9" fmla="*/ 76 h 498"/>
                  <a:gd name="T10" fmla="*/ 113 w 3796"/>
                  <a:gd name="T11" fmla="*/ 36 h 498"/>
                  <a:gd name="T12" fmla="*/ 161 w 3796"/>
                  <a:gd name="T13" fmla="*/ 12 h 498"/>
                  <a:gd name="T14" fmla="*/ 214 w 3796"/>
                  <a:gd name="T15" fmla="*/ 0 h 498"/>
                  <a:gd name="T16" fmla="*/ 268 w 3796"/>
                  <a:gd name="T17" fmla="*/ 12 h 498"/>
                  <a:gd name="T18" fmla="*/ 314 w 3796"/>
                  <a:gd name="T19" fmla="*/ 36 h 498"/>
                  <a:gd name="T20" fmla="*/ 358 w 3796"/>
                  <a:gd name="T21" fmla="*/ 64 h 498"/>
                  <a:gd name="T22" fmla="*/ 379 w 3796"/>
                  <a:gd name="T23" fmla="*/ 93 h 498"/>
                  <a:gd name="T24" fmla="*/ 397 w 3796"/>
                  <a:gd name="T25" fmla="*/ 122 h 498"/>
                  <a:gd name="T26" fmla="*/ 411 w 3796"/>
                  <a:gd name="T27" fmla="*/ 151 h 498"/>
                  <a:gd name="T28" fmla="*/ 426 w 3796"/>
                  <a:gd name="T29" fmla="*/ 197 h 498"/>
                  <a:gd name="T30" fmla="*/ 431 w 3796"/>
                  <a:gd name="T31" fmla="*/ 249 h 498"/>
                  <a:gd name="T32" fmla="*/ 426 w 3796"/>
                  <a:gd name="T33" fmla="*/ 307 h 498"/>
                  <a:gd name="T34" fmla="*/ 411 w 3796"/>
                  <a:gd name="T35" fmla="*/ 353 h 498"/>
                  <a:gd name="T36" fmla="*/ 397 w 3796"/>
                  <a:gd name="T37" fmla="*/ 382 h 498"/>
                  <a:gd name="T38" fmla="*/ 379 w 3796"/>
                  <a:gd name="T39" fmla="*/ 411 h 498"/>
                  <a:gd name="T40" fmla="*/ 358 w 3796"/>
                  <a:gd name="T41" fmla="*/ 440 h 498"/>
                  <a:gd name="T42" fmla="*/ 314 w 3796"/>
                  <a:gd name="T43" fmla="*/ 469 h 498"/>
                  <a:gd name="T44" fmla="*/ 268 w 3796"/>
                  <a:gd name="T45" fmla="*/ 492 h 498"/>
                  <a:gd name="T46" fmla="*/ 161 w 3796"/>
                  <a:gd name="T47" fmla="*/ 492 h 498"/>
                  <a:gd name="T48" fmla="*/ 113 w 3796"/>
                  <a:gd name="T49" fmla="*/ 469 h 498"/>
                  <a:gd name="T50" fmla="*/ 64 w 3796"/>
                  <a:gd name="T51" fmla="*/ 428 h 498"/>
                  <a:gd name="T52" fmla="*/ 42 w 3796"/>
                  <a:gd name="T53" fmla="*/ 405 h 498"/>
                  <a:gd name="T54" fmla="*/ 21 w 3796"/>
                  <a:gd name="T55" fmla="*/ 365 h 498"/>
                  <a:gd name="T56" fmla="*/ 7 w 3796"/>
                  <a:gd name="T57" fmla="*/ 319 h 498"/>
                  <a:gd name="T58" fmla="*/ 6 w 3796"/>
                  <a:gd name="T59" fmla="*/ 284 h 498"/>
                  <a:gd name="T60" fmla="*/ 7 w 3796"/>
                  <a:gd name="T61" fmla="*/ 249 h 498"/>
                  <a:gd name="T62" fmla="*/ 7 w 3796"/>
                  <a:gd name="T63" fmla="*/ 284 h 498"/>
                  <a:gd name="T64" fmla="*/ 14 w 3796"/>
                  <a:gd name="T65" fmla="*/ 330 h 498"/>
                  <a:gd name="T66" fmla="*/ 27 w 3796"/>
                  <a:gd name="T67" fmla="*/ 359 h 498"/>
                  <a:gd name="T68" fmla="*/ 48 w 3796"/>
                  <a:gd name="T69" fmla="*/ 399 h 498"/>
                  <a:gd name="T70" fmla="*/ 69 w 3796"/>
                  <a:gd name="T71" fmla="*/ 428 h 498"/>
                  <a:gd name="T72" fmla="*/ 132 w 3796"/>
                  <a:gd name="T73" fmla="*/ 469 h 498"/>
                  <a:gd name="T74" fmla="*/ 171 w 3796"/>
                  <a:gd name="T75" fmla="*/ 487 h 498"/>
                  <a:gd name="T76" fmla="*/ 268 w 3796"/>
                  <a:gd name="T77" fmla="*/ 480 h 498"/>
                  <a:gd name="T78" fmla="*/ 314 w 3796"/>
                  <a:gd name="T79" fmla="*/ 457 h 498"/>
                  <a:gd name="T80" fmla="*/ 358 w 3796"/>
                  <a:gd name="T81" fmla="*/ 428 h 498"/>
                  <a:gd name="T82" fmla="*/ 379 w 3796"/>
                  <a:gd name="T83" fmla="*/ 399 h 498"/>
                  <a:gd name="T84" fmla="*/ 397 w 3796"/>
                  <a:gd name="T85" fmla="*/ 371 h 498"/>
                  <a:gd name="T86" fmla="*/ 411 w 3796"/>
                  <a:gd name="T87" fmla="*/ 342 h 498"/>
                  <a:gd name="T88" fmla="*/ 424 w 3796"/>
                  <a:gd name="T89" fmla="*/ 296 h 498"/>
                  <a:gd name="T90" fmla="*/ 427 w 3796"/>
                  <a:gd name="T91" fmla="*/ 267 h 498"/>
                  <a:gd name="T92" fmla="*/ 426 w 3796"/>
                  <a:gd name="T93" fmla="*/ 220 h 498"/>
                  <a:gd name="T94" fmla="*/ 415 w 3796"/>
                  <a:gd name="T95" fmla="*/ 174 h 498"/>
                  <a:gd name="T96" fmla="*/ 402 w 3796"/>
                  <a:gd name="T97" fmla="*/ 145 h 498"/>
                  <a:gd name="T98" fmla="*/ 385 w 3796"/>
                  <a:gd name="T99" fmla="*/ 111 h 498"/>
                  <a:gd name="T100" fmla="*/ 364 w 3796"/>
                  <a:gd name="T101" fmla="*/ 88 h 498"/>
                  <a:gd name="T102" fmla="*/ 342 w 3796"/>
                  <a:gd name="T103" fmla="*/ 64 h 498"/>
                  <a:gd name="T104" fmla="*/ 278 w 3796"/>
                  <a:gd name="T105" fmla="*/ 24 h 498"/>
                  <a:gd name="T106" fmla="*/ 225 w 3796"/>
                  <a:gd name="T107" fmla="*/ 18 h 498"/>
                  <a:gd name="T108" fmla="*/ 171 w 3796"/>
                  <a:gd name="T109" fmla="*/ 18 h 498"/>
                  <a:gd name="T110" fmla="*/ 132 w 3796"/>
                  <a:gd name="T111" fmla="*/ 36 h 498"/>
                  <a:gd name="T112" fmla="*/ 69 w 3796"/>
                  <a:gd name="T113" fmla="*/ 76 h 498"/>
                  <a:gd name="T114" fmla="*/ 48 w 3796"/>
                  <a:gd name="T115" fmla="*/ 104 h 498"/>
                  <a:gd name="T116" fmla="*/ 27 w 3796"/>
                  <a:gd name="T117" fmla="*/ 145 h 498"/>
                  <a:gd name="T118" fmla="*/ 14 w 3796"/>
                  <a:gd name="T119" fmla="*/ 174 h 498"/>
                  <a:gd name="T120" fmla="*/ 7 w 3796"/>
                  <a:gd name="T121" fmla="*/ 220 h 498"/>
                  <a:gd name="T122" fmla="*/ 7 w 3796"/>
                  <a:gd name="T123" fmla="*/ 249 h 49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796"/>
                  <a:gd name="T187" fmla="*/ 0 h 498"/>
                  <a:gd name="T188" fmla="*/ 3796 w 3796"/>
                  <a:gd name="T189" fmla="*/ 498 h 49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796" h="498">
                    <a:moveTo>
                      <a:pt x="0" y="249"/>
                    </a:moveTo>
                    <a:lnTo>
                      <a:pt x="0" y="238"/>
                    </a:lnTo>
                    <a:lnTo>
                      <a:pt x="6" y="220"/>
                    </a:lnTo>
                    <a:lnTo>
                      <a:pt x="16" y="209"/>
                    </a:lnTo>
                    <a:lnTo>
                      <a:pt x="33" y="197"/>
                    </a:lnTo>
                    <a:lnTo>
                      <a:pt x="60" y="186"/>
                    </a:lnTo>
                    <a:lnTo>
                      <a:pt x="116" y="163"/>
                    </a:lnTo>
                    <a:lnTo>
                      <a:pt x="149" y="151"/>
                    </a:lnTo>
                    <a:lnTo>
                      <a:pt x="188" y="140"/>
                    </a:lnTo>
                    <a:lnTo>
                      <a:pt x="232" y="133"/>
                    </a:lnTo>
                    <a:lnTo>
                      <a:pt x="276" y="122"/>
                    </a:lnTo>
                    <a:lnTo>
                      <a:pt x="376" y="99"/>
                    </a:lnTo>
                    <a:lnTo>
                      <a:pt x="436" y="93"/>
                    </a:lnTo>
                    <a:lnTo>
                      <a:pt x="492" y="81"/>
                    </a:lnTo>
                    <a:lnTo>
                      <a:pt x="558" y="76"/>
                    </a:lnTo>
                    <a:lnTo>
                      <a:pt x="619" y="64"/>
                    </a:lnTo>
                    <a:lnTo>
                      <a:pt x="834" y="47"/>
                    </a:lnTo>
                    <a:lnTo>
                      <a:pt x="989" y="36"/>
                    </a:lnTo>
                    <a:lnTo>
                      <a:pt x="1155" y="24"/>
                    </a:lnTo>
                    <a:lnTo>
                      <a:pt x="1331" y="12"/>
                    </a:lnTo>
                    <a:lnTo>
                      <a:pt x="1420" y="12"/>
                    </a:lnTo>
                    <a:lnTo>
                      <a:pt x="1514" y="6"/>
                    </a:lnTo>
                    <a:lnTo>
                      <a:pt x="1796" y="6"/>
                    </a:lnTo>
                    <a:lnTo>
                      <a:pt x="1895" y="0"/>
                    </a:lnTo>
                    <a:lnTo>
                      <a:pt x="1989" y="6"/>
                    </a:lnTo>
                    <a:lnTo>
                      <a:pt x="2276" y="6"/>
                    </a:lnTo>
                    <a:lnTo>
                      <a:pt x="2365" y="12"/>
                    </a:lnTo>
                    <a:lnTo>
                      <a:pt x="2453" y="12"/>
                    </a:lnTo>
                    <a:lnTo>
                      <a:pt x="2630" y="24"/>
                    </a:lnTo>
                    <a:lnTo>
                      <a:pt x="2796" y="36"/>
                    </a:lnTo>
                    <a:lnTo>
                      <a:pt x="3028" y="52"/>
                    </a:lnTo>
                    <a:lnTo>
                      <a:pt x="3094" y="58"/>
                    </a:lnTo>
                    <a:lnTo>
                      <a:pt x="3166" y="64"/>
                    </a:lnTo>
                    <a:lnTo>
                      <a:pt x="3232" y="76"/>
                    </a:lnTo>
                    <a:lnTo>
                      <a:pt x="3294" y="81"/>
                    </a:lnTo>
                    <a:lnTo>
                      <a:pt x="3354" y="93"/>
                    </a:lnTo>
                    <a:lnTo>
                      <a:pt x="3409" y="99"/>
                    </a:lnTo>
                    <a:lnTo>
                      <a:pt x="3465" y="111"/>
                    </a:lnTo>
                    <a:lnTo>
                      <a:pt x="3514" y="122"/>
                    </a:lnTo>
                    <a:lnTo>
                      <a:pt x="3558" y="133"/>
                    </a:lnTo>
                    <a:lnTo>
                      <a:pt x="3602" y="140"/>
                    </a:lnTo>
                    <a:lnTo>
                      <a:pt x="3635" y="151"/>
                    </a:lnTo>
                    <a:lnTo>
                      <a:pt x="3675" y="163"/>
                    </a:lnTo>
                    <a:lnTo>
                      <a:pt x="3730" y="186"/>
                    </a:lnTo>
                    <a:lnTo>
                      <a:pt x="3758" y="197"/>
                    </a:lnTo>
                    <a:lnTo>
                      <a:pt x="3774" y="209"/>
                    </a:lnTo>
                    <a:lnTo>
                      <a:pt x="3785" y="220"/>
                    </a:lnTo>
                    <a:lnTo>
                      <a:pt x="3796" y="249"/>
                    </a:lnTo>
                    <a:lnTo>
                      <a:pt x="3785" y="284"/>
                    </a:lnTo>
                    <a:lnTo>
                      <a:pt x="3774" y="296"/>
                    </a:lnTo>
                    <a:lnTo>
                      <a:pt x="3758" y="307"/>
                    </a:lnTo>
                    <a:lnTo>
                      <a:pt x="3730" y="319"/>
                    </a:lnTo>
                    <a:lnTo>
                      <a:pt x="3675" y="342"/>
                    </a:lnTo>
                    <a:lnTo>
                      <a:pt x="3635" y="353"/>
                    </a:lnTo>
                    <a:lnTo>
                      <a:pt x="3602" y="365"/>
                    </a:lnTo>
                    <a:lnTo>
                      <a:pt x="3558" y="371"/>
                    </a:lnTo>
                    <a:lnTo>
                      <a:pt x="3514" y="382"/>
                    </a:lnTo>
                    <a:lnTo>
                      <a:pt x="3465" y="394"/>
                    </a:lnTo>
                    <a:lnTo>
                      <a:pt x="3409" y="405"/>
                    </a:lnTo>
                    <a:lnTo>
                      <a:pt x="3354" y="411"/>
                    </a:lnTo>
                    <a:lnTo>
                      <a:pt x="3294" y="423"/>
                    </a:lnTo>
                    <a:lnTo>
                      <a:pt x="3232" y="428"/>
                    </a:lnTo>
                    <a:lnTo>
                      <a:pt x="3166" y="440"/>
                    </a:lnTo>
                    <a:lnTo>
                      <a:pt x="3094" y="446"/>
                    </a:lnTo>
                    <a:lnTo>
                      <a:pt x="3028" y="451"/>
                    </a:lnTo>
                    <a:lnTo>
                      <a:pt x="2796" y="469"/>
                    </a:lnTo>
                    <a:lnTo>
                      <a:pt x="2630" y="480"/>
                    </a:lnTo>
                    <a:lnTo>
                      <a:pt x="2453" y="492"/>
                    </a:lnTo>
                    <a:lnTo>
                      <a:pt x="2365" y="492"/>
                    </a:lnTo>
                    <a:lnTo>
                      <a:pt x="2276" y="498"/>
                    </a:lnTo>
                    <a:lnTo>
                      <a:pt x="1514" y="498"/>
                    </a:lnTo>
                    <a:lnTo>
                      <a:pt x="1420" y="492"/>
                    </a:lnTo>
                    <a:lnTo>
                      <a:pt x="1331" y="492"/>
                    </a:lnTo>
                    <a:lnTo>
                      <a:pt x="1155" y="480"/>
                    </a:lnTo>
                    <a:lnTo>
                      <a:pt x="989" y="469"/>
                    </a:lnTo>
                    <a:lnTo>
                      <a:pt x="834" y="457"/>
                    </a:lnTo>
                    <a:lnTo>
                      <a:pt x="619" y="440"/>
                    </a:lnTo>
                    <a:lnTo>
                      <a:pt x="558" y="428"/>
                    </a:lnTo>
                    <a:lnTo>
                      <a:pt x="492" y="423"/>
                    </a:lnTo>
                    <a:lnTo>
                      <a:pt x="436" y="411"/>
                    </a:lnTo>
                    <a:lnTo>
                      <a:pt x="376" y="405"/>
                    </a:lnTo>
                    <a:lnTo>
                      <a:pt x="276" y="382"/>
                    </a:lnTo>
                    <a:lnTo>
                      <a:pt x="232" y="371"/>
                    </a:lnTo>
                    <a:lnTo>
                      <a:pt x="188" y="365"/>
                    </a:lnTo>
                    <a:lnTo>
                      <a:pt x="149" y="353"/>
                    </a:lnTo>
                    <a:lnTo>
                      <a:pt x="116" y="342"/>
                    </a:lnTo>
                    <a:lnTo>
                      <a:pt x="60" y="319"/>
                    </a:lnTo>
                    <a:lnTo>
                      <a:pt x="33" y="307"/>
                    </a:lnTo>
                    <a:lnTo>
                      <a:pt x="16" y="296"/>
                    </a:lnTo>
                    <a:lnTo>
                      <a:pt x="6" y="284"/>
                    </a:lnTo>
                    <a:lnTo>
                      <a:pt x="0" y="267"/>
                    </a:lnTo>
                    <a:lnTo>
                      <a:pt x="0" y="249"/>
                    </a:lnTo>
                    <a:lnTo>
                      <a:pt x="11" y="249"/>
                    </a:lnTo>
                    <a:lnTo>
                      <a:pt x="11" y="267"/>
                    </a:lnTo>
                    <a:lnTo>
                      <a:pt x="16" y="272"/>
                    </a:lnTo>
                    <a:lnTo>
                      <a:pt x="27" y="284"/>
                    </a:lnTo>
                    <a:lnTo>
                      <a:pt x="44" y="296"/>
                    </a:lnTo>
                    <a:lnTo>
                      <a:pt x="60" y="307"/>
                    </a:lnTo>
                    <a:lnTo>
                      <a:pt x="116" y="330"/>
                    </a:lnTo>
                    <a:lnTo>
                      <a:pt x="149" y="342"/>
                    </a:lnTo>
                    <a:lnTo>
                      <a:pt x="188" y="353"/>
                    </a:lnTo>
                    <a:lnTo>
                      <a:pt x="232" y="359"/>
                    </a:lnTo>
                    <a:lnTo>
                      <a:pt x="276" y="371"/>
                    </a:lnTo>
                    <a:lnTo>
                      <a:pt x="376" y="394"/>
                    </a:lnTo>
                    <a:lnTo>
                      <a:pt x="436" y="399"/>
                    </a:lnTo>
                    <a:lnTo>
                      <a:pt x="492" y="411"/>
                    </a:lnTo>
                    <a:lnTo>
                      <a:pt x="558" y="417"/>
                    </a:lnTo>
                    <a:lnTo>
                      <a:pt x="619" y="428"/>
                    </a:lnTo>
                    <a:lnTo>
                      <a:pt x="834" y="446"/>
                    </a:lnTo>
                    <a:lnTo>
                      <a:pt x="989" y="457"/>
                    </a:lnTo>
                    <a:lnTo>
                      <a:pt x="1155" y="469"/>
                    </a:lnTo>
                    <a:lnTo>
                      <a:pt x="1331" y="480"/>
                    </a:lnTo>
                    <a:lnTo>
                      <a:pt x="1420" y="480"/>
                    </a:lnTo>
                    <a:lnTo>
                      <a:pt x="1514" y="487"/>
                    </a:lnTo>
                    <a:lnTo>
                      <a:pt x="1895" y="487"/>
                    </a:lnTo>
                    <a:lnTo>
                      <a:pt x="2276" y="487"/>
                    </a:lnTo>
                    <a:lnTo>
                      <a:pt x="2365" y="480"/>
                    </a:lnTo>
                    <a:lnTo>
                      <a:pt x="2453" y="480"/>
                    </a:lnTo>
                    <a:lnTo>
                      <a:pt x="2630" y="469"/>
                    </a:lnTo>
                    <a:lnTo>
                      <a:pt x="2796" y="457"/>
                    </a:lnTo>
                    <a:lnTo>
                      <a:pt x="3028" y="440"/>
                    </a:lnTo>
                    <a:lnTo>
                      <a:pt x="3094" y="435"/>
                    </a:lnTo>
                    <a:lnTo>
                      <a:pt x="3166" y="428"/>
                    </a:lnTo>
                    <a:lnTo>
                      <a:pt x="3232" y="417"/>
                    </a:lnTo>
                    <a:lnTo>
                      <a:pt x="3294" y="411"/>
                    </a:lnTo>
                    <a:lnTo>
                      <a:pt x="3354" y="399"/>
                    </a:lnTo>
                    <a:lnTo>
                      <a:pt x="3409" y="394"/>
                    </a:lnTo>
                    <a:lnTo>
                      <a:pt x="3465" y="382"/>
                    </a:lnTo>
                    <a:lnTo>
                      <a:pt x="3514" y="371"/>
                    </a:lnTo>
                    <a:lnTo>
                      <a:pt x="3558" y="359"/>
                    </a:lnTo>
                    <a:lnTo>
                      <a:pt x="3602" y="353"/>
                    </a:lnTo>
                    <a:lnTo>
                      <a:pt x="3635" y="342"/>
                    </a:lnTo>
                    <a:lnTo>
                      <a:pt x="3675" y="330"/>
                    </a:lnTo>
                    <a:lnTo>
                      <a:pt x="3730" y="307"/>
                    </a:lnTo>
                    <a:lnTo>
                      <a:pt x="3746" y="296"/>
                    </a:lnTo>
                    <a:lnTo>
                      <a:pt x="3763" y="284"/>
                    </a:lnTo>
                    <a:lnTo>
                      <a:pt x="3774" y="272"/>
                    </a:lnTo>
                    <a:lnTo>
                      <a:pt x="3779" y="267"/>
                    </a:lnTo>
                    <a:lnTo>
                      <a:pt x="3785" y="249"/>
                    </a:lnTo>
                    <a:lnTo>
                      <a:pt x="3774" y="232"/>
                    </a:lnTo>
                    <a:lnTo>
                      <a:pt x="3763" y="220"/>
                    </a:lnTo>
                    <a:lnTo>
                      <a:pt x="3746" y="209"/>
                    </a:lnTo>
                    <a:lnTo>
                      <a:pt x="3730" y="197"/>
                    </a:lnTo>
                    <a:lnTo>
                      <a:pt x="3675" y="174"/>
                    </a:lnTo>
                    <a:lnTo>
                      <a:pt x="3635" y="163"/>
                    </a:lnTo>
                    <a:lnTo>
                      <a:pt x="3602" y="151"/>
                    </a:lnTo>
                    <a:lnTo>
                      <a:pt x="3558" y="145"/>
                    </a:lnTo>
                    <a:lnTo>
                      <a:pt x="3514" y="133"/>
                    </a:lnTo>
                    <a:lnTo>
                      <a:pt x="3465" y="122"/>
                    </a:lnTo>
                    <a:lnTo>
                      <a:pt x="3409" y="111"/>
                    </a:lnTo>
                    <a:lnTo>
                      <a:pt x="3354" y="104"/>
                    </a:lnTo>
                    <a:lnTo>
                      <a:pt x="3294" y="93"/>
                    </a:lnTo>
                    <a:lnTo>
                      <a:pt x="3232" y="88"/>
                    </a:lnTo>
                    <a:lnTo>
                      <a:pt x="3166" y="76"/>
                    </a:lnTo>
                    <a:lnTo>
                      <a:pt x="3094" y="70"/>
                    </a:lnTo>
                    <a:lnTo>
                      <a:pt x="3028" y="64"/>
                    </a:lnTo>
                    <a:lnTo>
                      <a:pt x="2796" y="47"/>
                    </a:lnTo>
                    <a:lnTo>
                      <a:pt x="2630" y="36"/>
                    </a:lnTo>
                    <a:lnTo>
                      <a:pt x="2453" y="24"/>
                    </a:lnTo>
                    <a:lnTo>
                      <a:pt x="2365" y="24"/>
                    </a:lnTo>
                    <a:lnTo>
                      <a:pt x="2276" y="18"/>
                    </a:lnTo>
                    <a:lnTo>
                      <a:pt x="1989" y="18"/>
                    </a:lnTo>
                    <a:lnTo>
                      <a:pt x="1895" y="12"/>
                    </a:lnTo>
                    <a:lnTo>
                      <a:pt x="1796" y="18"/>
                    </a:lnTo>
                    <a:lnTo>
                      <a:pt x="1514" y="18"/>
                    </a:lnTo>
                    <a:lnTo>
                      <a:pt x="1420" y="24"/>
                    </a:lnTo>
                    <a:lnTo>
                      <a:pt x="1331" y="24"/>
                    </a:lnTo>
                    <a:lnTo>
                      <a:pt x="1155" y="36"/>
                    </a:lnTo>
                    <a:lnTo>
                      <a:pt x="989" y="47"/>
                    </a:lnTo>
                    <a:lnTo>
                      <a:pt x="834" y="58"/>
                    </a:lnTo>
                    <a:lnTo>
                      <a:pt x="619" y="76"/>
                    </a:lnTo>
                    <a:lnTo>
                      <a:pt x="558" y="88"/>
                    </a:lnTo>
                    <a:lnTo>
                      <a:pt x="492" y="93"/>
                    </a:lnTo>
                    <a:lnTo>
                      <a:pt x="436" y="104"/>
                    </a:lnTo>
                    <a:lnTo>
                      <a:pt x="376" y="111"/>
                    </a:lnTo>
                    <a:lnTo>
                      <a:pt x="276" y="133"/>
                    </a:lnTo>
                    <a:lnTo>
                      <a:pt x="232" y="145"/>
                    </a:lnTo>
                    <a:lnTo>
                      <a:pt x="188" y="151"/>
                    </a:lnTo>
                    <a:lnTo>
                      <a:pt x="149" y="163"/>
                    </a:lnTo>
                    <a:lnTo>
                      <a:pt x="116" y="174"/>
                    </a:lnTo>
                    <a:lnTo>
                      <a:pt x="60" y="197"/>
                    </a:lnTo>
                    <a:lnTo>
                      <a:pt x="44" y="209"/>
                    </a:lnTo>
                    <a:lnTo>
                      <a:pt x="27" y="220"/>
                    </a:lnTo>
                    <a:lnTo>
                      <a:pt x="16" y="232"/>
                    </a:lnTo>
                    <a:lnTo>
                      <a:pt x="11" y="238"/>
                    </a:lnTo>
                    <a:lnTo>
                      <a:pt x="11" y="249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71" name="Rectangle 162"/>
              <p:cNvSpPr>
                <a:spLocks noChangeArrowheads="1"/>
              </p:cNvSpPr>
              <p:nvPr/>
            </p:nvSpPr>
            <p:spPr bwMode="auto">
              <a:xfrm>
                <a:off x="3774" y="539"/>
                <a:ext cx="37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PON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2" name="Rectangle 163"/>
              <p:cNvSpPr>
                <a:spLocks noChangeArrowheads="1"/>
              </p:cNvSpPr>
              <p:nvPr/>
            </p:nvSpPr>
            <p:spPr bwMode="auto">
              <a:xfrm>
                <a:off x="242" y="616"/>
                <a:ext cx="436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1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FTTH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3" name="Rectangle 164"/>
              <p:cNvSpPr>
                <a:spLocks noChangeArrowheads="1"/>
              </p:cNvSpPr>
              <p:nvPr/>
            </p:nvSpPr>
            <p:spPr bwMode="auto">
              <a:xfrm>
                <a:off x="1689" y="46"/>
                <a:ext cx="359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ONT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4" name="Rectangle 165"/>
              <p:cNvSpPr>
                <a:spLocks noChangeArrowheads="1"/>
              </p:cNvSpPr>
              <p:nvPr/>
            </p:nvSpPr>
            <p:spPr bwMode="auto">
              <a:xfrm>
                <a:off x="967" y="310"/>
                <a:ext cx="433" cy="73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5" name="Rectangle 166"/>
              <p:cNvSpPr>
                <a:spLocks noChangeArrowheads="1"/>
              </p:cNvSpPr>
              <p:nvPr/>
            </p:nvSpPr>
            <p:spPr bwMode="auto">
              <a:xfrm>
                <a:off x="1130" y="384"/>
                <a:ext cx="108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6" name="Rectangle 167"/>
              <p:cNvSpPr>
                <a:spLocks noChangeArrowheads="1"/>
              </p:cNvSpPr>
              <p:nvPr/>
            </p:nvSpPr>
            <p:spPr bwMode="auto">
              <a:xfrm>
                <a:off x="1135" y="562"/>
                <a:ext cx="103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7" name="Rectangle 168"/>
              <p:cNvSpPr>
                <a:spLocks noChangeArrowheads="1"/>
              </p:cNvSpPr>
              <p:nvPr/>
            </p:nvSpPr>
            <p:spPr bwMode="auto">
              <a:xfrm>
                <a:off x="1130" y="743"/>
                <a:ext cx="96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8" name="Rectangle 169"/>
              <p:cNvSpPr>
                <a:spLocks noChangeArrowheads="1"/>
              </p:cNvSpPr>
              <p:nvPr/>
            </p:nvSpPr>
            <p:spPr bwMode="auto">
              <a:xfrm>
                <a:off x="2696" y="1248"/>
                <a:ext cx="390" cy="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ONU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79" name="Rectangle 170"/>
              <p:cNvSpPr>
                <a:spLocks noChangeArrowheads="1"/>
              </p:cNvSpPr>
              <p:nvPr/>
            </p:nvSpPr>
            <p:spPr bwMode="auto">
              <a:xfrm>
                <a:off x="3049" y="2396"/>
                <a:ext cx="1130" cy="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MDU/DSLAM </a:t>
                </a:r>
              </a:p>
              <a:p>
                <a:pPr algn="just" eaLnBrk="1" hangingPunct="1"/>
                <a:r>
                  <a:rPr lang="en-US" altLang="zh-CN" sz="10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/ETH Switch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0" name="Rectangle 171"/>
              <p:cNvSpPr>
                <a:spLocks noChangeArrowheads="1"/>
              </p:cNvSpPr>
              <p:nvPr/>
            </p:nvSpPr>
            <p:spPr bwMode="auto">
              <a:xfrm>
                <a:off x="5858" y="306"/>
                <a:ext cx="1996" cy="3503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1" name="Rectangle 172"/>
              <p:cNvSpPr>
                <a:spLocks noChangeArrowheads="1"/>
              </p:cNvSpPr>
              <p:nvPr/>
            </p:nvSpPr>
            <p:spPr bwMode="auto">
              <a:xfrm>
                <a:off x="6870" y="1618"/>
                <a:ext cx="854" cy="9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CO</a:t>
                </a:r>
              </a:p>
              <a:p>
                <a:pPr algn="ctr" eaLnBrk="1" hangingPunct="1"/>
                <a:r>
                  <a:rPr lang="en-US" altLang="zh-CN" sz="14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Access</a:t>
                </a:r>
              </a:p>
              <a:p>
                <a:pPr algn="ctr" eaLnBrk="1" hangingPunct="1"/>
                <a:r>
                  <a:rPr lang="en-US" altLang="zh-CN" sz="1400" b="1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Node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2" name="Rectangle 173"/>
              <p:cNvSpPr>
                <a:spLocks noChangeArrowheads="1"/>
              </p:cNvSpPr>
              <p:nvPr/>
            </p:nvSpPr>
            <p:spPr bwMode="auto">
              <a:xfrm>
                <a:off x="5968" y="396"/>
                <a:ext cx="627" cy="747"/>
              </a:xfrm>
              <a:prstGeom prst="rect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3" name="Rectangle 174"/>
              <p:cNvSpPr>
                <a:spLocks noChangeArrowheads="1"/>
              </p:cNvSpPr>
              <p:nvPr/>
            </p:nvSpPr>
            <p:spPr bwMode="auto">
              <a:xfrm>
                <a:off x="5968" y="396"/>
                <a:ext cx="627" cy="74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4" name="Rectangle 175"/>
              <p:cNvSpPr>
                <a:spLocks noChangeArrowheads="1"/>
              </p:cNvSpPr>
              <p:nvPr/>
            </p:nvSpPr>
            <p:spPr bwMode="auto">
              <a:xfrm>
                <a:off x="5983" y="494"/>
                <a:ext cx="555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Control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5" name="Rectangle 176"/>
              <p:cNvSpPr>
                <a:spLocks noChangeArrowheads="1"/>
              </p:cNvSpPr>
              <p:nvPr/>
            </p:nvSpPr>
            <p:spPr bwMode="auto">
              <a:xfrm>
                <a:off x="5966" y="674"/>
                <a:ext cx="602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 of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6" name="Rectangle 177"/>
              <p:cNvSpPr>
                <a:spLocks noChangeArrowheads="1"/>
              </p:cNvSpPr>
              <p:nvPr/>
            </p:nvSpPr>
            <p:spPr bwMode="auto">
              <a:xfrm>
                <a:off x="6117" y="854"/>
                <a:ext cx="306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ONT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7" name="Rectangle 178"/>
              <p:cNvSpPr>
                <a:spLocks noChangeArrowheads="1"/>
              </p:cNvSpPr>
              <p:nvPr/>
            </p:nvSpPr>
            <p:spPr bwMode="auto">
              <a:xfrm>
                <a:off x="1401" y="285"/>
                <a:ext cx="927" cy="7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8" name="Rectangle 179"/>
              <p:cNvSpPr>
                <a:spLocks noChangeArrowheads="1"/>
              </p:cNvSpPr>
              <p:nvPr/>
            </p:nvSpPr>
            <p:spPr bwMode="auto">
              <a:xfrm>
                <a:off x="1401" y="285"/>
                <a:ext cx="927" cy="795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89" name="Rectangle 180"/>
              <p:cNvSpPr>
                <a:spLocks noChangeArrowheads="1"/>
              </p:cNvSpPr>
              <p:nvPr/>
            </p:nvSpPr>
            <p:spPr bwMode="auto">
              <a:xfrm>
                <a:off x="1500" y="386"/>
                <a:ext cx="743" cy="59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0" name="Rectangle 181"/>
              <p:cNvSpPr>
                <a:spLocks noChangeArrowheads="1"/>
              </p:cNvSpPr>
              <p:nvPr/>
            </p:nvSpPr>
            <p:spPr bwMode="auto">
              <a:xfrm>
                <a:off x="1500" y="386"/>
                <a:ext cx="743" cy="590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1" name="Rectangle 182"/>
              <p:cNvSpPr>
                <a:spLocks noChangeArrowheads="1"/>
              </p:cNvSpPr>
              <p:nvPr/>
            </p:nvSpPr>
            <p:spPr bwMode="auto">
              <a:xfrm>
                <a:off x="1429" y="506"/>
                <a:ext cx="828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Forwarding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2" name="Rectangle 183"/>
              <p:cNvSpPr>
                <a:spLocks noChangeArrowheads="1"/>
              </p:cNvSpPr>
              <p:nvPr/>
            </p:nvSpPr>
            <p:spPr bwMode="auto">
              <a:xfrm>
                <a:off x="1671" y="685"/>
                <a:ext cx="384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3" name="Rectangle 184"/>
              <p:cNvSpPr>
                <a:spLocks noChangeArrowheads="1"/>
              </p:cNvSpPr>
              <p:nvPr/>
            </p:nvSpPr>
            <p:spPr bwMode="auto">
              <a:xfrm>
                <a:off x="2445" y="1442"/>
                <a:ext cx="927" cy="7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4" name="Rectangle 185"/>
              <p:cNvSpPr>
                <a:spLocks noChangeArrowheads="1"/>
              </p:cNvSpPr>
              <p:nvPr/>
            </p:nvSpPr>
            <p:spPr bwMode="auto">
              <a:xfrm>
                <a:off x="2445" y="1442"/>
                <a:ext cx="927" cy="795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5" name="Rectangle 186"/>
              <p:cNvSpPr>
                <a:spLocks noChangeArrowheads="1"/>
              </p:cNvSpPr>
              <p:nvPr/>
            </p:nvSpPr>
            <p:spPr bwMode="auto">
              <a:xfrm>
                <a:off x="2544" y="1543"/>
                <a:ext cx="743" cy="59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6" name="Rectangle 187"/>
              <p:cNvSpPr>
                <a:spLocks noChangeArrowheads="1"/>
              </p:cNvSpPr>
              <p:nvPr/>
            </p:nvSpPr>
            <p:spPr bwMode="auto">
              <a:xfrm>
                <a:off x="2544" y="1543"/>
                <a:ext cx="743" cy="590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7" name="Rectangle 188"/>
              <p:cNvSpPr>
                <a:spLocks noChangeArrowheads="1"/>
              </p:cNvSpPr>
              <p:nvPr/>
            </p:nvSpPr>
            <p:spPr bwMode="auto">
              <a:xfrm>
                <a:off x="2474" y="1663"/>
                <a:ext cx="828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Forwarding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8" name="Rectangle 189"/>
              <p:cNvSpPr>
                <a:spLocks noChangeArrowheads="1"/>
              </p:cNvSpPr>
              <p:nvPr/>
            </p:nvSpPr>
            <p:spPr bwMode="auto">
              <a:xfrm>
                <a:off x="2716" y="1843"/>
                <a:ext cx="384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99" name="Rectangle 190"/>
              <p:cNvSpPr>
                <a:spLocks noChangeArrowheads="1"/>
              </p:cNvSpPr>
              <p:nvPr/>
            </p:nvSpPr>
            <p:spPr bwMode="auto">
              <a:xfrm>
                <a:off x="3156" y="2901"/>
                <a:ext cx="927" cy="7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0" name="Rectangle 191"/>
              <p:cNvSpPr>
                <a:spLocks noChangeArrowheads="1"/>
              </p:cNvSpPr>
              <p:nvPr/>
            </p:nvSpPr>
            <p:spPr bwMode="auto">
              <a:xfrm>
                <a:off x="3156" y="2901"/>
                <a:ext cx="927" cy="795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1" name="Rectangle 192"/>
              <p:cNvSpPr>
                <a:spLocks noChangeArrowheads="1"/>
              </p:cNvSpPr>
              <p:nvPr/>
            </p:nvSpPr>
            <p:spPr bwMode="auto">
              <a:xfrm>
                <a:off x="3255" y="3002"/>
                <a:ext cx="743" cy="59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2" name="Rectangle 193"/>
              <p:cNvSpPr>
                <a:spLocks noChangeArrowheads="1"/>
              </p:cNvSpPr>
              <p:nvPr/>
            </p:nvSpPr>
            <p:spPr bwMode="auto">
              <a:xfrm>
                <a:off x="3255" y="3002"/>
                <a:ext cx="743" cy="591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3" name="Rectangle 194"/>
              <p:cNvSpPr>
                <a:spLocks noChangeArrowheads="1"/>
              </p:cNvSpPr>
              <p:nvPr/>
            </p:nvSpPr>
            <p:spPr bwMode="auto">
              <a:xfrm>
                <a:off x="3193" y="3122"/>
                <a:ext cx="828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Forwarding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4" name="Rectangle 195"/>
              <p:cNvSpPr>
                <a:spLocks noChangeArrowheads="1"/>
              </p:cNvSpPr>
              <p:nvPr/>
            </p:nvSpPr>
            <p:spPr bwMode="auto">
              <a:xfrm>
                <a:off x="3424" y="3302"/>
                <a:ext cx="384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5" name="Rectangle 196"/>
              <p:cNvSpPr>
                <a:spLocks noChangeArrowheads="1"/>
              </p:cNvSpPr>
              <p:nvPr/>
            </p:nvSpPr>
            <p:spPr bwMode="auto">
              <a:xfrm>
                <a:off x="5989" y="1458"/>
                <a:ext cx="627" cy="747"/>
              </a:xfrm>
              <a:prstGeom prst="rect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6" name="Rectangle 197"/>
              <p:cNvSpPr>
                <a:spLocks noChangeArrowheads="1"/>
              </p:cNvSpPr>
              <p:nvPr/>
            </p:nvSpPr>
            <p:spPr bwMode="auto">
              <a:xfrm>
                <a:off x="5989" y="1458"/>
                <a:ext cx="627" cy="74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7" name="Rectangle 198"/>
              <p:cNvSpPr>
                <a:spLocks noChangeArrowheads="1"/>
              </p:cNvSpPr>
              <p:nvPr/>
            </p:nvSpPr>
            <p:spPr bwMode="auto">
              <a:xfrm>
                <a:off x="6006" y="1562"/>
                <a:ext cx="555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Control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8" name="Rectangle 199"/>
              <p:cNvSpPr>
                <a:spLocks noChangeArrowheads="1"/>
              </p:cNvSpPr>
              <p:nvPr/>
            </p:nvSpPr>
            <p:spPr bwMode="auto">
              <a:xfrm>
                <a:off x="5988" y="1742"/>
                <a:ext cx="602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 of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09" name="Rectangle 200"/>
              <p:cNvSpPr>
                <a:spLocks noChangeArrowheads="1"/>
              </p:cNvSpPr>
              <p:nvPr/>
            </p:nvSpPr>
            <p:spPr bwMode="auto">
              <a:xfrm>
                <a:off x="6139" y="1922"/>
                <a:ext cx="306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ONT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0" name="Rectangle 201"/>
              <p:cNvSpPr>
                <a:spLocks noChangeArrowheads="1"/>
              </p:cNvSpPr>
              <p:nvPr/>
            </p:nvSpPr>
            <p:spPr bwMode="auto">
              <a:xfrm>
                <a:off x="5989" y="2917"/>
                <a:ext cx="627" cy="747"/>
              </a:xfrm>
              <a:prstGeom prst="rect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1" name="Rectangle 202"/>
              <p:cNvSpPr>
                <a:spLocks noChangeArrowheads="1"/>
              </p:cNvSpPr>
              <p:nvPr/>
            </p:nvSpPr>
            <p:spPr bwMode="auto">
              <a:xfrm>
                <a:off x="5989" y="2917"/>
                <a:ext cx="627" cy="74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2" name="Rectangle 203"/>
              <p:cNvSpPr>
                <a:spLocks noChangeArrowheads="1"/>
              </p:cNvSpPr>
              <p:nvPr/>
            </p:nvSpPr>
            <p:spPr bwMode="auto">
              <a:xfrm>
                <a:off x="6006" y="3021"/>
                <a:ext cx="555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Control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3" name="Rectangle 204"/>
              <p:cNvSpPr>
                <a:spLocks noChangeArrowheads="1"/>
              </p:cNvSpPr>
              <p:nvPr/>
            </p:nvSpPr>
            <p:spPr bwMode="auto">
              <a:xfrm>
                <a:off x="5988" y="3200"/>
                <a:ext cx="602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Plane of 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314" name="Rectangle 205"/>
              <p:cNvSpPr>
                <a:spLocks noChangeArrowheads="1"/>
              </p:cNvSpPr>
              <p:nvPr/>
            </p:nvSpPr>
            <p:spPr bwMode="auto">
              <a:xfrm>
                <a:off x="6123" y="3380"/>
                <a:ext cx="332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en-US" altLang="zh-CN" sz="90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</a:rPr>
                  <a:t>ONU</a:t>
                </a:r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91156" name="Group 206"/>
            <p:cNvGrpSpPr>
              <a:grpSpLocks/>
            </p:cNvGrpSpPr>
            <p:nvPr/>
          </p:nvGrpSpPr>
          <p:grpSpPr bwMode="auto">
            <a:xfrm>
              <a:off x="6868" y="4183"/>
              <a:ext cx="849" cy="747"/>
              <a:chOff x="6868" y="4279"/>
              <a:chExt cx="627" cy="747"/>
            </a:xfrm>
          </p:grpSpPr>
          <p:sp>
            <p:nvSpPr>
              <p:cNvPr id="91248" name="Rectangle 207"/>
              <p:cNvSpPr>
                <a:spLocks noChangeArrowheads="1"/>
              </p:cNvSpPr>
              <p:nvPr/>
            </p:nvSpPr>
            <p:spPr bwMode="auto">
              <a:xfrm>
                <a:off x="6868" y="4279"/>
                <a:ext cx="627" cy="747"/>
              </a:xfrm>
              <a:prstGeom prst="rect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49" name="Rectangle 208"/>
              <p:cNvSpPr>
                <a:spLocks noChangeArrowheads="1"/>
              </p:cNvSpPr>
              <p:nvPr/>
            </p:nvSpPr>
            <p:spPr bwMode="auto">
              <a:xfrm>
                <a:off x="6868" y="4279"/>
                <a:ext cx="627" cy="747"/>
              </a:xfrm>
              <a:prstGeom prst="rect">
                <a:avLst/>
              </a:prstGeom>
              <a:noFill/>
              <a:ln w="698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</p:grpSp>
        <p:sp>
          <p:nvSpPr>
            <p:cNvPr id="91157" name="Rectangle 209"/>
            <p:cNvSpPr>
              <a:spLocks noChangeArrowheads="1"/>
            </p:cNvSpPr>
            <p:nvPr/>
          </p:nvSpPr>
          <p:spPr bwMode="auto">
            <a:xfrm>
              <a:off x="6942" y="4414"/>
              <a:ext cx="68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zh-CN" sz="9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AN</a:t>
              </a:r>
            </a:p>
            <a:p>
              <a:pPr algn="ctr" eaLnBrk="1" hangingPunct="1"/>
              <a:r>
                <a:rPr lang="en-US" altLang="zh-CN" sz="9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Controller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grpSp>
          <p:nvGrpSpPr>
            <p:cNvPr id="91158" name="Group 210"/>
            <p:cNvGrpSpPr>
              <a:grpSpLocks/>
            </p:cNvGrpSpPr>
            <p:nvPr/>
          </p:nvGrpSpPr>
          <p:grpSpPr bwMode="auto">
            <a:xfrm>
              <a:off x="6651" y="1636"/>
              <a:ext cx="481" cy="661"/>
              <a:chOff x="4892" y="750"/>
              <a:chExt cx="481" cy="661"/>
            </a:xfrm>
          </p:grpSpPr>
          <p:sp>
            <p:nvSpPr>
              <p:cNvPr id="91207" name="Rectangle 211"/>
              <p:cNvSpPr>
                <a:spLocks noChangeArrowheads="1"/>
              </p:cNvSpPr>
              <p:nvPr/>
            </p:nvSpPr>
            <p:spPr bwMode="auto">
              <a:xfrm>
                <a:off x="4892" y="750"/>
                <a:ext cx="481" cy="15"/>
              </a:xfrm>
              <a:prstGeom prst="rect">
                <a:avLst/>
              </a:pr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08" name="Rectangle 212"/>
              <p:cNvSpPr>
                <a:spLocks noChangeArrowheads="1"/>
              </p:cNvSpPr>
              <p:nvPr/>
            </p:nvSpPr>
            <p:spPr bwMode="auto">
              <a:xfrm>
                <a:off x="4892" y="765"/>
                <a:ext cx="481" cy="15"/>
              </a:xfrm>
              <a:prstGeom prst="rect">
                <a:avLst/>
              </a:prstGeom>
              <a:solidFill>
                <a:srgbClr val="E2D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09" name="Rectangle 213"/>
              <p:cNvSpPr>
                <a:spLocks noChangeArrowheads="1"/>
              </p:cNvSpPr>
              <p:nvPr/>
            </p:nvSpPr>
            <p:spPr bwMode="auto">
              <a:xfrm>
                <a:off x="4892" y="780"/>
                <a:ext cx="481" cy="15"/>
              </a:xfrm>
              <a:prstGeom prst="rect">
                <a:avLst/>
              </a:prstGeom>
              <a:solidFill>
                <a:srgbClr val="E4D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0" name="Rectangle 214"/>
              <p:cNvSpPr>
                <a:spLocks noChangeArrowheads="1"/>
              </p:cNvSpPr>
              <p:nvPr/>
            </p:nvSpPr>
            <p:spPr bwMode="auto">
              <a:xfrm>
                <a:off x="4892" y="795"/>
                <a:ext cx="481" cy="15"/>
              </a:xfrm>
              <a:prstGeom prst="rect">
                <a:avLst/>
              </a:prstGeom>
              <a:solidFill>
                <a:srgbClr val="E6DE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1" name="Rectangle 215"/>
              <p:cNvSpPr>
                <a:spLocks noChangeArrowheads="1"/>
              </p:cNvSpPr>
              <p:nvPr/>
            </p:nvSpPr>
            <p:spPr bwMode="auto">
              <a:xfrm>
                <a:off x="4892" y="810"/>
                <a:ext cx="481" cy="15"/>
              </a:xfrm>
              <a:prstGeom prst="rect">
                <a:avLst/>
              </a:prstGeom>
              <a:solidFill>
                <a:srgbClr val="E8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2" name="Rectangle 216"/>
              <p:cNvSpPr>
                <a:spLocks noChangeArrowheads="1"/>
              </p:cNvSpPr>
              <p:nvPr/>
            </p:nvSpPr>
            <p:spPr bwMode="auto">
              <a:xfrm>
                <a:off x="4892" y="825"/>
                <a:ext cx="481" cy="15"/>
              </a:xfrm>
              <a:prstGeom prst="rect">
                <a:avLst/>
              </a:prstGeom>
              <a:solidFill>
                <a:srgbClr val="E9E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3" name="Rectangle 217"/>
              <p:cNvSpPr>
                <a:spLocks noChangeArrowheads="1"/>
              </p:cNvSpPr>
              <p:nvPr/>
            </p:nvSpPr>
            <p:spPr bwMode="auto">
              <a:xfrm>
                <a:off x="4892" y="840"/>
                <a:ext cx="481" cy="16"/>
              </a:xfrm>
              <a:prstGeom prst="rect">
                <a:avLst/>
              </a:prstGeom>
              <a:solidFill>
                <a:srgbClr val="EAE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4" name="Rectangle 218"/>
              <p:cNvSpPr>
                <a:spLocks noChangeArrowheads="1"/>
              </p:cNvSpPr>
              <p:nvPr/>
            </p:nvSpPr>
            <p:spPr bwMode="auto">
              <a:xfrm>
                <a:off x="4892" y="856"/>
                <a:ext cx="481" cy="15"/>
              </a:xfrm>
              <a:prstGeom prst="rect">
                <a:avLst/>
              </a:prstGeom>
              <a:solidFill>
                <a:srgbClr val="ECE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5" name="Rectangle 219"/>
              <p:cNvSpPr>
                <a:spLocks noChangeArrowheads="1"/>
              </p:cNvSpPr>
              <p:nvPr/>
            </p:nvSpPr>
            <p:spPr bwMode="auto">
              <a:xfrm>
                <a:off x="4892" y="871"/>
                <a:ext cx="481" cy="15"/>
              </a:xfrm>
              <a:prstGeom prst="rect">
                <a:avLst/>
              </a:prstGeom>
              <a:solidFill>
                <a:srgbClr val="EDE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6" name="Rectangle 220"/>
              <p:cNvSpPr>
                <a:spLocks noChangeArrowheads="1"/>
              </p:cNvSpPr>
              <p:nvPr/>
            </p:nvSpPr>
            <p:spPr bwMode="auto">
              <a:xfrm>
                <a:off x="4892" y="886"/>
                <a:ext cx="481" cy="15"/>
              </a:xfrm>
              <a:prstGeom prst="rect">
                <a:avLst/>
              </a:prstGeom>
              <a:solidFill>
                <a:srgbClr val="EF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7" name="Rectangle 221"/>
              <p:cNvSpPr>
                <a:spLocks noChangeArrowheads="1"/>
              </p:cNvSpPr>
              <p:nvPr/>
            </p:nvSpPr>
            <p:spPr bwMode="auto">
              <a:xfrm>
                <a:off x="4892" y="901"/>
                <a:ext cx="481" cy="15"/>
              </a:xfrm>
              <a:prstGeom prst="rect">
                <a:avLst/>
              </a:prstGeom>
              <a:solidFill>
                <a:srgbClr val="F1ED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8" name="Rectangle 222"/>
              <p:cNvSpPr>
                <a:spLocks noChangeArrowheads="1"/>
              </p:cNvSpPr>
              <p:nvPr/>
            </p:nvSpPr>
            <p:spPr bwMode="auto">
              <a:xfrm>
                <a:off x="4892" y="916"/>
                <a:ext cx="481" cy="15"/>
              </a:xfrm>
              <a:prstGeom prst="rect">
                <a:avLst/>
              </a:prstGeom>
              <a:solidFill>
                <a:srgbClr val="F3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19" name="Rectangle 223"/>
              <p:cNvSpPr>
                <a:spLocks noChangeArrowheads="1"/>
              </p:cNvSpPr>
              <p:nvPr/>
            </p:nvSpPr>
            <p:spPr bwMode="auto">
              <a:xfrm>
                <a:off x="4892" y="931"/>
                <a:ext cx="481" cy="15"/>
              </a:xfrm>
              <a:prstGeom prst="rect">
                <a:avLst/>
              </a:prstGeom>
              <a:solidFill>
                <a:srgbClr val="F4F1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0" name="Rectangle 224"/>
              <p:cNvSpPr>
                <a:spLocks noChangeArrowheads="1"/>
              </p:cNvSpPr>
              <p:nvPr/>
            </p:nvSpPr>
            <p:spPr bwMode="auto">
              <a:xfrm>
                <a:off x="4892" y="946"/>
                <a:ext cx="481" cy="15"/>
              </a:xfrm>
              <a:prstGeom prst="rect">
                <a:avLst/>
              </a:prstGeom>
              <a:solidFill>
                <a:srgbClr val="F6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1" name="Rectangle 225"/>
              <p:cNvSpPr>
                <a:spLocks noChangeArrowheads="1"/>
              </p:cNvSpPr>
              <p:nvPr/>
            </p:nvSpPr>
            <p:spPr bwMode="auto">
              <a:xfrm>
                <a:off x="4892" y="961"/>
                <a:ext cx="481" cy="15"/>
              </a:xfrm>
              <a:prstGeom prst="rect">
                <a:avLst/>
              </a:prstGeom>
              <a:solidFill>
                <a:srgbClr val="F8F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2" name="Rectangle 226"/>
              <p:cNvSpPr>
                <a:spLocks noChangeArrowheads="1"/>
              </p:cNvSpPr>
              <p:nvPr/>
            </p:nvSpPr>
            <p:spPr bwMode="auto">
              <a:xfrm>
                <a:off x="4892" y="976"/>
                <a:ext cx="481" cy="15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3" name="Rectangle 227"/>
              <p:cNvSpPr>
                <a:spLocks noChangeArrowheads="1"/>
              </p:cNvSpPr>
              <p:nvPr/>
            </p:nvSpPr>
            <p:spPr bwMode="auto">
              <a:xfrm>
                <a:off x="4892" y="991"/>
                <a:ext cx="481" cy="15"/>
              </a:xfrm>
              <a:prstGeom prst="rect">
                <a:avLst/>
              </a:prstGeom>
              <a:solidFill>
                <a:srgbClr val="FAF9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4" name="Rectangle 228"/>
              <p:cNvSpPr>
                <a:spLocks noChangeArrowheads="1"/>
              </p:cNvSpPr>
              <p:nvPr/>
            </p:nvSpPr>
            <p:spPr bwMode="auto">
              <a:xfrm>
                <a:off x="4892" y="1006"/>
                <a:ext cx="481" cy="15"/>
              </a:xfrm>
              <a:prstGeom prst="rect">
                <a:avLst/>
              </a:prstGeom>
              <a:solidFill>
                <a:srgbClr val="FCF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5" name="Rectangle 229"/>
              <p:cNvSpPr>
                <a:spLocks noChangeArrowheads="1"/>
              </p:cNvSpPr>
              <p:nvPr/>
            </p:nvSpPr>
            <p:spPr bwMode="auto">
              <a:xfrm>
                <a:off x="4892" y="1021"/>
                <a:ext cx="481" cy="15"/>
              </a:xfrm>
              <a:prstGeom prst="rect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226" name="Freeform 230"/>
              <p:cNvSpPr>
                <a:spLocks/>
              </p:cNvSpPr>
              <p:nvPr/>
            </p:nvSpPr>
            <p:spPr bwMode="auto">
              <a:xfrm>
                <a:off x="4914" y="769"/>
                <a:ext cx="442" cy="247"/>
              </a:xfrm>
              <a:custGeom>
                <a:avLst/>
                <a:gdLst>
                  <a:gd name="T0" fmla="*/ 26 w 471"/>
                  <a:gd name="T1" fmla="*/ 39 h 263"/>
                  <a:gd name="T2" fmla="*/ 69 w 471"/>
                  <a:gd name="T3" fmla="*/ 16 h 263"/>
                  <a:gd name="T4" fmla="*/ 44 w 471"/>
                  <a:gd name="T5" fmla="*/ 0 h 263"/>
                  <a:gd name="T6" fmla="*/ 0 w 471"/>
                  <a:gd name="T7" fmla="*/ 24 h 263"/>
                  <a:gd name="T8" fmla="*/ 26 w 471"/>
                  <a:gd name="T9" fmla="*/ 3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1"/>
                  <a:gd name="T16" fmla="*/ 0 h 263"/>
                  <a:gd name="T17" fmla="*/ 471 w 471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1" h="263">
                    <a:moveTo>
                      <a:pt x="179" y="263"/>
                    </a:moveTo>
                    <a:lnTo>
                      <a:pt x="471" y="100"/>
                    </a:lnTo>
                    <a:lnTo>
                      <a:pt x="290" y="0"/>
                    </a:lnTo>
                    <a:lnTo>
                      <a:pt x="0" y="162"/>
                    </a:lnTo>
                    <a:cubicBezTo>
                      <a:pt x="46" y="214"/>
                      <a:pt x="109" y="250"/>
                      <a:pt x="179" y="263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27" name="Picture 231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2" y="901"/>
                <a:ext cx="211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28" name="Freeform 232"/>
              <p:cNvSpPr>
                <a:spLocks/>
              </p:cNvSpPr>
              <p:nvPr/>
            </p:nvSpPr>
            <p:spPr bwMode="auto">
              <a:xfrm>
                <a:off x="4915" y="921"/>
                <a:ext cx="167" cy="479"/>
              </a:xfrm>
              <a:custGeom>
                <a:avLst/>
                <a:gdLst>
                  <a:gd name="T0" fmla="*/ 26 w 178"/>
                  <a:gd name="T1" fmla="*/ 16 h 510"/>
                  <a:gd name="T2" fmla="*/ 0 w 178"/>
                  <a:gd name="T3" fmla="*/ 0 h 510"/>
                  <a:gd name="T4" fmla="*/ 0 w 178"/>
                  <a:gd name="T5" fmla="*/ 0 h 510"/>
                  <a:gd name="T6" fmla="*/ 0 w 178"/>
                  <a:gd name="T7" fmla="*/ 64 h 510"/>
                  <a:gd name="T8" fmla="*/ 26 w 178"/>
                  <a:gd name="T9" fmla="*/ 78 h 510"/>
                  <a:gd name="T10" fmla="*/ 26 w 178"/>
                  <a:gd name="T11" fmla="*/ 78 h 510"/>
                  <a:gd name="T12" fmla="*/ 26 w 178"/>
                  <a:gd name="T13" fmla="*/ 16 h 5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510"/>
                  <a:gd name="T23" fmla="*/ 178 w 178"/>
                  <a:gd name="T24" fmla="*/ 510 h 5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510">
                    <a:moveTo>
                      <a:pt x="178" y="101"/>
                    </a:moveTo>
                    <a:cubicBezTo>
                      <a:pt x="108" y="88"/>
                      <a:pt x="45" y="52"/>
                      <a:pt x="0" y="0"/>
                    </a:cubicBezTo>
                    <a:lnTo>
                      <a:pt x="0" y="417"/>
                    </a:lnTo>
                    <a:cubicBezTo>
                      <a:pt x="46" y="467"/>
                      <a:pt x="109" y="500"/>
                      <a:pt x="178" y="510"/>
                    </a:cubicBezTo>
                    <a:lnTo>
                      <a:pt x="178" y="101"/>
                    </a:lnTo>
                  </a:path>
                </a:pathLst>
              </a:custGeom>
              <a:noFill/>
              <a:ln w="5080" cap="rnd">
                <a:solidFill>
                  <a:srgbClr val="A784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29" name="Picture 233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30" name="Picture 234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31" name="Freeform 235"/>
              <p:cNvSpPr>
                <a:spLocks/>
              </p:cNvSpPr>
              <p:nvPr/>
            </p:nvSpPr>
            <p:spPr bwMode="auto">
              <a:xfrm>
                <a:off x="5082" y="863"/>
                <a:ext cx="274" cy="537"/>
              </a:xfrm>
              <a:custGeom>
                <a:avLst/>
                <a:gdLst>
                  <a:gd name="T0" fmla="*/ 0 w 274"/>
                  <a:gd name="T1" fmla="*/ 153 h 537"/>
                  <a:gd name="T2" fmla="*/ 0 w 274"/>
                  <a:gd name="T3" fmla="*/ 537 h 537"/>
                  <a:gd name="T4" fmla="*/ 274 w 274"/>
                  <a:gd name="T5" fmla="*/ 385 h 537"/>
                  <a:gd name="T6" fmla="*/ 274 w 274"/>
                  <a:gd name="T7" fmla="*/ 0 h 537"/>
                  <a:gd name="T8" fmla="*/ 0 w 274"/>
                  <a:gd name="T9" fmla="*/ 153 h 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"/>
                  <a:gd name="T16" fmla="*/ 0 h 537"/>
                  <a:gd name="T17" fmla="*/ 274 w 274"/>
                  <a:gd name="T18" fmla="*/ 537 h 5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" h="537">
                    <a:moveTo>
                      <a:pt x="0" y="153"/>
                    </a:moveTo>
                    <a:lnTo>
                      <a:pt x="0" y="537"/>
                    </a:lnTo>
                    <a:lnTo>
                      <a:pt x="274" y="385"/>
                    </a:lnTo>
                    <a:lnTo>
                      <a:pt x="274" y="0"/>
                    </a:lnTo>
                    <a:lnTo>
                      <a:pt x="0" y="153"/>
                    </a:lnTo>
                    <a:close/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32" name="Freeform 236"/>
              <p:cNvSpPr>
                <a:spLocks/>
              </p:cNvSpPr>
              <p:nvPr/>
            </p:nvSpPr>
            <p:spPr bwMode="auto">
              <a:xfrm>
                <a:off x="4914" y="769"/>
                <a:ext cx="442" cy="631"/>
              </a:xfrm>
              <a:custGeom>
                <a:avLst/>
                <a:gdLst>
                  <a:gd name="T0" fmla="*/ 69 w 471"/>
                  <a:gd name="T1" fmla="*/ 16 h 672"/>
                  <a:gd name="T2" fmla="*/ 44 w 471"/>
                  <a:gd name="T3" fmla="*/ 0 h 672"/>
                  <a:gd name="T4" fmla="*/ 0 w 471"/>
                  <a:gd name="T5" fmla="*/ 24 h 672"/>
                  <a:gd name="T6" fmla="*/ 1 w 471"/>
                  <a:gd name="T7" fmla="*/ 87 h 672"/>
                  <a:gd name="T8" fmla="*/ 26 w 471"/>
                  <a:gd name="T9" fmla="*/ 101 h 672"/>
                  <a:gd name="T10" fmla="*/ 26 w 471"/>
                  <a:gd name="T11" fmla="*/ 101 h 672"/>
                  <a:gd name="T12" fmla="*/ 69 w 471"/>
                  <a:gd name="T13" fmla="*/ 77 h 672"/>
                  <a:gd name="T14" fmla="*/ 69 w 471"/>
                  <a:gd name="T15" fmla="*/ 16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1"/>
                  <a:gd name="T25" fmla="*/ 0 h 672"/>
                  <a:gd name="T26" fmla="*/ 471 w 471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1" h="672">
                    <a:moveTo>
                      <a:pt x="471" y="100"/>
                    </a:moveTo>
                    <a:lnTo>
                      <a:pt x="290" y="0"/>
                    </a:lnTo>
                    <a:lnTo>
                      <a:pt x="0" y="162"/>
                    </a:lnTo>
                    <a:lnTo>
                      <a:pt x="1" y="579"/>
                    </a:lnTo>
                    <a:cubicBezTo>
                      <a:pt x="47" y="629"/>
                      <a:pt x="110" y="662"/>
                      <a:pt x="179" y="672"/>
                    </a:cubicBezTo>
                    <a:lnTo>
                      <a:pt x="471" y="510"/>
                    </a:lnTo>
                    <a:lnTo>
                      <a:pt x="471" y="100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33" name="Picture 237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34" name="Picture 238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35" name="Freeform 239"/>
              <p:cNvSpPr>
                <a:spLocks/>
              </p:cNvSpPr>
              <p:nvPr/>
            </p:nvSpPr>
            <p:spPr bwMode="auto">
              <a:xfrm>
                <a:off x="4976" y="1157"/>
                <a:ext cx="31" cy="38"/>
              </a:xfrm>
              <a:custGeom>
                <a:avLst/>
                <a:gdLst>
                  <a:gd name="T0" fmla="*/ 27 w 31"/>
                  <a:gd name="T1" fmla="*/ 15 h 38"/>
                  <a:gd name="T2" fmla="*/ 9 w 31"/>
                  <a:gd name="T3" fmla="*/ 2 h 38"/>
                  <a:gd name="T4" fmla="*/ 4 w 31"/>
                  <a:gd name="T5" fmla="*/ 23 h 38"/>
                  <a:gd name="T6" fmla="*/ 22 w 31"/>
                  <a:gd name="T7" fmla="*/ 35 h 38"/>
                  <a:gd name="T8" fmla="*/ 27 w 31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8"/>
                  <a:gd name="T17" fmla="*/ 31 w 3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8">
                    <a:moveTo>
                      <a:pt x="27" y="15"/>
                    </a:moveTo>
                    <a:cubicBezTo>
                      <a:pt x="24" y="5"/>
                      <a:pt x="16" y="0"/>
                      <a:pt x="9" y="2"/>
                    </a:cubicBezTo>
                    <a:cubicBezTo>
                      <a:pt x="3" y="4"/>
                      <a:pt x="0" y="14"/>
                      <a:pt x="4" y="23"/>
                    </a:cubicBezTo>
                    <a:cubicBezTo>
                      <a:pt x="7" y="32"/>
                      <a:pt x="15" y="38"/>
                      <a:pt x="22" y="35"/>
                    </a:cubicBezTo>
                    <a:cubicBezTo>
                      <a:pt x="28" y="33"/>
                      <a:pt x="31" y="24"/>
                      <a:pt x="27" y="15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36" name="Freeform 240"/>
              <p:cNvSpPr>
                <a:spLocks noEditPoints="1"/>
              </p:cNvSpPr>
              <p:nvPr/>
            </p:nvSpPr>
            <p:spPr bwMode="auto">
              <a:xfrm>
                <a:off x="4941" y="1238"/>
                <a:ext cx="114" cy="106"/>
              </a:xfrm>
              <a:custGeom>
                <a:avLst/>
                <a:gdLst>
                  <a:gd name="T0" fmla="*/ 0 w 121"/>
                  <a:gd name="T1" fmla="*/ 0 h 113"/>
                  <a:gd name="T2" fmla="*/ 21 w 121"/>
                  <a:gd name="T3" fmla="*/ 9 h 113"/>
                  <a:gd name="T4" fmla="*/ 0 w 121"/>
                  <a:gd name="T5" fmla="*/ 8 h 113"/>
                  <a:gd name="T6" fmla="*/ 21 w 121"/>
                  <a:gd name="T7" fmla="*/ 14 h 113"/>
                  <a:gd name="T8" fmla="*/ 0 w 121"/>
                  <a:gd name="T9" fmla="*/ 8 h 113"/>
                  <a:gd name="T10" fmla="*/ 21 w 121"/>
                  <a:gd name="T11" fmla="*/ 18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13"/>
                  <a:gd name="T20" fmla="*/ 121 w 121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13">
                    <a:moveTo>
                      <a:pt x="0" y="0"/>
                    </a:moveTo>
                    <a:cubicBezTo>
                      <a:pt x="36" y="30"/>
                      <a:pt x="77" y="52"/>
                      <a:pt x="121" y="63"/>
                    </a:cubicBezTo>
                    <a:moveTo>
                      <a:pt x="0" y="25"/>
                    </a:moveTo>
                    <a:cubicBezTo>
                      <a:pt x="36" y="55"/>
                      <a:pt x="77" y="77"/>
                      <a:pt x="121" y="88"/>
                    </a:cubicBezTo>
                    <a:moveTo>
                      <a:pt x="0" y="49"/>
                    </a:moveTo>
                    <a:cubicBezTo>
                      <a:pt x="36" y="80"/>
                      <a:pt x="77" y="102"/>
                      <a:pt x="121" y="113"/>
                    </a:cubicBezTo>
                  </a:path>
                </a:pathLst>
              </a:custGeom>
              <a:noFill/>
              <a:ln w="762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37" name="Freeform 241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5 w 131"/>
                  <a:gd name="T1" fmla="*/ 9 h 75"/>
                  <a:gd name="T2" fmla="*/ 15 w 131"/>
                  <a:gd name="T3" fmla="*/ 15 h 75"/>
                  <a:gd name="T4" fmla="*/ 16 w 131"/>
                  <a:gd name="T5" fmla="*/ 13 h 75"/>
                  <a:gd name="T6" fmla="*/ 15 w 131"/>
                  <a:gd name="T7" fmla="*/ 12 h 75"/>
                  <a:gd name="T8" fmla="*/ 7 w 131"/>
                  <a:gd name="T9" fmla="*/ 1 h 75"/>
                  <a:gd name="T10" fmla="*/ 2 w 131"/>
                  <a:gd name="T11" fmla="*/ 1 h 75"/>
                  <a:gd name="T12" fmla="*/ 1 w 131"/>
                  <a:gd name="T13" fmla="*/ 4 h 75"/>
                  <a:gd name="T14" fmla="*/ 5 w 131"/>
                  <a:gd name="T15" fmla="*/ 9 h 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"/>
                  <a:gd name="T25" fmla="*/ 0 h 75"/>
                  <a:gd name="T26" fmla="*/ 131 w 131"/>
                  <a:gd name="T27" fmla="*/ 75 h 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" h="75">
                    <a:moveTo>
                      <a:pt x="5" y="11"/>
                    </a:moveTo>
                    <a:cubicBezTo>
                      <a:pt x="39" y="41"/>
                      <a:pt x="81" y="62"/>
                      <a:pt x="125" y="75"/>
                    </a:cubicBezTo>
                    <a:cubicBezTo>
                      <a:pt x="129" y="74"/>
                      <a:pt x="131" y="71"/>
                      <a:pt x="130" y="67"/>
                    </a:cubicBezTo>
                    <a:cubicBezTo>
                      <a:pt x="130" y="65"/>
                      <a:pt x="128" y="63"/>
                      <a:pt x="125" y="63"/>
                    </a:cubicBezTo>
                    <a:cubicBezTo>
                      <a:pt x="82" y="51"/>
                      <a:pt x="41" y="30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2" y="9"/>
                      <a:pt x="5" y="1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38" name="Freeform 242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4 w 122"/>
                  <a:gd name="T1" fmla="*/ 11 h 71"/>
                  <a:gd name="T2" fmla="*/ 117 w 122"/>
                  <a:gd name="T3" fmla="*/ 71 h 71"/>
                  <a:gd name="T4" fmla="*/ 122 w 122"/>
                  <a:gd name="T5" fmla="*/ 63 h 71"/>
                  <a:gd name="T6" fmla="*/ 117 w 122"/>
                  <a:gd name="T7" fmla="*/ 59 h 71"/>
                  <a:gd name="T8" fmla="*/ 6 w 122"/>
                  <a:gd name="T9" fmla="*/ 1 h 71"/>
                  <a:gd name="T10" fmla="*/ 1 w 122"/>
                  <a:gd name="T11" fmla="*/ 1 h 71"/>
                  <a:gd name="T12" fmla="*/ 1 w 122"/>
                  <a:gd name="T13" fmla="*/ 4 h 71"/>
                  <a:gd name="T14" fmla="*/ 4 w 122"/>
                  <a:gd name="T15" fmla="*/ 11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71"/>
                  <a:gd name="T26" fmla="*/ 122 w 122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71">
                    <a:moveTo>
                      <a:pt x="4" y="11"/>
                    </a:moveTo>
                    <a:cubicBezTo>
                      <a:pt x="36" y="39"/>
                      <a:pt x="76" y="58"/>
                      <a:pt x="117" y="71"/>
                    </a:cubicBezTo>
                    <a:cubicBezTo>
                      <a:pt x="121" y="70"/>
                      <a:pt x="122" y="67"/>
                      <a:pt x="122" y="63"/>
                    </a:cubicBezTo>
                    <a:cubicBezTo>
                      <a:pt x="122" y="61"/>
                      <a:pt x="120" y="59"/>
                      <a:pt x="117" y="59"/>
                    </a:cubicBezTo>
                    <a:cubicBezTo>
                      <a:pt x="76" y="48"/>
                      <a:pt x="38" y="28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1" y="9"/>
                      <a:pt x="4" y="11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39" name="Picture 243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40" name="Picture 244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41" name="Freeform 245"/>
              <p:cNvSpPr>
                <a:spLocks/>
              </p:cNvSpPr>
              <p:nvPr/>
            </p:nvSpPr>
            <p:spPr bwMode="auto">
              <a:xfrm>
                <a:off x="4970" y="1023"/>
                <a:ext cx="38" cy="29"/>
              </a:xfrm>
              <a:custGeom>
                <a:avLst/>
                <a:gdLst>
                  <a:gd name="T0" fmla="*/ 38 w 38"/>
                  <a:gd name="T1" fmla="*/ 28 h 29"/>
                  <a:gd name="T2" fmla="*/ 4 w 38"/>
                  <a:gd name="T3" fmla="*/ 11 h 29"/>
                  <a:gd name="T4" fmla="*/ 24 w 38"/>
                  <a:gd name="T5" fmla="*/ 28 h 29"/>
                  <a:gd name="T6" fmla="*/ 38 w 38"/>
                  <a:gd name="T7" fmla="*/ 28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29"/>
                  <a:gd name="T14" fmla="*/ 38 w 38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29">
                    <a:moveTo>
                      <a:pt x="38" y="28"/>
                    </a:moveTo>
                    <a:cubicBezTo>
                      <a:pt x="31" y="8"/>
                      <a:pt x="16" y="0"/>
                      <a:pt x="4" y="11"/>
                    </a:cubicBezTo>
                    <a:cubicBezTo>
                      <a:pt x="0" y="18"/>
                      <a:pt x="9" y="26"/>
                      <a:pt x="24" y="28"/>
                    </a:cubicBezTo>
                    <a:cubicBezTo>
                      <a:pt x="28" y="29"/>
                      <a:pt x="33" y="29"/>
                      <a:pt x="38" y="28"/>
                    </a:cubicBezTo>
                  </a:path>
                </a:pathLst>
              </a:custGeom>
              <a:noFill/>
              <a:ln w="1905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42" name="Picture 246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43" name="Picture 247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44" name="Picture 248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45" name="Freeform 249"/>
              <p:cNvSpPr>
                <a:spLocks/>
              </p:cNvSpPr>
              <p:nvPr/>
            </p:nvSpPr>
            <p:spPr bwMode="auto">
              <a:xfrm>
                <a:off x="4941" y="1043"/>
                <a:ext cx="114" cy="68"/>
              </a:xfrm>
              <a:custGeom>
                <a:avLst/>
                <a:gdLst>
                  <a:gd name="T0" fmla="*/ 0 w 121"/>
                  <a:gd name="T1" fmla="*/ 8 h 72"/>
                  <a:gd name="T2" fmla="*/ 21 w 121"/>
                  <a:gd name="T3" fmla="*/ 14 h 72"/>
                  <a:gd name="T4" fmla="*/ 21 w 121"/>
                  <a:gd name="T5" fmla="*/ 14 h 72"/>
                  <a:gd name="T6" fmla="*/ 21 w 121"/>
                  <a:gd name="T7" fmla="*/ 12 h 72"/>
                  <a:gd name="T8" fmla="*/ 0 w 121"/>
                  <a:gd name="T9" fmla="*/ 0 h 72"/>
                  <a:gd name="T10" fmla="*/ 0 w 121"/>
                  <a:gd name="T11" fmla="*/ 0 h 72"/>
                  <a:gd name="T12" fmla="*/ 0 w 121"/>
                  <a:gd name="T13" fmla="*/ 8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72"/>
                  <a:gd name="T23" fmla="*/ 121 w 121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72">
                    <a:moveTo>
                      <a:pt x="0" y="8"/>
                    </a:moveTo>
                    <a:cubicBezTo>
                      <a:pt x="35" y="38"/>
                      <a:pt x="76" y="60"/>
                      <a:pt x="121" y="72"/>
                    </a:cubicBezTo>
                    <a:lnTo>
                      <a:pt x="121" y="64"/>
                    </a:lnTo>
                    <a:cubicBezTo>
                      <a:pt x="77" y="51"/>
                      <a:pt x="35" y="29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46" name="Freeform 250"/>
              <p:cNvSpPr>
                <a:spLocks/>
              </p:cNvSpPr>
              <p:nvPr/>
            </p:nvSpPr>
            <p:spPr bwMode="auto">
              <a:xfrm>
                <a:off x="4941" y="1037"/>
                <a:ext cx="114" cy="90"/>
              </a:xfrm>
              <a:custGeom>
                <a:avLst/>
                <a:gdLst>
                  <a:gd name="T0" fmla="*/ 0 w 121"/>
                  <a:gd name="T1" fmla="*/ 0 h 96"/>
                  <a:gd name="T2" fmla="*/ 0 w 121"/>
                  <a:gd name="T3" fmla="*/ 8 h 96"/>
                  <a:gd name="T4" fmla="*/ 21 w 121"/>
                  <a:gd name="T5" fmla="*/ 15 h 96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6"/>
                  <a:gd name="T11" fmla="*/ 121 w 121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6">
                    <a:moveTo>
                      <a:pt x="0" y="0"/>
                    </a:moveTo>
                    <a:lnTo>
                      <a:pt x="0" y="33"/>
                    </a:lnTo>
                    <a:cubicBezTo>
                      <a:pt x="35" y="62"/>
                      <a:pt x="77" y="84"/>
                      <a:pt x="121" y="96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47" name="Freeform 251"/>
              <p:cNvSpPr>
                <a:spLocks/>
              </p:cNvSpPr>
              <p:nvPr/>
            </p:nvSpPr>
            <p:spPr bwMode="auto">
              <a:xfrm>
                <a:off x="4941" y="1037"/>
                <a:ext cx="114" cy="91"/>
              </a:xfrm>
              <a:custGeom>
                <a:avLst/>
                <a:gdLst>
                  <a:gd name="T0" fmla="*/ 21 w 121"/>
                  <a:gd name="T1" fmla="*/ 15 h 97"/>
                  <a:gd name="T2" fmla="*/ 21 w 121"/>
                  <a:gd name="T3" fmla="*/ 9 h 97"/>
                  <a:gd name="T4" fmla="*/ 0 w 121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7"/>
                  <a:gd name="T11" fmla="*/ 121 w 121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7">
                    <a:moveTo>
                      <a:pt x="121" y="97"/>
                    </a:moveTo>
                    <a:lnTo>
                      <a:pt x="121" y="64"/>
                    </a:lnTo>
                    <a:cubicBezTo>
                      <a:pt x="77" y="51"/>
                      <a:pt x="36" y="29"/>
                      <a:pt x="0" y="0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91159" name="Rectangle 252"/>
            <p:cNvSpPr>
              <a:spLocks noChangeArrowheads="1"/>
            </p:cNvSpPr>
            <p:nvPr/>
          </p:nvSpPr>
          <p:spPr bwMode="auto">
            <a:xfrm>
              <a:off x="6718" y="1246"/>
              <a:ext cx="44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NSP1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cxnSp>
          <p:nvCxnSpPr>
            <p:cNvPr id="91160" name="AutoShape 253"/>
            <p:cNvCxnSpPr>
              <a:cxnSpLocks noChangeShapeType="1"/>
            </p:cNvCxnSpPr>
            <p:nvPr/>
          </p:nvCxnSpPr>
          <p:spPr bwMode="auto">
            <a:xfrm rot="16200000" flipH="1">
              <a:off x="6222" y="3016"/>
              <a:ext cx="1882" cy="452"/>
            </a:xfrm>
            <a:prstGeom prst="bentConnector3">
              <a:avLst>
                <a:gd name="adj1" fmla="val 28690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1161" name="Group 254"/>
            <p:cNvGrpSpPr>
              <a:grpSpLocks/>
            </p:cNvGrpSpPr>
            <p:nvPr/>
          </p:nvGrpSpPr>
          <p:grpSpPr bwMode="auto">
            <a:xfrm>
              <a:off x="5979" y="1624"/>
              <a:ext cx="481" cy="661"/>
              <a:chOff x="4892" y="750"/>
              <a:chExt cx="481" cy="661"/>
            </a:xfrm>
          </p:grpSpPr>
          <p:sp>
            <p:nvSpPr>
              <p:cNvPr id="91166" name="Rectangle 255"/>
              <p:cNvSpPr>
                <a:spLocks noChangeArrowheads="1"/>
              </p:cNvSpPr>
              <p:nvPr/>
            </p:nvSpPr>
            <p:spPr bwMode="auto">
              <a:xfrm>
                <a:off x="4892" y="750"/>
                <a:ext cx="481" cy="15"/>
              </a:xfrm>
              <a:prstGeom prst="rect">
                <a:avLst/>
              </a:pr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67" name="Rectangle 256"/>
              <p:cNvSpPr>
                <a:spLocks noChangeArrowheads="1"/>
              </p:cNvSpPr>
              <p:nvPr/>
            </p:nvSpPr>
            <p:spPr bwMode="auto">
              <a:xfrm>
                <a:off x="4892" y="765"/>
                <a:ext cx="481" cy="15"/>
              </a:xfrm>
              <a:prstGeom prst="rect">
                <a:avLst/>
              </a:prstGeom>
              <a:solidFill>
                <a:srgbClr val="E2D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68" name="Rectangle 257"/>
              <p:cNvSpPr>
                <a:spLocks noChangeArrowheads="1"/>
              </p:cNvSpPr>
              <p:nvPr/>
            </p:nvSpPr>
            <p:spPr bwMode="auto">
              <a:xfrm>
                <a:off x="4892" y="780"/>
                <a:ext cx="481" cy="15"/>
              </a:xfrm>
              <a:prstGeom prst="rect">
                <a:avLst/>
              </a:prstGeom>
              <a:solidFill>
                <a:srgbClr val="E4D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69" name="Rectangle 258"/>
              <p:cNvSpPr>
                <a:spLocks noChangeArrowheads="1"/>
              </p:cNvSpPr>
              <p:nvPr/>
            </p:nvSpPr>
            <p:spPr bwMode="auto">
              <a:xfrm>
                <a:off x="4892" y="795"/>
                <a:ext cx="481" cy="15"/>
              </a:xfrm>
              <a:prstGeom prst="rect">
                <a:avLst/>
              </a:prstGeom>
              <a:solidFill>
                <a:srgbClr val="E6DE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0" name="Rectangle 259"/>
              <p:cNvSpPr>
                <a:spLocks noChangeArrowheads="1"/>
              </p:cNvSpPr>
              <p:nvPr/>
            </p:nvSpPr>
            <p:spPr bwMode="auto">
              <a:xfrm>
                <a:off x="4892" y="810"/>
                <a:ext cx="481" cy="15"/>
              </a:xfrm>
              <a:prstGeom prst="rect">
                <a:avLst/>
              </a:prstGeom>
              <a:solidFill>
                <a:srgbClr val="E8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1" name="Rectangle 260"/>
              <p:cNvSpPr>
                <a:spLocks noChangeArrowheads="1"/>
              </p:cNvSpPr>
              <p:nvPr/>
            </p:nvSpPr>
            <p:spPr bwMode="auto">
              <a:xfrm>
                <a:off x="4892" y="825"/>
                <a:ext cx="481" cy="15"/>
              </a:xfrm>
              <a:prstGeom prst="rect">
                <a:avLst/>
              </a:prstGeom>
              <a:solidFill>
                <a:srgbClr val="E9E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2" name="Rectangle 261"/>
              <p:cNvSpPr>
                <a:spLocks noChangeArrowheads="1"/>
              </p:cNvSpPr>
              <p:nvPr/>
            </p:nvSpPr>
            <p:spPr bwMode="auto">
              <a:xfrm>
                <a:off x="4892" y="840"/>
                <a:ext cx="481" cy="16"/>
              </a:xfrm>
              <a:prstGeom prst="rect">
                <a:avLst/>
              </a:prstGeom>
              <a:solidFill>
                <a:srgbClr val="EAE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3" name="Rectangle 262"/>
              <p:cNvSpPr>
                <a:spLocks noChangeArrowheads="1"/>
              </p:cNvSpPr>
              <p:nvPr/>
            </p:nvSpPr>
            <p:spPr bwMode="auto">
              <a:xfrm>
                <a:off x="4892" y="856"/>
                <a:ext cx="481" cy="15"/>
              </a:xfrm>
              <a:prstGeom prst="rect">
                <a:avLst/>
              </a:prstGeom>
              <a:solidFill>
                <a:srgbClr val="ECE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4" name="Rectangle 263"/>
              <p:cNvSpPr>
                <a:spLocks noChangeArrowheads="1"/>
              </p:cNvSpPr>
              <p:nvPr/>
            </p:nvSpPr>
            <p:spPr bwMode="auto">
              <a:xfrm>
                <a:off x="4892" y="871"/>
                <a:ext cx="481" cy="15"/>
              </a:xfrm>
              <a:prstGeom prst="rect">
                <a:avLst/>
              </a:prstGeom>
              <a:solidFill>
                <a:srgbClr val="EDE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5" name="Rectangle 264"/>
              <p:cNvSpPr>
                <a:spLocks noChangeArrowheads="1"/>
              </p:cNvSpPr>
              <p:nvPr/>
            </p:nvSpPr>
            <p:spPr bwMode="auto">
              <a:xfrm>
                <a:off x="4892" y="886"/>
                <a:ext cx="481" cy="15"/>
              </a:xfrm>
              <a:prstGeom prst="rect">
                <a:avLst/>
              </a:prstGeom>
              <a:solidFill>
                <a:srgbClr val="EFEB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6" name="Rectangle 265"/>
              <p:cNvSpPr>
                <a:spLocks noChangeArrowheads="1"/>
              </p:cNvSpPr>
              <p:nvPr/>
            </p:nvSpPr>
            <p:spPr bwMode="auto">
              <a:xfrm>
                <a:off x="4892" y="901"/>
                <a:ext cx="481" cy="15"/>
              </a:xfrm>
              <a:prstGeom prst="rect">
                <a:avLst/>
              </a:prstGeom>
              <a:solidFill>
                <a:srgbClr val="F1ED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7" name="Rectangle 266"/>
              <p:cNvSpPr>
                <a:spLocks noChangeArrowheads="1"/>
              </p:cNvSpPr>
              <p:nvPr/>
            </p:nvSpPr>
            <p:spPr bwMode="auto">
              <a:xfrm>
                <a:off x="4892" y="916"/>
                <a:ext cx="481" cy="15"/>
              </a:xfrm>
              <a:prstGeom prst="rect">
                <a:avLst/>
              </a:prstGeom>
              <a:solidFill>
                <a:srgbClr val="F3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8" name="Rectangle 267"/>
              <p:cNvSpPr>
                <a:spLocks noChangeArrowheads="1"/>
              </p:cNvSpPr>
              <p:nvPr/>
            </p:nvSpPr>
            <p:spPr bwMode="auto">
              <a:xfrm>
                <a:off x="4892" y="931"/>
                <a:ext cx="481" cy="15"/>
              </a:xfrm>
              <a:prstGeom prst="rect">
                <a:avLst/>
              </a:prstGeom>
              <a:solidFill>
                <a:srgbClr val="F4F1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79" name="Rectangle 268"/>
              <p:cNvSpPr>
                <a:spLocks noChangeArrowheads="1"/>
              </p:cNvSpPr>
              <p:nvPr/>
            </p:nvSpPr>
            <p:spPr bwMode="auto">
              <a:xfrm>
                <a:off x="4892" y="946"/>
                <a:ext cx="481" cy="15"/>
              </a:xfrm>
              <a:prstGeom prst="rect">
                <a:avLst/>
              </a:prstGeom>
              <a:solidFill>
                <a:srgbClr val="F6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0" name="Rectangle 269"/>
              <p:cNvSpPr>
                <a:spLocks noChangeArrowheads="1"/>
              </p:cNvSpPr>
              <p:nvPr/>
            </p:nvSpPr>
            <p:spPr bwMode="auto">
              <a:xfrm>
                <a:off x="4892" y="961"/>
                <a:ext cx="481" cy="15"/>
              </a:xfrm>
              <a:prstGeom prst="rect">
                <a:avLst/>
              </a:prstGeom>
              <a:solidFill>
                <a:srgbClr val="F8F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1" name="Rectangle 270"/>
              <p:cNvSpPr>
                <a:spLocks noChangeArrowheads="1"/>
              </p:cNvSpPr>
              <p:nvPr/>
            </p:nvSpPr>
            <p:spPr bwMode="auto">
              <a:xfrm>
                <a:off x="4892" y="976"/>
                <a:ext cx="481" cy="15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2" name="Rectangle 271"/>
              <p:cNvSpPr>
                <a:spLocks noChangeArrowheads="1"/>
              </p:cNvSpPr>
              <p:nvPr/>
            </p:nvSpPr>
            <p:spPr bwMode="auto">
              <a:xfrm>
                <a:off x="4892" y="991"/>
                <a:ext cx="481" cy="15"/>
              </a:xfrm>
              <a:prstGeom prst="rect">
                <a:avLst/>
              </a:prstGeom>
              <a:solidFill>
                <a:srgbClr val="FAF9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3" name="Rectangle 272"/>
              <p:cNvSpPr>
                <a:spLocks noChangeArrowheads="1"/>
              </p:cNvSpPr>
              <p:nvPr/>
            </p:nvSpPr>
            <p:spPr bwMode="auto">
              <a:xfrm>
                <a:off x="4892" y="1006"/>
                <a:ext cx="481" cy="15"/>
              </a:xfrm>
              <a:prstGeom prst="rect">
                <a:avLst/>
              </a:prstGeom>
              <a:solidFill>
                <a:srgbClr val="FCF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4" name="Rectangle 273"/>
              <p:cNvSpPr>
                <a:spLocks noChangeArrowheads="1"/>
              </p:cNvSpPr>
              <p:nvPr/>
            </p:nvSpPr>
            <p:spPr bwMode="auto">
              <a:xfrm>
                <a:off x="4892" y="1021"/>
                <a:ext cx="481" cy="15"/>
              </a:xfrm>
              <a:prstGeom prst="rect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Franklin Gothic Book" pitchFamily="34" charset="0"/>
                    <a:cs typeface="Arial" charset="0"/>
                  </a:defRPr>
                </a:lvl9pPr>
              </a:lstStyle>
              <a:p>
                <a:pPr eaLnBrk="1" hangingPunct="1"/>
                <a:endParaRPr lang="zh-CN" altLang="en-US" sz="2400">
                  <a:solidFill>
                    <a:srgbClr val="003366"/>
                  </a:solidFill>
                  <a:ea typeface="宋体" pitchFamily="2" charset="-122"/>
                </a:endParaRPr>
              </a:p>
            </p:txBody>
          </p:sp>
          <p:sp>
            <p:nvSpPr>
              <p:cNvPr id="91185" name="Freeform 274"/>
              <p:cNvSpPr>
                <a:spLocks/>
              </p:cNvSpPr>
              <p:nvPr/>
            </p:nvSpPr>
            <p:spPr bwMode="auto">
              <a:xfrm>
                <a:off x="4914" y="769"/>
                <a:ext cx="442" cy="247"/>
              </a:xfrm>
              <a:custGeom>
                <a:avLst/>
                <a:gdLst>
                  <a:gd name="T0" fmla="*/ 26 w 471"/>
                  <a:gd name="T1" fmla="*/ 39 h 263"/>
                  <a:gd name="T2" fmla="*/ 69 w 471"/>
                  <a:gd name="T3" fmla="*/ 16 h 263"/>
                  <a:gd name="T4" fmla="*/ 44 w 471"/>
                  <a:gd name="T5" fmla="*/ 0 h 263"/>
                  <a:gd name="T6" fmla="*/ 0 w 471"/>
                  <a:gd name="T7" fmla="*/ 24 h 263"/>
                  <a:gd name="T8" fmla="*/ 26 w 471"/>
                  <a:gd name="T9" fmla="*/ 3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1"/>
                  <a:gd name="T16" fmla="*/ 0 h 263"/>
                  <a:gd name="T17" fmla="*/ 471 w 471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1" h="263">
                    <a:moveTo>
                      <a:pt x="179" y="263"/>
                    </a:moveTo>
                    <a:lnTo>
                      <a:pt x="471" y="100"/>
                    </a:lnTo>
                    <a:lnTo>
                      <a:pt x="290" y="0"/>
                    </a:lnTo>
                    <a:lnTo>
                      <a:pt x="0" y="162"/>
                    </a:lnTo>
                    <a:cubicBezTo>
                      <a:pt x="46" y="214"/>
                      <a:pt x="109" y="250"/>
                      <a:pt x="179" y="263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186" name="Picture 275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2" y="901"/>
                <a:ext cx="211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187" name="Freeform 276"/>
              <p:cNvSpPr>
                <a:spLocks/>
              </p:cNvSpPr>
              <p:nvPr/>
            </p:nvSpPr>
            <p:spPr bwMode="auto">
              <a:xfrm>
                <a:off x="4915" y="921"/>
                <a:ext cx="167" cy="479"/>
              </a:xfrm>
              <a:custGeom>
                <a:avLst/>
                <a:gdLst>
                  <a:gd name="T0" fmla="*/ 26 w 178"/>
                  <a:gd name="T1" fmla="*/ 16 h 510"/>
                  <a:gd name="T2" fmla="*/ 0 w 178"/>
                  <a:gd name="T3" fmla="*/ 0 h 510"/>
                  <a:gd name="T4" fmla="*/ 0 w 178"/>
                  <a:gd name="T5" fmla="*/ 0 h 510"/>
                  <a:gd name="T6" fmla="*/ 0 w 178"/>
                  <a:gd name="T7" fmla="*/ 64 h 510"/>
                  <a:gd name="T8" fmla="*/ 26 w 178"/>
                  <a:gd name="T9" fmla="*/ 78 h 510"/>
                  <a:gd name="T10" fmla="*/ 26 w 178"/>
                  <a:gd name="T11" fmla="*/ 78 h 510"/>
                  <a:gd name="T12" fmla="*/ 26 w 178"/>
                  <a:gd name="T13" fmla="*/ 16 h 5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510"/>
                  <a:gd name="T23" fmla="*/ 178 w 178"/>
                  <a:gd name="T24" fmla="*/ 510 h 5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510">
                    <a:moveTo>
                      <a:pt x="178" y="101"/>
                    </a:moveTo>
                    <a:cubicBezTo>
                      <a:pt x="108" y="88"/>
                      <a:pt x="45" y="52"/>
                      <a:pt x="0" y="0"/>
                    </a:cubicBezTo>
                    <a:lnTo>
                      <a:pt x="0" y="417"/>
                    </a:lnTo>
                    <a:cubicBezTo>
                      <a:pt x="46" y="467"/>
                      <a:pt x="109" y="500"/>
                      <a:pt x="178" y="510"/>
                    </a:cubicBezTo>
                    <a:lnTo>
                      <a:pt x="178" y="101"/>
                    </a:lnTo>
                  </a:path>
                </a:pathLst>
              </a:custGeom>
              <a:noFill/>
              <a:ln w="5080" cap="rnd">
                <a:solidFill>
                  <a:srgbClr val="A784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188" name="Picture 277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189" name="Picture 278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840"/>
                <a:ext cx="31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190" name="Freeform 279"/>
              <p:cNvSpPr>
                <a:spLocks/>
              </p:cNvSpPr>
              <p:nvPr/>
            </p:nvSpPr>
            <p:spPr bwMode="auto">
              <a:xfrm>
                <a:off x="5082" y="863"/>
                <a:ext cx="274" cy="537"/>
              </a:xfrm>
              <a:custGeom>
                <a:avLst/>
                <a:gdLst>
                  <a:gd name="T0" fmla="*/ 0 w 274"/>
                  <a:gd name="T1" fmla="*/ 153 h 537"/>
                  <a:gd name="T2" fmla="*/ 0 w 274"/>
                  <a:gd name="T3" fmla="*/ 537 h 537"/>
                  <a:gd name="T4" fmla="*/ 274 w 274"/>
                  <a:gd name="T5" fmla="*/ 385 h 537"/>
                  <a:gd name="T6" fmla="*/ 274 w 274"/>
                  <a:gd name="T7" fmla="*/ 0 h 537"/>
                  <a:gd name="T8" fmla="*/ 0 w 274"/>
                  <a:gd name="T9" fmla="*/ 153 h 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4"/>
                  <a:gd name="T16" fmla="*/ 0 h 537"/>
                  <a:gd name="T17" fmla="*/ 274 w 274"/>
                  <a:gd name="T18" fmla="*/ 537 h 5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4" h="537">
                    <a:moveTo>
                      <a:pt x="0" y="153"/>
                    </a:moveTo>
                    <a:lnTo>
                      <a:pt x="0" y="537"/>
                    </a:lnTo>
                    <a:lnTo>
                      <a:pt x="274" y="385"/>
                    </a:lnTo>
                    <a:lnTo>
                      <a:pt x="274" y="0"/>
                    </a:lnTo>
                    <a:lnTo>
                      <a:pt x="0" y="153"/>
                    </a:lnTo>
                    <a:close/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191" name="Freeform 280"/>
              <p:cNvSpPr>
                <a:spLocks/>
              </p:cNvSpPr>
              <p:nvPr/>
            </p:nvSpPr>
            <p:spPr bwMode="auto">
              <a:xfrm>
                <a:off x="4914" y="769"/>
                <a:ext cx="442" cy="631"/>
              </a:xfrm>
              <a:custGeom>
                <a:avLst/>
                <a:gdLst>
                  <a:gd name="T0" fmla="*/ 69 w 471"/>
                  <a:gd name="T1" fmla="*/ 16 h 672"/>
                  <a:gd name="T2" fmla="*/ 44 w 471"/>
                  <a:gd name="T3" fmla="*/ 0 h 672"/>
                  <a:gd name="T4" fmla="*/ 0 w 471"/>
                  <a:gd name="T5" fmla="*/ 24 h 672"/>
                  <a:gd name="T6" fmla="*/ 1 w 471"/>
                  <a:gd name="T7" fmla="*/ 87 h 672"/>
                  <a:gd name="T8" fmla="*/ 26 w 471"/>
                  <a:gd name="T9" fmla="*/ 101 h 672"/>
                  <a:gd name="T10" fmla="*/ 26 w 471"/>
                  <a:gd name="T11" fmla="*/ 101 h 672"/>
                  <a:gd name="T12" fmla="*/ 69 w 471"/>
                  <a:gd name="T13" fmla="*/ 77 h 672"/>
                  <a:gd name="T14" fmla="*/ 69 w 471"/>
                  <a:gd name="T15" fmla="*/ 16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1"/>
                  <a:gd name="T25" fmla="*/ 0 h 672"/>
                  <a:gd name="T26" fmla="*/ 471 w 471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1" h="672">
                    <a:moveTo>
                      <a:pt x="471" y="100"/>
                    </a:moveTo>
                    <a:lnTo>
                      <a:pt x="290" y="0"/>
                    </a:lnTo>
                    <a:lnTo>
                      <a:pt x="0" y="162"/>
                    </a:lnTo>
                    <a:lnTo>
                      <a:pt x="1" y="579"/>
                    </a:lnTo>
                    <a:cubicBezTo>
                      <a:pt x="47" y="629"/>
                      <a:pt x="110" y="662"/>
                      <a:pt x="179" y="672"/>
                    </a:cubicBezTo>
                    <a:lnTo>
                      <a:pt x="471" y="510"/>
                    </a:lnTo>
                    <a:lnTo>
                      <a:pt x="471" y="100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192" name="Picture 281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193" name="Picture 282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126"/>
                <a:ext cx="9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194" name="Freeform 283"/>
              <p:cNvSpPr>
                <a:spLocks/>
              </p:cNvSpPr>
              <p:nvPr/>
            </p:nvSpPr>
            <p:spPr bwMode="auto">
              <a:xfrm>
                <a:off x="4976" y="1157"/>
                <a:ext cx="31" cy="38"/>
              </a:xfrm>
              <a:custGeom>
                <a:avLst/>
                <a:gdLst>
                  <a:gd name="T0" fmla="*/ 27 w 31"/>
                  <a:gd name="T1" fmla="*/ 15 h 38"/>
                  <a:gd name="T2" fmla="*/ 9 w 31"/>
                  <a:gd name="T3" fmla="*/ 2 h 38"/>
                  <a:gd name="T4" fmla="*/ 4 w 31"/>
                  <a:gd name="T5" fmla="*/ 23 h 38"/>
                  <a:gd name="T6" fmla="*/ 22 w 31"/>
                  <a:gd name="T7" fmla="*/ 35 h 38"/>
                  <a:gd name="T8" fmla="*/ 27 w 31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8"/>
                  <a:gd name="T17" fmla="*/ 31 w 3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8">
                    <a:moveTo>
                      <a:pt x="27" y="15"/>
                    </a:moveTo>
                    <a:cubicBezTo>
                      <a:pt x="24" y="5"/>
                      <a:pt x="16" y="0"/>
                      <a:pt x="9" y="2"/>
                    </a:cubicBezTo>
                    <a:cubicBezTo>
                      <a:pt x="3" y="4"/>
                      <a:pt x="0" y="14"/>
                      <a:pt x="4" y="23"/>
                    </a:cubicBezTo>
                    <a:cubicBezTo>
                      <a:pt x="7" y="32"/>
                      <a:pt x="15" y="38"/>
                      <a:pt x="22" y="35"/>
                    </a:cubicBezTo>
                    <a:cubicBezTo>
                      <a:pt x="28" y="33"/>
                      <a:pt x="31" y="24"/>
                      <a:pt x="27" y="15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195" name="Freeform 284"/>
              <p:cNvSpPr>
                <a:spLocks noEditPoints="1"/>
              </p:cNvSpPr>
              <p:nvPr/>
            </p:nvSpPr>
            <p:spPr bwMode="auto">
              <a:xfrm>
                <a:off x="4941" y="1238"/>
                <a:ext cx="114" cy="106"/>
              </a:xfrm>
              <a:custGeom>
                <a:avLst/>
                <a:gdLst>
                  <a:gd name="T0" fmla="*/ 0 w 121"/>
                  <a:gd name="T1" fmla="*/ 0 h 113"/>
                  <a:gd name="T2" fmla="*/ 21 w 121"/>
                  <a:gd name="T3" fmla="*/ 9 h 113"/>
                  <a:gd name="T4" fmla="*/ 0 w 121"/>
                  <a:gd name="T5" fmla="*/ 8 h 113"/>
                  <a:gd name="T6" fmla="*/ 21 w 121"/>
                  <a:gd name="T7" fmla="*/ 14 h 113"/>
                  <a:gd name="T8" fmla="*/ 0 w 121"/>
                  <a:gd name="T9" fmla="*/ 8 h 113"/>
                  <a:gd name="T10" fmla="*/ 21 w 121"/>
                  <a:gd name="T11" fmla="*/ 18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13"/>
                  <a:gd name="T20" fmla="*/ 121 w 121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13">
                    <a:moveTo>
                      <a:pt x="0" y="0"/>
                    </a:moveTo>
                    <a:cubicBezTo>
                      <a:pt x="36" y="30"/>
                      <a:pt x="77" y="52"/>
                      <a:pt x="121" y="63"/>
                    </a:cubicBezTo>
                    <a:moveTo>
                      <a:pt x="0" y="25"/>
                    </a:moveTo>
                    <a:cubicBezTo>
                      <a:pt x="36" y="55"/>
                      <a:pt x="77" y="77"/>
                      <a:pt x="121" y="88"/>
                    </a:cubicBezTo>
                    <a:moveTo>
                      <a:pt x="0" y="49"/>
                    </a:moveTo>
                    <a:cubicBezTo>
                      <a:pt x="36" y="80"/>
                      <a:pt x="77" y="102"/>
                      <a:pt x="121" y="113"/>
                    </a:cubicBezTo>
                  </a:path>
                </a:pathLst>
              </a:custGeom>
              <a:noFill/>
              <a:ln w="762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196" name="Freeform 285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5 w 131"/>
                  <a:gd name="T1" fmla="*/ 9 h 75"/>
                  <a:gd name="T2" fmla="*/ 15 w 131"/>
                  <a:gd name="T3" fmla="*/ 15 h 75"/>
                  <a:gd name="T4" fmla="*/ 16 w 131"/>
                  <a:gd name="T5" fmla="*/ 13 h 75"/>
                  <a:gd name="T6" fmla="*/ 15 w 131"/>
                  <a:gd name="T7" fmla="*/ 12 h 75"/>
                  <a:gd name="T8" fmla="*/ 7 w 131"/>
                  <a:gd name="T9" fmla="*/ 1 h 75"/>
                  <a:gd name="T10" fmla="*/ 2 w 131"/>
                  <a:gd name="T11" fmla="*/ 1 h 75"/>
                  <a:gd name="T12" fmla="*/ 1 w 131"/>
                  <a:gd name="T13" fmla="*/ 4 h 75"/>
                  <a:gd name="T14" fmla="*/ 5 w 131"/>
                  <a:gd name="T15" fmla="*/ 9 h 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"/>
                  <a:gd name="T25" fmla="*/ 0 h 75"/>
                  <a:gd name="T26" fmla="*/ 131 w 131"/>
                  <a:gd name="T27" fmla="*/ 75 h 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" h="75">
                    <a:moveTo>
                      <a:pt x="5" y="11"/>
                    </a:moveTo>
                    <a:cubicBezTo>
                      <a:pt x="39" y="41"/>
                      <a:pt x="81" y="62"/>
                      <a:pt x="125" y="75"/>
                    </a:cubicBezTo>
                    <a:cubicBezTo>
                      <a:pt x="129" y="74"/>
                      <a:pt x="131" y="71"/>
                      <a:pt x="130" y="67"/>
                    </a:cubicBezTo>
                    <a:cubicBezTo>
                      <a:pt x="130" y="65"/>
                      <a:pt x="128" y="63"/>
                      <a:pt x="125" y="63"/>
                    </a:cubicBezTo>
                    <a:cubicBezTo>
                      <a:pt x="82" y="51"/>
                      <a:pt x="41" y="30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2" y="9"/>
                      <a:pt x="5" y="11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197" name="Freeform 286"/>
              <p:cNvSpPr>
                <a:spLocks/>
              </p:cNvSpPr>
              <p:nvPr/>
            </p:nvSpPr>
            <p:spPr bwMode="auto">
              <a:xfrm>
                <a:off x="4937" y="995"/>
                <a:ext cx="122" cy="71"/>
              </a:xfrm>
              <a:custGeom>
                <a:avLst/>
                <a:gdLst>
                  <a:gd name="T0" fmla="*/ 4 w 122"/>
                  <a:gd name="T1" fmla="*/ 11 h 71"/>
                  <a:gd name="T2" fmla="*/ 117 w 122"/>
                  <a:gd name="T3" fmla="*/ 71 h 71"/>
                  <a:gd name="T4" fmla="*/ 122 w 122"/>
                  <a:gd name="T5" fmla="*/ 63 h 71"/>
                  <a:gd name="T6" fmla="*/ 117 w 122"/>
                  <a:gd name="T7" fmla="*/ 59 h 71"/>
                  <a:gd name="T8" fmla="*/ 6 w 122"/>
                  <a:gd name="T9" fmla="*/ 1 h 71"/>
                  <a:gd name="T10" fmla="*/ 1 w 122"/>
                  <a:gd name="T11" fmla="*/ 1 h 71"/>
                  <a:gd name="T12" fmla="*/ 1 w 122"/>
                  <a:gd name="T13" fmla="*/ 4 h 71"/>
                  <a:gd name="T14" fmla="*/ 4 w 122"/>
                  <a:gd name="T15" fmla="*/ 11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71"/>
                  <a:gd name="T26" fmla="*/ 122 w 122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71">
                    <a:moveTo>
                      <a:pt x="4" y="11"/>
                    </a:moveTo>
                    <a:cubicBezTo>
                      <a:pt x="36" y="39"/>
                      <a:pt x="76" y="58"/>
                      <a:pt x="117" y="71"/>
                    </a:cubicBezTo>
                    <a:cubicBezTo>
                      <a:pt x="121" y="70"/>
                      <a:pt x="122" y="67"/>
                      <a:pt x="122" y="63"/>
                    </a:cubicBezTo>
                    <a:cubicBezTo>
                      <a:pt x="122" y="61"/>
                      <a:pt x="120" y="59"/>
                      <a:pt x="117" y="59"/>
                    </a:cubicBezTo>
                    <a:cubicBezTo>
                      <a:pt x="76" y="48"/>
                      <a:pt x="38" y="28"/>
                      <a:pt x="6" y="1"/>
                    </a:cubicBezTo>
                    <a:cubicBezTo>
                      <a:pt x="5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7"/>
                      <a:pt x="1" y="9"/>
                      <a:pt x="4" y="11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198" name="Picture 287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199" name="Picture 288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53" y="1006"/>
                <a:ext cx="7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00" name="Freeform 289"/>
              <p:cNvSpPr>
                <a:spLocks/>
              </p:cNvSpPr>
              <p:nvPr/>
            </p:nvSpPr>
            <p:spPr bwMode="auto">
              <a:xfrm>
                <a:off x="4970" y="1023"/>
                <a:ext cx="38" cy="29"/>
              </a:xfrm>
              <a:custGeom>
                <a:avLst/>
                <a:gdLst>
                  <a:gd name="T0" fmla="*/ 38 w 38"/>
                  <a:gd name="T1" fmla="*/ 28 h 29"/>
                  <a:gd name="T2" fmla="*/ 4 w 38"/>
                  <a:gd name="T3" fmla="*/ 11 h 29"/>
                  <a:gd name="T4" fmla="*/ 24 w 38"/>
                  <a:gd name="T5" fmla="*/ 28 h 29"/>
                  <a:gd name="T6" fmla="*/ 38 w 38"/>
                  <a:gd name="T7" fmla="*/ 28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29"/>
                  <a:gd name="T14" fmla="*/ 38 w 38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29">
                    <a:moveTo>
                      <a:pt x="38" y="28"/>
                    </a:moveTo>
                    <a:cubicBezTo>
                      <a:pt x="31" y="8"/>
                      <a:pt x="16" y="0"/>
                      <a:pt x="4" y="11"/>
                    </a:cubicBezTo>
                    <a:cubicBezTo>
                      <a:pt x="0" y="18"/>
                      <a:pt x="9" y="26"/>
                      <a:pt x="24" y="28"/>
                    </a:cubicBezTo>
                    <a:cubicBezTo>
                      <a:pt x="28" y="29"/>
                      <a:pt x="33" y="29"/>
                      <a:pt x="38" y="28"/>
                    </a:cubicBezTo>
                  </a:path>
                </a:pathLst>
              </a:custGeom>
              <a:noFill/>
              <a:ln w="1905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pic>
            <p:nvPicPr>
              <p:cNvPr id="91201" name="Picture 290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02" name="Picture 291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203" name="Picture 292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3" y="1021"/>
                <a:ext cx="150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204" name="Freeform 293"/>
              <p:cNvSpPr>
                <a:spLocks/>
              </p:cNvSpPr>
              <p:nvPr/>
            </p:nvSpPr>
            <p:spPr bwMode="auto">
              <a:xfrm>
                <a:off x="4941" y="1043"/>
                <a:ext cx="114" cy="68"/>
              </a:xfrm>
              <a:custGeom>
                <a:avLst/>
                <a:gdLst>
                  <a:gd name="T0" fmla="*/ 0 w 121"/>
                  <a:gd name="T1" fmla="*/ 8 h 72"/>
                  <a:gd name="T2" fmla="*/ 21 w 121"/>
                  <a:gd name="T3" fmla="*/ 14 h 72"/>
                  <a:gd name="T4" fmla="*/ 21 w 121"/>
                  <a:gd name="T5" fmla="*/ 14 h 72"/>
                  <a:gd name="T6" fmla="*/ 21 w 121"/>
                  <a:gd name="T7" fmla="*/ 12 h 72"/>
                  <a:gd name="T8" fmla="*/ 0 w 121"/>
                  <a:gd name="T9" fmla="*/ 0 h 72"/>
                  <a:gd name="T10" fmla="*/ 0 w 121"/>
                  <a:gd name="T11" fmla="*/ 0 h 72"/>
                  <a:gd name="T12" fmla="*/ 0 w 121"/>
                  <a:gd name="T13" fmla="*/ 8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72"/>
                  <a:gd name="T23" fmla="*/ 121 w 121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72">
                    <a:moveTo>
                      <a:pt x="0" y="8"/>
                    </a:moveTo>
                    <a:cubicBezTo>
                      <a:pt x="35" y="38"/>
                      <a:pt x="76" y="60"/>
                      <a:pt x="121" y="72"/>
                    </a:cubicBezTo>
                    <a:lnTo>
                      <a:pt x="121" y="64"/>
                    </a:lnTo>
                    <a:cubicBezTo>
                      <a:pt x="77" y="51"/>
                      <a:pt x="35" y="29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05" name="Freeform 294"/>
              <p:cNvSpPr>
                <a:spLocks/>
              </p:cNvSpPr>
              <p:nvPr/>
            </p:nvSpPr>
            <p:spPr bwMode="auto">
              <a:xfrm>
                <a:off x="4941" y="1037"/>
                <a:ext cx="114" cy="90"/>
              </a:xfrm>
              <a:custGeom>
                <a:avLst/>
                <a:gdLst>
                  <a:gd name="T0" fmla="*/ 0 w 121"/>
                  <a:gd name="T1" fmla="*/ 0 h 96"/>
                  <a:gd name="T2" fmla="*/ 0 w 121"/>
                  <a:gd name="T3" fmla="*/ 8 h 96"/>
                  <a:gd name="T4" fmla="*/ 21 w 121"/>
                  <a:gd name="T5" fmla="*/ 15 h 96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6"/>
                  <a:gd name="T11" fmla="*/ 121 w 121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6">
                    <a:moveTo>
                      <a:pt x="0" y="0"/>
                    </a:moveTo>
                    <a:lnTo>
                      <a:pt x="0" y="33"/>
                    </a:lnTo>
                    <a:cubicBezTo>
                      <a:pt x="35" y="62"/>
                      <a:pt x="77" y="84"/>
                      <a:pt x="121" y="96"/>
                    </a:cubicBezTo>
                  </a:path>
                </a:pathLst>
              </a:custGeom>
              <a:noFill/>
              <a:ln w="508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1206" name="Freeform 295"/>
              <p:cNvSpPr>
                <a:spLocks/>
              </p:cNvSpPr>
              <p:nvPr/>
            </p:nvSpPr>
            <p:spPr bwMode="auto">
              <a:xfrm>
                <a:off x="4941" y="1037"/>
                <a:ext cx="114" cy="91"/>
              </a:xfrm>
              <a:custGeom>
                <a:avLst/>
                <a:gdLst>
                  <a:gd name="T0" fmla="*/ 21 w 121"/>
                  <a:gd name="T1" fmla="*/ 15 h 97"/>
                  <a:gd name="T2" fmla="*/ 21 w 121"/>
                  <a:gd name="T3" fmla="*/ 9 h 97"/>
                  <a:gd name="T4" fmla="*/ 0 w 121"/>
                  <a:gd name="T5" fmla="*/ 0 h 97"/>
                  <a:gd name="T6" fmla="*/ 0 60000 65536"/>
                  <a:gd name="T7" fmla="*/ 0 60000 65536"/>
                  <a:gd name="T8" fmla="*/ 0 60000 65536"/>
                  <a:gd name="T9" fmla="*/ 0 w 121"/>
                  <a:gd name="T10" fmla="*/ 0 h 97"/>
                  <a:gd name="T11" fmla="*/ 121 w 121"/>
                  <a:gd name="T12" fmla="*/ 97 h 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1" h="97">
                    <a:moveTo>
                      <a:pt x="121" y="97"/>
                    </a:moveTo>
                    <a:lnTo>
                      <a:pt x="121" y="64"/>
                    </a:lnTo>
                    <a:cubicBezTo>
                      <a:pt x="77" y="51"/>
                      <a:pt x="36" y="29"/>
                      <a:pt x="0" y="0"/>
                    </a:cubicBezTo>
                  </a:path>
                </a:pathLst>
              </a:custGeom>
              <a:noFill/>
              <a:ln w="5080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91162" name="Rectangle 296"/>
            <p:cNvSpPr>
              <a:spLocks noChangeArrowheads="1"/>
            </p:cNvSpPr>
            <p:nvPr/>
          </p:nvSpPr>
          <p:spPr bwMode="auto">
            <a:xfrm>
              <a:off x="6054" y="1234"/>
              <a:ext cx="42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  <a:cs typeface="Arial" charset="0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rPr>
                <a:t>ASP1</a:t>
              </a:r>
              <a:endParaRPr lang="zh-CN" altLang="en-US" sz="240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cxnSp>
          <p:nvCxnSpPr>
            <p:cNvPr id="91163" name="AutoShape 297"/>
            <p:cNvCxnSpPr>
              <a:cxnSpLocks noChangeShapeType="1"/>
            </p:cNvCxnSpPr>
            <p:nvPr/>
          </p:nvCxnSpPr>
          <p:spPr bwMode="auto">
            <a:xfrm rot="16200000" flipH="1">
              <a:off x="5843" y="2817"/>
              <a:ext cx="1898" cy="834"/>
            </a:xfrm>
            <a:prstGeom prst="bentConnector3">
              <a:avLst>
                <a:gd name="adj1" fmla="val 41407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164" name="AutoShape 298"/>
            <p:cNvCxnSpPr>
              <a:cxnSpLocks noChangeShapeType="1"/>
              <a:stCxn id="91381" idx="5"/>
            </p:cNvCxnSpPr>
            <p:nvPr/>
          </p:nvCxnSpPr>
          <p:spPr bwMode="auto">
            <a:xfrm rot="16200000" flipH="1">
              <a:off x="4930" y="2096"/>
              <a:ext cx="2257" cy="1917"/>
            </a:xfrm>
            <a:prstGeom prst="bentConnector3">
              <a:avLst>
                <a:gd name="adj1" fmla="val 61407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165" name="AutoShape 299"/>
            <p:cNvCxnSpPr>
              <a:cxnSpLocks noChangeShapeType="1"/>
            </p:cNvCxnSpPr>
            <p:nvPr/>
          </p:nvCxnSpPr>
          <p:spPr bwMode="auto">
            <a:xfrm rot="5400000" flipV="1">
              <a:off x="4366" y="1647"/>
              <a:ext cx="2094" cy="2793"/>
            </a:xfrm>
            <a:prstGeom prst="bentConnector3">
              <a:avLst>
                <a:gd name="adj1" fmla="val 72537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1308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2636890"/>
            <a:ext cx="8206800" cy="399251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dirty="0" smtClean="0">
                <a:ea typeface="ＭＳ Ｐゴシック" pitchFamily="34" charset="-128"/>
              </a:rPr>
              <a:t>The Broadband Forum is the central organization driving global broadband wireline solutions and empowering converged packet networks worldwide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dirty="0" smtClean="0">
                <a:ea typeface="ＭＳ Ｐゴシック" pitchFamily="34" charset="-128"/>
              </a:rPr>
              <a:t>Focused on engineering smooth evolution of broadband networks and mitigating new technology risks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dirty="0" smtClean="0">
                <a:ea typeface="ＭＳ Ｐゴシック" pitchFamily="34" charset="-128"/>
              </a:rPr>
              <a:t>Our work-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 smtClean="0">
                <a:ea typeface="ＭＳ Ｐゴシック" pitchFamily="34" charset="-128"/>
              </a:rPr>
              <a:t>defines best practices for global networks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 smtClean="0">
                <a:ea typeface="ＭＳ Ｐゴシック" pitchFamily="34" charset="-128"/>
              </a:rPr>
              <a:t>enables service and content delivery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 smtClean="0">
                <a:ea typeface="ＭＳ Ｐゴシック" pitchFamily="34" charset="-128"/>
              </a:rPr>
              <a:t>engineers critical device &amp; service management tools, and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 smtClean="0">
                <a:ea typeface="ＭＳ Ｐゴシック" pitchFamily="34" charset="-128"/>
              </a:rPr>
              <a:t>is key to redefining broadband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26E38F-FEA0-44A4-89BB-5CB897112308}" type="slidenum">
              <a:rPr lang="en-US" altLang="en-US" sz="1800" b="0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 altLang="en-US" sz="1800" b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660" y="548600"/>
            <a:ext cx="4837963" cy="188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751770" y="457200"/>
            <a:ext cx="7924800" cy="99060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ea typeface="ＭＳ Ｐゴシック" pitchFamily="34" charset="-128"/>
              </a:rPr>
              <a:t>BBF -</a:t>
            </a:r>
            <a:r>
              <a:rPr lang="en-US" altLang="en-US" sz="3200" dirty="0" smtClean="0">
                <a:ea typeface="ＭＳ Ｐゴシック" pitchFamily="34" charset="-128"/>
              </a:rPr>
              <a:t> Addressing end-to-end Multi-service Broadband Network (MSBN)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D8408-EE07-4054-BDF1-2DA93973A1E7}" type="datetime1">
              <a:rPr lang="en-US" smtClean="0"/>
              <a:t>6/4/2014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5EB8-E9E4-41E4-A3C5-898404044F8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45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6934200" cy="511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Rectangle 1"/>
          <p:cNvSpPr>
            <a:spLocks noChangeArrowheads="1"/>
          </p:cNvSpPr>
          <p:nvPr/>
        </p:nvSpPr>
        <p:spPr bwMode="auto">
          <a:xfrm rot="-5400000">
            <a:off x="6320631" y="3264694"/>
            <a:ext cx="26019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charset="0"/>
              </a:defRPr>
            </a:lvl9pPr>
          </a:lstStyle>
          <a:p>
            <a:r>
              <a:rPr lang="en-US" altLang="en-US" sz="1600">
                <a:solidFill>
                  <a:srgbClr val="003366"/>
                </a:solidFill>
              </a:rPr>
              <a:t>Connected Business/Home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22130" y="5229250"/>
            <a:ext cx="3150120" cy="216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solidFill>
                  <a:srgbClr val="FF9900"/>
                </a:solidFill>
              </a:rPr>
              <a:t> TR-187i2, TR-296 IPv6 Transition Mechanisms</a:t>
            </a:r>
          </a:p>
        </p:txBody>
      </p:sp>
    </p:spTree>
    <p:extLst>
      <p:ext uri="{BB962C8B-B14F-4D97-AF65-F5344CB8AC3E}">
        <p14:creationId xmlns:p14="http://schemas.microsoft.com/office/powerpoint/2010/main" val="19362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262734" y="499697"/>
            <a:ext cx="6550450" cy="39199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 cmpd="sng">
            <a:solidFill>
              <a:schemeClr val="bg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40" tIns="45621" rIns="91240" bIns="45621" rtlCol="0" anchor="ctr"/>
          <a:lstStyle/>
          <a:p>
            <a:pPr algn="ctr" defTabSz="1208504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481709" y="930771"/>
            <a:ext cx="3759056" cy="3365603"/>
          </a:xfrm>
          <a:prstGeom prst="roundRect">
            <a:avLst>
              <a:gd name="adj" fmla="val 1146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0862" tIns="60417" rIns="120862" bIns="60417" rtlCol="0" anchor="t" anchorCtr="0"/>
          <a:lstStyle/>
          <a:p>
            <a:pPr algn="ctr" defTabSz="1208504"/>
            <a:endParaRPr lang="en-US" sz="1900" dirty="0">
              <a:solidFill>
                <a:srgbClr val="652D89">
                  <a:lumMod val="75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4649" y="959941"/>
            <a:ext cx="1712339" cy="614457"/>
          </a:xfrm>
          <a:prstGeom prst="rect">
            <a:avLst/>
          </a:prstGeom>
          <a:noFill/>
        </p:spPr>
        <p:txBody>
          <a:bodyPr wrap="square" lIns="120862" tIns="60417" rIns="120862" bIns="60417" rtlCol="0">
            <a:spAutoFit/>
          </a:bodyPr>
          <a:lstStyle/>
          <a:p>
            <a:pPr algn="ctr" defTabSz="1208504"/>
            <a:r>
              <a:rPr lang="en-US" sz="1600" dirty="0">
                <a:solidFill>
                  <a:srgbClr val="404040"/>
                </a:solidFill>
                <a:cs typeface="Arial" pitchFamily="34" charset="0"/>
              </a:rPr>
              <a:t>Traditional </a:t>
            </a:r>
            <a:r>
              <a:rPr lang="en-US" sz="1600" dirty="0" smtClean="0">
                <a:solidFill>
                  <a:srgbClr val="404040"/>
                </a:solidFill>
                <a:cs typeface="Arial" pitchFamily="34" charset="0"/>
              </a:rPr>
              <a:t>Carrier</a:t>
            </a:r>
            <a:endParaRPr lang="en-US" sz="1600" dirty="0">
              <a:solidFill>
                <a:srgbClr val="404040"/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709" y="2619984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44287" y="1781784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91200" y="4953000"/>
            <a:ext cx="3111428" cy="1220078"/>
          </a:xfrm>
          <a:prstGeom prst="rect">
            <a:avLst/>
          </a:prstGeom>
          <a:solidFill>
            <a:srgbClr val="004020"/>
          </a:solidFill>
          <a:ln w="28575" cmpd="sng"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120862" tIns="60417" rIns="120862" bIns="60417" rtlCol="0">
            <a:noAutofit/>
          </a:bodyPr>
          <a:lstStyle/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Lean &amp; Agile players with economies of scale</a:t>
            </a:r>
          </a:p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Highly-automated operations</a:t>
            </a:r>
          </a:p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Fast-paced innovation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44287" y="2386623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0411" y="2010384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4884" y="545268"/>
            <a:ext cx="1582116" cy="369132"/>
          </a:xfrm>
          <a:prstGeom prst="rect">
            <a:avLst/>
          </a:prstGeom>
          <a:noFill/>
        </p:spPr>
        <p:txBody>
          <a:bodyPr wrap="square" lIns="91240" tIns="45621" rIns="91240" bIns="45621" rtlCol="0">
            <a:spAutoFit/>
          </a:bodyPr>
          <a:lstStyle/>
          <a:p>
            <a:pPr defTabSz="1208504"/>
            <a:r>
              <a:rPr lang="en-US" dirty="0">
                <a:solidFill>
                  <a:srgbClr val="8AB98A">
                    <a:lumMod val="50000"/>
                  </a:srgbClr>
                </a:solidFill>
                <a:cs typeface="Arial" pitchFamily="34" charset="0"/>
              </a:rPr>
              <a:t>The Internet</a:t>
            </a:r>
            <a:endParaRPr lang="en-US" sz="2100" dirty="0">
              <a:solidFill>
                <a:srgbClr val="8AB98A">
                  <a:lumMod val="50000"/>
                </a:srgbClr>
              </a:solidFill>
              <a:cs typeface="Arial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610418" y="2467573"/>
            <a:ext cx="1053269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610418" y="3077173"/>
            <a:ext cx="1053269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362200" y="4962730"/>
            <a:ext cx="3258247" cy="122007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 cmpd="sng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120862" tIns="60417" rIns="120862" bIns="60417" rtlCol="0">
            <a:noAutofit/>
          </a:bodyPr>
          <a:lstStyle/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Complex system inherited from decades of network and service evolution</a:t>
            </a:r>
          </a:p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Exponential growth </a:t>
            </a:r>
            <a:r>
              <a:rPr lang="en-US" sz="1400" dirty="0" smtClean="0">
                <a:solidFill>
                  <a:srgbClr val="FFFFFF"/>
                </a:solidFill>
              </a:rPr>
              <a:t>of bandwidth </a:t>
            </a:r>
            <a:r>
              <a:rPr lang="en-US" sz="1400" dirty="0">
                <a:solidFill>
                  <a:srgbClr val="FFFFFF"/>
                </a:solidFill>
              </a:rPr>
              <a:t>to manage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060881" y="921042"/>
            <a:ext cx="1548117" cy="337342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0862" tIns="60417" rIns="120862" bIns="60417" rtlCol="0" anchor="ctr"/>
          <a:lstStyle/>
          <a:p>
            <a:pPr algn="ctr" defTabSz="1208504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290442" y="1479221"/>
            <a:ext cx="862958" cy="2502079"/>
            <a:chOff x="10495576" y="2135830"/>
            <a:chExt cx="1150311" cy="2502079"/>
          </a:xfrm>
        </p:grpSpPr>
        <p:sp>
          <p:nvSpPr>
            <p:cNvPr id="23" name="Rounded Rectangle 22"/>
            <p:cNvSpPr/>
            <p:nvPr/>
          </p:nvSpPr>
          <p:spPr>
            <a:xfrm>
              <a:off x="10500213" y="2135830"/>
              <a:ext cx="1139458" cy="52310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20937" tIns="60458" rIns="120937" bIns="60458" rtlCol="0" anchor="ctr"/>
            <a:lstStyle/>
            <a:p>
              <a:pPr algn="ctr" defTabSz="1208504"/>
              <a:r>
                <a:rPr lang="en-US" sz="1600" dirty="0">
                  <a:solidFill>
                    <a:srgbClr val="FFFFFF"/>
                  </a:solidFill>
                </a:rPr>
                <a:t>IaaS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0500213" y="2766961"/>
              <a:ext cx="1139458" cy="52310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20937" tIns="60458" rIns="120937" bIns="60458" rtlCol="0" anchor="ctr"/>
            <a:lstStyle/>
            <a:p>
              <a:pPr algn="ctr" defTabSz="1208504"/>
              <a:r>
                <a:rPr lang="en-US" sz="1600" dirty="0">
                  <a:solidFill>
                    <a:srgbClr val="FFFFFF"/>
                  </a:solidFill>
                </a:rPr>
                <a:t>PaaS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495576" y="3382341"/>
              <a:ext cx="1139458" cy="52310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20937" tIns="60458" rIns="120937" bIns="60458" rtlCol="0" anchor="ctr"/>
            <a:lstStyle/>
            <a:p>
              <a:pPr algn="ctr" defTabSz="1208504"/>
              <a:r>
                <a:rPr lang="en-US" sz="1600" dirty="0">
                  <a:solidFill>
                    <a:srgbClr val="FFFFFF"/>
                  </a:solidFill>
                </a:rPr>
                <a:t>SaaS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0506429" y="4114800"/>
              <a:ext cx="1139458" cy="52310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20937" tIns="60458" rIns="120937" bIns="60458" rtlCol="0" anchor="ctr"/>
            <a:lstStyle/>
            <a:p>
              <a:pPr algn="ctr" defTabSz="1208504"/>
              <a:r>
                <a:rPr lang="en-US" sz="1600" dirty="0">
                  <a:solidFill>
                    <a:srgbClr val="FFFFFF"/>
                  </a:solidFill>
                </a:rPr>
                <a:t>OTT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984589" y="3036621"/>
            <a:ext cx="797431" cy="106162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mpd="sng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240" tIns="45621" rIns="91240" bIns="45621" rtlCol="0">
            <a:spAutoFit/>
          </a:bodyPr>
          <a:lstStyle/>
          <a:p>
            <a:pPr algn="ctr" defTabSz="912388"/>
            <a:r>
              <a:rPr lang="en-US" sz="1050" dirty="0" smtClean="0">
                <a:solidFill>
                  <a:srgbClr val="000000"/>
                </a:solidFill>
              </a:rPr>
              <a:t>Multiple</a:t>
            </a:r>
            <a:endParaRPr lang="en-US" sz="1050" dirty="0">
              <a:solidFill>
                <a:srgbClr val="000000"/>
              </a:solidFill>
            </a:endParaRPr>
          </a:p>
          <a:p>
            <a:pPr algn="ctr" defTabSz="912388"/>
            <a:r>
              <a:rPr lang="en-US" sz="1050" dirty="0">
                <a:solidFill>
                  <a:srgbClr val="000000"/>
                </a:solidFill>
              </a:rPr>
              <a:t>N</a:t>
            </a:r>
            <a:r>
              <a:rPr lang="en-US" sz="1050" dirty="0" smtClean="0">
                <a:solidFill>
                  <a:srgbClr val="000000"/>
                </a:solidFill>
              </a:rPr>
              <a:t>etworks</a:t>
            </a:r>
            <a:r>
              <a:rPr lang="en-US" sz="1050" dirty="0">
                <a:solidFill>
                  <a:srgbClr val="000000"/>
                </a:solidFill>
              </a:rPr>
              <a:t>, </a:t>
            </a:r>
            <a:r>
              <a:rPr lang="en-US" sz="1050" dirty="0" smtClean="0">
                <a:solidFill>
                  <a:srgbClr val="000000"/>
                </a:solidFill>
              </a:rPr>
              <a:t>Technologies </a:t>
            </a:r>
            <a:r>
              <a:rPr lang="en-US" sz="1050" dirty="0">
                <a:solidFill>
                  <a:srgbClr val="000000"/>
                </a:solidFill>
              </a:rPr>
              <a:t>and </a:t>
            </a:r>
            <a:r>
              <a:rPr lang="en-US" sz="1050" dirty="0" smtClean="0">
                <a:solidFill>
                  <a:srgbClr val="000000"/>
                </a:solidFill>
              </a:rPr>
              <a:t>Systems</a:t>
            </a:r>
            <a:endParaRPr lang="en-US" sz="1050" dirty="0">
              <a:solidFill>
                <a:srgbClr val="000000"/>
              </a:solidFill>
            </a:endParaRPr>
          </a:p>
        </p:txBody>
      </p:sp>
      <p:sp>
        <p:nvSpPr>
          <p:cNvPr id="39" name="Bent Arrow 38"/>
          <p:cNvSpPr>
            <a:spLocks noChangeAspect="1"/>
          </p:cNvSpPr>
          <p:nvPr/>
        </p:nvSpPr>
        <p:spPr>
          <a:xfrm rot="5400000" flipH="1">
            <a:off x="4057133" y="2571755"/>
            <a:ext cx="542287" cy="405211"/>
          </a:xfrm>
          <a:prstGeom prst="bentArrow">
            <a:avLst/>
          </a:prstGeom>
          <a:solidFill>
            <a:srgbClr val="FF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240" tIns="45621" rIns="91240" bIns="45621" spcCol="0" rtlCol="0" anchor="ctr"/>
          <a:lstStyle/>
          <a:p>
            <a:pPr algn="ctr" defTabSz="912388"/>
            <a:endParaRPr lang="en-US" sz="1900" dirty="0">
              <a:solidFill>
                <a:srgbClr val="0096D6"/>
              </a:solidFill>
            </a:endParaRPr>
          </a:p>
        </p:txBody>
      </p:sp>
      <p:sp>
        <p:nvSpPr>
          <p:cNvPr id="40" name="Bent Arrow 39"/>
          <p:cNvSpPr>
            <a:spLocks noChangeAspect="1"/>
          </p:cNvSpPr>
          <p:nvPr/>
        </p:nvSpPr>
        <p:spPr>
          <a:xfrm rot="5400000" flipH="1">
            <a:off x="4089121" y="2559782"/>
            <a:ext cx="289140" cy="216054"/>
          </a:xfrm>
          <a:prstGeom prst="ben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240" tIns="45621" rIns="91240" bIns="45621" spcCol="0" rtlCol="0" anchor="ctr"/>
          <a:lstStyle/>
          <a:p>
            <a:pPr algn="ctr" defTabSz="912388"/>
            <a:endParaRPr lang="en-US" sz="1900" dirty="0">
              <a:solidFill>
                <a:srgbClr val="0096D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68498" y="2466414"/>
            <a:ext cx="341868" cy="352846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1500" dirty="0">
                <a:solidFill>
                  <a:srgbClr val="6DB344">
                    <a:lumMod val="75000"/>
                  </a:srgbClr>
                </a:solidFill>
                <a:cs typeface="Arial" pitchFamily="34" charset="0"/>
              </a:rPr>
              <a:t>$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32094" y="2618814"/>
            <a:ext cx="439651" cy="352846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1500" dirty="0">
                <a:solidFill>
                  <a:srgbClr val="FF0000"/>
                </a:solidFill>
                <a:cs typeface="Arial" pitchFamily="34" charset="0"/>
              </a:rPr>
              <a:t>$$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1550750" y="3691400"/>
            <a:ext cx="5460164" cy="33899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 flipV="1">
            <a:off x="6526601" y="1712592"/>
            <a:ext cx="1" cy="1220567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6534554" y="1712549"/>
            <a:ext cx="486127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6534555" y="2306549"/>
            <a:ext cx="486127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534554" y="2933115"/>
            <a:ext cx="486127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610413" y="2010373"/>
            <a:ext cx="4915278" cy="0"/>
          </a:xfrm>
          <a:prstGeom prst="straightConnector1">
            <a:avLst/>
          </a:prstGeom>
          <a:ln w="28575" cmpd="sng">
            <a:solidFill>
              <a:schemeClr val="tx2">
                <a:lumMod val="40000"/>
                <a:lumOff val="60000"/>
                <a:alpha val="50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610411" y="3311570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610411" y="1553184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34088" y="3229578"/>
            <a:ext cx="542243" cy="445179"/>
          </a:xfrm>
          <a:prstGeom prst="rect">
            <a:avLst/>
          </a:prstGeom>
          <a:noFill/>
        </p:spPr>
        <p:txBody>
          <a:bodyPr wrap="none" lIns="120862" tIns="60417" rIns="120862" bIns="60417" rtlCol="0">
            <a:spAutoFit/>
          </a:bodyPr>
          <a:lstStyle/>
          <a:p>
            <a:pPr defTabSz="1208504"/>
            <a:r>
              <a:rPr lang="en-US" sz="2100" dirty="0">
                <a:solidFill>
                  <a:srgbClr val="0070C0"/>
                </a:solidFill>
                <a:cs typeface="Arial" pitchFamily="34" charset="0"/>
              </a:rPr>
              <a:t>$$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636573" y="1419189"/>
            <a:ext cx="1170109" cy="430687"/>
          </a:xfrm>
          <a:prstGeom prst="rect">
            <a:avLst/>
          </a:prstGeom>
        </p:spPr>
        <p:txBody>
          <a:bodyPr wrap="none" lIns="91240" tIns="45621" rIns="91240" bIns="45621">
            <a:spAutoFit/>
          </a:bodyPr>
          <a:lstStyle/>
          <a:p>
            <a:pPr algn="ctr" defTabSz="1208504"/>
            <a:r>
              <a:rPr lang="en-US" sz="1100" dirty="0" smtClean="0">
                <a:solidFill>
                  <a:srgbClr val="404040"/>
                </a:solidFill>
              </a:rPr>
              <a:t>Converged </a:t>
            </a:r>
            <a:r>
              <a:rPr lang="en-US" sz="1100" dirty="0">
                <a:solidFill>
                  <a:srgbClr val="404040"/>
                </a:solidFill>
              </a:rPr>
              <a:t>and</a:t>
            </a:r>
          </a:p>
          <a:p>
            <a:pPr algn="ctr" defTabSz="1208504"/>
            <a:r>
              <a:rPr lang="en-US" sz="1100" dirty="0" smtClean="0">
                <a:solidFill>
                  <a:srgbClr val="404040"/>
                </a:solidFill>
              </a:rPr>
              <a:t>Private Networks</a:t>
            </a:r>
            <a:endParaRPr lang="en-US" sz="1100" dirty="0">
              <a:solidFill>
                <a:srgbClr val="404040"/>
              </a:solidFill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217" y="1929792"/>
            <a:ext cx="1486286" cy="2355223"/>
          </a:xfrm>
          <a:prstGeom prst="rect">
            <a:avLst/>
          </a:prstGeom>
        </p:spPr>
      </p:pic>
      <p:pic>
        <p:nvPicPr>
          <p:cNvPr id="54" name="Picture 53" descr="vnigraph-lin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612" y="2007991"/>
            <a:ext cx="1162771" cy="2095419"/>
          </a:xfrm>
          <a:prstGeom prst="rect">
            <a:avLst/>
          </a:prstGeom>
          <a:ln w="9525" cmpd="sng">
            <a:solidFill>
              <a:srgbClr val="7F7F7F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55" name="Group 54"/>
          <p:cNvGrpSpPr/>
          <p:nvPr/>
        </p:nvGrpSpPr>
        <p:grpSpPr>
          <a:xfrm>
            <a:off x="3723522" y="1464977"/>
            <a:ext cx="1305678" cy="754535"/>
            <a:chOff x="6818820" y="998593"/>
            <a:chExt cx="1848662" cy="962823"/>
          </a:xfrm>
        </p:grpSpPr>
        <p:grpSp>
          <p:nvGrpSpPr>
            <p:cNvPr id="56" name="Group 55"/>
            <p:cNvGrpSpPr/>
            <p:nvPr/>
          </p:nvGrpSpPr>
          <p:grpSpPr>
            <a:xfrm>
              <a:off x="6909677" y="1041897"/>
              <a:ext cx="1757805" cy="919519"/>
              <a:chOff x="7162801" y="2660179"/>
              <a:chExt cx="1757805" cy="122602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Rectangle 57"/>
              <p:cNvSpPr/>
              <p:nvPr/>
            </p:nvSpPr>
            <p:spPr>
              <a:xfrm>
                <a:off x="7162801" y="2667000"/>
                <a:ext cx="1752600" cy="1219201"/>
              </a:xfrm>
              <a:prstGeom prst="rect">
                <a:avLst/>
              </a:prstGeom>
              <a:solidFill>
                <a:srgbClr val="FFFFFF"/>
              </a:solidFill>
              <a:ln w="12700" cmpd="sng">
                <a:solidFill>
                  <a:srgbClr val="7F7F7F"/>
                </a:solidFill>
              </a:ln>
              <a:effectLst>
                <a:outerShdw blurRad="76200" dist="50800" dir="5400000" algn="ctr" rotWithShape="0">
                  <a:srgbClr val="000000">
                    <a:alpha val="2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08303"/>
                <a:endParaRPr lang="en-US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9" name="Straight Connector 58"/>
              <p:cNvCxnSpPr/>
              <p:nvPr/>
            </p:nvCxnSpPr>
            <p:spPr>
              <a:xfrm>
                <a:off x="7315200" y="2819400"/>
                <a:ext cx="0" cy="914400"/>
              </a:xfrm>
              <a:prstGeom prst="line">
                <a:avLst/>
              </a:prstGeom>
              <a:ln w="19050" cmpd="sng">
                <a:solidFill>
                  <a:srgbClr val="000000"/>
                </a:solidFill>
                <a:headEnd type="triangle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>
                <a:off x="7315200" y="3733800"/>
                <a:ext cx="1371600" cy="0"/>
              </a:xfrm>
              <a:prstGeom prst="line">
                <a:avLst/>
              </a:prstGeom>
              <a:ln w="19050" cmpd="sng">
                <a:solidFill>
                  <a:srgbClr val="000000"/>
                </a:solidFill>
                <a:headEnd type="triangle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7315200" y="3048000"/>
                <a:ext cx="1295400" cy="381000"/>
              </a:xfrm>
              <a:prstGeom prst="line">
                <a:avLst/>
              </a:prstGeom>
              <a:ln>
                <a:solidFill>
                  <a:srgbClr val="008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V="1">
                <a:off x="7315200" y="2971800"/>
                <a:ext cx="1295400" cy="381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/>
              <p:cNvSpPr txBox="1"/>
              <p:nvPr/>
            </p:nvSpPr>
            <p:spPr>
              <a:xfrm>
                <a:off x="8611480" y="3514613"/>
                <a:ext cx="309126" cy="366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08303"/>
                <a:r>
                  <a:rPr lang="en-US" sz="800" dirty="0">
                    <a:solidFill>
                      <a:srgbClr val="4C4C4C"/>
                    </a:solidFill>
                    <a:cs typeface="Arial" pitchFamily="34" charset="0"/>
                  </a:rPr>
                  <a:t>t</a:t>
                </a:r>
                <a:endParaRPr lang="en-US" sz="900" dirty="0">
                  <a:solidFill>
                    <a:srgbClr val="4C4C4C"/>
                  </a:solidFill>
                  <a:cs typeface="Arial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7271317" y="2660179"/>
                <a:ext cx="810714" cy="3927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08303"/>
                <a:r>
                  <a:rPr lang="en-US" sz="900" dirty="0">
                    <a:solidFill>
                      <a:srgbClr val="008000"/>
                    </a:solidFill>
                    <a:cs typeface="Arial" pitchFamily="34" charset="0"/>
                  </a:rPr>
                  <a:t>revenue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7333961" y="3276600"/>
                <a:ext cx="533818" cy="3927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08303"/>
                <a:r>
                  <a:rPr lang="en-US" sz="900" dirty="0">
                    <a:solidFill>
                      <a:srgbClr val="FF0000"/>
                    </a:solidFill>
                    <a:cs typeface="Arial" pitchFamily="34" charset="0"/>
                  </a:rPr>
                  <a:t>cost</a:t>
                </a: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6818820" y="998593"/>
              <a:ext cx="334048" cy="274895"/>
            </a:xfrm>
            <a:prstGeom prst="rect">
              <a:avLst/>
            </a:prstGeom>
            <a:noFill/>
          </p:spPr>
          <p:txBody>
            <a:bodyPr wrap="none" lIns="91425" tIns="45712" rIns="91425" bIns="45712" rtlCol="0">
              <a:spAutoFit/>
            </a:bodyPr>
            <a:lstStyle/>
            <a:p>
              <a:pPr defTabSz="1208303"/>
              <a:r>
                <a:rPr lang="en-US" sz="800" dirty="0">
                  <a:solidFill>
                    <a:srgbClr val="4C4C4C"/>
                  </a:solidFill>
                  <a:cs typeface="Arial" pitchFamily="34" charset="0"/>
                </a:rPr>
                <a:t>$</a:t>
              </a:r>
              <a:endParaRPr lang="en-US" sz="900" dirty="0">
                <a:solidFill>
                  <a:srgbClr val="4C4C4C"/>
                </a:solidFill>
                <a:cs typeface="Arial" pitchFamily="34" charset="0"/>
              </a:endParaRPr>
            </a:p>
          </p:txBody>
        </p:sp>
      </p:grpSp>
      <p:cxnSp>
        <p:nvCxnSpPr>
          <p:cNvPr id="66" name="Straight Arrow Connector 65"/>
          <p:cNvCxnSpPr/>
          <p:nvPr/>
        </p:nvCxnSpPr>
        <p:spPr>
          <a:xfrm flipV="1">
            <a:off x="2639376" y="3570018"/>
            <a:ext cx="1377321" cy="5223"/>
          </a:xfrm>
          <a:prstGeom prst="straightConnector1">
            <a:avLst/>
          </a:prstGeom>
          <a:ln w="57150" cmpd="sng">
            <a:solidFill>
              <a:schemeClr val="accent1">
                <a:alpha val="30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4754479" y="3570018"/>
            <a:ext cx="1161265" cy="5223"/>
          </a:xfrm>
          <a:prstGeom prst="straightConnector1">
            <a:avLst/>
          </a:prstGeom>
          <a:ln w="57150" cmpd="sng">
            <a:solidFill>
              <a:schemeClr val="accent1">
                <a:alpha val="30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3751198" y="1888396"/>
            <a:ext cx="1242285" cy="5223"/>
          </a:xfrm>
          <a:prstGeom prst="straightConnector1">
            <a:avLst/>
          </a:prstGeom>
          <a:ln w="57150" cmpd="sng">
            <a:solidFill>
              <a:schemeClr val="accent1">
                <a:alpha val="30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52400" y="4961576"/>
            <a:ext cx="2133600" cy="1210624"/>
          </a:xfrm>
          <a:prstGeom prst="rect">
            <a:avLst/>
          </a:prstGeom>
          <a:solidFill>
            <a:srgbClr val="000090"/>
          </a:solidFill>
          <a:ln w="28575" cmpd="sng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20862" tIns="60417" rIns="120862" bIns="60417" rtlCol="0">
            <a:noAutofit/>
          </a:bodyPr>
          <a:lstStyle/>
          <a:p>
            <a:pPr marL="302126" indent="-302126" defTabSz="1208504">
              <a:buFontTx/>
              <a:buAutoNum type="arabicPeriod"/>
            </a:pPr>
            <a:r>
              <a:rPr lang="en-US" sz="1400" dirty="0" smtClean="0">
                <a:solidFill>
                  <a:srgbClr val="FFFFFF"/>
                </a:solidFill>
              </a:rPr>
              <a:t>Packaged consumer services and </a:t>
            </a:r>
            <a:r>
              <a:rPr lang="en-US" sz="1400" dirty="0">
                <a:solidFill>
                  <a:srgbClr val="FFFFFF"/>
                </a:solidFill>
              </a:rPr>
              <a:t>usage</a:t>
            </a:r>
          </a:p>
          <a:p>
            <a:pPr marL="302126" indent="-302126" defTabSz="1208504">
              <a:buFontTx/>
              <a:buAutoNum type="arabicPeriod"/>
            </a:pPr>
            <a:r>
              <a:rPr lang="en-US" sz="1400" dirty="0">
                <a:solidFill>
                  <a:srgbClr val="FFFFFF"/>
                </a:solidFill>
              </a:rPr>
              <a:t>Pay-as-you-go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875189" y="946370"/>
            <a:ext cx="1825388" cy="338371"/>
          </a:xfrm>
          <a:prstGeom prst="rect">
            <a:avLst/>
          </a:prstGeom>
          <a:noFill/>
        </p:spPr>
        <p:txBody>
          <a:bodyPr wrap="square" lIns="91240" tIns="45621" rIns="91240" bIns="45621" rtlCol="0">
            <a:spAutoFit/>
          </a:bodyPr>
          <a:lstStyle/>
          <a:p>
            <a:pPr algn="ctr" defTabSz="1208504"/>
            <a:r>
              <a:rPr lang="en-US" sz="1600" dirty="0">
                <a:solidFill>
                  <a:srgbClr val="404040"/>
                </a:solidFill>
                <a:cs typeface="Arial" pitchFamily="34" charset="0"/>
              </a:rPr>
              <a:t>Cloud Providers</a:t>
            </a:r>
            <a:endParaRPr lang="en-US" sz="1500" dirty="0">
              <a:solidFill>
                <a:srgbClr val="404040"/>
              </a:solidFill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847004" y="2340191"/>
            <a:ext cx="1197937" cy="46146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240" tIns="45621" rIns="91240" bIns="45621" rtlCol="0">
            <a:spAutoFit/>
          </a:bodyPr>
          <a:lstStyle/>
          <a:p>
            <a:pPr defTabSz="912388"/>
            <a:r>
              <a:rPr lang="en-US" sz="1200" dirty="0" smtClean="0">
                <a:solidFill>
                  <a:srgbClr val="404040"/>
                </a:solidFill>
              </a:rPr>
              <a:t>Massive Growth</a:t>
            </a:r>
            <a:endParaRPr lang="en-US" sz="1200" dirty="0">
              <a:solidFill>
                <a:srgbClr val="404040"/>
              </a:solidFill>
            </a:endParaRPr>
          </a:p>
          <a:p>
            <a:pPr defTabSz="912388"/>
            <a:r>
              <a:rPr lang="en-US" sz="1200" dirty="0">
                <a:solidFill>
                  <a:srgbClr val="404040"/>
                </a:solidFill>
              </a:rPr>
              <a:t>of IP traffic</a:t>
            </a:r>
          </a:p>
        </p:txBody>
      </p:sp>
      <p:sp>
        <p:nvSpPr>
          <p:cNvPr id="69" name="Slide Number Placeholder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5EB8-E9E4-41E4-A3C5-898404044F83}" type="slidenum">
              <a:rPr lang="en-US" sz="1800" b="0" smtClean="0">
                <a:solidFill>
                  <a:srgbClr val="000000"/>
                </a:solidFill>
              </a:rPr>
              <a:pPr/>
              <a:t>4</a:t>
            </a:fld>
            <a:endParaRPr lang="en-US" sz="1800" b="0" dirty="0">
              <a:solidFill>
                <a:srgbClr val="000000"/>
              </a:solidFill>
            </a:endParaRPr>
          </a:p>
        </p:txBody>
      </p:sp>
      <p:grpSp>
        <p:nvGrpSpPr>
          <p:cNvPr id="79" name="Group 7"/>
          <p:cNvGrpSpPr/>
          <p:nvPr/>
        </p:nvGrpSpPr>
        <p:grpSpPr>
          <a:xfrm>
            <a:off x="285917" y="477133"/>
            <a:ext cx="1321454" cy="3905180"/>
            <a:chOff x="9512856" y="1173809"/>
            <a:chExt cx="1829294" cy="3801863"/>
          </a:xfrm>
          <a:solidFill>
            <a:srgbClr val="CAF278">
              <a:lumMod val="60000"/>
              <a:lumOff val="40000"/>
            </a:srgbClr>
          </a:solidFill>
        </p:grpSpPr>
        <p:sp>
          <p:nvSpPr>
            <p:cNvPr id="80" name="Rounded Rectangle 8"/>
            <p:cNvSpPr/>
            <p:nvPr/>
          </p:nvSpPr>
          <p:spPr>
            <a:xfrm>
              <a:off x="9590690" y="1173809"/>
              <a:ext cx="1673079" cy="380186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mpd="sng">
              <a:solidFill>
                <a:schemeClr val="bg1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40" tIns="45621" rIns="91240" bIns="45621" rtlCol="0" anchor="ctr"/>
            <a:lstStyle/>
            <a:p>
              <a:pPr algn="ctr" defTabSz="1208504"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512856" y="1219339"/>
              <a:ext cx="1829294" cy="388537"/>
            </a:xfrm>
            <a:prstGeom prst="rect">
              <a:avLst/>
            </a:prstGeom>
            <a:noFill/>
            <a:ln w="19050" cmpd="sng"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40" tIns="45621" rIns="91240" bIns="45621" rtlCol="0" anchor="ctr"/>
            <a:lstStyle/>
            <a:p>
              <a:pPr algn="ctr" defTabSz="1208504">
                <a:defRPr/>
              </a:pPr>
              <a:r>
                <a:rPr lang="en-US" dirty="0">
                  <a:solidFill>
                    <a:srgbClr val="FF0000"/>
                  </a:solidFill>
                </a:rPr>
                <a:t>End Users</a:t>
              </a:r>
            </a:p>
          </p:txBody>
        </p:sp>
        <p:sp>
          <p:nvSpPr>
            <p:cNvPr id="82" name="Rounded Rectangle 10"/>
            <p:cNvSpPr/>
            <p:nvPr/>
          </p:nvSpPr>
          <p:spPr>
            <a:xfrm>
              <a:off x="9706972" y="2359350"/>
              <a:ext cx="1409643" cy="5231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mpd="sng">
              <a:solidFill>
                <a:schemeClr val="bg1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40" tIns="45621" rIns="91240" bIns="45621" rtlCol="0" anchor="ctr"/>
            <a:lstStyle/>
            <a:p>
              <a:pPr algn="ctr" defTabSz="1208504">
                <a:defRPr/>
              </a:pPr>
              <a:r>
                <a:rPr lang="en-US" sz="1200" dirty="0">
                  <a:solidFill>
                    <a:srgbClr val="FF0000"/>
                  </a:solidFill>
                </a:rPr>
                <a:t>Enterprises</a:t>
              </a:r>
            </a:p>
          </p:txBody>
        </p:sp>
        <p:sp>
          <p:nvSpPr>
            <p:cNvPr id="83" name="Rounded Rectangle 11"/>
            <p:cNvSpPr/>
            <p:nvPr/>
          </p:nvSpPr>
          <p:spPr>
            <a:xfrm>
              <a:off x="9719419" y="3257308"/>
              <a:ext cx="1359855" cy="5231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mpd="sng">
              <a:solidFill>
                <a:schemeClr val="bg1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40" tIns="45621" rIns="91240" bIns="45621" rtlCol="0" anchor="ctr"/>
            <a:lstStyle/>
            <a:p>
              <a:pPr algn="ctr" defTabSz="1208504">
                <a:defRPr/>
              </a:pPr>
              <a:r>
                <a:rPr lang="en-US" sz="1200" dirty="0">
                  <a:solidFill>
                    <a:srgbClr val="FF0000"/>
                  </a:solidFill>
                </a:rPr>
                <a:t>Public Sector</a:t>
              </a:r>
            </a:p>
          </p:txBody>
        </p:sp>
        <p:sp>
          <p:nvSpPr>
            <p:cNvPr id="84" name="Rounded Rectangle 12"/>
            <p:cNvSpPr/>
            <p:nvPr/>
          </p:nvSpPr>
          <p:spPr>
            <a:xfrm>
              <a:off x="9746655" y="4095227"/>
              <a:ext cx="1347406" cy="52339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cmpd="sng">
              <a:solidFill>
                <a:schemeClr val="bg1"/>
              </a:solidFill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40" tIns="45621" rIns="91240" bIns="45621" rtlCol="0" anchor="ctr"/>
            <a:lstStyle/>
            <a:p>
              <a:pPr algn="ctr" defTabSz="1208504">
                <a:defRPr/>
              </a:pPr>
              <a:r>
                <a:rPr lang="en-US" sz="1200" dirty="0">
                  <a:solidFill>
                    <a:srgbClr val="FF0000"/>
                  </a:solidFill>
                </a:rPr>
                <a:t>Consumer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25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3899338" y="1484730"/>
            <a:ext cx="4787462" cy="1338828"/>
            <a:chOff x="3899338" y="995237"/>
            <a:chExt cx="4787462" cy="1004121"/>
          </a:xfrm>
        </p:grpSpPr>
        <p:sp>
          <p:nvSpPr>
            <p:cNvPr id="49" name="Rounded Rectangle 48"/>
            <p:cNvSpPr/>
            <p:nvPr/>
          </p:nvSpPr>
          <p:spPr>
            <a:xfrm>
              <a:off x="3899338" y="1027809"/>
              <a:ext cx="4787462" cy="843033"/>
            </a:xfrm>
            <a:prstGeom prst="round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accent6">
                    <a:alpha val="25000"/>
                  </a:schemeClr>
                </a:gs>
              </a:gsLst>
              <a:lin ang="16200000" scaled="1"/>
              <a:tileRect/>
            </a:gradFill>
            <a:ln w="25400" cap="flat" cmpd="sng" algn="ctr">
              <a:gradFill flip="none" rotWithShape="1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35000" endPos="15000" dist="38100" dir="5400000" sy="-100000" algn="bl" rotWithShape="0"/>
            </a:effectLst>
          </p:spPr>
          <p:txBody>
            <a:bodyPr rot="0" spcFirstLastPara="0" vertOverflow="overflow" horzOverflow="overflow" vert="horz" wrap="square" lIns="82124" tIns="41061" rIns="82124" bIns="410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85661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100" dirty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4038600" y="995237"/>
              <a:ext cx="4495800" cy="10041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lvl="1" algn="ctr">
                <a:lnSpc>
                  <a:spcPct val="90000"/>
                </a:lnSpc>
                <a:buClr>
                  <a:srgbClr val="96CA4B"/>
                </a:buClr>
                <a:buSzPct val="90000"/>
              </a:pP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Orchestration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</a:rPr>
                <a:t/>
              </a:r>
              <a:br>
                <a:rPr lang="en-US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100" dirty="0">
                  <a:solidFill>
                    <a:schemeClr val="accent1">
                      <a:lumMod val="50000"/>
                    </a:schemeClr>
                  </a:solidFill>
                </a:rPr>
                <a:t>Automation, </a:t>
              </a:r>
              <a:r>
                <a:rPr lang="en-US" sz="2100" dirty="0" smtClean="0">
                  <a:solidFill>
                    <a:schemeClr val="accent1">
                      <a:lumMod val="50000"/>
                    </a:schemeClr>
                  </a:solidFill>
                </a:rPr>
                <a:t>provisioning </a:t>
              </a:r>
              <a:r>
                <a:rPr lang="en-US" sz="2100" dirty="0">
                  <a:solidFill>
                    <a:schemeClr val="accent1">
                      <a:lumMod val="50000"/>
                    </a:schemeClr>
                  </a:solidFill>
                </a:rPr>
                <a:t>and interworking of physical and virtual resources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71574" y="1680558"/>
            <a:ext cx="1947969" cy="2126488"/>
            <a:chOff x="1009323" y="1328310"/>
            <a:chExt cx="1505478" cy="1422250"/>
          </a:xfrm>
        </p:grpSpPr>
        <p:sp>
          <p:nvSpPr>
            <p:cNvPr id="52" name="Oval 10"/>
            <p:cNvSpPr>
              <a:spLocks noChangeAspect="1" noChangeArrowheads="1"/>
            </p:cNvSpPr>
            <p:nvPr/>
          </p:nvSpPr>
          <p:spPr bwMode="ltGray">
            <a:xfrm>
              <a:off x="1046744" y="1328310"/>
              <a:ext cx="1421154" cy="1422250"/>
            </a:xfrm>
            <a:prstGeom prst="ellipse">
              <a:avLst/>
            </a:prstGeom>
            <a:solidFill>
              <a:schemeClr val="accent6">
                <a:lumMod val="75000"/>
                <a:alpha val="21000"/>
              </a:schemeClr>
            </a:solidFill>
            <a:ln w="5715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450585">
                <a:defRPr/>
              </a:pPr>
              <a:endParaRPr lang="en-US" sz="2100" kern="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09323" y="1505506"/>
              <a:ext cx="1505478" cy="450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450585">
                <a:lnSpc>
                  <a:spcPct val="90000"/>
                </a:lnSpc>
                <a:defRPr/>
              </a:pPr>
              <a:r>
                <a:rPr lang="en-US" sz="2100" b="1" kern="0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Service</a:t>
              </a:r>
            </a:p>
            <a:p>
              <a:pPr algn="ctr" defTabSz="1450585">
                <a:lnSpc>
                  <a:spcPct val="90000"/>
                </a:lnSpc>
                <a:defRPr/>
              </a:pPr>
              <a:r>
                <a:rPr lang="en-US" sz="2100" b="1" kern="0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Orchestration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513938" y="2830670"/>
            <a:ext cx="1838862" cy="2126488"/>
            <a:chOff x="1531173" y="2066712"/>
            <a:chExt cx="1421155" cy="1422250"/>
          </a:xfrm>
          <a:solidFill>
            <a:schemeClr val="bg1">
              <a:lumMod val="85000"/>
            </a:schemeClr>
          </a:solidFill>
        </p:grpSpPr>
        <p:sp>
          <p:nvSpPr>
            <p:cNvPr id="55" name="Oval 10"/>
            <p:cNvSpPr>
              <a:spLocks noChangeAspect="1" noChangeArrowheads="1"/>
            </p:cNvSpPr>
            <p:nvPr/>
          </p:nvSpPr>
          <p:spPr bwMode="ltGray">
            <a:xfrm>
              <a:off x="1531173" y="2066712"/>
              <a:ext cx="1421155" cy="1422250"/>
            </a:xfrm>
            <a:prstGeom prst="ellipse">
              <a:avLst/>
            </a:prstGeom>
            <a:grpFill/>
            <a:ln w="28575" cap="flat" cmpd="sng" algn="ctr">
              <a:solidFill>
                <a:schemeClr val="accent3">
                  <a:lumMod val="8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450585">
                <a:defRPr/>
              </a:pPr>
              <a:endParaRPr lang="en-US" sz="2100" kern="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230343" y="2453732"/>
              <a:ext cx="542873" cy="277896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algn="ctr" defTabSz="1450585">
                <a:defRPr/>
              </a:pPr>
              <a:r>
                <a:rPr lang="en-US" sz="2100" b="1" kern="0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NFV</a:t>
              </a:r>
            </a:p>
          </p:txBody>
        </p:sp>
        <p:sp>
          <p:nvSpPr>
            <p:cNvPr id="57" name="Freeform 135"/>
            <p:cNvSpPr>
              <a:spLocks noEditPoints="1"/>
            </p:cNvSpPr>
            <p:nvPr/>
          </p:nvSpPr>
          <p:spPr bwMode="auto">
            <a:xfrm>
              <a:off x="2069296" y="2782648"/>
              <a:ext cx="614339" cy="432660"/>
            </a:xfrm>
            <a:custGeom>
              <a:avLst/>
              <a:gdLst>
                <a:gd name="T0" fmla="*/ 318 w 352"/>
                <a:gd name="T1" fmla="*/ 136 h 225"/>
                <a:gd name="T2" fmla="*/ 292 w 352"/>
                <a:gd name="T3" fmla="*/ 110 h 225"/>
                <a:gd name="T4" fmla="*/ 146 w 352"/>
                <a:gd name="T5" fmla="*/ 72 h 225"/>
                <a:gd name="T6" fmla="*/ 80 w 352"/>
                <a:gd name="T7" fmla="*/ 110 h 225"/>
                <a:gd name="T8" fmla="*/ 76 w 352"/>
                <a:gd name="T9" fmla="*/ 225 h 225"/>
                <a:gd name="T10" fmla="*/ 171 w 352"/>
                <a:gd name="T11" fmla="*/ 225 h 225"/>
                <a:gd name="T12" fmla="*/ 290 w 352"/>
                <a:gd name="T13" fmla="*/ 225 h 225"/>
                <a:gd name="T14" fmla="*/ 352 w 352"/>
                <a:gd name="T15" fmla="*/ 182 h 225"/>
                <a:gd name="T16" fmla="*/ 318 w 352"/>
                <a:gd name="T17" fmla="*/ 136 h 225"/>
                <a:gd name="T18" fmla="*/ 290 w 352"/>
                <a:gd name="T19" fmla="*/ 210 h 225"/>
                <a:gd name="T20" fmla="*/ 171 w 352"/>
                <a:gd name="T21" fmla="*/ 210 h 225"/>
                <a:gd name="T22" fmla="*/ 76 w 352"/>
                <a:gd name="T23" fmla="*/ 210 h 225"/>
                <a:gd name="T24" fmla="*/ 36 w 352"/>
                <a:gd name="T25" fmla="*/ 166 h 225"/>
                <a:gd name="T26" fmla="*/ 47 w 352"/>
                <a:gd name="T27" fmla="*/ 137 h 225"/>
                <a:gd name="T28" fmla="*/ 80 w 352"/>
                <a:gd name="T29" fmla="*/ 124 h 225"/>
                <a:gd name="T30" fmla="*/ 98 w 352"/>
                <a:gd name="T31" fmla="*/ 124 h 225"/>
                <a:gd name="T32" fmla="*/ 94 w 352"/>
                <a:gd name="T33" fmla="*/ 107 h 225"/>
                <a:gd name="T34" fmla="*/ 99 w 352"/>
                <a:gd name="T35" fmla="*/ 89 h 225"/>
                <a:gd name="T36" fmla="*/ 120 w 352"/>
                <a:gd name="T37" fmla="*/ 79 h 225"/>
                <a:gd name="T38" fmla="*/ 139 w 352"/>
                <a:gd name="T39" fmla="*/ 84 h 225"/>
                <a:gd name="T40" fmla="*/ 156 w 352"/>
                <a:gd name="T41" fmla="*/ 93 h 225"/>
                <a:gd name="T42" fmla="*/ 160 w 352"/>
                <a:gd name="T43" fmla="*/ 75 h 225"/>
                <a:gd name="T44" fmla="*/ 215 w 352"/>
                <a:gd name="T45" fmla="*/ 40 h 225"/>
                <a:gd name="T46" fmla="*/ 268 w 352"/>
                <a:gd name="T47" fmla="*/ 61 h 225"/>
                <a:gd name="T48" fmla="*/ 278 w 352"/>
                <a:gd name="T49" fmla="*/ 108 h 225"/>
                <a:gd name="T50" fmla="*/ 274 w 352"/>
                <a:gd name="T51" fmla="*/ 126 h 225"/>
                <a:gd name="T52" fmla="*/ 293 w 352"/>
                <a:gd name="T53" fmla="*/ 125 h 225"/>
                <a:gd name="T54" fmla="*/ 301 w 352"/>
                <a:gd name="T55" fmla="*/ 128 h 225"/>
                <a:gd name="T56" fmla="*/ 304 w 352"/>
                <a:gd name="T57" fmla="*/ 136 h 225"/>
                <a:gd name="T58" fmla="*/ 304 w 352"/>
                <a:gd name="T59" fmla="*/ 147 h 225"/>
                <a:gd name="T60" fmla="*/ 314 w 352"/>
                <a:gd name="T61" fmla="*/ 150 h 225"/>
                <a:gd name="T62" fmla="*/ 338 w 352"/>
                <a:gd name="T63" fmla="*/ 182 h 225"/>
                <a:gd name="T64" fmla="*/ 290 w 352"/>
                <a:gd name="T65" fmla="*/ 2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225">
                  <a:moveTo>
                    <a:pt x="318" y="136"/>
                  </a:moveTo>
                  <a:cubicBezTo>
                    <a:pt x="319" y="119"/>
                    <a:pt x="304" y="110"/>
                    <a:pt x="292" y="110"/>
                  </a:cubicBezTo>
                  <a:cubicBezTo>
                    <a:pt x="310" y="10"/>
                    <a:pt x="160" y="0"/>
                    <a:pt x="146" y="72"/>
                  </a:cubicBezTo>
                  <a:cubicBezTo>
                    <a:pt x="105" y="50"/>
                    <a:pt x="75" y="85"/>
                    <a:pt x="80" y="110"/>
                  </a:cubicBezTo>
                  <a:cubicBezTo>
                    <a:pt x="0" y="110"/>
                    <a:pt x="7" y="225"/>
                    <a:pt x="76" y="225"/>
                  </a:cubicBezTo>
                  <a:cubicBezTo>
                    <a:pt x="100" y="225"/>
                    <a:pt x="171" y="225"/>
                    <a:pt x="171" y="225"/>
                  </a:cubicBezTo>
                  <a:cubicBezTo>
                    <a:pt x="171" y="225"/>
                    <a:pt x="250" y="225"/>
                    <a:pt x="290" y="225"/>
                  </a:cubicBezTo>
                  <a:cubicBezTo>
                    <a:pt x="330" y="225"/>
                    <a:pt x="352" y="211"/>
                    <a:pt x="352" y="182"/>
                  </a:cubicBezTo>
                  <a:cubicBezTo>
                    <a:pt x="352" y="152"/>
                    <a:pt x="336" y="142"/>
                    <a:pt x="318" y="136"/>
                  </a:cubicBezTo>
                  <a:close/>
                  <a:moveTo>
                    <a:pt x="290" y="210"/>
                  </a:moveTo>
                  <a:cubicBezTo>
                    <a:pt x="171" y="210"/>
                    <a:pt x="171" y="210"/>
                    <a:pt x="171" y="210"/>
                  </a:cubicBezTo>
                  <a:cubicBezTo>
                    <a:pt x="171" y="210"/>
                    <a:pt x="100" y="210"/>
                    <a:pt x="76" y="210"/>
                  </a:cubicBezTo>
                  <a:cubicBezTo>
                    <a:pt x="50" y="210"/>
                    <a:pt x="36" y="188"/>
                    <a:pt x="36" y="166"/>
                  </a:cubicBezTo>
                  <a:cubicBezTo>
                    <a:pt x="36" y="155"/>
                    <a:pt x="40" y="145"/>
                    <a:pt x="47" y="137"/>
                  </a:cubicBezTo>
                  <a:cubicBezTo>
                    <a:pt x="54" y="129"/>
                    <a:pt x="66" y="124"/>
                    <a:pt x="80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3" y="102"/>
                    <a:pt x="95" y="95"/>
                    <a:pt x="99" y="89"/>
                  </a:cubicBezTo>
                  <a:cubicBezTo>
                    <a:pt x="102" y="86"/>
                    <a:pt x="109" y="79"/>
                    <a:pt x="120" y="79"/>
                  </a:cubicBezTo>
                  <a:cubicBezTo>
                    <a:pt x="126" y="79"/>
                    <a:pt x="133" y="81"/>
                    <a:pt x="139" y="8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5" y="51"/>
                    <a:pt x="191" y="40"/>
                    <a:pt x="215" y="40"/>
                  </a:cubicBezTo>
                  <a:cubicBezTo>
                    <a:pt x="237" y="40"/>
                    <a:pt x="256" y="48"/>
                    <a:pt x="268" y="61"/>
                  </a:cubicBezTo>
                  <a:cubicBezTo>
                    <a:pt x="278" y="73"/>
                    <a:pt x="281" y="89"/>
                    <a:pt x="278" y="108"/>
                  </a:cubicBezTo>
                  <a:cubicBezTo>
                    <a:pt x="274" y="126"/>
                    <a:pt x="274" y="126"/>
                    <a:pt x="274" y="126"/>
                  </a:cubicBezTo>
                  <a:cubicBezTo>
                    <a:pt x="293" y="125"/>
                    <a:pt x="293" y="125"/>
                    <a:pt x="293" y="125"/>
                  </a:cubicBezTo>
                  <a:cubicBezTo>
                    <a:pt x="296" y="125"/>
                    <a:pt x="299" y="126"/>
                    <a:pt x="301" y="128"/>
                  </a:cubicBezTo>
                  <a:cubicBezTo>
                    <a:pt x="303" y="130"/>
                    <a:pt x="304" y="132"/>
                    <a:pt x="304" y="136"/>
                  </a:cubicBezTo>
                  <a:cubicBezTo>
                    <a:pt x="304" y="147"/>
                    <a:pt x="304" y="147"/>
                    <a:pt x="304" y="147"/>
                  </a:cubicBezTo>
                  <a:cubicBezTo>
                    <a:pt x="314" y="150"/>
                    <a:pt x="314" y="150"/>
                    <a:pt x="314" y="150"/>
                  </a:cubicBezTo>
                  <a:cubicBezTo>
                    <a:pt x="329" y="154"/>
                    <a:pt x="338" y="161"/>
                    <a:pt x="338" y="182"/>
                  </a:cubicBezTo>
                  <a:cubicBezTo>
                    <a:pt x="338" y="190"/>
                    <a:pt x="338" y="210"/>
                    <a:pt x="290" y="210"/>
                  </a:cubicBezTo>
                  <a:close/>
                </a:path>
              </a:pathLst>
            </a:custGeom>
            <a:grpFill/>
            <a:ln w="28575"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450585">
                <a:defRPr/>
              </a:pPr>
              <a:endParaRPr lang="en-US" sz="21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33401" y="2830670"/>
            <a:ext cx="1838862" cy="2126488"/>
            <a:chOff x="550637" y="2066712"/>
            <a:chExt cx="1421155" cy="1422250"/>
          </a:xfrm>
          <a:solidFill>
            <a:srgbClr val="92D050"/>
          </a:solidFill>
        </p:grpSpPr>
        <p:sp>
          <p:nvSpPr>
            <p:cNvPr id="59" name="Oval 10"/>
            <p:cNvSpPr>
              <a:spLocks noChangeAspect="1" noChangeArrowheads="1"/>
            </p:cNvSpPr>
            <p:nvPr/>
          </p:nvSpPr>
          <p:spPr bwMode="ltGray">
            <a:xfrm>
              <a:off x="550637" y="2066712"/>
              <a:ext cx="1421155" cy="1422250"/>
            </a:xfrm>
            <a:prstGeom prst="ellipse">
              <a:avLst/>
            </a:prstGeom>
            <a:grp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450585">
                <a:defRPr/>
              </a:pPr>
              <a:endParaRPr lang="en-US" sz="2100" kern="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44466" y="2453732"/>
              <a:ext cx="550307" cy="277896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algn="ctr" defTabSz="1450585">
                <a:defRPr/>
              </a:pPr>
              <a:r>
                <a:rPr lang="en-US" sz="2100" b="1" kern="0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SDN</a:t>
              </a:r>
            </a:p>
          </p:txBody>
        </p:sp>
        <p:grpSp>
          <p:nvGrpSpPr>
            <p:cNvPr id="7" name="Group 387"/>
            <p:cNvGrpSpPr/>
            <p:nvPr/>
          </p:nvGrpSpPr>
          <p:grpSpPr>
            <a:xfrm>
              <a:off x="849096" y="2780624"/>
              <a:ext cx="481187" cy="497800"/>
              <a:chOff x="5436537" y="4822771"/>
              <a:chExt cx="637571" cy="628759"/>
            </a:xfrm>
            <a:grp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5436537" y="5124151"/>
                <a:ext cx="59377" cy="173318"/>
              </a:xfrm>
              <a:custGeom>
                <a:avLst/>
                <a:gdLst>
                  <a:gd name="T0" fmla="*/ 0 w 52"/>
                  <a:gd name="T1" fmla="*/ 0 h 155"/>
                  <a:gd name="T2" fmla="*/ 0 w 52"/>
                  <a:gd name="T3" fmla="*/ 12 h 155"/>
                  <a:gd name="T4" fmla="*/ 44 w 52"/>
                  <a:gd name="T5" fmla="*/ 155 h 155"/>
                  <a:gd name="T6" fmla="*/ 52 w 52"/>
                  <a:gd name="T7" fmla="*/ 81 h 155"/>
                  <a:gd name="T8" fmla="*/ 35 w 52"/>
                  <a:gd name="T9" fmla="*/ 55 h 155"/>
                  <a:gd name="T10" fmla="*/ 38 w 52"/>
                  <a:gd name="T11" fmla="*/ 42 h 155"/>
                  <a:gd name="T12" fmla="*/ 34 w 52"/>
                  <a:gd name="T13" fmla="*/ 38 h 155"/>
                  <a:gd name="T14" fmla="*/ 0 w 52"/>
                  <a:gd name="T1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155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62"/>
                      <a:pt x="16" y="111"/>
                      <a:pt x="44" y="155"/>
                    </a:cubicBezTo>
                    <a:cubicBezTo>
                      <a:pt x="45" y="136"/>
                      <a:pt x="47" y="111"/>
                      <a:pt x="52" y="81"/>
                    </a:cubicBezTo>
                    <a:cubicBezTo>
                      <a:pt x="41" y="76"/>
                      <a:pt x="35" y="66"/>
                      <a:pt x="35" y="55"/>
                    </a:cubicBezTo>
                    <a:cubicBezTo>
                      <a:pt x="34" y="50"/>
                      <a:pt x="36" y="46"/>
                      <a:pt x="38" y="42"/>
                    </a:cubicBezTo>
                    <a:cubicBezTo>
                      <a:pt x="37" y="40"/>
                      <a:pt x="35" y="39"/>
                      <a:pt x="34" y="38"/>
                    </a:cubicBezTo>
                    <a:cubicBezTo>
                      <a:pt x="21" y="26"/>
                      <a:pt x="10" y="1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5505648" y="5210811"/>
                <a:ext cx="192731" cy="127100"/>
              </a:xfrm>
              <a:custGeom>
                <a:avLst/>
                <a:gdLst>
                  <a:gd name="T0" fmla="*/ 22 w 170"/>
                  <a:gd name="T1" fmla="*/ 0 h 114"/>
                  <a:gd name="T2" fmla="*/ 8 w 170"/>
                  <a:gd name="T3" fmla="*/ 6 h 114"/>
                  <a:gd name="T4" fmla="*/ 0 w 170"/>
                  <a:gd name="T5" fmla="*/ 101 h 114"/>
                  <a:gd name="T6" fmla="*/ 11 w 170"/>
                  <a:gd name="T7" fmla="*/ 114 h 114"/>
                  <a:gd name="T8" fmla="*/ 170 w 170"/>
                  <a:gd name="T9" fmla="*/ 69 h 114"/>
                  <a:gd name="T10" fmla="*/ 170 w 170"/>
                  <a:gd name="T11" fmla="*/ 67 h 114"/>
                  <a:gd name="T12" fmla="*/ 160 w 170"/>
                  <a:gd name="T13" fmla="*/ 64 h 114"/>
                  <a:gd name="T14" fmla="*/ 22 w 170"/>
                  <a:gd name="T1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114">
                    <a:moveTo>
                      <a:pt x="22" y="0"/>
                    </a:moveTo>
                    <a:cubicBezTo>
                      <a:pt x="18" y="4"/>
                      <a:pt x="13" y="6"/>
                      <a:pt x="8" y="6"/>
                    </a:cubicBezTo>
                    <a:cubicBezTo>
                      <a:pt x="0" y="49"/>
                      <a:pt x="0" y="83"/>
                      <a:pt x="0" y="101"/>
                    </a:cubicBezTo>
                    <a:cubicBezTo>
                      <a:pt x="4" y="105"/>
                      <a:pt x="8" y="110"/>
                      <a:pt x="11" y="114"/>
                    </a:cubicBezTo>
                    <a:cubicBezTo>
                      <a:pt x="36" y="112"/>
                      <a:pt x="96" y="103"/>
                      <a:pt x="170" y="69"/>
                    </a:cubicBezTo>
                    <a:cubicBezTo>
                      <a:pt x="170" y="68"/>
                      <a:pt x="170" y="68"/>
                      <a:pt x="170" y="67"/>
                    </a:cubicBezTo>
                    <a:cubicBezTo>
                      <a:pt x="167" y="66"/>
                      <a:pt x="164" y="65"/>
                      <a:pt x="160" y="64"/>
                    </a:cubicBezTo>
                    <a:cubicBezTo>
                      <a:pt x="109" y="50"/>
                      <a:pt x="63" y="28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5527063" y="4939279"/>
                <a:ext cx="323166" cy="327379"/>
              </a:xfrm>
              <a:custGeom>
                <a:avLst/>
                <a:gdLst>
                  <a:gd name="T0" fmla="*/ 129 w 285"/>
                  <a:gd name="T1" fmla="*/ 0 h 292"/>
                  <a:gd name="T2" fmla="*/ 119 w 285"/>
                  <a:gd name="T3" fmla="*/ 0 h 292"/>
                  <a:gd name="T4" fmla="*/ 117 w 285"/>
                  <a:gd name="T5" fmla="*/ 0 h 292"/>
                  <a:gd name="T6" fmla="*/ 90 w 285"/>
                  <a:gd name="T7" fmla="*/ 21 h 292"/>
                  <a:gd name="T8" fmla="*/ 89 w 285"/>
                  <a:gd name="T9" fmla="*/ 21 h 292"/>
                  <a:gd name="T10" fmla="*/ 82 w 285"/>
                  <a:gd name="T11" fmla="*/ 20 h 292"/>
                  <a:gd name="T12" fmla="*/ 36 w 285"/>
                  <a:gd name="T13" fmla="*/ 97 h 292"/>
                  <a:gd name="T14" fmla="*/ 0 w 285"/>
                  <a:gd name="T15" fmla="*/ 196 h 292"/>
                  <a:gd name="T16" fmla="*/ 13 w 285"/>
                  <a:gd name="T17" fmla="*/ 220 h 292"/>
                  <a:gd name="T18" fmla="*/ 12 w 285"/>
                  <a:gd name="T19" fmla="*/ 228 h 292"/>
                  <a:gd name="T20" fmla="*/ 146 w 285"/>
                  <a:gd name="T21" fmla="*/ 290 h 292"/>
                  <a:gd name="T22" fmla="*/ 156 w 285"/>
                  <a:gd name="T23" fmla="*/ 292 h 292"/>
                  <a:gd name="T24" fmla="*/ 180 w 285"/>
                  <a:gd name="T25" fmla="*/ 279 h 292"/>
                  <a:gd name="T26" fmla="*/ 188 w 285"/>
                  <a:gd name="T27" fmla="*/ 281 h 292"/>
                  <a:gd name="T28" fmla="*/ 237 w 285"/>
                  <a:gd name="T29" fmla="*/ 191 h 292"/>
                  <a:gd name="T30" fmla="*/ 285 w 285"/>
                  <a:gd name="T31" fmla="*/ 39 h 292"/>
                  <a:gd name="T32" fmla="*/ 270 w 285"/>
                  <a:gd name="T33" fmla="*/ 16 h 292"/>
                  <a:gd name="T34" fmla="*/ 230 w 285"/>
                  <a:gd name="T35" fmla="*/ 8 h 292"/>
                  <a:gd name="T36" fmla="*/ 129 w 285"/>
                  <a:gd name="T37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5" h="292">
                    <a:moveTo>
                      <a:pt x="129" y="0"/>
                    </a:moveTo>
                    <a:cubicBezTo>
                      <a:pt x="126" y="0"/>
                      <a:pt x="122" y="0"/>
                      <a:pt x="119" y="0"/>
                    </a:cubicBezTo>
                    <a:cubicBezTo>
                      <a:pt x="118" y="0"/>
                      <a:pt x="118" y="0"/>
                      <a:pt x="117" y="0"/>
                    </a:cubicBezTo>
                    <a:cubicBezTo>
                      <a:pt x="114" y="12"/>
                      <a:pt x="102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7" y="21"/>
                      <a:pt x="84" y="20"/>
                      <a:pt x="82" y="20"/>
                    </a:cubicBezTo>
                    <a:cubicBezTo>
                      <a:pt x="64" y="45"/>
                      <a:pt x="49" y="71"/>
                      <a:pt x="36" y="97"/>
                    </a:cubicBezTo>
                    <a:cubicBezTo>
                      <a:pt x="21" y="128"/>
                      <a:pt x="9" y="161"/>
                      <a:pt x="0" y="196"/>
                    </a:cubicBezTo>
                    <a:cubicBezTo>
                      <a:pt x="8" y="202"/>
                      <a:pt x="13" y="211"/>
                      <a:pt x="13" y="220"/>
                    </a:cubicBezTo>
                    <a:cubicBezTo>
                      <a:pt x="13" y="223"/>
                      <a:pt x="13" y="226"/>
                      <a:pt x="12" y="228"/>
                    </a:cubicBezTo>
                    <a:cubicBezTo>
                      <a:pt x="51" y="255"/>
                      <a:pt x="96" y="276"/>
                      <a:pt x="146" y="290"/>
                    </a:cubicBezTo>
                    <a:cubicBezTo>
                      <a:pt x="149" y="290"/>
                      <a:pt x="153" y="291"/>
                      <a:pt x="156" y="292"/>
                    </a:cubicBezTo>
                    <a:cubicBezTo>
                      <a:pt x="161" y="284"/>
                      <a:pt x="171" y="279"/>
                      <a:pt x="180" y="279"/>
                    </a:cubicBezTo>
                    <a:cubicBezTo>
                      <a:pt x="183" y="279"/>
                      <a:pt x="186" y="280"/>
                      <a:pt x="188" y="281"/>
                    </a:cubicBezTo>
                    <a:cubicBezTo>
                      <a:pt x="207" y="252"/>
                      <a:pt x="223" y="222"/>
                      <a:pt x="237" y="191"/>
                    </a:cubicBezTo>
                    <a:cubicBezTo>
                      <a:pt x="259" y="143"/>
                      <a:pt x="275" y="92"/>
                      <a:pt x="285" y="39"/>
                    </a:cubicBezTo>
                    <a:cubicBezTo>
                      <a:pt x="276" y="34"/>
                      <a:pt x="271" y="25"/>
                      <a:pt x="270" y="16"/>
                    </a:cubicBezTo>
                    <a:cubicBezTo>
                      <a:pt x="257" y="13"/>
                      <a:pt x="243" y="10"/>
                      <a:pt x="230" y="8"/>
                    </a:cubicBezTo>
                    <a:cubicBezTo>
                      <a:pt x="197" y="2"/>
                      <a:pt x="163" y="0"/>
                      <a:pt x="12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5440431" y="4942167"/>
                <a:ext cx="164503" cy="215685"/>
              </a:xfrm>
              <a:custGeom>
                <a:avLst/>
                <a:gdLst>
                  <a:gd name="T0" fmla="*/ 140 w 145"/>
                  <a:gd name="T1" fmla="*/ 0 h 192"/>
                  <a:gd name="T2" fmla="*/ 52 w 145"/>
                  <a:gd name="T3" fmla="*/ 15 h 192"/>
                  <a:gd name="T4" fmla="*/ 0 w 145"/>
                  <a:gd name="T5" fmla="*/ 136 h 192"/>
                  <a:gd name="T6" fmla="*/ 47 w 145"/>
                  <a:gd name="T7" fmla="*/ 192 h 192"/>
                  <a:gd name="T8" fmla="*/ 60 w 145"/>
                  <a:gd name="T9" fmla="*/ 189 h 192"/>
                  <a:gd name="T10" fmla="*/ 98 w 145"/>
                  <a:gd name="T11" fmla="*/ 87 h 192"/>
                  <a:gd name="T12" fmla="*/ 145 w 145"/>
                  <a:gd name="T13" fmla="*/ 8 h 192"/>
                  <a:gd name="T14" fmla="*/ 140 w 145"/>
                  <a:gd name="T1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192">
                    <a:moveTo>
                      <a:pt x="140" y="0"/>
                    </a:moveTo>
                    <a:cubicBezTo>
                      <a:pt x="99" y="4"/>
                      <a:pt x="68" y="11"/>
                      <a:pt x="52" y="15"/>
                    </a:cubicBezTo>
                    <a:cubicBezTo>
                      <a:pt x="25" y="52"/>
                      <a:pt x="6" y="94"/>
                      <a:pt x="0" y="136"/>
                    </a:cubicBezTo>
                    <a:cubicBezTo>
                      <a:pt x="7" y="147"/>
                      <a:pt x="21" y="168"/>
                      <a:pt x="47" y="192"/>
                    </a:cubicBezTo>
                    <a:cubicBezTo>
                      <a:pt x="51" y="190"/>
                      <a:pt x="56" y="189"/>
                      <a:pt x="60" y="189"/>
                    </a:cubicBezTo>
                    <a:cubicBezTo>
                      <a:pt x="70" y="153"/>
                      <a:pt x="83" y="119"/>
                      <a:pt x="98" y="87"/>
                    </a:cubicBezTo>
                    <a:cubicBezTo>
                      <a:pt x="111" y="60"/>
                      <a:pt x="127" y="34"/>
                      <a:pt x="145" y="8"/>
                    </a:cubicBezTo>
                    <a:cubicBezTo>
                      <a:pt x="143" y="6"/>
                      <a:pt x="141" y="3"/>
                      <a:pt x="14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6014731" y="4969128"/>
                <a:ext cx="37962" cy="61624"/>
              </a:xfrm>
              <a:custGeom>
                <a:avLst/>
                <a:gdLst>
                  <a:gd name="T0" fmla="*/ 2 w 33"/>
                  <a:gd name="T1" fmla="*/ 0 h 55"/>
                  <a:gd name="T2" fmla="*/ 0 w 33"/>
                  <a:gd name="T3" fmla="*/ 13 h 55"/>
                  <a:gd name="T4" fmla="*/ 15 w 33"/>
                  <a:gd name="T5" fmla="*/ 37 h 55"/>
                  <a:gd name="T6" fmla="*/ 14 w 33"/>
                  <a:gd name="T7" fmla="*/ 44 h 55"/>
                  <a:gd name="T8" fmla="*/ 33 w 33"/>
                  <a:gd name="T9" fmla="*/ 55 h 55"/>
                  <a:gd name="T10" fmla="*/ 2 w 33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5">
                    <a:moveTo>
                      <a:pt x="2" y="0"/>
                    </a:moveTo>
                    <a:cubicBezTo>
                      <a:pt x="2" y="4"/>
                      <a:pt x="1" y="8"/>
                      <a:pt x="0" y="13"/>
                    </a:cubicBezTo>
                    <a:cubicBezTo>
                      <a:pt x="9" y="18"/>
                      <a:pt x="14" y="27"/>
                      <a:pt x="15" y="37"/>
                    </a:cubicBezTo>
                    <a:cubicBezTo>
                      <a:pt x="15" y="40"/>
                      <a:pt x="15" y="42"/>
                      <a:pt x="14" y="44"/>
                    </a:cubicBezTo>
                    <a:cubicBezTo>
                      <a:pt x="21" y="47"/>
                      <a:pt x="27" y="51"/>
                      <a:pt x="33" y="55"/>
                    </a:cubicBezTo>
                    <a:cubicBezTo>
                      <a:pt x="25" y="36"/>
                      <a:pt x="15" y="17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5877483" y="4851657"/>
                <a:ext cx="123620" cy="135765"/>
              </a:xfrm>
              <a:custGeom>
                <a:avLst/>
                <a:gdLst>
                  <a:gd name="T0" fmla="*/ 3 w 109"/>
                  <a:gd name="T1" fmla="*/ 0 h 121"/>
                  <a:gd name="T2" fmla="*/ 0 w 109"/>
                  <a:gd name="T3" fmla="*/ 66 h 121"/>
                  <a:gd name="T4" fmla="*/ 18 w 109"/>
                  <a:gd name="T5" fmla="*/ 93 h 121"/>
                  <a:gd name="T6" fmla="*/ 18 w 109"/>
                  <a:gd name="T7" fmla="*/ 93 h 121"/>
                  <a:gd name="T8" fmla="*/ 85 w 109"/>
                  <a:gd name="T9" fmla="*/ 121 h 121"/>
                  <a:gd name="T10" fmla="*/ 104 w 109"/>
                  <a:gd name="T11" fmla="*/ 113 h 121"/>
                  <a:gd name="T12" fmla="*/ 109 w 109"/>
                  <a:gd name="T13" fmla="*/ 85 h 121"/>
                  <a:gd name="T14" fmla="*/ 3 w 109"/>
                  <a:gd name="T1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21">
                    <a:moveTo>
                      <a:pt x="3" y="0"/>
                    </a:moveTo>
                    <a:cubicBezTo>
                      <a:pt x="3" y="21"/>
                      <a:pt x="2" y="43"/>
                      <a:pt x="0" y="66"/>
                    </a:cubicBezTo>
                    <a:cubicBezTo>
                      <a:pt x="11" y="70"/>
                      <a:pt x="18" y="81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41" y="101"/>
                      <a:pt x="63" y="111"/>
                      <a:pt x="85" y="121"/>
                    </a:cubicBezTo>
                    <a:cubicBezTo>
                      <a:pt x="90" y="116"/>
                      <a:pt x="97" y="113"/>
                      <a:pt x="104" y="113"/>
                    </a:cubicBezTo>
                    <a:cubicBezTo>
                      <a:pt x="107" y="101"/>
                      <a:pt x="108" y="92"/>
                      <a:pt x="109" y="85"/>
                    </a:cubicBezTo>
                    <a:cubicBezTo>
                      <a:pt x="79" y="50"/>
                      <a:pt x="43" y="2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5518302" y="4824696"/>
                <a:ext cx="197598" cy="110731"/>
              </a:xfrm>
              <a:custGeom>
                <a:avLst/>
                <a:gdLst>
                  <a:gd name="T0" fmla="*/ 174 w 174"/>
                  <a:gd name="T1" fmla="*/ 0 h 99"/>
                  <a:gd name="T2" fmla="*/ 0 w 174"/>
                  <a:gd name="T3" fmla="*/ 99 h 99"/>
                  <a:gd name="T4" fmla="*/ 70 w 174"/>
                  <a:gd name="T5" fmla="*/ 88 h 99"/>
                  <a:gd name="T6" fmla="*/ 99 w 174"/>
                  <a:gd name="T7" fmla="*/ 65 h 99"/>
                  <a:gd name="T8" fmla="*/ 100 w 174"/>
                  <a:gd name="T9" fmla="*/ 65 h 99"/>
                  <a:gd name="T10" fmla="*/ 111 w 174"/>
                  <a:gd name="T11" fmla="*/ 67 h 99"/>
                  <a:gd name="T12" fmla="*/ 174 w 174"/>
                  <a:gd name="T1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99">
                    <a:moveTo>
                      <a:pt x="174" y="0"/>
                    </a:moveTo>
                    <a:cubicBezTo>
                      <a:pt x="109" y="10"/>
                      <a:pt x="47" y="46"/>
                      <a:pt x="0" y="99"/>
                    </a:cubicBezTo>
                    <a:cubicBezTo>
                      <a:pt x="17" y="96"/>
                      <a:pt x="41" y="91"/>
                      <a:pt x="70" y="88"/>
                    </a:cubicBezTo>
                    <a:cubicBezTo>
                      <a:pt x="74" y="75"/>
                      <a:pt x="85" y="65"/>
                      <a:pt x="99" y="65"/>
                    </a:cubicBezTo>
                    <a:cubicBezTo>
                      <a:pt x="99" y="65"/>
                      <a:pt x="99" y="65"/>
                      <a:pt x="100" y="65"/>
                    </a:cubicBezTo>
                    <a:cubicBezTo>
                      <a:pt x="104" y="65"/>
                      <a:pt x="108" y="65"/>
                      <a:pt x="111" y="67"/>
                    </a:cubicBezTo>
                    <a:cubicBezTo>
                      <a:pt x="135" y="38"/>
                      <a:pt x="158" y="15"/>
                      <a:pt x="17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5657497" y="4822771"/>
                <a:ext cx="205385" cy="115545"/>
              </a:xfrm>
              <a:custGeom>
                <a:avLst/>
                <a:gdLst>
                  <a:gd name="T0" fmla="*/ 86 w 181"/>
                  <a:gd name="T1" fmla="*/ 0 h 103"/>
                  <a:gd name="T2" fmla="*/ 86 w 181"/>
                  <a:gd name="T3" fmla="*/ 0 h 103"/>
                  <a:gd name="T4" fmla="*/ 79 w 181"/>
                  <a:gd name="T5" fmla="*/ 0 h 103"/>
                  <a:gd name="T6" fmla="*/ 0 w 181"/>
                  <a:gd name="T7" fmla="*/ 80 h 103"/>
                  <a:gd name="T8" fmla="*/ 3 w 181"/>
                  <a:gd name="T9" fmla="*/ 87 h 103"/>
                  <a:gd name="T10" fmla="*/ 4 w 181"/>
                  <a:gd name="T11" fmla="*/ 87 h 103"/>
                  <a:gd name="T12" fmla="*/ 16 w 181"/>
                  <a:gd name="T13" fmla="*/ 87 h 103"/>
                  <a:gd name="T14" fmla="*/ 117 w 181"/>
                  <a:gd name="T15" fmla="*/ 95 h 103"/>
                  <a:gd name="T16" fmla="*/ 158 w 181"/>
                  <a:gd name="T17" fmla="*/ 103 h 103"/>
                  <a:gd name="T18" fmla="*/ 177 w 181"/>
                  <a:gd name="T19" fmla="*/ 90 h 103"/>
                  <a:gd name="T20" fmla="*/ 180 w 181"/>
                  <a:gd name="T21" fmla="*/ 19 h 103"/>
                  <a:gd name="T22" fmla="*/ 86 w 181"/>
                  <a:gd name="T2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1" h="103">
                    <a:moveTo>
                      <a:pt x="86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4" y="0"/>
                      <a:pt x="81" y="0"/>
                      <a:pt x="79" y="0"/>
                    </a:cubicBezTo>
                    <a:cubicBezTo>
                      <a:pt x="67" y="11"/>
                      <a:pt x="35" y="38"/>
                      <a:pt x="0" y="80"/>
                    </a:cubicBezTo>
                    <a:cubicBezTo>
                      <a:pt x="1" y="82"/>
                      <a:pt x="2" y="85"/>
                      <a:pt x="3" y="87"/>
                    </a:cubicBezTo>
                    <a:cubicBezTo>
                      <a:pt x="3" y="87"/>
                      <a:pt x="4" y="87"/>
                      <a:pt x="4" y="87"/>
                    </a:cubicBezTo>
                    <a:cubicBezTo>
                      <a:pt x="8" y="87"/>
                      <a:pt x="12" y="87"/>
                      <a:pt x="16" y="87"/>
                    </a:cubicBezTo>
                    <a:cubicBezTo>
                      <a:pt x="50" y="87"/>
                      <a:pt x="84" y="89"/>
                      <a:pt x="117" y="95"/>
                    </a:cubicBezTo>
                    <a:cubicBezTo>
                      <a:pt x="131" y="97"/>
                      <a:pt x="145" y="100"/>
                      <a:pt x="158" y="103"/>
                    </a:cubicBezTo>
                    <a:cubicBezTo>
                      <a:pt x="162" y="96"/>
                      <a:pt x="169" y="91"/>
                      <a:pt x="177" y="90"/>
                    </a:cubicBezTo>
                    <a:cubicBezTo>
                      <a:pt x="180" y="65"/>
                      <a:pt x="181" y="42"/>
                      <a:pt x="180" y="19"/>
                    </a:cubicBezTo>
                    <a:cubicBezTo>
                      <a:pt x="150" y="6"/>
                      <a:pt x="118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5763596" y="5034604"/>
                <a:ext cx="303698" cy="255162"/>
              </a:xfrm>
              <a:custGeom>
                <a:avLst/>
                <a:gdLst>
                  <a:gd name="T0" fmla="*/ 228 w 268"/>
                  <a:gd name="T1" fmla="*/ 0 h 228"/>
                  <a:gd name="T2" fmla="*/ 209 w 268"/>
                  <a:gd name="T3" fmla="*/ 7 h 228"/>
                  <a:gd name="T4" fmla="*/ 205 w 268"/>
                  <a:gd name="T5" fmla="*/ 7 h 228"/>
                  <a:gd name="T6" fmla="*/ 70 w 268"/>
                  <a:gd name="T7" fmla="*/ 171 h 228"/>
                  <a:gd name="T8" fmla="*/ 0 w 268"/>
                  <a:gd name="T9" fmla="*/ 217 h 228"/>
                  <a:gd name="T10" fmla="*/ 1 w 268"/>
                  <a:gd name="T11" fmla="*/ 218 h 228"/>
                  <a:gd name="T12" fmla="*/ 113 w 268"/>
                  <a:gd name="T13" fmla="*/ 228 h 228"/>
                  <a:gd name="T14" fmla="*/ 128 w 268"/>
                  <a:gd name="T15" fmla="*/ 228 h 228"/>
                  <a:gd name="T16" fmla="*/ 148 w 268"/>
                  <a:gd name="T17" fmla="*/ 227 h 228"/>
                  <a:gd name="T18" fmla="*/ 176 w 268"/>
                  <a:gd name="T19" fmla="*/ 205 h 228"/>
                  <a:gd name="T20" fmla="*/ 177 w 268"/>
                  <a:gd name="T21" fmla="*/ 205 h 228"/>
                  <a:gd name="T22" fmla="*/ 187 w 268"/>
                  <a:gd name="T23" fmla="*/ 206 h 228"/>
                  <a:gd name="T24" fmla="*/ 268 w 268"/>
                  <a:gd name="T25" fmla="*/ 38 h 228"/>
                  <a:gd name="T26" fmla="*/ 264 w 268"/>
                  <a:gd name="T27" fmla="*/ 23 h 228"/>
                  <a:gd name="T28" fmla="*/ 228 w 268"/>
                  <a:gd name="T2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8" h="228">
                    <a:moveTo>
                      <a:pt x="228" y="0"/>
                    </a:moveTo>
                    <a:cubicBezTo>
                      <a:pt x="223" y="4"/>
                      <a:pt x="217" y="7"/>
                      <a:pt x="209" y="7"/>
                    </a:cubicBezTo>
                    <a:cubicBezTo>
                      <a:pt x="208" y="7"/>
                      <a:pt x="207" y="7"/>
                      <a:pt x="205" y="7"/>
                    </a:cubicBezTo>
                    <a:cubicBezTo>
                      <a:pt x="187" y="51"/>
                      <a:pt x="148" y="114"/>
                      <a:pt x="70" y="171"/>
                    </a:cubicBezTo>
                    <a:cubicBezTo>
                      <a:pt x="48" y="188"/>
                      <a:pt x="25" y="203"/>
                      <a:pt x="0" y="217"/>
                    </a:cubicBezTo>
                    <a:cubicBezTo>
                      <a:pt x="1" y="217"/>
                      <a:pt x="1" y="218"/>
                      <a:pt x="1" y="218"/>
                    </a:cubicBezTo>
                    <a:cubicBezTo>
                      <a:pt x="38" y="225"/>
                      <a:pt x="75" y="228"/>
                      <a:pt x="113" y="228"/>
                    </a:cubicBezTo>
                    <a:cubicBezTo>
                      <a:pt x="118" y="228"/>
                      <a:pt x="123" y="228"/>
                      <a:pt x="128" y="228"/>
                    </a:cubicBezTo>
                    <a:cubicBezTo>
                      <a:pt x="135" y="228"/>
                      <a:pt x="141" y="227"/>
                      <a:pt x="148" y="227"/>
                    </a:cubicBezTo>
                    <a:cubicBezTo>
                      <a:pt x="151" y="214"/>
                      <a:pt x="163" y="205"/>
                      <a:pt x="176" y="205"/>
                    </a:cubicBezTo>
                    <a:cubicBezTo>
                      <a:pt x="176" y="205"/>
                      <a:pt x="177" y="205"/>
                      <a:pt x="177" y="205"/>
                    </a:cubicBezTo>
                    <a:cubicBezTo>
                      <a:pt x="180" y="205"/>
                      <a:pt x="184" y="205"/>
                      <a:pt x="187" y="206"/>
                    </a:cubicBezTo>
                    <a:cubicBezTo>
                      <a:pt x="241" y="134"/>
                      <a:pt x="263" y="61"/>
                      <a:pt x="268" y="38"/>
                    </a:cubicBezTo>
                    <a:cubicBezTo>
                      <a:pt x="267" y="33"/>
                      <a:pt x="265" y="28"/>
                      <a:pt x="264" y="23"/>
                    </a:cubicBezTo>
                    <a:cubicBezTo>
                      <a:pt x="256" y="17"/>
                      <a:pt x="244" y="9"/>
                      <a:pt x="22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5620508" y="5297470"/>
                <a:ext cx="313432" cy="153097"/>
              </a:xfrm>
              <a:custGeom>
                <a:avLst/>
                <a:gdLst>
                  <a:gd name="T0" fmla="*/ 125 w 277"/>
                  <a:gd name="T1" fmla="*/ 0 h 136"/>
                  <a:gd name="T2" fmla="*/ 98 w 277"/>
                  <a:gd name="T3" fmla="*/ 18 h 136"/>
                  <a:gd name="T4" fmla="*/ 98 w 277"/>
                  <a:gd name="T5" fmla="*/ 18 h 136"/>
                  <a:gd name="T6" fmla="*/ 88 w 277"/>
                  <a:gd name="T7" fmla="*/ 16 h 136"/>
                  <a:gd name="T8" fmla="*/ 0 w 277"/>
                  <a:gd name="T9" fmla="*/ 108 h 136"/>
                  <a:gd name="T10" fmla="*/ 91 w 277"/>
                  <a:gd name="T11" fmla="*/ 136 h 136"/>
                  <a:gd name="T12" fmla="*/ 277 w 277"/>
                  <a:gd name="T13" fmla="*/ 14 h 136"/>
                  <a:gd name="T14" fmla="*/ 274 w 277"/>
                  <a:gd name="T15" fmla="*/ 9 h 136"/>
                  <a:gd name="T16" fmla="*/ 253 w 277"/>
                  <a:gd name="T17" fmla="*/ 10 h 136"/>
                  <a:gd name="T18" fmla="*/ 237 w 277"/>
                  <a:gd name="T19" fmla="*/ 10 h 136"/>
                  <a:gd name="T20" fmla="*/ 125 w 277"/>
                  <a:gd name="T2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7" h="136">
                    <a:moveTo>
                      <a:pt x="125" y="0"/>
                    </a:moveTo>
                    <a:cubicBezTo>
                      <a:pt x="120" y="11"/>
                      <a:pt x="110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5" y="18"/>
                      <a:pt x="91" y="17"/>
                      <a:pt x="88" y="16"/>
                    </a:cubicBezTo>
                    <a:cubicBezTo>
                      <a:pt x="52" y="63"/>
                      <a:pt x="19" y="93"/>
                      <a:pt x="0" y="108"/>
                    </a:cubicBezTo>
                    <a:cubicBezTo>
                      <a:pt x="29" y="123"/>
                      <a:pt x="60" y="133"/>
                      <a:pt x="91" y="136"/>
                    </a:cubicBezTo>
                    <a:cubicBezTo>
                      <a:pt x="117" y="128"/>
                      <a:pt x="203" y="92"/>
                      <a:pt x="277" y="14"/>
                    </a:cubicBezTo>
                    <a:cubicBezTo>
                      <a:pt x="275" y="13"/>
                      <a:pt x="275" y="11"/>
                      <a:pt x="274" y="9"/>
                    </a:cubicBezTo>
                    <a:cubicBezTo>
                      <a:pt x="267" y="9"/>
                      <a:pt x="260" y="9"/>
                      <a:pt x="253" y="10"/>
                    </a:cubicBezTo>
                    <a:cubicBezTo>
                      <a:pt x="248" y="10"/>
                      <a:pt x="243" y="10"/>
                      <a:pt x="237" y="10"/>
                    </a:cubicBezTo>
                    <a:cubicBezTo>
                      <a:pt x="199" y="10"/>
                      <a:pt x="162" y="7"/>
                      <a:pt x="1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5990396" y="5123188"/>
                <a:ext cx="83712" cy="159838"/>
              </a:xfrm>
              <a:custGeom>
                <a:avLst/>
                <a:gdLst>
                  <a:gd name="T0" fmla="*/ 73 w 74"/>
                  <a:gd name="T1" fmla="*/ 0 h 143"/>
                  <a:gd name="T2" fmla="*/ 0 w 74"/>
                  <a:gd name="T3" fmla="*/ 138 h 143"/>
                  <a:gd name="T4" fmla="*/ 3 w 74"/>
                  <a:gd name="T5" fmla="*/ 143 h 143"/>
                  <a:gd name="T6" fmla="*/ 40 w 74"/>
                  <a:gd name="T7" fmla="*/ 137 h 143"/>
                  <a:gd name="T8" fmla="*/ 74 w 74"/>
                  <a:gd name="T9" fmla="*/ 13 h 143"/>
                  <a:gd name="T10" fmla="*/ 73 w 74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43">
                    <a:moveTo>
                      <a:pt x="73" y="0"/>
                    </a:moveTo>
                    <a:cubicBezTo>
                      <a:pt x="61" y="37"/>
                      <a:pt x="37" y="88"/>
                      <a:pt x="0" y="138"/>
                    </a:cubicBezTo>
                    <a:cubicBezTo>
                      <a:pt x="1" y="139"/>
                      <a:pt x="2" y="141"/>
                      <a:pt x="3" y="143"/>
                    </a:cubicBezTo>
                    <a:cubicBezTo>
                      <a:pt x="19" y="141"/>
                      <a:pt x="32" y="139"/>
                      <a:pt x="40" y="137"/>
                    </a:cubicBezTo>
                    <a:cubicBezTo>
                      <a:pt x="62" y="98"/>
                      <a:pt x="74" y="56"/>
                      <a:pt x="74" y="13"/>
                    </a:cubicBezTo>
                    <a:cubicBezTo>
                      <a:pt x="74" y="9"/>
                      <a:pt x="74" y="4"/>
                      <a:pt x="7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Freeform 34"/>
              <p:cNvSpPr>
                <a:spLocks/>
              </p:cNvSpPr>
              <p:nvPr/>
            </p:nvSpPr>
            <p:spPr bwMode="auto">
              <a:xfrm>
                <a:off x="5771383" y="5297470"/>
                <a:ext cx="251135" cy="154060"/>
              </a:xfrm>
              <a:custGeom>
                <a:avLst/>
                <a:gdLst>
                  <a:gd name="T0" fmla="*/ 222 w 222"/>
                  <a:gd name="T1" fmla="*/ 0 h 137"/>
                  <a:gd name="T2" fmla="*/ 196 w 222"/>
                  <a:gd name="T3" fmla="*/ 4 h 137"/>
                  <a:gd name="T4" fmla="*/ 167 w 222"/>
                  <a:gd name="T5" fmla="*/ 27 h 137"/>
                  <a:gd name="T6" fmla="*/ 166 w 222"/>
                  <a:gd name="T7" fmla="*/ 27 h 137"/>
                  <a:gd name="T8" fmla="*/ 156 w 222"/>
                  <a:gd name="T9" fmla="*/ 25 h 137"/>
                  <a:gd name="T10" fmla="*/ 0 w 222"/>
                  <a:gd name="T11" fmla="*/ 137 h 137"/>
                  <a:gd name="T12" fmla="*/ 222 w 222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7">
                    <a:moveTo>
                      <a:pt x="222" y="0"/>
                    </a:moveTo>
                    <a:cubicBezTo>
                      <a:pt x="214" y="1"/>
                      <a:pt x="205" y="2"/>
                      <a:pt x="196" y="4"/>
                    </a:cubicBezTo>
                    <a:cubicBezTo>
                      <a:pt x="193" y="17"/>
                      <a:pt x="181" y="27"/>
                      <a:pt x="167" y="27"/>
                    </a:cubicBezTo>
                    <a:cubicBezTo>
                      <a:pt x="167" y="27"/>
                      <a:pt x="167" y="27"/>
                      <a:pt x="166" y="27"/>
                    </a:cubicBezTo>
                    <a:cubicBezTo>
                      <a:pt x="163" y="27"/>
                      <a:pt x="159" y="26"/>
                      <a:pt x="156" y="25"/>
                    </a:cubicBezTo>
                    <a:cubicBezTo>
                      <a:pt x="101" y="83"/>
                      <a:pt x="38" y="119"/>
                      <a:pt x="0" y="137"/>
                    </a:cubicBezTo>
                    <a:cubicBezTo>
                      <a:pt x="87" y="132"/>
                      <a:pt x="171" y="77"/>
                      <a:pt x="22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Freeform 35"/>
              <p:cNvSpPr>
                <a:spLocks/>
              </p:cNvSpPr>
              <p:nvPr/>
            </p:nvSpPr>
            <p:spPr bwMode="auto">
              <a:xfrm>
                <a:off x="5761649" y="4973943"/>
                <a:ext cx="216093" cy="281160"/>
              </a:xfrm>
              <a:custGeom>
                <a:avLst/>
                <a:gdLst>
                  <a:gd name="T0" fmla="*/ 116 w 190"/>
                  <a:gd name="T1" fmla="*/ 0 h 251"/>
                  <a:gd name="T2" fmla="*/ 94 w 190"/>
                  <a:gd name="T3" fmla="*/ 12 h 251"/>
                  <a:gd name="T4" fmla="*/ 46 w 190"/>
                  <a:gd name="T5" fmla="*/ 167 h 251"/>
                  <a:gd name="T6" fmla="*/ 0 w 190"/>
                  <a:gd name="T7" fmla="*/ 251 h 251"/>
                  <a:gd name="T8" fmla="*/ 61 w 190"/>
                  <a:gd name="T9" fmla="*/ 212 h 251"/>
                  <a:gd name="T10" fmla="*/ 190 w 190"/>
                  <a:gd name="T11" fmla="*/ 54 h 251"/>
                  <a:gd name="T12" fmla="*/ 180 w 190"/>
                  <a:gd name="T13" fmla="*/ 32 h 251"/>
                  <a:gd name="T14" fmla="*/ 180 w 190"/>
                  <a:gd name="T15" fmla="*/ 27 h 251"/>
                  <a:gd name="T16" fmla="*/ 116 w 190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51">
                    <a:moveTo>
                      <a:pt x="116" y="0"/>
                    </a:moveTo>
                    <a:cubicBezTo>
                      <a:pt x="111" y="7"/>
                      <a:pt x="103" y="12"/>
                      <a:pt x="94" y="12"/>
                    </a:cubicBezTo>
                    <a:cubicBezTo>
                      <a:pt x="84" y="66"/>
                      <a:pt x="68" y="118"/>
                      <a:pt x="46" y="167"/>
                    </a:cubicBezTo>
                    <a:cubicBezTo>
                      <a:pt x="32" y="197"/>
                      <a:pt x="17" y="225"/>
                      <a:pt x="0" y="251"/>
                    </a:cubicBezTo>
                    <a:cubicBezTo>
                      <a:pt x="21" y="239"/>
                      <a:pt x="42" y="226"/>
                      <a:pt x="61" y="212"/>
                    </a:cubicBezTo>
                    <a:cubicBezTo>
                      <a:pt x="121" y="168"/>
                      <a:pt x="165" y="115"/>
                      <a:pt x="190" y="54"/>
                    </a:cubicBezTo>
                    <a:cubicBezTo>
                      <a:pt x="184" y="48"/>
                      <a:pt x="180" y="40"/>
                      <a:pt x="180" y="32"/>
                    </a:cubicBezTo>
                    <a:cubicBezTo>
                      <a:pt x="180" y="30"/>
                      <a:pt x="180" y="29"/>
                      <a:pt x="180" y="27"/>
                    </a:cubicBezTo>
                    <a:cubicBezTo>
                      <a:pt x="159" y="17"/>
                      <a:pt x="137" y="8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5534850" y="5308061"/>
                <a:ext cx="167423" cy="99176"/>
              </a:xfrm>
              <a:custGeom>
                <a:avLst/>
                <a:gdLst>
                  <a:gd name="T0" fmla="*/ 147 w 147"/>
                  <a:gd name="T1" fmla="*/ 0 h 89"/>
                  <a:gd name="T2" fmla="*/ 0 w 147"/>
                  <a:gd name="T3" fmla="*/ 43 h 89"/>
                  <a:gd name="T4" fmla="*/ 59 w 147"/>
                  <a:gd name="T5" fmla="*/ 89 h 89"/>
                  <a:gd name="T6" fmla="*/ 147 w 147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89">
                    <a:moveTo>
                      <a:pt x="147" y="0"/>
                    </a:moveTo>
                    <a:cubicBezTo>
                      <a:pt x="83" y="28"/>
                      <a:pt x="29" y="39"/>
                      <a:pt x="0" y="43"/>
                    </a:cubicBezTo>
                    <a:cubicBezTo>
                      <a:pt x="18" y="61"/>
                      <a:pt x="38" y="76"/>
                      <a:pt x="59" y="89"/>
                    </a:cubicBezTo>
                    <a:cubicBezTo>
                      <a:pt x="74" y="78"/>
                      <a:pt x="108" y="49"/>
                      <a:pt x="147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450585">
                  <a:defRPr/>
                </a:pPr>
                <a:endParaRPr lang="en-US" sz="2100" kern="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1519286" y="2808475"/>
            <a:ext cx="856414" cy="834537"/>
            <a:chOff x="1405180" y="2281785"/>
            <a:chExt cx="661875" cy="558160"/>
          </a:xfrm>
        </p:grpSpPr>
        <p:sp>
          <p:nvSpPr>
            <p:cNvPr id="45" name="Oval 44"/>
            <p:cNvSpPr/>
            <p:nvPr/>
          </p:nvSpPr>
          <p:spPr>
            <a:xfrm>
              <a:off x="1405180" y="2281785"/>
              <a:ext cx="661875" cy="558160"/>
            </a:xfrm>
            <a:prstGeom prst="ellipse">
              <a:avLst/>
            </a:prstGeom>
            <a:gradFill flip="none" rotWithShape="1">
              <a:gsLst>
                <a:gs pos="100000">
                  <a:srgbClr val="565656">
                    <a:alpha val="0"/>
                  </a:srgb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47015" y="2281785"/>
              <a:ext cx="419699" cy="472759"/>
            </a:xfrm>
            <a:custGeom>
              <a:avLst/>
              <a:gdLst>
                <a:gd name="connsiteX0" fmla="*/ 355600 w 746760"/>
                <a:gd name="connsiteY0" fmla="*/ 0 h 767080"/>
                <a:gd name="connsiteX1" fmla="*/ 746760 w 746760"/>
                <a:gd name="connsiteY1" fmla="*/ 756920 h 767080"/>
                <a:gd name="connsiteX2" fmla="*/ 0 w 746760"/>
                <a:gd name="connsiteY2" fmla="*/ 767080 h 767080"/>
                <a:gd name="connsiteX3" fmla="*/ 355600 w 746760"/>
                <a:gd name="connsiteY3" fmla="*/ 0 h 767080"/>
                <a:gd name="connsiteX0" fmla="*/ 355600 w 746760"/>
                <a:gd name="connsiteY0" fmla="*/ 0 h 767080"/>
                <a:gd name="connsiteX1" fmla="*/ 746760 w 746760"/>
                <a:gd name="connsiteY1" fmla="*/ 756920 h 767080"/>
                <a:gd name="connsiteX2" fmla="*/ 0 w 746760"/>
                <a:gd name="connsiteY2" fmla="*/ 767080 h 767080"/>
                <a:gd name="connsiteX3" fmla="*/ 355600 w 746760"/>
                <a:gd name="connsiteY3" fmla="*/ 0 h 767080"/>
                <a:gd name="connsiteX0" fmla="*/ 355600 w 746760"/>
                <a:gd name="connsiteY0" fmla="*/ 0 h 828097"/>
                <a:gd name="connsiteX1" fmla="*/ 746760 w 746760"/>
                <a:gd name="connsiteY1" fmla="*/ 756920 h 828097"/>
                <a:gd name="connsiteX2" fmla="*/ 0 w 746760"/>
                <a:gd name="connsiteY2" fmla="*/ 767080 h 828097"/>
                <a:gd name="connsiteX3" fmla="*/ 355600 w 746760"/>
                <a:gd name="connsiteY3" fmla="*/ 0 h 828097"/>
                <a:gd name="connsiteX0" fmla="*/ 355600 w 746760"/>
                <a:gd name="connsiteY0" fmla="*/ 0 h 847649"/>
                <a:gd name="connsiteX1" fmla="*/ 746760 w 746760"/>
                <a:gd name="connsiteY1" fmla="*/ 756920 h 847649"/>
                <a:gd name="connsiteX2" fmla="*/ 0 w 746760"/>
                <a:gd name="connsiteY2" fmla="*/ 767080 h 847649"/>
                <a:gd name="connsiteX3" fmla="*/ 355600 w 746760"/>
                <a:gd name="connsiteY3" fmla="*/ 0 h 847649"/>
                <a:gd name="connsiteX0" fmla="*/ 355600 w 746760"/>
                <a:gd name="connsiteY0" fmla="*/ 0 h 843406"/>
                <a:gd name="connsiteX1" fmla="*/ 746760 w 746760"/>
                <a:gd name="connsiteY1" fmla="*/ 756920 h 843406"/>
                <a:gd name="connsiteX2" fmla="*/ 0 w 746760"/>
                <a:gd name="connsiteY2" fmla="*/ 767080 h 843406"/>
                <a:gd name="connsiteX3" fmla="*/ 355600 w 746760"/>
                <a:gd name="connsiteY3" fmla="*/ 0 h 843406"/>
                <a:gd name="connsiteX0" fmla="*/ 355600 w 746760"/>
                <a:gd name="connsiteY0" fmla="*/ 0 h 843406"/>
                <a:gd name="connsiteX1" fmla="*/ 746760 w 746760"/>
                <a:gd name="connsiteY1" fmla="*/ 756920 h 843406"/>
                <a:gd name="connsiteX2" fmla="*/ 0 w 746760"/>
                <a:gd name="connsiteY2" fmla="*/ 767080 h 843406"/>
                <a:gd name="connsiteX3" fmla="*/ 355600 w 746760"/>
                <a:gd name="connsiteY3" fmla="*/ 0 h 843406"/>
                <a:gd name="connsiteX0" fmla="*/ 355600 w 746760"/>
                <a:gd name="connsiteY0" fmla="*/ 0 h 843406"/>
                <a:gd name="connsiteX1" fmla="*/ 746760 w 746760"/>
                <a:gd name="connsiteY1" fmla="*/ 756920 h 843406"/>
                <a:gd name="connsiteX2" fmla="*/ 0 w 746760"/>
                <a:gd name="connsiteY2" fmla="*/ 767080 h 843406"/>
                <a:gd name="connsiteX3" fmla="*/ 355600 w 746760"/>
                <a:gd name="connsiteY3" fmla="*/ 0 h 843406"/>
                <a:gd name="connsiteX0" fmla="*/ 355600 w 746760"/>
                <a:gd name="connsiteY0" fmla="*/ 0 h 843406"/>
                <a:gd name="connsiteX1" fmla="*/ 746760 w 746760"/>
                <a:gd name="connsiteY1" fmla="*/ 756920 h 843406"/>
                <a:gd name="connsiteX2" fmla="*/ 0 w 746760"/>
                <a:gd name="connsiteY2" fmla="*/ 767080 h 843406"/>
                <a:gd name="connsiteX3" fmla="*/ 355600 w 746760"/>
                <a:gd name="connsiteY3" fmla="*/ 0 h 843406"/>
                <a:gd name="connsiteX0" fmla="*/ 375920 w 767080"/>
                <a:gd name="connsiteY0" fmla="*/ 0 h 841386"/>
                <a:gd name="connsiteX1" fmla="*/ 767080 w 767080"/>
                <a:gd name="connsiteY1" fmla="*/ 756920 h 841386"/>
                <a:gd name="connsiteX2" fmla="*/ 0 w 767080"/>
                <a:gd name="connsiteY2" fmla="*/ 762000 h 841386"/>
                <a:gd name="connsiteX3" fmla="*/ 375920 w 767080"/>
                <a:gd name="connsiteY3" fmla="*/ 0 h 841386"/>
                <a:gd name="connsiteX0" fmla="*/ 375920 w 767080"/>
                <a:gd name="connsiteY0" fmla="*/ 0 h 841386"/>
                <a:gd name="connsiteX1" fmla="*/ 767080 w 767080"/>
                <a:gd name="connsiteY1" fmla="*/ 756920 h 841386"/>
                <a:gd name="connsiteX2" fmla="*/ 0 w 767080"/>
                <a:gd name="connsiteY2" fmla="*/ 762000 h 841386"/>
                <a:gd name="connsiteX3" fmla="*/ 375920 w 767080"/>
                <a:gd name="connsiteY3" fmla="*/ 0 h 841386"/>
                <a:gd name="connsiteX0" fmla="*/ 386080 w 767080"/>
                <a:gd name="connsiteY0" fmla="*/ 0 h 831226"/>
                <a:gd name="connsiteX1" fmla="*/ 767080 w 767080"/>
                <a:gd name="connsiteY1" fmla="*/ 746760 h 831226"/>
                <a:gd name="connsiteX2" fmla="*/ 0 w 767080"/>
                <a:gd name="connsiteY2" fmla="*/ 751840 h 831226"/>
                <a:gd name="connsiteX3" fmla="*/ 386080 w 767080"/>
                <a:gd name="connsiteY3" fmla="*/ 0 h 831226"/>
                <a:gd name="connsiteX0" fmla="*/ 386080 w 767080"/>
                <a:gd name="connsiteY0" fmla="*/ 0 h 831226"/>
                <a:gd name="connsiteX1" fmla="*/ 767080 w 767080"/>
                <a:gd name="connsiteY1" fmla="*/ 746760 h 831226"/>
                <a:gd name="connsiteX2" fmla="*/ 0 w 767080"/>
                <a:gd name="connsiteY2" fmla="*/ 751840 h 831226"/>
                <a:gd name="connsiteX3" fmla="*/ 386080 w 767080"/>
                <a:gd name="connsiteY3" fmla="*/ 0 h 831226"/>
                <a:gd name="connsiteX0" fmla="*/ 386080 w 767080"/>
                <a:gd name="connsiteY0" fmla="*/ 0 h 831226"/>
                <a:gd name="connsiteX1" fmla="*/ 767080 w 767080"/>
                <a:gd name="connsiteY1" fmla="*/ 746760 h 831226"/>
                <a:gd name="connsiteX2" fmla="*/ 0 w 767080"/>
                <a:gd name="connsiteY2" fmla="*/ 751840 h 831226"/>
                <a:gd name="connsiteX3" fmla="*/ 386080 w 767080"/>
                <a:gd name="connsiteY3" fmla="*/ 0 h 83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7080" h="831226">
                  <a:moveTo>
                    <a:pt x="386080" y="0"/>
                  </a:moveTo>
                  <a:cubicBezTo>
                    <a:pt x="516467" y="160867"/>
                    <a:pt x="651933" y="179493"/>
                    <a:pt x="767080" y="746760"/>
                  </a:cubicBezTo>
                  <a:cubicBezTo>
                    <a:pt x="447040" y="892387"/>
                    <a:pt x="187960" y="819573"/>
                    <a:pt x="0" y="751840"/>
                  </a:cubicBezTo>
                  <a:cubicBezTo>
                    <a:pt x="62653" y="404707"/>
                    <a:pt x="181187" y="179493"/>
                    <a:pt x="3860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6600"/>
                </a:gs>
                <a:gs pos="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solidFill>
                <a:srgbClr val="F46A0C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4800" kern="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899338" y="2852312"/>
            <a:ext cx="4824248" cy="1400072"/>
            <a:chOff x="3899338" y="1975945"/>
            <a:chExt cx="4824248" cy="1050054"/>
          </a:xfrm>
        </p:grpSpPr>
        <p:sp>
          <p:nvSpPr>
            <p:cNvPr id="50" name="Rounded Rectangle 49"/>
            <p:cNvSpPr/>
            <p:nvPr/>
          </p:nvSpPr>
          <p:spPr>
            <a:xfrm>
              <a:off x="3899338" y="1975945"/>
              <a:ext cx="4824248" cy="788275"/>
            </a:xfrm>
            <a:prstGeom prst="round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accent4">
                    <a:alpha val="31000"/>
                  </a:schemeClr>
                </a:gs>
              </a:gsLst>
              <a:lin ang="16200000" scaled="1"/>
              <a:tileRect/>
            </a:gradFill>
            <a:ln w="25400" cap="flat" cmpd="sng" algn="ctr"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35000" endPos="15000" dist="38100" dir="5400000" sy="-100000" algn="bl" rotWithShape="0"/>
            </a:effectLst>
          </p:spPr>
          <p:txBody>
            <a:bodyPr rot="0" spcFirstLastPara="0" vertOverflow="overflow" horzOverflow="overflow" vert="horz" wrap="square" lIns="82124" tIns="41061" rIns="82124" bIns="410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85661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chemeClr val="accent1">
                    <a:lumMod val="50000"/>
                  </a:schemeClr>
                </a:solidFill>
                <a:cs typeface="Arial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038600" y="2021878"/>
              <a:ext cx="4495800" cy="10041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lvl="1" algn="ctr">
                <a:lnSpc>
                  <a:spcPct val="90000"/>
                </a:lnSpc>
                <a:buClr>
                  <a:srgbClr val="96CA4B"/>
                </a:buClr>
                <a:buSzPct val="90000"/>
              </a:pPr>
              <a:r>
                <a:rPr 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NFV</a:t>
              </a:r>
              <a:r>
                <a:rPr lang="en-US" sz="2400" dirty="0">
                  <a:solidFill>
                    <a:schemeClr val="accent1">
                      <a:lumMod val="50000"/>
                    </a:schemeClr>
                  </a:solidFill>
                </a:rPr>
                <a:t/>
              </a:r>
              <a:br>
                <a:rPr lang="en-US" sz="2400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2100" dirty="0" smtClean="0">
                  <a:solidFill>
                    <a:schemeClr val="accent1">
                      <a:lumMod val="50000"/>
                    </a:schemeClr>
                  </a:solidFill>
                </a:rPr>
                <a:t>Common platform for Network Services</a:t>
              </a:r>
            </a:p>
            <a:p>
              <a:pPr marL="0" lvl="1" algn="ctr">
                <a:lnSpc>
                  <a:spcPct val="90000"/>
                </a:lnSpc>
                <a:buClr>
                  <a:srgbClr val="96CA4B"/>
                </a:buClr>
                <a:buSzPct val="90000"/>
              </a:pPr>
              <a:r>
                <a:rPr lang="en-US" sz="2100" dirty="0" smtClean="0">
                  <a:solidFill>
                    <a:schemeClr val="accent1">
                      <a:lumMod val="50000"/>
                    </a:schemeClr>
                  </a:solidFill>
                </a:rPr>
                <a:t>Reduce Costs / Increase</a:t>
              </a:r>
              <a:r>
                <a:rPr lang="en-US" sz="2400" dirty="0" smtClean="0">
                  <a:solidFill>
                    <a:schemeClr val="accent1">
                      <a:lumMod val="50000"/>
                    </a:schemeClr>
                  </a:solidFill>
                </a:rPr>
                <a:t> Agility </a:t>
              </a:r>
              <a:endParaRPr 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3899338" y="4355820"/>
            <a:ext cx="4824248" cy="1439538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0"/>
                  <a:alpha val="0"/>
                </a:schemeClr>
              </a:gs>
              <a:gs pos="40000">
                <a:srgbClr val="3F8642"/>
              </a:gs>
            </a:gsLst>
            <a:lin ang="16200000" scaled="0"/>
            <a:tileRect/>
          </a:gradFill>
          <a:ln w="25400" cap="flat" cmpd="sng" algn="ctr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reflection blurRad="6350" stA="35000" endPos="15000" dist="38100" dir="5400000" sy="-100000" algn="bl" rotWithShape="0"/>
          </a:effectLst>
        </p:spPr>
        <p:txBody>
          <a:bodyPr rot="0" spcFirstLastPara="0" vertOverflow="overflow" horzOverflow="overflow" vert="horz" wrap="square" lIns="82124" tIns="41061" rIns="82124" bIns="410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08566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1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38600" y="4460661"/>
            <a:ext cx="4495799" cy="10064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1" algn="ctr">
              <a:lnSpc>
                <a:spcPct val="90000"/>
              </a:lnSpc>
              <a:buClr>
                <a:srgbClr val="96CA4B"/>
              </a:buClr>
              <a:buSzPct val="90000"/>
            </a:pPr>
            <a:r>
              <a:rPr lang="en-US" sz="2400" b="1" dirty="0">
                <a:solidFill>
                  <a:schemeClr val="bg1"/>
                </a:solidFill>
              </a:rPr>
              <a:t>SDN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2100" dirty="0">
                <a:solidFill>
                  <a:schemeClr val="bg1"/>
                </a:solidFill>
              </a:rPr>
              <a:t>Open and </a:t>
            </a:r>
            <a:r>
              <a:rPr lang="en-US" sz="2100" dirty="0" smtClean="0">
                <a:solidFill>
                  <a:schemeClr val="bg1"/>
                </a:solidFill>
              </a:rPr>
              <a:t>Programmable            </a:t>
            </a:r>
            <a:r>
              <a:rPr lang="en-US" sz="2100" dirty="0">
                <a:solidFill>
                  <a:schemeClr val="bg1"/>
                </a:solidFill>
              </a:rPr>
              <a:t>Simplify / Reduce Complexity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5930786"/>
            <a:ext cx="9144000" cy="738664"/>
            <a:chOff x="0" y="5823430"/>
            <a:chExt cx="12188825" cy="738664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0" y="6141970"/>
              <a:ext cx="12188825" cy="0"/>
            </a:xfrm>
            <a:prstGeom prst="line">
              <a:avLst/>
            </a:prstGeom>
            <a:ln w="812800">
              <a:gradFill>
                <a:gsLst>
                  <a:gs pos="0">
                    <a:srgbClr val="2A2B5C"/>
                  </a:gs>
                  <a:gs pos="100000">
                    <a:schemeClr val="accent6">
                      <a:lumMod val="7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0" y="5823430"/>
              <a:ext cx="12188825" cy="738664"/>
            </a:xfrm>
            <a:prstGeom prst="rect">
              <a:avLst/>
            </a:prstGeom>
            <a:noFill/>
          </p:spPr>
          <p:txBody>
            <a:bodyPr wrap="square" tIns="91440" bIns="91440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+mj-lt"/>
                </a:rPr>
                <a:t>Migration to Integrate Network and Cloud Services</a:t>
              </a:r>
            </a:p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+mj-lt"/>
                </a:rPr>
                <a:t>Best of Breed Networking with SDN and NFV</a:t>
              </a: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438400" y="6842877"/>
            <a:ext cx="2130425" cy="4746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5EB8-E9E4-41E4-A3C5-898404044F8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5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BBF Interested?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848600" cy="44862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Cloud, NFV and SDN have huge impact on existing broadband network (MSBN) and our Service Provider &amp; vendor members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The MSBN is far more complicated than a data center</a:t>
            </a:r>
            <a:endParaRPr lang="en-US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What network components and/or network elements are candidates for control and data plane separation, for virtualization?  What is required to make SP networks cloud/software based?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If you introduce SDN concepts and virtualization, how </a:t>
            </a:r>
            <a:r>
              <a:rPr lang="en-US" sz="2000" dirty="0"/>
              <a:t>to evolve the telecom network </a:t>
            </a:r>
            <a:r>
              <a:rPr lang="en-US" sz="2000" dirty="0" smtClean="0"/>
              <a:t>given </a:t>
            </a:r>
            <a:r>
              <a:rPr lang="en-US" sz="2000" dirty="0"/>
              <a:t>such a prevalence of heterogeneous hardware architectures and continue to maintain existing </a:t>
            </a:r>
            <a:r>
              <a:rPr lang="en-US" sz="2000" dirty="0" smtClean="0"/>
              <a:t>infrastructure</a:t>
            </a:r>
            <a:r>
              <a:rPr lang="en-US" sz="2000" dirty="0"/>
              <a:t> </a:t>
            </a:r>
            <a:r>
              <a:rPr lang="en-US" sz="2000" dirty="0" smtClean="0"/>
              <a:t>and service revenue?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Addressing these questions and concerns is why BBF is involved.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CD1C3-C22C-4EBC-9318-E6946B7620D2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19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BBF SDN and NFV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693025" cy="5257800"/>
          </a:xfrm>
        </p:spPr>
        <p:txBody>
          <a:bodyPr/>
          <a:lstStyle/>
          <a:p>
            <a:r>
              <a:rPr lang="en-US" sz="2400" dirty="0" smtClean="0"/>
              <a:t>SDN control architecture and NFV technique have tremendous promise but with significant differences in the details and how to introduce into current broadband networks.</a:t>
            </a:r>
          </a:p>
          <a:p>
            <a:r>
              <a:rPr lang="en-US" sz="2400" dirty="0" smtClean="0"/>
              <a:t>To mitigate risks to ensure smooth introduction of new technologies into current broadband networks, a deep understanding of that network, how it operates and is managed is essential. </a:t>
            </a:r>
          </a:p>
          <a:p>
            <a:r>
              <a:rPr lang="en-US" sz="2400" dirty="0" smtClean="0"/>
              <a:t>Analysis </a:t>
            </a:r>
            <a:r>
              <a:rPr lang="en-US" sz="2400" dirty="0"/>
              <a:t>of </a:t>
            </a:r>
            <a:r>
              <a:rPr lang="en-US" sz="2400" dirty="0" smtClean="0"/>
              <a:t>architectural implications of separated control plane, which </a:t>
            </a:r>
            <a:r>
              <a:rPr lang="en-US" sz="2400" dirty="0"/>
              <a:t>functions can be </a:t>
            </a:r>
            <a:r>
              <a:rPr lang="en-US" sz="2400" dirty="0" smtClean="0"/>
              <a:t>virtualized, </a:t>
            </a:r>
            <a:r>
              <a:rPr lang="en-US" sz="2400" dirty="0"/>
              <a:t>and which are not practical is a part of what we </a:t>
            </a:r>
            <a:r>
              <a:rPr lang="en-US" sz="2400" dirty="0" smtClean="0"/>
              <a:t>do in BBF. 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3937E-CE4D-4F2D-AD7D-2DBD0181F297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6731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138" y="253143"/>
            <a:ext cx="7745412" cy="871537"/>
          </a:xfrm>
        </p:spPr>
        <p:txBody>
          <a:bodyPr/>
          <a:lstStyle/>
          <a:p>
            <a:r>
              <a:rPr lang="en-US" dirty="0" smtClean="0"/>
              <a:t>SDN/Virtualization Projects in BBF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4589" y="1412720"/>
            <a:ext cx="8096001" cy="453721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4</a:t>
            </a:r>
            <a:r>
              <a:rPr lang="en-US" sz="2400" dirty="0" smtClean="0"/>
              <a:t> </a:t>
            </a:r>
            <a:r>
              <a:rPr lang="en-US" sz="2400" dirty="0"/>
              <a:t>technical </a:t>
            </a:r>
            <a:r>
              <a:rPr lang="en-US" sz="2400" dirty="0" smtClean="0"/>
              <a:t>enablers: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Cloud Intelligent Broadband Network (SD-302)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 smtClean="0"/>
              <a:t>SDN</a:t>
            </a:r>
            <a:r>
              <a:rPr lang="en-US" sz="2000" dirty="0" smtClean="0"/>
              <a:t> in Broadband Networks (SD-313)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Flexible </a:t>
            </a:r>
            <a:r>
              <a:rPr lang="en-US" sz="2000" dirty="0"/>
              <a:t>Service Chaining (</a:t>
            </a:r>
            <a:r>
              <a:rPr lang="en-US" sz="2000" dirty="0" smtClean="0"/>
              <a:t>SD-326)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err="1" smtClean="0"/>
              <a:t>NFV</a:t>
            </a:r>
            <a:r>
              <a:rPr lang="en-US" sz="2000" dirty="0" smtClean="0"/>
              <a:t> introduction in </a:t>
            </a:r>
            <a:r>
              <a:rPr lang="en-US" sz="2000" dirty="0" err="1" smtClean="0"/>
              <a:t>MSBN</a:t>
            </a:r>
            <a:r>
              <a:rPr lang="en-US" sz="2000" dirty="0" smtClean="0"/>
              <a:t> (SD-340)</a:t>
            </a:r>
            <a:endParaRPr lang="en-US" sz="20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/>
              <a:t> </a:t>
            </a:r>
            <a:r>
              <a:rPr lang="en-US" sz="2400" dirty="0"/>
              <a:t>3 practical Virtualization </a:t>
            </a:r>
            <a:r>
              <a:rPr lang="en-US" sz="2400" dirty="0" smtClean="0"/>
              <a:t>applications: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Residential</a:t>
            </a:r>
            <a:r>
              <a:rPr lang="en-US" sz="2000" dirty="0"/>
              <a:t>: Network Enhanced Residential Gateway (WT-317 </a:t>
            </a:r>
            <a:r>
              <a:rPr lang="en-US" sz="2000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Business</a:t>
            </a:r>
            <a:r>
              <a:rPr lang="en-US" sz="2000" dirty="0"/>
              <a:t>: Virtual Business Gateway (</a:t>
            </a:r>
            <a:r>
              <a:rPr lang="en-US" sz="2000" dirty="0" smtClean="0"/>
              <a:t>WT-328)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Access: Fixed Access Network Sharing (pending)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Integrate </a:t>
            </a:r>
            <a:r>
              <a:rPr lang="en-US" sz="2400" dirty="0" smtClean="0"/>
              <a:t>Network: MSBN + </a:t>
            </a:r>
            <a:r>
              <a:rPr lang="en-US" sz="2400" dirty="0"/>
              <a:t>Cloud </a:t>
            </a:r>
            <a:r>
              <a:rPr lang="en-US" sz="2400" dirty="0" smtClean="0"/>
              <a:t>Services with best of SDN </a:t>
            </a:r>
            <a:r>
              <a:rPr lang="en-US" sz="2400" dirty="0"/>
              <a:t>and </a:t>
            </a:r>
            <a:r>
              <a:rPr lang="en-US" sz="2400" dirty="0" err="1" smtClean="0"/>
              <a:t>NFV</a:t>
            </a:r>
            <a:r>
              <a:rPr lang="en-US" sz="2400" dirty="0" smtClean="0"/>
              <a:t> incrementally  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/>
          <a:p>
            <a:pPr>
              <a:defRPr/>
            </a:pPr>
            <a:fld id="{AE53937E-CE4D-4F2D-AD7D-2DBD0181F297}" type="slidenum">
              <a:rPr lang="en-US" altLang="zh-CN" sz="1800" b="0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altLang="zh-CN" sz="1800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762000" y="404813"/>
            <a:ext cx="8382000" cy="990600"/>
          </a:xfrm>
        </p:spPr>
        <p:txBody>
          <a:bodyPr/>
          <a:lstStyle/>
          <a:p>
            <a:r>
              <a:rPr lang="en-US" dirty="0" smtClean="0"/>
              <a:t>NFV Projects in BBF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574136-D9B6-4F3E-86F3-4F10A99A631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57200" y="4343400"/>
            <a:ext cx="8229600" cy="2133600"/>
          </a:xfrm>
          <a:prstGeom prst="rect">
            <a:avLst/>
          </a:prstGeom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006032"/>
              </a:buClr>
              <a:buFont typeface="Arial" pitchFamily="34" charset="0"/>
              <a:buAutoNum type="alphaUcPeriod"/>
            </a:pPr>
            <a:r>
              <a:rPr lang="en-US" sz="1600" dirty="0" smtClean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SD-340 Extended </a:t>
            </a:r>
            <a:r>
              <a:rPr lang="en-US" sz="1600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MSBN </a:t>
            </a:r>
            <a:r>
              <a:rPr lang="en-US" sz="1600" u="sng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includes</a:t>
            </a:r>
            <a:r>
              <a:rPr lang="en-US" sz="1600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 hosted VNF Instances (e.g. POP)</a:t>
            </a:r>
          </a:p>
          <a:p>
            <a:pPr marL="800100" lvl="1" indent="-342900"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</a:pPr>
            <a:r>
              <a:rPr lang="en-US" sz="1600" i="1" dirty="0">
                <a:solidFill>
                  <a:srgbClr val="002A56"/>
                </a:solidFill>
              </a:rPr>
              <a:t>Could be as simple as BNG + a few servers in a POP</a:t>
            </a:r>
            <a:endParaRPr lang="en-US" sz="1600" i="1" dirty="0">
              <a:solidFill>
                <a:srgbClr val="002A56"/>
              </a:solidFill>
              <a:latin typeface="Arial" pitchFamily="34" charset="0"/>
              <a:ea typeface="MS PGothic" pitchFamily="34" charset="-128"/>
            </a:endParaRPr>
          </a:p>
          <a:p>
            <a:pPr marL="800100" lvl="1" indent="-342900"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</a:pPr>
            <a:r>
              <a:rPr lang="en-US" sz="1600" i="1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Proposed perimeter: BBF should define end-to-end, including VNFs, up to inter-carrier hand-off</a:t>
            </a:r>
          </a:p>
          <a:p>
            <a:pPr marL="457200" indent="-457200">
              <a:spcBef>
                <a:spcPct val="20000"/>
              </a:spcBef>
              <a:buClr>
                <a:srgbClr val="006032"/>
              </a:buClr>
              <a:buFont typeface="Arial" pitchFamily="34" charset="0"/>
              <a:buAutoNum type="alphaUcPeriod"/>
            </a:pPr>
            <a:r>
              <a:rPr lang="en-US" sz="1600" dirty="0" smtClean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WT-178i2 Extended </a:t>
            </a:r>
            <a:r>
              <a:rPr lang="en-US" sz="1600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MSBN </a:t>
            </a:r>
            <a:r>
              <a:rPr lang="en-US" sz="1600" u="sng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connects</a:t>
            </a:r>
            <a:r>
              <a:rPr lang="en-US" sz="1600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 to Data Center hosting a large NFVI  (and/or Cloud)</a:t>
            </a:r>
          </a:p>
          <a:p>
            <a:pPr marL="800100" lvl="1" indent="-342900">
              <a:spcBef>
                <a:spcPct val="20000"/>
              </a:spcBef>
              <a:buClr>
                <a:srgbClr val="006032"/>
              </a:buClr>
              <a:buFont typeface="Wingdings" pitchFamily="2" charset="2"/>
              <a:buChar char="l"/>
            </a:pPr>
            <a:r>
              <a:rPr lang="en-US" sz="1600" i="1" dirty="0">
                <a:solidFill>
                  <a:srgbClr val="002A56"/>
                </a:solidFill>
                <a:ea typeface="MS PGothic" pitchFamily="34" charset="-128"/>
              </a:rPr>
              <a:t>Proposed perimeter: </a:t>
            </a:r>
            <a:r>
              <a:rPr lang="en-US" sz="1600" i="1" dirty="0">
                <a:solidFill>
                  <a:srgbClr val="002A56"/>
                </a:solidFill>
                <a:latin typeface="Arial" pitchFamily="34" charset="0"/>
                <a:ea typeface="MS PGothic" pitchFamily="34" charset="-128"/>
              </a:rPr>
              <a:t>BBF should define up to (and including?) interconnection point, e.g. Data Center GW, e.g. DC hand-off</a:t>
            </a: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33400" y="1447800"/>
            <a:ext cx="7929563" cy="2877709"/>
            <a:chOff x="144463" y="1484313"/>
            <a:chExt cx="8928100" cy="3240087"/>
          </a:xfrm>
        </p:grpSpPr>
        <p:sp>
          <p:nvSpPr>
            <p:cNvPr id="10" name="Rounded Rectangle 9"/>
            <p:cNvSpPr/>
            <p:nvPr/>
          </p:nvSpPr>
          <p:spPr>
            <a:xfrm>
              <a:off x="1547813" y="1700213"/>
              <a:ext cx="7524750" cy="1223962"/>
            </a:xfrm>
            <a:prstGeom prst="roundRect">
              <a:avLst/>
            </a:prstGeom>
            <a:solidFill>
              <a:schemeClr val="tx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400" dirty="0"/>
                <a:t>Extended MSBN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4211638" y="1700213"/>
              <a:ext cx="4860925" cy="122396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400" dirty="0"/>
                <a:t>Multi-Service Broadband Network (TR-178)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284663" y="2276475"/>
              <a:ext cx="1439862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L3 Services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5867400" y="2276475"/>
              <a:ext cx="936625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 err="1"/>
                <a:t>Aggr</a:t>
              </a:r>
              <a:r>
                <a:rPr lang="en-US" sz="1400" dirty="0"/>
                <a:t>.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911975" y="2276475"/>
              <a:ext cx="1079500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Access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064500" y="2276475"/>
              <a:ext cx="927100" cy="279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RG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619250" y="2205038"/>
              <a:ext cx="2520950" cy="57626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Value-Added Services (hosted VNFs)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331913" y="1484313"/>
              <a:ext cx="0" cy="1584325"/>
            </a:xfrm>
            <a:prstGeom prst="line">
              <a:avLst/>
            </a:prstGeom>
            <a:ln w="381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1258888" y="1916113"/>
              <a:ext cx="144462" cy="720725"/>
            </a:xfrm>
            <a:prstGeom prst="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50" dirty="0">
                  <a:solidFill>
                    <a:schemeClr val="tx1"/>
                  </a:solidFill>
                </a:rPr>
                <a:t>A10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547813" y="3213100"/>
              <a:ext cx="7524750" cy="1223963"/>
            </a:xfrm>
            <a:prstGeom prst="roundRect">
              <a:avLst/>
            </a:prstGeom>
            <a:solidFill>
              <a:schemeClr val="tx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r>
                <a:rPr lang="en-US" sz="1400" dirty="0"/>
                <a:t>Extended MSBN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44463" y="3213100"/>
              <a:ext cx="971550" cy="1223963"/>
            </a:xfrm>
            <a:prstGeom prst="roundRect">
              <a:avLst/>
            </a:prstGeom>
            <a:solidFill>
              <a:srgbClr val="FF99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200" dirty="0"/>
                <a:t>External </a:t>
              </a:r>
              <a:r>
                <a:rPr lang="en-US" sz="1400" dirty="0"/>
                <a:t>NFVI/</a:t>
              </a:r>
            </a:p>
            <a:p>
              <a:pPr algn="ctr">
                <a:defRPr/>
              </a:pPr>
              <a:r>
                <a:rPr lang="en-US" sz="1400" dirty="0"/>
                <a:t>Cloud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331913" y="3141663"/>
              <a:ext cx="0" cy="1582737"/>
            </a:xfrm>
            <a:prstGeom prst="line">
              <a:avLst/>
            </a:prstGeom>
            <a:ln w="381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1258888" y="3357563"/>
              <a:ext cx="144462" cy="1008062"/>
            </a:xfrm>
            <a:prstGeom prst="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50" dirty="0">
                  <a:solidFill>
                    <a:schemeClr val="tx1"/>
                  </a:solidFill>
                </a:rPr>
                <a:t>Ex-</a:t>
              </a:r>
              <a:r>
                <a:rPr lang="en-US" sz="1050" dirty="0" err="1">
                  <a:solidFill>
                    <a:schemeClr val="tx1"/>
                  </a:solidFill>
                </a:rPr>
                <a:t>Nf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619250" y="3644900"/>
              <a:ext cx="1008063" cy="5762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DCGW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2843213" y="3644900"/>
              <a:ext cx="936625" cy="5762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[Backbone]</a:t>
              </a:r>
            </a:p>
          </p:txBody>
        </p:sp>
        <p:sp>
          <p:nvSpPr>
            <p:cNvPr id="27" name="Curved Up Arrow 26"/>
            <p:cNvSpPr/>
            <p:nvPr/>
          </p:nvSpPr>
          <p:spPr>
            <a:xfrm flipH="1">
              <a:off x="900113" y="4221163"/>
              <a:ext cx="1223962" cy="360362"/>
            </a:xfrm>
            <a:prstGeom prst="curvedUpArrow">
              <a:avLst/>
            </a:prstGeom>
            <a:solidFill>
              <a:srgbClr val="FF99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0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144463" y="1700213"/>
              <a:ext cx="971550" cy="1223962"/>
            </a:xfrm>
            <a:prstGeom prst="roundRect">
              <a:avLst/>
            </a:prstGeom>
            <a:solidFill>
              <a:srgbClr val="FF99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400" dirty="0"/>
                <a:t>Internet</a:t>
              </a:r>
            </a:p>
            <a:p>
              <a:pPr algn="ctr">
                <a:defRPr/>
              </a:pPr>
              <a:r>
                <a:rPr lang="en-US" sz="1600" dirty="0"/>
                <a:t>/NSP</a:t>
              </a:r>
            </a:p>
            <a:p>
              <a:pPr algn="ctr">
                <a:defRPr/>
              </a:pPr>
              <a:r>
                <a:rPr lang="en-US" sz="1600" dirty="0"/>
                <a:t>/ASP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211638" y="3213100"/>
              <a:ext cx="4860925" cy="12239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sz="1400" dirty="0"/>
                <a:t>Multi-Service Broadband Network (TR-178)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4284663" y="3789363"/>
              <a:ext cx="1439862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L3 Services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867400" y="3789363"/>
              <a:ext cx="936625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 err="1"/>
                <a:t>Aggr</a:t>
              </a:r>
              <a:r>
                <a:rPr lang="en-US" sz="1400" dirty="0"/>
                <a:t>.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911975" y="3789363"/>
              <a:ext cx="1079500" cy="28892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Access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8064500" y="3789363"/>
              <a:ext cx="927100" cy="279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74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LifeNetwork (2)">
  <a:themeElements>
    <a:clrScheme name="Template_LifeNetwork (2)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Template_LifeNetwork (2)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_LifeNetwork (2)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LifeNetwork (2)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llet Point">
  <a:themeElements>
    <a:clrScheme name="1_Bullet Point 2">
      <a:dk1>
        <a:srgbClr val="000000"/>
      </a:dk1>
      <a:lt1>
        <a:srgbClr val="FFFFFF"/>
      </a:lt1>
      <a:dk2>
        <a:srgbClr val="D52B1E"/>
      </a:dk2>
      <a:lt2>
        <a:srgbClr val="6C6F70"/>
      </a:lt2>
      <a:accent1>
        <a:srgbClr val="0075B0"/>
      </a:accent1>
      <a:accent2>
        <a:srgbClr val="5C7F92"/>
      </a:accent2>
      <a:accent3>
        <a:srgbClr val="FFFFFF"/>
      </a:accent3>
      <a:accent4>
        <a:srgbClr val="000000"/>
      </a:accent4>
      <a:accent5>
        <a:srgbClr val="AABDD4"/>
      </a:accent5>
      <a:accent6>
        <a:srgbClr val="537284"/>
      </a:accent6>
      <a:hlink>
        <a:srgbClr val="5082AB"/>
      </a:hlink>
      <a:folHlink>
        <a:srgbClr val="93B1CC"/>
      </a:folHlink>
    </a:clrScheme>
    <a:fontScheme name="1_Bullet Point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llet Point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llet Point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ersonalizza struttura">
  <a:themeElements>
    <a:clrScheme name="1_Personalizza struttura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1_Personalizza struttura">
      <a:majorFont>
        <a:latin typeface="Franklin Gothic Demi"/>
        <a:ea typeface=""/>
        <a:cs typeface="Arial"/>
      </a:majorFont>
      <a:minorFont>
        <a:latin typeface="Franklin Gothic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ersonalizza struttura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ersonalizza struttura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sto standard">
  <a:themeElements>
    <a:clrScheme name="1_Testo standard 1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70B0"/>
      </a:accent1>
      <a:accent2>
        <a:srgbClr val="677390"/>
      </a:accent2>
      <a:accent3>
        <a:srgbClr val="FFFFFF"/>
      </a:accent3>
      <a:accent4>
        <a:srgbClr val="000000"/>
      </a:accent4>
      <a:accent5>
        <a:srgbClr val="AABBD4"/>
      </a:accent5>
      <a:accent6>
        <a:srgbClr val="5D6882"/>
      </a:accent6>
      <a:hlink>
        <a:srgbClr val="98AED2"/>
      </a:hlink>
      <a:folHlink>
        <a:srgbClr val="507993"/>
      </a:folHlink>
    </a:clrScheme>
    <a:fontScheme name="1_Testo standard">
      <a:majorFont>
        <a:latin typeface="Franklin Gothic Demi"/>
        <a:ea typeface=""/>
        <a:cs typeface="Arial"/>
      </a:majorFont>
      <a:minorFont>
        <a:latin typeface="Franklin Gothic Dem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esto standard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sto standard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BForum08v2">
  <a:themeElements>
    <a:clrScheme name="BBForum08v2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BBForum08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BForum08v2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BBForum08v2">
  <a:themeElements>
    <a:clrScheme name="BBForum08v2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BBForum08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BForum08v2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BBForum08v2">
  <a:themeElements>
    <a:clrScheme name="BBForum08v2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BBForum08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BForum08v2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BBForum08v2">
  <a:themeElements>
    <a:clrScheme name="BBForum08v2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BBForum08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BForum08v2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BForum08v2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BForum08v2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13931</TotalTime>
  <Words>1308</Words>
  <Application>Microsoft Office PowerPoint</Application>
  <PresentationFormat>On-screen Show (4:3)</PresentationFormat>
  <Paragraphs>257</Paragraphs>
  <Slides>17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6" baseType="lpstr">
      <vt:lpstr>ＭＳ Ｐゴシック</vt:lpstr>
      <vt:lpstr>ＭＳ Ｐゴシック</vt:lpstr>
      <vt:lpstr>宋体</vt:lpstr>
      <vt:lpstr>Arial</vt:lpstr>
      <vt:lpstr>Calibri</vt:lpstr>
      <vt:lpstr>Franklin Gothic Book</vt:lpstr>
      <vt:lpstr>Franklin Gothic Demi</vt:lpstr>
      <vt:lpstr>Franklin Gothic Medium</vt:lpstr>
      <vt:lpstr>Times New Roman</vt:lpstr>
      <vt:lpstr>Wingdings</vt:lpstr>
      <vt:lpstr>Template_LifeNetwork (2)</vt:lpstr>
      <vt:lpstr>1_Bullet Point</vt:lpstr>
      <vt:lpstr>1_Personalizza struttura</vt:lpstr>
      <vt:lpstr>1_Testo standard</vt:lpstr>
      <vt:lpstr>BBForum08v2</vt:lpstr>
      <vt:lpstr>2_BBForum08v2</vt:lpstr>
      <vt:lpstr>3_BBForum08v2</vt:lpstr>
      <vt:lpstr>5_BBForum08v2</vt:lpstr>
      <vt:lpstr>Visio</vt:lpstr>
      <vt:lpstr>Virtualization Impacts on the Multi-service Broadband Network    Cross-SDO workshop on Cloud, SDN, NFV Autonomics: key emerging networking paradigms</vt:lpstr>
      <vt:lpstr>PowerPoint Presentation</vt:lpstr>
      <vt:lpstr>BBF - Addressing end-to-end Multi-service Broadband Network (MSBN)</vt:lpstr>
      <vt:lpstr>PowerPoint Presentation</vt:lpstr>
      <vt:lpstr>PowerPoint Presentation</vt:lpstr>
      <vt:lpstr>Why BBF Interested? </vt:lpstr>
      <vt:lpstr>BBF SDN and NFV Activities</vt:lpstr>
      <vt:lpstr>SDN/Virtualization Projects in BBF</vt:lpstr>
      <vt:lpstr>NFV Projects in BBF</vt:lpstr>
      <vt:lpstr>How does SDN &amp; Virtualization Impact the network?</vt:lpstr>
      <vt:lpstr>Conclusions</vt:lpstr>
      <vt:lpstr>Answer to Questions</vt:lpstr>
      <vt:lpstr> </vt:lpstr>
      <vt:lpstr>Backup slides</vt:lpstr>
      <vt:lpstr>WT-317 Network Enhanced Residential Gateway  (NERG)</vt:lpstr>
      <vt:lpstr>What a Virtualized RG enables</vt:lpstr>
      <vt:lpstr>SDN Technique Applied to Access Architecture in SD-313</vt:lpstr>
    </vt:vector>
  </TitlesOfParts>
  <Company>IT Telecom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BBF Eng MSBN Arch Evolution</dc:title>
  <dc:creator>George Dobrowski and Laurie Adams de Sa</dc:creator>
  <cp:lastModifiedBy>gdobrowski</cp:lastModifiedBy>
  <cp:revision>586</cp:revision>
  <cp:lastPrinted>2014-05-30T18:37:30Z</cp:lastPrinted>
  <dcterms:created xsi:type="dcterms:W3CDTF">2013-02-01T20:35:48Z</dcterms:created>
  <dcterms:modified xsi:type="dcterms:W3CDTF">2014-06-04T22:07:52Z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(3)GK1/GbroMCK8eiUtet8jELCXDgSuTyVzt02xiOWwSE2XzocMre+FojNaZ2OWkBLVNBc+nGsl
ufsp/FUd6J0vcZW6EJStaOQ1t6UH/Ibh/7/qPpOssWuP5tGUbJCpvhzjMowLqVbjZab1XXZg
GkL6OLjAOXgj+nzsNpF49CWQ7fXTrOfH4m91t9YqD32AXgm5jXD8zfI1EMC7bGoAbZalqfHC
ZBbONxo2niH6J4upLk</vt:lpwstr>
  </property>
  <property fmtid="{D5CDD505-2E9C-101B-9397-08002B2CF9AE}" pid="3" name="_new_ms_pID_725431">
    <vt:lpwstr>78JryjUF/1D6la8S8jGRVyp0RayNRFdBC8Y9XJDLZ+vFEk7tTbWz9S
ecp8Liaz85aq+UDAtIeXPVLA2EeFbFmha6oCPnI9JVwLRYKzE5LwyZygczOni3LwntMKXjfT
+2WMTmddIPEF4C0bEAGd5TTE096wMtz+UHseKSNBXqY+bSKdm1YO5GGfUWGAVqhi12I/z/O2
HHiT3O31Yr2njhgQ65qBTprfchodfaYwamSx</vt:lpwstr>
  </property>
  <property fmtid="{D5CDD505-2E9C-101B-9397-08002B2CF9AE}" pid="4" name="_new_ms_pID_725432">
    <vt:lpwstr>9j4YrD1PGPsGDnSsdsHSu7m4l+89Klls37Gq
3ZCu7UBYOg17EMFPMRuuoYpFU8ryftSEieUvsDJVHO2j8iazqsg=</vt:lpwstr>
  </property>
</Properties>
</file>