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937" r:id="rId3"/>
    <p:sldId id="982" r:id="rId4"/>
    <p:sldId id="989" r:id="rId5"/>
    <p:sldId id="987" r:id="rId6"/>
    <p:sldId id="985" r:id="rId7"/>
    <p:sldId id="984" r:id="rId8"/>
    <p:sldId id="983" r:id="rId9"/>
    <p:sldId id="986" r:id="rId10"/>
    <p:sldId id="990" r:id="rId11"/>
    <p:sldId id="907" r:id="rId12"/>
    <p:sldId id="908" r:id="rId13"/>
    <p:sldId id="924" r:id="rId14"/>
    <p:sldId id="949" r:id="rId15"/>
    <p:sldId id="950" r:id="rId16"/>
    <p:sldId id="988" r:id="rId17"/>
    <p:sldId id="704" r:id="rId18"/>
    <p:sldId id="925" r:id="rId1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FF3300"/>
    <a:srgbClr val="72AF2F"/>
    <a:srgbClr val="6600F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93" d="100"/>
          <a:sy n="93" d="100"/>
        </p:scale>
        <p:origin x="82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11/22/2024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11/22/2024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S5-247054, SA5#158, Orlando, Florida, USA 18 - 22 November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58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en-US" altLang="zh-CN" sz="1800" dirty="0">
                <a:latin typeface="Arial" pitchFamily="34" charset="0"/>
              </a:rPr>
              <a:t>Orlando, Florida, USA 18 - 22 November 2024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6AB-9842-4723-A64D-5FAEE78BB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2CF4B1-BAC4-4B36-A967-BF92131FE9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BE5E9C-2388-489A-9825-0BD51C90FACA}"/>
              </a:ext>
            </a:extLst>
          </p:cNvPr>
          <p:cNvSpPr txBox="1">
            <a:spLocks/>
          </p:cNvSpPr>
          <p:nvPr/>
        </p:nvSpPr>
        <p:spPr bwMode="auto">
          <a:xfrm>
            <a:off x="838200" y="1351735"/>
            <a:ext cx="10515600" cy="477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SA5 capacity:</a:t>
            </a:r>
          </a:p>
          <a:p>
            <a:pPr lvl="1"/>
            <a:r>
              <a:rPr lang="en-US" sz="2000" kern="0" dirty="0"/>
              <a:t>Max </a:t>
            </a:r>
            <a:r>
              <a:rPr lang="en-US" altLang="en-US" sz="2000" kern="0" dirty="0"/>
              <a:t>TUs: 124 (OAM) / 80 (Charging)</a:t>
            </a:r>
          </a:p>
          <a:p>
            <a:pPr lvl="2"/>
            <a:r>
              <a:rPr lang="en-US" altLang="en-US" sz="1600" kern="0" dirty="0"/>
              <a:t>Additional buffer TUs: 61(OAM)/40(CH)</a:t>
            </a:r>
          </a:p>
          <a:p>
            <a:pPr lvl="1"/>
            <a:r>
              <a:rPr lang="en-US" altLang="en-US" sz="2000" kern="0" dirty="0"/>
              <a:t>Max number of SIs/WIs: 10~15 (OAM) / 6~10 (Charging)</a:t>
            </a:r>
          </a:p>
          <a:p>
            <a:pPr lvl="2"/>
            <a:r>
              <a:rPr lang="en-US" altLang="en-US" sz="1600" kern="0" dirty="0"/>
              <a:t>Note: one feature made up of SI+WI is counted as one item</a:t>
            </a:r>
          </a:p>
          <a:p>
            <a:pPr lvl="1"/>
            <a:r>
              <a:rPr lang="en-US" altLang="en-US" sz="2000" kern="0" dirty="0"/>
              <a:t>Max TUs per Feature: 12~8 TU</a:t>
            </a:r>
          </a:p>
          <a:p>
            <a:r>
              <a:rPr lang="en-US" altLang="en-US" sz="2400" kern="0" dirty="0"/>
              <a:t>Assumptions</a:t>
            </a:r>
          </a:p>
          <a:p>
            <a:pPr lvl="1"/>
            <a:r>
              <a:rPr lang="en-US" altLang="en-US" sz="2000" kern="0" dirty="0"/>
              <a:t>Start: Jun 2025, End: Mar 2027 (21 months)</a:t>
            </a:r>
          </a:p>
          <a:p>
            <a:pPr lvl="1"/>
            <a:r>
              <a:rPr lang="en-US" altLang="en-US" sz="2000" kern="0" dirty="0"/>
              <a:t>One track for OAM and One track for Charging</a:t>
            </a:r>
          </a:p>
          <a:p>
            <a:pPr lvl="1"/>
            <a:r>
              <a:rPr lang="en-US" altLang="en-US" sz="2000" kern="0" dirty="0"/>
              <a:t>Number of meetings: 10</a:t>
            </a:r>
          </a:p>
          <a:p>
            <a:pPr lvl="1"/>
            <a:r>
              <a:rPr lang="en-US" altLang="en-US" sz="2000" kern="0" dirty="0"/>
              <a:t>Expected total TUs per meeting (for all releases): 18.5 (OAM) / 12 (Charging)</a:t>
            </a:r>
          </a:p>
          <a:p>
            <a:pPr lvl="1"/>
            <a:r>
              <a:rPr lang="en-US" altLang="en-US" sz="2000" kern="0" dirty="0"/>
              <a:t>Total TUs (for all releases): 185 (OAM) / 120 (Charging)</a:t>
            </a:r>
          </a:p>
          <a:p>
            <a:pPr lvl="1"/>
            <a:r>
              <a:rPr lang="en-US" altLang="en-US" sz="2000" kern="0" dirty="0"/>
              <a:t>TUs for maintenance of past releases: 35 (OAM) / 18 (Charging)</a:t>
            </a:r>
          </a:p>
        </p:txBody>
      </p:sp>
    </p:spTree>
    <p:extLst>
      <p:ext uri="{BB962C8B-B14F-4D97-AF65-F5344CB8AC3E}">
        <p14:creationId xmlns:p14="http://schemas.microsoft.com/office/powerpoint/2010/main" val="2097038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338915" y="1098490"/>
            <a:ext cx="966001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TUs) = 18.5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1"/>
            <a:ext cx="9322112" cy="4136768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61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8" y="18288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130812"/>
              </p:ext>
            </p:extLst>
          </p:nvPr>
        </p:nvGraphicFramePr>
        <p:xfrm>
          <a:off x="181410" y="2718483"/>
          <a:ext cx="1163871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(OAM prime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TU*3 meetings= 39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TU*3 meetings = 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SA5#162 (1 meeting)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(Last meeting for Rel-19)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Oct.2025~Dec.2025: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SA5#163~#164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(OAM support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TU*2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TU*2 meetings = 28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Jan.2026~Dec.2026: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SA5#165~#169 (5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(Stage-2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TU*5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TU*5 meetings = 70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(stage-3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 = 3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12 TU*2 meetings = 24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3 TU*2 meetings = 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22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</a:t>
            </a:r>
            <a:r>
              <a:rPr lang="en-US" altLang="zh-CN" sz="4000" dirty="0"/>
              <a:t>CH</a:t>
            </a:r>
            <a:r>
              <a:rPr lang="de-DE" altLang="de-DE" sz="4000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925706"/>
              </p:ext>
            </p:extLst>
          </p:nvPr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120610" y="1062869"/>
            <a:ext cx="1003664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and offline TUs) = 12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1"/>
            <a:ext cx="9322112" cy="4503350"/>
          </a:xfrm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Rel-20 CH TU planning (Jan.2025~Mar.2027)</a:t>
            </a:r>
            <a:endParaRPr lang="zh-CN" alt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76762"/>
              </p:ext>
            </p:extLst>
          </p:nvPr>
        </p:nvGraphicFramePr>
        <p:xfrm>
          <a:off x="181410" y="2718483"/>
          <a:ext cx="1163871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(CH prime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SA5#162 (1 meeting) 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(Last meeting for Rel-19)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Oct.2025~Dec.2025: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SA5#163~#164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(OAM support stage-1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3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= 17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Jan.2026~Dec.2026: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SA5#165~#169 (5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(Stage-2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TU*5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9 TU*5 meetings = 45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200" b="1" dirty="0">
                          <a:solidFill>
                            <a:srgbClr val="FF0000"/>
                          </a:solidFill>
                          <a:latin typeface="+mn-lt"/>
                        </a:rPr>
                        <a:t>(stage-3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0" y="1141486"/>
            <a:ext cx="5379835" cy="495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698809" y="2877832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pic>
        <p:nvPicPr>
          <p:cNvPr id="1026" name="Picture 2" descr="C:\Users\z00340018\AppData\Roaming\eSpace_Desktop\UserData\z00340018\imagefiles\originalImgfiles\7A8990D9-78A3-4903-B698-8400C887E9E6.png">
            <a:extLst>
              <a:ext uri="{FF2B5EF4-FFF2-40B4-BE49-F238E27FC236}">
                <a16:creationId xmlns:a16="http://schemas.microsoft.com/office/drawing/2014/main" id="{9680A790-6C6D-4212-9FB5-5FC9B199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5" y="1141486"/>
            <a:ext cx="5261403" cy="476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6673907" y="3981033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593144" y="4865785"/>
            <a:ext cx="2145031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planning and statistics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20 3GPP SA background information</a:t>
            </a:r>
          </a:p>
          <a:p>
            <a:pPr lvl="1"/>
            <a:r>
              <a:rPr lang="en-GB" altLang="zh-CN" dirty="0"/>
              <a:t>Release 20 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Timeline figure with SA5</a:t>
            </a:r>
          </a:p>
          <a:p>
            <a:pPr lvl="2"/>
            <a:r>
              <a:rPr lang="en-GB" altLang="zh-CN" dirty="0"/>
              <a:t>TU allocation 5GA/6G portion</a:t>
            </a:r>
          </a:p>
          <a:p>
            <a:pPr lvl="2"/>
            <a:r>
              <a:rPr lang="en-GB" altLang="zh-CN" dirty="0"/>
              <a:t>Workshop plan</a:t>
            </a:r>
          </a:p>
          <a:p>
            <a:pPr lvl="2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804E3CE-0AA5-4D60-8E2E-A14B5E7AC193}"/>
              </a:ext>
            </a:extLst>
          </p:cNvPr>
          <p:cNvSpPr txBox="1">
            <a:spLocks/>
          </p:cNvSpPr>
          <p:nvPr/>
        </p:nvSpPr>
        <p:spPr bwMode="auto">
          <a:xfrm>
            <a:off x="90996" y="92676"/>
            <a:ext cx="9819123" cy="92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00" kern="0" dirty="0"/>
              <a:t>For Information: </a:t>
            </a:r>
          </a:p>
          <a:p>
            <a:r>
              <a:rPr lang="en-US" sz="3200" kern="0" dirty="0"/>
              <a:t>SA 5G-A/6G Rel-20 Workshop Plan (Ref:SP-240952)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E719274-3D84-4FD6-A762-1591318EE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7593" y="1272058"/>
            <a:ext cx="3088252" cy="4223306"/>
          </a:xfrm>
          <a:ln w="3175"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/>
              <a:t>6</a:t>
            </a:r>
            <a:r>
              <a:rPr lang="en-US" altLang="zh-CN" sz="1600" b="1" dirty="0"/>
              <a:t>G Workshop Plan:</a:t>
            </a:r>
            <a:endParaRPr lang="en-US" sz="1600" b="1" dirty="0"/>
          </a:p>
          <a:p>
            <a:r>
              <a:rPr lang="en-US" sz="1400" dirty="0"/>
              <a:t>Dates: March 10</a:t>
            </a:r>
            <a:r>
              <a:rPr lang="en-US" sz="1400" baseline="30000" dirty="0"/>
              <a:t>th</a:t>
            </a:r>
            <a:r>
              <a:rPr lang="en-US" sz="1400" dirty="0"/>
              <a:t> – 11</a:t>
            </a:r>
            <a:r>
              <a:rPr lang="en-US" sz="1400" baseline="30000" dirty="0"/>
              <a:t>th</a:t>
            </a:r>
            <a:r>
              <a:rPr lang="en-US" sz="1400" dirty="0"/>
              <a:t> (Monday – Tuesday), collocated with TSG#107 meetings.</a:t>
            </a:r>
          </a:p>
          <a:p>
            <a:r>
              <a:rPr lang="en-US" sz="1400" b="1" dirty="0"/>
              <a:t>Workshop timings</a:t>
            </a:r>
          </a:p>
          <a:p>
            <a:pPr lvl="1"/>
            <a:r>
              <a:rPr lang="en-US" sz="1200" b="1" dirty="0"/>
              <a:t>Parallel RAN/SA sessions </a:t>
            </a:r>
            <a:r>
              <a:rPr lang="en-US" sz="1200" dirty="0"/>
              <a:t>starting from Monday afternoon to Tuesday early afternoon</a:t>
            </a:r>
          </a:p>
          <a:p>
            <a:pPr lvl="2"/>
            <a:r>
              <a:rPr lang="en-US" sz="1100" dirty="0"/>
              <a:t>Monday: 1400 – 1800</a:t>
            </a:r>
          </a:p>
          <a:p>
            <a:pPr lvl="2"/>
            <a:r>
              <a:rPr lang="en-US" sz="1100" dirty="0"/>
              <a:t>Tuesday: 0900 – 1530</a:t>
            </a:r>
          </a:p>
          <a:p>
            <a:pPr lvl="1"/>
            <a:r>
              <a:rPr lang="en-US" sz="1200" b="1" dirty="0"/>
              <a:t>Joint RAN/SA/CT session</a:t>
            </a:r>
            <a:endParaRPr lang="en-US" sz="1200" strike="sngStrike" dirty="0"/>
          </a:p>
          <a:p>
            <a:pPr lvl="2"/>
            <a:r>
              <a:rPr lang="en-US" sz="1100" dirty="0"/>
              <a:t>Monday morning: 0900 - 1230</a:t>
            </a:r>
          </a:p>
          <a:p>
            <a:pPr lvl="2"/>
            <a:r>
              <a:rPr lang="en-US" sz="1100" dirty="0"/>
              <a:t>Tuesday 1600 – 1800: summary of the workshop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1F6DCD6-E025-406C-A8A3-5432F55FA17E}"/>
              </a:ext>
            </a:extLst>
          </p:cNvPr>
          <p:cNvSpPr txBox="1">
            <a:spLocks/>
          </p:cNvSpPr>
          <p:nvPr/>
        </p:nvSpPr>
        <p:spPr bwMode="auto">
          <a:xfrm>
            <a:off x="7287587" y="1269313"/>
            <a:ext cx="4803881" cy="5057345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200" b="1" dirty="0"/>
              <a:t>6G Workshop: SA Agenda (SA#107):</a:t>
            </a:r>
            <a:endParaRPr lang="en-US" sz="1200" b="1" kern="0" dirty="0"/>
          </a:p>
          <a:p>
            <a:r>
              <a:rPr lang="en-US" sz="1200" kern="0" dirty="0"/>
              <a:t>Draft preliminary </a:t>
            </a:r>
            <a:r>
              <a:rPr lang="en-US" sz="1200" b="1" kern="0" dirty="0"/>
              <a:t>Agenda for SA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sz="1200" kern="0" dirty="0"/>
              <a:t>Opening of the workshop (Monday 0900 local time)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sz="1200" kern="0" dirty="0">
                <a:solidFill>
                  <a:srgbClr val="0000FF"/>
                </a:solidFill>
              </a:rPr>
              <a:t>Contributions from 3GPP members</a:t>
            </a:r>
          </a:p>
          <a:p>
            <a:pPr marL="1674784" lvl="2" indent="-457200"/>
            <a:r>
              <a:rPr lang="en-US" sz="1200" kern="0" dirty="0">
                <a:solidFill>
                  <a:srgbClr val="0000FF"/>
                </a:solidFill>
              </a:rPr>
              <a:t>Contributions on 6G technologies with a focus on System/CN aspects, 6G Stage-2 study organization, etc. [Details TBD]</a:t>
            </a:r>
          </a:p>
          <a:p>
            <a:pPr marL="1674784" lvl="2" indent="-457200"/>
            <a:r>
              <a:rPr lang="en-US" sz="1200" kern="0" dirty="0">
                <a:solidFill>
                  <a:srgbClr val="0000FF"/>
                </a:solidFill>
              </a:rPr>
              <a:t>Up to one contribution per company</a:t>
            </a:r>
          </a:p>
          <a:p>
            <a:pPr marL="2284350" lvl="3" indent="-457200"/>
            <a:r>
              <a:rPr lang="en-US" sz="1200" kern="0" dirty="0">
                <a:solidFill>
                  <a:srgbClr val="0000FF"/>
                </a:solidFill>
              </a:rPr>
              <a:t>6G </a:t>
            </a:r>
            <a:r>
              <a:rPr lang="en-US" sz="1200" kern="0" dirty="0" err="1">
                <a:solidFill>
                  <a:srgbClr val="0000FF"/>
                </a:solidFill>
              </a:rPr>
              <a:t>usecases</a:t>
            </a:r>
            <a:r>
              <a:rPr lang="en-US" sz="1200" kern="0" dirty="0">
                <a:solidFill>
                  <a:srgbClr val="0000FF"/>
                </a:solidFill>
              </a:rPr>
              <a:t> related papers may be submitted for information but will not get handled. 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sz="1200" kern="0" dirty="0"/>
              <a:t>Chairman's summary and open discussion</a:t>
            </a:r>
          </a:p>
          <a:p>
            <a:pPr marL="1219133" lvl="2" indent="0">
              <a:buFontTx/>
              <a:buNone/>
            </a:pPr>
            <a:r>
              <a:rPr lang="en-US" sz="1200" i="1" kern="0" dirty="0">
                <a:solidFill>
                  <a:srgbClr val="FF0000"/>
                </a:solidFill>
              </a:rPr>
              <a:t> No individual contributions, please. TSG Chairs will prepare the summary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sz="1200" kern="0" dirty="0"/>
              <a:t>Closing of the workshop (Tuesday 1800 local time)</a:t>
            </a:r>
          </a:p>
          <a:p>
            <a:r>
              <a:rPr lang="en-US" sz="1200" b="1" kern="0" dirty="0"/>
              <a:t>Contributions</a:t>
            </a:r>
          </a:p>
          <a:p>
            <a:pPr lvl="1"/>
            <a:r>
              <a:rPr lang="en-US" sz="1200" b="1" kern="0" dirty="0"/>
              <a:t>Individual contributions </a:t>
            </a:r>
            <a:r>
              <a:rPr lang="en-US" sz="1200" kern="0" dirty="0"/>
              <a:t>are invited for the </a:t>
            </a:r>
            <a:r>
              <a:rPr lang="en-US" sz="1200" b="1" kern="0" dirty="0"/>
              <a:t>parallel sessions</a:t>
            </a:r>
          </a:p>
          <a:p>
            <a:pPr lvl="2"/>
            <a:r>
              <a:rPr lang="en-US" sz="1200" kern="0" dirty="0"/>
              <a:t>Contributions are welcome from </a:t>
            </a:r>
            <a:r>
              <a:rPr lang="en-US" sz="1200" b="1" kern="0" dirty="0"/>
              <a:t>3GPP members </a:t>
            </a:r>
            <a:r>
              <a:rPr lang="en-US" sz="1200" b="1" u="sng" kern="0" dirty="0">
                <a:solidFill>
                  <a:srgbClr val="FF0000"/>
                </a:solidFill>
              </a:rPr>
              <a:t>and MRPs / verticals </a:t>
            </a:r>
            <a:r>
              <a:rPr lang="en-US" sz="1200" b="1" kern="0" dirty="0"/>
              <a:t>only</a:t>
            </a:r>
          </a:p>
          <a:p>
            <a:pPr lvl="2"/>
            <a:r>
              <a:rPr lang="en-US" sz="1200" kern="0" dirty="0"/>
              <a:t>A subset of the contributions will be selected for presentation, with details TBD</a:t>
            </a:r>
          </a:p>
          <a:p>
            <a:pPr lvl="1"/>
            <a:r>
              <a:rPr lang="en-US" sz="1200" kern="0" dirty="0"/>
              <a:t>TSG chairs will prepare a </a:t>
            </a:r>
            <a:r>
              <a:rPr lang="en-US" sz="1200" b="1" kern="0" dirty="0"/>
              <a:t>summary</a:t>
            </a:r>
            <a:r>
              <a:rPr lang="en-US" sz="1200" kern="0" dirty="0"/>
              <a:t> for the </a:t>
            </a:r>
            <a:r>
              <a:rPr lang="en-US" sz="1200" b="1" kern="0" dirty="0"/>
              <a:t>joint session</a:t>
            </a:r>
          </a:p>
          <a:p>
            <a:pPr lvl="2"/>
            <a:r>
              <a:rPr lang="en-US" sz="1200" kern="0" dirty="0"/>
              <a:t>No individual contributions, please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09DEBEE-5E00-4909-8869-2AA348F0274E}"/>
              </a:ext>
            </a:extLst>
          </p:cNvPr>
          <p:cNvSpPr txBox="1">
            <a:spLocks/>
          </p:cNvSpPr>
          <p:nvPr/>
        </p:nvSpPr>
        <p:spPr bwMode="auto">
          <a:xfrm>
            <a:off x="90996" y="1269313"/>
            <a:ext cx="3988807" cy="505734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None/>
            </a:pPr>
            <a:r>
              <a:rPr lang="en-US" altLang="zh-CN" sz="1600" b="1" dirty="0"/>
              <a:t>5G-Advanced in Rel-20 for TSG-SA (SA#106):</a:t>
            </a:r>
            <a:endParaRPr lang="en-US" sz="1600" b="1" kern="0" dirty="0">
              <a:ea typeface="+mn-ea"/>
              <a:cs typeface="+mn-cs"/>
            </a:endParaRPr>
          </a:p>
          <a:p>
            <a:pPr marL="457176" lvl="1" indent="-457176"/>
            <a:r>
              <a:rPr lang="en-US" sz="1400" b="1" kern="0" dirty="0">
                <a:ea typeface="+mn-ea"/>
                <a:cs typeface="+mn-cs"/>
              </a:rPr>
              <a:t>5G-Advanced timelines :</a:t>
            </a:r>
          </a:p>
          <a:p>
            <a:pPr lvl="2"/>
            <a:r>
              <a:rPr lang="en-US" sz="1100" b="1" kern="0" dirty="0"/>
              <a:t>Stage-1 freeze: Jun 2025</a:t>
            </a:r>
          </a:p>
          <a:p>
            <a:pPr lvl="2"/>
            <a:r>
              <a:rPr lang="en-US" sz="1100" b="1" kern="0" dirty="0"/>
              <a:t>Stage-2 freeze: Jun 2026 (&gt;=80%); Sep 2026 (100%)</a:t>
            </a:r>
          </a:p>
          <a:p>
            <a:pPr lvl="2"/>
            <a:r>
              <a:rPr lang="en-US" sz="1100" b="1" kern="0" dirty="0"/>
              <a:t>Stage-3 freeze: Mar 2027</a:t>
            </a:r>
          </a:p>
          <a:p>
            <a:pPr lvl="2"/>
            <a:r>
              <a:rPr lang="en-US" sz="1100" b="1" kern="0" dirty="0"/>
              <a:t>ASN.1/</a:t>
            </a:r>
            <a:r>
              <a:rPr lang="en-US" sz="1100" b="1" kern="0" dirty="0" err="1"/>
              <a:t>OpenAPI</a:t>
            </a:r>
            <a:r>
              <a:rPr lang="en-US" sz="1100" b="1" kern="0" dirty="0"/>
              <a:t> freeze: June 2027</a:t>
            </a:r>
          </a:p>
          <a:p>
            <a:r>
              <a:rPr lang="en-US" sz="1400" b="1" kern="0" dirty="0"/>
              <a:t>Dedicated agenda and discussion </a:t>
            </a:r>
            <a:r>
              <a:rPr lang="en-US" sz="1400" kern="0" dirty="0"/>
              <a:t>for </a:t>
            </a:r>
            <a:r>
              <a:rPr lang="en-US" sz="1400" b="1" kern="0" dirty="0"/>
              <a:t>5G-Advanced in Rel-20 </a:t>
            </a:r>
            <a:r>
              <a:rPr lang="en-US" sz="1400" kern="0" dirty="0"/>
              <a:t>will be arranged </a:t>
            </a:r>
            <a:r>
              <a:rPr lang="en-US" sz="1400" b="1" kern="0" dirty="0"/>
              <a:t>in December 2024 as part of SA#106 </a:t>
            </a:r>
          </a:p>
          <a:p>
            <a:pPr lvl="1"/>
            <a:r>
              <a:rPr lang="en-US" sz="1200" kern="0" dirty="0"/>
              <a:t>Targeting a 1-day “workshop” for 5G-Advanced within SA#106. [</a:t>
            </a:r>
            <a:r>
              <a:rPr lang="en-US" sz="1200" kern="0" dirty="0">
                <a:solidFill>
                  <a:srgbClr val="FF0000"/>
                </a:solidFill>
              </a:rPr>
              <a:t>Details TBD</a:t>
            </a:r>
            <a:r>
              <a:rPr lang="en-US" sz="1200" kern="0" dirty="0"/>
              <a:t>]</a:t>
            </a:r>
          </a:p>
          <a:p>
            <a:pPr lvl="1"/>
            <a:r>
              <a:rPr lang="en-US" sz="1200" kern="0" dirty="0"/>
              <a:t>SA#106: </a:t>
            </a:r>
            <a:r>
              <a:rPr lang="en-US" sz="1200" b="1" kern="0" dirty="0"/>
              <a:t>Start 0900 Tuesday</a:t>
            </a:r>
            <a:r>
              <a:rPr lang="en-US" sz="1200" kern="0" dirty="0"/>
              <a:t>, Finish 1600 Friday. </a:t>
            </a:r>
          </a:p>
          <a:p>
            <a:pPr marL="457176" lvl="1" indent="-457176"/>
            <a:r>
              <a:rPr lang="en-US" sz="1400" b="1" kern="0" dirty="0">
                <a:ea typeface="+mn-ea"/>
                <a:cs typeface="+mn-cs"/>
              </a:rPr>
              <a:t>Rel-20 prioritization to take place after Dec 2024 </a:t>
            </a:r>
          </a:p>
          <a:p>
            <a:pPr lvl="1"/>
            <a:r>
              <a:rPr lang="en-US" sz="1200" kern="0" dirty="0"/>
              <a:t>1-step Prioritization (June, 25), or 2-step Prioritization (Mar, 25 + June, 25)? [</a:t>
            </a:r>
            <a:r>
              <a:rPr lang="en-US" sz="1200" kern="0" dirty="0">
                <a:solidFill>
                  <a:srgbClr val="FF0000"/>
                </a:solidFill>
              </a:rPr>
              <a:t>TBD no later than Dec</a:t>
            </a:r>
            <a:r>
              <a:rPr lang="en-US" sz="1200" kern="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9187374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/>
              <a:t>Release 20 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20 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/>
              <a:t>Timeline figure with SA5</a:t>
            </a:r>
          </a:p>
          <a:p>
            <a:pPr lvl="2"/>
            <a:r>
              <a:rPr lang="en-GB" altLang="zh-CN" dirty="0"/>
              <a:t>TU allocation 5GA/6G portion</a:t>
            </a:r>
          </a:p>
          <a:p>
            <a:pPr lvl="2"/>
            <a:r>
              <a:rPr lang="en-GB" altLang="zh-CN" dirty="0"/>
              <a:t>Workshop plan</a:t>
            </a:r>
          </a:p>
          <a:p>
            <a:pPr lvl="2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74443515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72DA1AF-F165-46C4-8C38-0DD122B1C99B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20 timeline– figure with SA5 (recommended by SA5 leaders)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C8A57F-DEC1-496D-BE8D-C247556EEF1A}"/>
              </a:ext>
            </a:extLst>
          </p:cNvPr>
          <p:cNvSpPr txBox="1"/>
          <p:nvPr/>
        </p:nvSpPr>
        <p:spPr>
          <a:xfrm>
            <a:off x="7856225" y="6020895"/>
            <a:ext cx="1475084" cy="2539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+mn-lt"/>
              </a:rPr>
              <a:t>Reference</a:t>
            </a:r>
            <a:r>
              <a:rPr lang="zh-CN" altLang="en-US" sz="1050" b="1" dirty="0">
                <a:latin typeface="+mn-lt"/>
              </a:rPr>
              <a:t>：</a:t>
            </a:r>
            <a:r>
              <a:rPr lang="en-US" altLang="zh-CN" sz="1050" b="1" dirty="0">
                <a:latin typeface="+mn-lt"/>
              </a:rPr>
              <a:t>SP-241424</a:t>
            </a:r>
            <a:endParaRPr lang="zh-CN" altLang="en-US" sz="1050" b="1" dirty="0">
              <a:latin typeface="+mn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9EDA5B3-FF2F-4780-9B95-7FCAA304F6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1314" y="1584861"/>
            <a:ext cx="0" cy="4261048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1AFABD-776E-4FCF-A8DE-B76E1C9F6D2A}"/>
              </a:ext>
            </a:extLst>
          </p:cNvPr>
          <p:cNvCxnSpPr>
            <a:cxnSpLocks/>
          </p:cNvCxnSpPr>
          <p:nvPr/>
        </p:nvCxnSpPr>
        <p:spPr bwMode="auto">
          <a:xfrm>
            <a:off x="466835" y="113452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D5FC6CB0-E75B-443B-BBEE-C23D9B4C6F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10488" y="1598408"/>
            <a:ext cx="40930" cy="4204252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9576483-711F-46E0-94A2-C2A71E77D9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5730" y="1584861"/>
            <a:ext cx="0" cy="426104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75233D7-60B8-4AA1-9307-742C8EC4DAB2}"/>
              </a:ext>
            </a:extLst>
          </p:cNvPr>
          <p:cNvSpPr txBox="1"/>
          <p:nvPr/>
        </p:nvSpPr>
        <p:spPr>
          <a:xfrm>
            <a:off x="1364407" y="101228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793734E-99BD-4AEE-8CB9-D96D059B3BD0}"/>
              </a:ext>
            </a:extLst>
          </p:cNvPr>
          <p:cNvGrpSpPr/>
          <p:nvPr/>
        </p:nvGrpSpPr>
        <p:grpSpPr>
          <a:xfrm>
            <a:off x="806488" y="1277610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1B2DF2C1-D608-40DD-AC0B-369F447BC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195C6572-517F-4199-B594-5C16A3DDA8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D14379-C890-48C0-AE6A-3AF94FE4318B}"/>
              </a:ext>
            </a:extLst>
          </p:cNvPr>
          <p:cNvGrpSpPr/>
          <p:nvPr/>
        </p:nvGrpSpPr>
        <p:grpSpPr>
          <a:xfrm>
            <a:off x="5660925" y="1277610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0166EE55-06E5-424F-8196-23461EFFB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A9AAB00E-1DCC-4AFB-BB6E-40A1AE8EB6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D11D3F-306A-41EA-909B-3AFE1263F97D}"/>
              </a:ext>
            </a:extLst>
          </p:cNvPr>
          <p:cNvGrpSpPr/>
          <p:nvPr/>
        </p:nvGrpSpPr>
        <p:grpSpPr>
          <a:xfrm>
            <a:off x="3222594" y="1277610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036C0DA8-EA79-45E9-8A10-B5E4DDA875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E698CC41-FF0D-467D-9D7E-D74B78A713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19D39-1820-42BE-A51B-DE7318E8E949}"/>
              </a:ext>
            </a:extLst>
          </p:cNvPr>
          <p:cNvGrpSpPr/>
          <p:nvPr/>
        </p:nvGrpSpPr>
        <p:grpSpPr>
          <a:xfrm>
            <a:off x="1412102" y="1277610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0E4DB8F0-1121-4B30-97BF-CBB79EA7A8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57B1150F-375D-481C-9E14-1EFFD63DFD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AD99D0D-F4D5-41CD-962F-18ACB7B5993A}"/>
              </a:ext>
            </a:extLst>
          </p:cNvPr>
          <p:cNvGrpSpPr/>
          <p:nvPr/>
        </p:nvGrpSpPr>
        <p:grpSpPr>
          <a:xfrm>
            <a:off x="3818683" y="1277610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761D082C-EA3E-4418-816E-80C7A489C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48E191C4-EDB1-4A3D-88EF-CE1AC307A3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EF90B53-BE2D-4866-AB1A-8078B8830141}"/>
              </a:ext>
            </a:extLst>
          </p:cNvPr>
          <p:cNvGrpSpPr/>
          <p:nvPr/>
        </p:nvGrpSpPr>
        <p:grpSpPr>
          <a:xfrm>
            <a:off x="6269714" y="1277610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48E371C9-4BA9-446A-979A-03D4C78C00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54D0F21B-FC13-4AA6-887A-57C7206AED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7DEFF-7BF1-4E8E-A892-368D7252BAA0}"/>
              </a:ext>
            </a:extLst>
          </p:cNvPr>
          <p:cNvGrpSpPr/>
          <p:nvPr/>
        </p:nvGrpSpPr>
        <p:grpSpPr>
          <a:xfrm>
            <a:off x="2014541" y="1277610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47CCC74-8467-48B7-9508-83D9633E81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A46668B1-925D-46E5-8B03-EAA8AB88C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A161BB9-AA27-49E5-B127-DADAB35FF9A4}"/>
              </a:ext>
            </a:extLst>
          </p:cNvPr>
          <p:cNvGrpSpPr/>
          <p:nvPr/>
        </p:nvGrpSpPr>
        <p:grpSpPr>
          <a:xfrm>
            <a:off x="4446522" y="1277610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7EDBD43F-0F98-481F-89FE-CC7BCDB4DC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3B915487-560D-43C2-B914-438C92012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3BBFA9A-C446-4421-BC4C-EE4765855890}"/>
              </a:ext>
            </a:extLst>
          </p:cNvPr>
          <p:cNvGrpSpPr/>
          <p:nvPr/>
        </p:nvGrpSpPr>
        <p:grpSpPr>
          <a:xfrm>
            <a:off x="210399" y="1277610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1F2869D2-90E0-489F-9DF1-F39A17A67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DCE96625-9F3F-4A25-963F-2032D23C4F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247D740-E70D-43C0-9CF4-288919D42080}"/>
              </a:ext>
            </a:extLst>
          </p:cNvPr>
          <p:cNvGrpSpPr/>
          <p:nvPr/>
        </p:nvGrpSpPr>
        <p:grpSpPr>
          <a:xfrm>
            <a:off x="2610630" y="1277610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9A218FB1-BC9D-4CB6-8450-4F5D4CD14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FA6FFDBF-957F-40E3-9712-CDC978C83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1D56733-4258-4469-A506-2EFC4662A6E3}"/>
              </a:ext>
            </a:extLst>
          </p:cNvPr>
          <p:cNvGrpSpPr/>
          <p:nvPr/>
        </p:nvGrpSpPr>
        <p:grpSpPr>
          <a:xfrm>
            <a:off x="5058486" y="1277610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DD382702-C0DC-4D95-BFCC-CB1449B48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0443325F-C29C-4B4E-AA08-BF33A3C9A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361F08AC-1AEC-487A-9512-1CBDA6D36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111" y="589497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D6E8D4CB-5941-498A-9A3C-DF1A4DA1E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20" y="117579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5348FC6E-36B4-4298-90D1-5FEEE1550FFB}"/>
              </a:ext>
            </a:extLst>
          </p:cNvPr>
          <p:cNvSpPr/>
          <p:nvPr/>
        </p:nvSpPr>
        <p:spPr bwMode="auto">
          <a:xfrm>
            <a:off x="105412" y="163404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7" name="Star: 5 Points 46">
            <a:extLst>
              <a:ext uri="{FF2B5EF4-FFF2-40B4-BE49-F238E27FC236}">
                <a16:creationId xmlns:a16="http://schemas.microsoft.com/office/drawing/2014/main" id="{117D9257-AEBA-40EB-A495-3D3687966822}"/>
              </a:ext>
            </a:extLst>
          </p:cNvPr>
          <p:cNvSpPr/>
          <p:nvPr/>
        </p:nvSpPr>
        <p:spPr bwMode="auto">
          <a:xfrm>
            <a:off x="3248511" y="400484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8" name="TextBox 1">
            <a:extLst>
              <a:ext uri="{FF2B5EF4-FFF2-40B4-BE49-F238E27FC236}">
                <a16:creationId xmlns:a16="http://schemas.microsoft.com/office/drawing/2014/main" id="{36FEE40F-A9D9-4FC6-9D1B-256649B30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5248" y="426760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60EBEDEB-9B24-4AD7-9F91-D6296D8E024F}"/>
              </a:ext>
            </a:extLst>
          </p:cNvPr>
          <p:cNvSpPr/>
          <p:nvPr/>
        </p:nvSpPr>
        <p:spPr bwMode="auto">
          <a:xfrm>
            <a:off x="3302426" y="162964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528558C8-A6AC-493D-9D46-6569C7BA2CD8}"/>
              </a:ext>
            </a:extLst>
          </p:cNvPr>
          <p:cNvSpPr/>
          <p:nvPr/>
        </p:nvSpPr>
        <p:spPr bwMode="auto">
          <a:xfrm>
            <a:off x="1575227" y="163324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1" name="Chevron 60">
            <a:extLst>
              <a:ext uri="{FF2B5EF4-FFF2-40B4-BE49-F238E27FC236}">
                <a16:creationId xmlns:a16="http://schemas.microsoft.com/office/drawing/2014/main" id="{007DA1BF-7D05-4FE3-95E8-E2AA65464633}"/>
              </a:ext>
            </a:extLst>
          </p:cNvPr>
          <p:cNvSpPr/>
          <p:nvPr/>
        </p:nvSpPr>
        <p:spPr bwMode="auto">
          <a:xfrm>
            <a:off x="6324446" y="192868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2" name="Chevron 60">
            <a:extLst>
              <a:ext uri="{FF2B5EF4-FFF2-40B4-BE49-F238E27FC236}">
                <a16:creationId xmlns:a16="http://schemas.microsoft.com/office/drawing/2014/main" id="{FCA37EA0-358A-41BF-9286-006B7934D986}"/>
              </a:ext>
            </a:extLst>
          </p:cNvPr>
          <p:cNvSpPr/>
          <p:nvPr/>
        </p:nvSpPr>
        <p:spPr bwMode="auto">
          <a:xfrm>
            <a:off x="3993302" y="193044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3" name="Chevron 60">
            <a:extLst>
              <a:ext uri="{FF2B5EF4-FFF2-40B4-BE49-F238E27FC236}">
                <a16:creationId xmlns:a16="http://schemas.microsoft.com/office/drawing/2014/main" id="{B6ABB6FA-E5F5-4B60-9E10-AB2B2EF25462}"/>
              </a:ext>
            </a:extLst>
          </p:cNvPr>
          <p:cNvSpPr/>
          <p:nvPr/>
        </p:nvSpPr>
        <p:spPr bwMode="auto">
          <a:xfrm>
            <a:off x="6395557" y="310141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4" name="Chevron 60">
            <a:extLst>
              <a:ext uri="{FF2B5EF4-FFF2-40B4-BE49-F238E27FC236}">
                <a16:creationId xmlns:a16="http://schemas.microsoft.com/office/drawing/2014/main" id="{009F863D-2196-496D-A6F6-BF913D00C062}"/>
              </a:ext>
            </a:extLst>
          </p:cNvPr>
          <p:cNvSpPr/>
          <p:nvPr/>
        </p:nvSpPr>
        <p:spPr bwMode="auto">
          <a:xfrm>
            <a:off x="4634538" y="5621649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D54E802-9FCD-4D92-A7C5-7B9D4D87722F}"/>
              </a:ext>
            </a:extLst>
          </p:cNvPr>
          <p:cNvGrpSpPr/>
          <p:nvPr/>
        </p:nvGrpSpPr>
        <p:grpSpPr>
          <a:xfrm>
            <a:off x="6883266" y="1267450"/>
            <a:ext cx="390850" cy="354013"/>
            <a:chOff x="7359013" y="745293"/>
            <a:chExt cx="390850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219E27A1-E649-437E-84DD-05C7B0064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7" name="TextBox 66">
              <a:extLst>
                <a:ext uri="{FF2B5EF4-FFF2-40B4-BE49-F238E27FC236}">
                  <a16:creationId xmlns:a16="http://schemas.microsoft.com/office/drawing/2014/main" id="{097C716F-A5E1-48A0-B38A-31288EF6F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3D8AAAD-4D6C-4C96-8F85-6CD5B2CABADC}"/>
              </a:ext>
            </a:extLst>
          </p:cNvPr>
          <p:cNvGrpSpPr/>
          <p:nvPr/>
        </p:nvGrpSpPr>
        <p:grpSpPr>
          <a:xfrm>
            <a:off x="7479680" y="1267450"/>
            <a:ext cx="384175" cy="354013"/>
            <a:chOff x="8016563" y="745293"/>
            <a:chExt cx="384175" cy="354013"/>
          </a:xfrm>
        </p:grpSpPr>
        <p:sp>
          <p:nvSpPr>
            <p:cNvPr id="59" name="TextBox 86">
              <a:extLst>
                <a:ext uri="{FF2B5EF4-FFF2-40B4-BE49-F238E27FC236}">
                  <a16:creationId xmlns:a16="http://schemas.microsoft.com/office/drawing/2014/main" id="{57905CD9-B53F-4255-BD60-192BC067FB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0" name="TextBox 71">
              <a:extLst>
                <a:ext uri="{FF2B5EF4-FFF2-40B4-BE49-F238E27FC236}">
                  <a16:creationId xmlns:a16="http://schemas.microsoft.com/office/drawing/2014/main" id="{A1099C78-612B-478E-B37C-CC2EB2E6EF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1" name="TextBox 86">
            <a:extLst>
              <a:ext uri="{FF2B5EF4-FFF2-40B4-BE49-F238E27FC236}">
                <a16:creationId xmlns:a16="http://schemas.microsoft.com/office/drawing/2014/main" id="{81E168DE-A9B6-4488-A56A-812A2AB9D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9419" y="128099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2" name="TextBox 60">
            <a:extLst>
              <a:ext uri="{FF2B5EF4-FFF2-40B4-BE49-F238E27FC236}">
                <a16:creationId xmlns:a16="http://schemas.microsoft.com/office/drawing/2014/main" id="{678DD7FA-98C7-44DC-A34A-885A12B0B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4669" y="143498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3" name="TextBox 60">
            <a:extLst>
              <a:ext uri="{FF2B5EF4-FFF2-40B4-BE49-F238E27FC236}">
                <a16:creationId xmlns:a16="http://schemas.microsoft.com/office/drawing/2014/main" id="{61DCF5FB-1AAF-4233-BA3B-A8CD0B82A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4830" y="141805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FA8C62D-4ACD-4653-8E3C-5332FB11006A}"/>
              </a:ext>
            </a:extLst>
          </p:cNvPr>
          <p:cNvCxnSpPr>
            <a:cxnSpLocks/>
          </p:cNvCxnSpPr>
          <p:nvPr/>
        </p:nvCxnSpPr>
        <p:spPr bwMode="auto">
          <a:xfrm>
            <a:off x="30900" y="337969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5" name="Star: 5 Points 64">
            <a:extLst>
              <a:ext uri="{FF2B5EF4-FFF2-40B4-BE49-F238E27FC236}">
                <a16:creationId xmlns:a16="http://schemas.microsoft.com/office/drawing/2014/main" id="{7CC469B0-6242-4B9A-B6D9-22BAC954CF8E}"/>
              </a:ext>
            </a:extLst>
          </p:cNvPr>
          <p:cNvSpPr/>
          <p:nvPr/>
        </p:nvSpPr>
        <p:spPr bwMode="auto">
          <a:xfrm>
            <a:off x="1164393" y="335879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6" name="TextBox 1">
            <a:extLst>
              <a:ext uri="{FF2B5EF4-FFF2-40B4-BE49-F238E27FC236}">
                <a16:creationId xmlns:a16="http://schemas.microsoft.com/office/drawing/2014/main" id="{18915A28-060D-4486-A3AC-31012C933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356" y="364985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7" name="Chevron 60">
            <a:extLst>
              <a:ext uri="{FF2B5EF4-FFF2-40B4-BE49-F238E27FC236}">
                <a16:creationId xmlns:a16="http://schemas.microsoft.com/office/drawing/2014/main" id="{7A15F251-477B-4AF0-9790-CB454D6C4C5C}"/>
              </a:ext>
            </a:extLst>
          </p:cNvPr>
          <p:cNvSpPr/>
          <p:nvPr/>
        </p:nvSpPr>
        <p:spPr bwMode="auto">
          <a:xfrm>
            <a:off x="4101700" y="240888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8" name="Chevron 60">
            <a:extLst>
              <a:ext uri="{FF2B5EF4-FFF2-40B4-BE49-F238E27FC236}">
                <a16:creationId xmlns:a16="http://schemas.microsoft.com/office/drawing/2014/main" id="{F9D07B0C-DDEC-4358-8191-D22E4BAFDF34}"/>
              </a:ext>
            </a:extLst>
          </p:cNvPr>
          <p:cNvSpPr/>
          <p:nvPr/>
        </p:nvSpPr>
        <p:spPr bwMode="auto">
          <a:xfrm>
            <a:off x="4621254" y="2639994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9" name="TextBox 86">
            <a:extLst>
              <a:ext uri="{FF2B5EF4-FFF2-40B4-BE49-F238E27FC236}">
                <a16:creationId xmlns:a16="http://schemas.microsoft.com/office/drawing/2014/main" id="{92DB0BA3-3C31-4608-8AB0-94CD89181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6936" y="127761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F4799ED1-6DEB-43DE-9091-1C3E0569FBF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140904" y="1581743"/>
            <a:ext cx="53864" cy="431323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9EB3D2DC-785F-4094-9479-5C4D223A177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27489" y="1584861"/>
            <a:ext cx="1336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2CA1254C-51EF-4F3C-8259-57DD5A4EF4E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32724" y="1584861"/>
            <a:ext cx="799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B927F168-00A7-40F7-BC1E-35FE46435E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3795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566102B8-AF4B-4C6F-8B81-F51678D604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842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CE740A42-E1D4-4EC5-9289-ADCCA5D83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53664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0BAD298-EC02-4A54-9710-68814F41A4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5889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2AEA3B0-9765-4EB6-BAED-03711DB4EB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69369" y="1584861"/>
            <a:ext cx="4678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5A120B95-E02A-4CED-BEC9-C4BAB9B5B3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7460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12794B5E-5DF6-48EF-AC6A-90C66E038A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43194" y="1584861"/>
            <a:ext cx="16719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BBEFD7D5-F052-4321-9081-2FF81AD8E87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655204" y="1584861"/>
            <a:ext cx="8930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975B5E6F-C9F7-4113-B26B-D05F85C623C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01193" y="1584861"/>
            <a:ext cx="21061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2" name="Chevron 60">
            <a:extLst>
              <a:ext uri="{FF2B5EF4-FFF2-40B4-BE49-F238E27FC236}">
                <a16:creationId xmlns:a16="http://schemas.microsoft.com/office/drawing/2014/main" id="{0AA9AF51-C223-47B8-B739-F8BC2B3A20B5}"/>
              </a:ext>
            </a:extLst>
          </p:cNvPr>
          <p:cNvSpPr/>
          <p:nvPr/>
        </p:nvSpPr>
        <p:spPr bwMode="auto">
          <a:xfrm>
            <a:off x="2066292" y="344074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F0EA6511-7F4F-4CFA-B7EA-E63027E20038}"/>
              </a:ext>
            </a:extLst>
          </p:cNvPr>
          <p:cNvSpPr/>
          <p:nvPr/>
        </p:nvSpPr>
        <p:spPr bwMode="auto">
          <a:xfrm>
            <a:off x="5137998" y="217224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1B9721A-E2C3-46B1-B13C-31C79E91D27B}"/>
              </a:ext>
            </a:extLst>
          </p:cNvPr>
          <p:cNvSpPr/>
          <p:nvPr/>
        </p:nvSpPr>
        <p:spPr bwMode="auto">
          <a:xfrm>
            <a:off x="8167771" y="2639147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A5646462-F234-41A3-804D-305A0A1F4EB2}"/>
              </a:ext>
            </a:extLst>
          </p:cNvPr>
          <p:cNvSpPr/>
          <p:nvPr/>
        </p:nvSpPr>
        <p:spPr bwMode="auto">
          <a:xfrm>
            <a:off x="4050878" y="217212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9FBF152-187F-499A-9040-2740B657FF9F}"/>
              </a:ext>
            </a:extLst>
          </p:cNvPr>
          <p:cNvSpPr/>
          <p:nvPr/>
        </p:nvSpPr>
        <p:spPr bwMode="auto">
          <a:xfrm>
            <a:off x="1405887" y="344741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140F0D4C-64BE-4E86-B841-379FEF75BA9F}"/>
              </a:ext>
            </a:extLst>
          </p:cNvPr>
          <p:cNvSpPr/>
          <p:nvPr/>
        </p:nvSpPr>
        <p:spPr bwMode="auto">
          <a:xfrm>
            <a:off x="2164500" y="3718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5A2EB65E-857D-4FB9-BB0C-05896240419A}"/>
              </a:ext>
            </a:extLst>
          </p:cNvPr>
          <p:cNvSpPr/>
          <p:nvPr/>
        </p:nvSpPr>
        <p:spPr bwMode="auto">
          <a:xfrm>
            <a:off x="2767327" y="3752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342E6D61-6798-4388-860E-519051F9E0E2}"/>
              </a:ext>
            </a:extLst>
          </p:cNvPr>
          <p:cNvSpPr/>
          <p:nvPr/>
        </p:nvSpPr>
        <p:spPr bwMode="auto">
          <a:xfrm>
            <a:off x="3505621" y="408501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D487410-507A-46EF-9C0C-9D7883E96362}"/>
              </a:ext>
            </a:extLst>
          </p:cNvPr>
          <p:cNvSpPr/>
          <p:nvPr/>
        </p:nvSpPr>
        <p:spPr bwMode="auto">
          <a:xfrm>
            <a:off x="4065690" y="473286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6FD6CED-61A3-4764-938B-9AECBD00CC4D}"/>
              </a:ext>
            </a:extLst>
          </p:cNvPr>
          <p:cNvSpPr/>
          <p:nvPr/>
        </p:nvSpPr>
        <p:spPr bwMode="auto">
          <a:xfrm>
            <a:off x="3939114" y="442123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" name="Chevron 60">
            <a:extLst>
              <a:ext uri="{FF2B5EF4-FFF2-40B4-BE49-F238E27FC236}">
                <a16:creationId xmlns:a16="http://schemas.microsoft.com/office/drawing/2014/main" id="{D52B8A0F-FAB8-4F66-AD29-C499107E857A}"/>
              </a:ext>
            </a:extLst>
          </p:cNvPr>
          <p:cNvSpPr/>
          <p:nvPr/>
        </p:nvSpPr>
        <p:spPr bwMode="auto">
          <a:xfrm>
            <a:off x="5812795" y="5612794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8E1EBC32-BBE8-4FF6-818A-724680DB5440}"/>
              </a:ext>
            </a:extLst>
          </p:cNvPr>
          <p:cNvSpPr txBox="1">
            <a:spLocks/>
          </p:cNvSpPr>
          <p:nvPr/>
        </p:nvSpPr>
        <p:spPr bwMode="auto">
          <a:xfrm>
            <a:off x="6607806" y="3595961"/>
            <a:ext cx="2490109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5670A09-8A40-4797-9D48-AF1DAA666F50}"/>
              </a:ext>
            </a:extLst>
          </p:cNvPr>
          <p:cNvCxnSpPr>
            <a:cxnSpLocks/>
          </p:cNvCxnSpPr>
          <p:nvPr/>
        </p:nvCxnSpPr>
        <p:spPr bwMode="auto">
          <a:xfrm>
            <a:off x="2834108" y="113113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5A40FFB0-E5EE-4956-A315-73C8B3895059}"/>
              </a:ext>
            </a:extLst>
          </p:cNvPr>
          <p:cNvSpPr txBox="1"/>
          <p:nvPr/>
        </p:nvSpPr>
        <p:spPr>
          <a:xfrm>
            <a:off x="3731680" y="100890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6FF6F1C-94D5-4CEE-9654-487DBF83E837}"/>
              </a:ext>
            </a:extLst>
          </p:cNvPr>
          <p:cNvCxnSpPr>
            <a:cxnSpLocks/>
          </p:cNvCxnSpPr>
          <p:nvPr/>
        </p:nvCxnSpPr>
        <p:spPr bwMode="auto">
          <a:xfrm>
            <a:off x="5235251" y="11345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63EE8FD4-4E97-41E4-8D31-E0AFE71B63CD}"/>
              </a:ext>
            </a:extLst>
          </p:cNvPr>
          <p:cNvSpPr txBox="1"/>
          <p:nvPr/>
        </p:nvSpPr>
        <p:spPr>
          <a:xfrm>
            <a:off x="6132823" y="101229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4A8033E-0F6F-4F11-A170-D375D64CC774}"/>
              </a:ext>
            </a:extLst>
          </p:cNvPr>
          <p:cNvCxnSpPr>
            <a:cxnSpLocks/>
          </p:cNvCxnSpPr>
          <p:nvPr/>
        </p:nvCxnSpPr>
        <p:spPr bwMode="auto">
          <a:xfrm>
            <a:off x="7629620" y="112437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67C72575-067A-42E1-80D3-D80386027E5F}"/>
              </a:ext>
            </a:extLst>
          </p:cNvPr>
          <p:cNvSpPr txBox="1"/>
          <p:nvPr/>
        </p:nvSpPr>
        <p:spPr>
          <a:xfrm>
            <a:off x="8195299" y="101568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00" name="Thought Bubble: Cloud 99">
            <a:extLst>
              <a:ext uri="{FF2B5EF4-FFF2-40B4-BE49-F238E27FC236}">
                <a16:creationId xmlns:a16="http://schemas.microsoft.com/office/drawing/2014/main" id="{D53B40C9-C19A-4678-B413-A901A4EB9EC2}"/>
              </a:ext>
            </a:extLst>
          </p:cNvPr>
          <p:cNvSpPr/>
          <p:nvPr/>
        </p:nvSpPr>
        <p:spPr bwMode="auto">
          <a:xfrm>
            <a:off x="2826445" y="4794272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1" name="Chevron 60">
            <a:extLst>
              <a:ext uri="{FF2B5EF4-FFF2-40B4-BE49-F238E27FC236}">
                <a16:creationId xmlns:a16="http://schemas.microsoft.com/office/drawing/2014/main" id="{01F9DA0E-18F9-4B53-8A0D-26385B6ABF75}"/>
              </a:ext>
            </a:extLst>
          </p:cNvPr>
          <p:cNvSpPr/>
          <p:nvPr/>
        </p:nvSpPr>
        <p:spPr bwMode="auto">
          <a:xfrm>
            <a:off x="3326550" y="440913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15437E3-FF66-4892-89B6-E649B4561F3A}"/>
              </a:ext>
            </a:extLst>
          </p:cNvPr>
          <p:cNvSpPr txBox="1"/>
          <p:nvPr/>
        </p:nvSpPr>
        <p:spPr>
          <a:xfrm>
            <a:off x="2812897" y="4829015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3" name="Chevron 58">
            <a:extLst>
              <a:ext uri="{FF2B5EF4-FFF2-40B4-BE49-F238E27FC236}">
                <a16:creationId xmlns:a16="http://schemas.microsoft.com/office/drawing/2014/main" id="{7D40FECF-8AAC-4665-9FCA-9F54191140DC}"/>
              </a:ext>
            </a:extLst>
          </p:cNvPr>
          <p:cNvSpPr/>
          <p:nvPr/>
        </p:nvSpPr>
        <p:spPr bwMode="auto">
          <a:xfrm>
            <a:off x="8057301" y="308843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04" name="Chevron 60">
            <a:extLst>
              <a:ext uri="{FF2B5EF4-FFF2-40B4-BE49-F238E27FC236}">
                <a16:creationId xmlns:a16="http://schemas.microsoft.com/office/drawing/2014/main" id="{E26A1CD4-2222-4DDE-858A-C3D5FB14F16D}"/>
              </a:ext>
            </a:extLst>
          </p:cNvPr>
          <p:cNvSpPr/>
          <p:nvPr/>
        </p:nvSpPr>
        <p:spPr bwMode="auto">
          <a:xfrm>
            <a:off x="4641001" y="504178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8F440BEE-05F2-47D7-9FE0-8D72C453CAD4}"/>
              </a:ext>
            </a:extLst>
          </p:cNvPr>
          <p:cNvSpPr/>
          <p:nvPr/>
        </p:nvSpPr>
        <p:spPr bwMode="auto">
          <a:xfrm>
            <a:off x="3160180" y="194373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66B2E89-976D-41FF-AE0D-9E1B3417A4CB}"/>
              </a:ext>
            </a:extLst>
          </p:cNvPr>
          <p:cNvSpPr txBox="1"/>
          <p:nvPr/>
        </p:nvSpPr>
        <p:spPr>
          <a:xfrm>
            <a:off x="3051807" y="193577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7" name="Thought Bubble: Cloud 106">
            <a:extLst>
              <a:ext uri="{FF2B5EF4-FFF2-40B4-BE49-F238E27FC236}">
                <a16:creationId xmlns:a16="http://schemas.microsoft.com/office/drawing/2014/main" id="{569B7922-52BC-4450-A2D5-65426AE75E7F}"/>
              </a:ext>
            </a:extLst>
          </p:cNvPr>
          <p:cNvSpPr/>
          <p:nvPr/>
        </p:nvSpPr>
        <p:spPr bwMode="auto">
          <a:xfrm>
            <a:off x="5344580" y="307826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03F8E98-DE59-400F-B3E7-3C8E814DF18A}"/>
              </a:ext>
            </a:extLst>
          </p:cNvPr>
          <p:cNvSpPr txBox="1"/>
          <p:nvPr/>
        </p:nvSpPr>
        <p:spPr>
          <a:xfrm>
            <a:off x="5236207" y="307030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9" name="Title 1">
            <a:extLst>
              <a:ext uri="{FF2B5EF4-FFF2-40B4-BE49-F238E27FC236}">
                <a16:creationId xmlns:a16="http://schemas.microsoft.com/office/drawing/2014/main" id="{6F7D82F0-E0FD-4CE1-9B9A-0B269EE5BF75}"/>
              </a:ext>
            </a:extLst>
          </p:cNvPr>
          <p:cNvSpPr txBox="1">
            <a:spLocks/>
          </p:cNvSpPr>
          <p:nvPr/>
        </p:nvSpPr>
        <p:spPr bwMode="auto">
          <a:xfrm>
            <a:off x="886496" y="56957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E5719DD9-D6C8-4B1A-B09E-247DE6049E58}"/>
              </a:ext>
            </a:extLst>
          </p:cNvPr>
          <p:cNvSpPr/>
          <p:nvPr/>
        </p:nvSpPr>
        <p:spPr bwMode="auto">
          <a:xfrm>
            <a:off x="7655890" y="4421234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11" name="Thought Bubble: Cloud 110">
            <a:extLst>
              <a:ext uri="{FF2B5EF4-FFF2-40B4-BE49-F238E27FC236}">
                <a16:creationId xmlns:a16="http://schemas.microsoft.com/office/drawing/2014/main" id="{308F9275-5B3C-433F-82AA-64AD8C6E5952}"/>
              </a:ext>
            </a:extLst>
          </p:cNvPr>
          <p:cNvSpPr/>
          <p:nvPr/>
        </p:nvSpPr>
        <p:spPr bwMode="auto">
          <a:xfrm>
            <a:off x="8053454" y="560815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ACF1926-2A48-4CC7-8141-82609A0D845A}"/>
              </a:ext>
            </a:extLst>
          </p:cNvPr>
          <p:cNvSpPr txBox="1"/>
          <p:nvPr/>
        </p:nvSpPr>
        <p:spPr>
          <a:xfrm>
            <a:off x="7965553" y="563430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13" name="TextBox 1">
            <a:extLst>
              <a:ext uri="{FF2B5EF4-FFF2-40B4-BE49-F238E27FC236}">
                <a16:creationId xmlns:a16="http://schemas.microsoft.com/office/drawing/2014/main" id="{D9004E89-454B-4BDC-A2C0-61FE3D141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2244" y="68901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4" name="Star: 5 Points 113">
            <a:extLst>
              <a:ext uri="{FF2B5EF4-FFF2-40B4-BE49-F238E27FC236}">
                <a16:creationId xmlns:a16="http://schemas.microsoft.com/office/drawing/2014/main" id="{FF86E9FA-EC5E-4ED8-BCE0-71A1EE04D5D7}"/>
              </a:ext>
            </a:extLst>
          </p:cNvPr>
          <p:cNvSpPr/>
          <p:nvPr/>
        </p:nvSpPr>
        <p:spPr bwMode="auto">
          <a:xfrm>
            <a:off x="2656159" y="252770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5" name="TextBox 1">
            <a:extLst>
              <a:ext uri="{FF2B5EF4-FFF2-40B4-BE49-F238E27FC236}">
                <a16:creationId xmlns:a16="http://schemas.microsoft.com/office/drawing/2014/main" id="{502DA9E9-3997-4981-B954-C451EDEF3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6734" y="286421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16" name="Star: 5 Points 115">
            <a:extLst>
              <a:ext uri="{FF2B5EF4-FFF2-40B4-BE49-F238E27FC236}">
                <a16:creationId xmlns:a16="http://schemas.microsoft.com/office/drawing/2014/main" id="{ACA4339C-F319-47A9-8934-47E96720EBC7}"/>
              </a:ext>
            </a:extLst>
          </p:cNvPr>
          <p:cNvSpPr/>
          <p:nvPr/>
        </p:nvSpPr>
        <p:spPr bwMode="auto">
          <a:xfrm>
            <a:off x="2641743" y="203137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7" name="TextBox 1">
            <a:extLst>
              <a:ext uri="{FF2B5EF4-FFF2-40B4-BE49-F238E27FC236}">
                <a16:creationId xmlns:a16="http://schemas.microsoft.com/office/drawing/2014/main" id="{13A28A5D-CC39-4F34-83CB-9057D2B51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318" y="236788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18" name="Straight Connector 114">
            <a:extLst>
              <a:ext uri="{FF2B5EF4-FFF2-40B4-BE49-F238E27FC236}">
                <a16:creationId xmlns:a16="http://schemas.microsoft.com/office/drawing/2014/main" id="{729C07E3-DC59-4E66-B65C-2A4F97688F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63392" y="1452781"/>
            <a:ext cx="0" cy="439312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9" name="Chevron 60">
            <a:extLst>
              <a:ext uri="{FF2B5EF4-FFF2-40B4-BE49-F238E27FC236}">
                <a16:creationId xmlns:a16="http://schemas.microsoft.com/office/drawing/2014/main" id="{18DF2A5F-0D70-4EA6-9CDA-5B09424788DF}"/>
              </a:ext>
            </a:extLst>
          </p:cNvPr>
          <p:cNvSpPr/>
          <p:nvPr/>
        </p:nvSpPr>
        <p:spPr bwMode="auto">
          <a:xfrm>
            <a:off x="4054258" y="2872451"/>
            <a:ext cx="4213079" cy="165742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Management Stage 2/Stage3 St.+</a:t>
            </a:r>
            <a:r>
              <a:rPr lang="fr-FR" sz="900" dirty="0" err="1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 </a:t>
            </a:r>
            <a:r>
              <a:rPr lang="fr-FR" sz="900" dirty="0" err="1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 SA&amp;RAN </a:t>
            </a:r>
            <a:r>
              <a:rPr lang="fr-FR" altLang="zh-CN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(SA5) </a:t>
            </a:r>
            <a:endParaRPr lang="fr-FR" sz="900" dirty="0">
              <a:solidFill>
                <a:srgbClr val="FF0000"/>
              </a:solidFill>
              <a:latin typeface="+mn-lt"/>
              <a:ea typeface="ＭＳ Ｐゴシック" charset="-128"/>
              <a:cs typeface="Arial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EE373594-8455-44DA-83BA-3C0CF652242C}"/>
              </a:ext>
            </a:extLst>
          </p:cNvPr>
          <p:cNvSpPr txBox="1"/>
          <p:nvPr/>
        </p:nvSpPr>
        <p:spPr>
          <a:xfrm>
            <a:off x="8593767" y="4338231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plan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DCD04FFF-DDD6-46B4-9F19-7BD175C10DED}"/>
              </a:ext>
            </a:extLst>
          </p:cNvPr>
          <p:cNvCxnSpPr>
            <a:cxnSpLocks/>
            <a:stCxn id="119" idx="3"/>
            <a:endCxn id="121" idx="1"/>
          </p:cNvCxnSpPr>
          <p:nvPr/>
        </p:nvCxnSpPr>
        <p:spPr>
          <a:xfrm>
            <a:off x="8267337" y="2955322"/>
            <a:ext cx="326430" cy="1598353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B5785BBB-EE92-46EE-8127-9F9C08483145}"/>
              </a:ext>
            </a:extLst>
          </p:cNvPr>
          <p:cNvCxnSpPr>
            <a:cxnSpLocks/>
            <a:endCxn id="121" idx="1"/>
          </p:cNvCxnSpPr>
          <p:nvPr/>
        </p:nvCxnSpPr>
        <p:spPr>
          <a:xfrm flipV="1">
            <a:off x="8281932" y="4553675"/>
            <a:ext cx="311835" cy="837036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9FCB6B10-4552-435D-83AD-85B4E0BA0344}"/>
              </a:ext>
            </a:extLst>
          </p:cNvPr>
          <p:cNvSpPr txBox="1"/>
          <p:nvPr/>
        </p:nvSpPr>
        <p:spPr>
          <a:xfrm>
            <a:off x="9545314" y="1740767"/>
            <a:ext cx="2490103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400" b="1" dirty="0">
                <a:latin typeface="+mn-lt"/>
              </a:rPr>
              <a:t>OAM/CH prime feature:</a:t>
            </a:r>
            <a:endParaRPr lang="zh-CN" altLang="zh-CN" sz="14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400" dirty="0">
                <a:latin typeface="+mn-lt"/>
              </a:rPr>
              <a:t>Start of Rel-20 study: Jan.2025 (SA#107/SA5#159)</a:t>
            </a:r>
            <a:endParaRPr lang="zh-CN" altLang="zh-CN" sz="14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End of Rel-20 work: Mar.2027 (SA#115/SA5#172)</a:t>
            </a:r>
          </a:p>
          <a:p>
            <a:r>
              <a:rPr lang="en-GB" altLang="zh-CN" sz="1400" dirty="0">
                <a:latin typeface="+mn-lt"/>
              </a:rPr>
              <a:t> </a:t>
            </a:r>
            <a:endParaRPr lang="zh-CN" altLang="zh-CN" sz="1400" dirty="0">
              <a:latin typeface="+mn-lt"/>
            </a:endParaRPr>
          </a:p>
          <a:p>
            <a:r>
              <a:rPr lang="en-GB" altLang="zh-CN" sz="1400" b="1" dirty="0">
                <a:latin typeface="+mn-lt"/>
              </a:rPr>
              <a:t>OAM/CH support to network feature </a:t>
            </a:r>
            <a:r>
              <a:rPr lang="en-GB" altLang="zh-CN" sz="1400" dirty="0">
                <a:latin typeface="+mn-lt"/>
              </a:rPr>
              <a:t>(</a:t>
            </a:r>
            <a:r>
              <a:rPr lang="en-US" altLang="zh-CN" sz="1400" dirty="0">
                <a:latin typeface="+mn-lt"/>
              </a:rPr>
              <a:t>SA5 is ready to support network features pending the availability of inputs from other WGs. )</a:t>
            </a:r>
            <a:endParaRPr lang="zh-CN" altLang="zh-CN" sz="1400" dirty="0"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400" dirty="0">
                <a:latin typeface="+mn-lt"/>
              </a:rPr>
              <a:t>Start of Rel-20 study: 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400" dirty="0">
                <a:latin typeface="+mn-lt"/>
              </a:rPr>
              <a:t>End of Rel-20 study: Mar.2027 (SA#115/SA5#172)</a:t>
            </a:r>
            <a:endParaRPr lang="zh-CN" altLang="zh-CN" sz="1400" dirty="0">
              <a:latin typeface="+mn-lt"/>
            </a:endParaRPr>
          </a:p>
        </p:txBody>
      </p:sp>
      <p:sp>
        <p:nvSpPr>
          <p:cNvPr id="125" name="Chevron 60">
            <a:extLst>
              <a:ext uri="{FF2B5EF4-FFF2-40B4-BE49-F238E27FC236}">
                <a16:creationId xmlns:a16="http://schemas.microsoft.com/office/drawing/2014/main" id="{4C19788E-6B6E-4E19-924F-E2FCF545CB65}"/>
              </a:ext>
            </a:extLst>
          </p:cNvPr>
          <p:cNvSpPr/>
          <p:nvPr/>
        </p:nvSpPr>
        <p:spPr bwMode="auto">
          <a:xfrm>
            <a:off x="3361620" y="5306173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26" name="Chevron 60">
            <a:extLst>
              <a:ext uri="{FF2B5EF4-FFF2-40B4-BE49-F238E27FC236}">
                <a16:creationId xmlns:a16="http://schemas.microsoft.com/office/drawing/2014/main" id="{688F809E-F7B0-4683-AD5A-BB1F13B33339}"/>
              </a:ext>
            </a:extLst>
          </p:cNvPr>
          <p:cNvSpPr/>
          <p:nvPr/>
        </p:nvSpPr>
        <p:spPr bwMode="auto">
          <a:xfrm>
            <a:off x="4039528" y="5311563"/>
            <a:ext cx="4241322" cy="270918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SA5 6G 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Study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ies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)</a:t>
            </a:r>
          </a:p>
          <a:p>
            <a:pPr algn="ctr"/>
            <a:endParaRPr lang="fr-FR" sz="800" dirty="0">
              <a:solidFill>
                <a:srgbClr val="FF0000"/>
              </a:solidFill>
              <a:latin typeface="+mn-lt"/>
              <a:ea typeface="ＭＳ Ｐゴシック" charset="-128"/>
            </a:endParaRPr>
          </a:p>
        </p:txBody>
      </p:sp>
      <p:sp>
        <p:nvSpPr>
          <p:cNvPr id="127" name="Title 1">
            <a:extLst>
              <a:ext uri="{FF2B5EF4-FFF2-40B4-BE49-F238E27FC236}">
                <a16:creationId xmlns:a16="http://schemas.microsoft.com/office/drawing/2014/main" id="{CFA57679-78E2-4E52-BC31-57AB883C1798}"/>
              </a:ext>
            </a:extLst>
          </p:cNvPr>
          <p:cNvSpPr txBox="1">
            <a:spLocks/>
          </p:cNvSpPr>
          <p:nvPr/>
        </p:nvSpPr>
        <p:spPr bwMode="auto">
          <a:xfrm>
            <a:off x="6767622" y="1620175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8" name="Chevron 60">
            <a:extLst>
              <a:ext uri="{FF2B5EF4-FFF2-40B4-BE49-F238E27FC236}">
                <a16:creationId xmlns:a16="http://schemas.microsoft.com/office/drawing/2014/main" id="{E910609E-7519-43DA-97A7-10AC69EA7F10}"/>
              </a:ext>
            </a:extLst>
          </p:cNvPr>
          <p:cNvSpPr/>
          <p:nvPr/>
        </p:nvSpPr>
        <p:spPr bwMode="auto">
          <a:xfrm>
            <a:off x="2952908" y="2870441"/>
            <a:ext cx="1152244" cy="192816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7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OAM/CH prime Stage1</a:t>
            </a:r>
          </a:p>
        </p:txBody>
      </p:sp>
    </p:spTree>
    <p:extLst>
      <p:ext uri="{BB962C8B-B14F-4D97-AF65-F5344CB8AC3E}">
        <p14:creationId xmlns:p14="http://schemas.microsoft.com/office/powerpoint/2010/main" val="406624500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Detailed 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51176" cy="1944130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GB" altLang="zh-CN" sz="1600" b="1" dirty="0"/>
              <a:t>Overall Plan:</a:t>
            </a:r>
          </a:p>
          <a:p>
            <a:r>
              <a:rPr lang="en-GB" altLang="zh-CN" sz="1600" b="1" dirty="0"/>
              <a:t>OAM/CH prime feature:</a:t>
            </a:r>
            <a:endParaRPr lang="zh-CN" altLang="zh-CN" sz="1600" dirty="0"/>
          </a:p>
          <a:p>
            <a:pPr lvl="1"/>
            <a:r>
              <a:rPr lang="en-GB" altLang="zh-CN" sz="1050" dirty="0"/>
              <a:t>Start of Rel-20 study: Jan.2025 (SA#107/SA5#159)</a:t>
            </a:r>
          </a:p>
          <a:p>
            <a:pPr lvl="1"/>
            <a:r>
              <a:rPr lang="en-GB" altLang="zh-CN" sz="1050" dirty="0"/>
              <a:t>End of Rel-20 work: Mar.2027 (SA#115/SA5#172)</a:t>
            </a:r>
            <a:endParaRPr lang="zh-CN" altLang="zh-CN" sz="1050" dirty="0"/>
          </a:p>
          <a:p>
            <a:r>
              <a:rPr lang="en-GB" altLang="zh-CN" sz="1600" b="1" dirty="0"/>
              <a:t>OAM/CH support to network feature (SA5 is ready to support network features pending the availability of inputs from other WGs. )</a:t>
            </a:r>
            <a:endParaRPr lang="zh-CN" altLang="zh-CN" sz="1600" dirty="0"/>
          </a:p>
          <a:p>
            <a:pPr lvl="1"/>
            <a:r>
              <a:rPr lang="en-GB" altLang="zh-CN" sz="1050" dirty="0"/>
              <a:t>Start of Rel-20 study: Jun.2025 (SA#108/SA5#161)</a:t>
            </a:r>
            <a:endParaRPr lang="zh-CN" altLang="zh-CN" sz="1050" dirty="0"/>
          </a:p>
          <a:p>
            <a:pPr lvl="1"/>
            <a:r>
              <a:rPr lang="en-GB" altLang="zh-CN" sz="1050" dirty="0"/>
              <a:t>End of Rel-20 study: Mar.2027 (SA#115/SA5#172)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3282951"/>
            <a:ext cx="5448300" cy="293003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800" b="1" dirty="0">
                <a:latin typeface="+mn-lt"/>
                <a:cs typeface="+mn-cs"/>
              </a:rPr>
              <a:t>5GA: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800" b="1" dirty="0">
                <a:latin typeface="+mn-lt"/>
                <a:cs typeface="+mn-cs"/>
              </a:rPr>
              <a:t>OAM/CH Prime: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OAM/CH prime Stage-1 freeze: Jun 2025 – (same as SA1 stage-1 freeze)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Stage-2 freeze : Jun 2026 (&gt;=80%); Sep 2026 (100%) – (same as SA2 stage-2 freeze)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Stage-3 freeze : Mar 2027 – (same as CT stage-3 freeze)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800" b="1" dirty="0">
                <a:latin typeface="+mn-lt"/>
                <a:cs typeface="+mn-cs"/>
              </a:rPr>
              <a:t>OAM/CH support network features: 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OAM/CH support Stage-1 freeze : Dec 2025 – (6 months later than SA1 stage-1 freeze)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Stage-2 freeze: Sep 2026 (&gt;=80%); Dec 2026 (100%) – (3 months later than SA2 stage-2 freeze)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100" dirty="0">
                <a:latin typeface="+mn-lt"/>
              </a:rPr>
              <a:t>Stage-3 freeze : Mar 2027 – (3 months earlier than CT </a:t>
            </a:r>
            <a:r>
              <a:rPr lang="en-US" altLang="zh-CN" sz="1100" dirty="0" err="1">
                <a:latin typeface="+mn-lt"/>
              </a:rPr>
              <a:t>OpenAPI</a:t>
            </a:r>
            <a:r>
              <a:rPr lang="en-US" altLang="zh-CN" sz="1100" dirty="0">
                <a:latin typeface="+mn-lt"/>
              </a:rPr>
              <a:t>/ASN.1 freeze)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096000" y="3282952"/>
            <a:ext cx="5502876" cy="298543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600" b="1" dirty="0">
                <a:latin typeface="+mn-lt"/>
                <a:cs typeface="+mn-cs"/>
              </a:rPr>
              <a:t>6G SI Approval: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600" b="1" dirty="0">
                <a:latin typeface="+mn-lt"/>
                <a:cs typeface="+mn-cs"/>
              </a:rPr>
              <a:t>OAM/CH Prime: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050" dirty="0">
                <a:latin typeface="+mn-lt"/>
              </a:rPr>
              <a:t>SA5 SI approval: TSG#108 (Jun 2025) – (same as SA2 SI approval)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600" b="1" dirty="0">
                <a:latin typeface="+mn-lt"/>
                <a:cs typeface="+mn-cs"/>
              </a:rPr>
              <a:t>OAM/CH support: 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050" dirty="0">
                <a:latin typeface="+mn-lt"/>
              </a:rPr>
              <a:t>SA5 SI approval: TSG#110 (Dec 2025) – (6 months later than SA2 SI approval)</a:t>
            </a:r>
          </a:p>
          <a:p>
            <a:pPr>
              <a:spcBef>
                <a:spcPct val="20000"/>
              </a:spcBef>
            </a:pPr>
            <a:r>
              <a:rPr lang="en-US" altLang="zh-CN" sz="1600" b="1" dirty="0">
                <a:latin typeface="+mn-lt"/>
                <a:cs typeface="+mn-cs"/>
              </a:rPr>
              <a:t>6G SI completion: 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600" b="1" dirty="0">
                <a:latin typeface="+mn-lt"/>
                <a:cs typeface="+mn-cs"/>
              </a:rPr>
              <a:t>OAM/CH Prime: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050" dirty="0">
                <a:latin typeface="+mn-lt"/>
              </a:rPr>
              <a:t>SA5 6G SI completion: Dec 2026 or Mar 2027 (To be confirmed at future TSG meeting) 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600" b="1" dirty="0">
                <a:latin typeface="+mn-lt"/>
                <a:cs typeface="+mn-cs"/>
              </a:rPr>
              <a:t>OAM/CH support:</a:t>
            </a:r>
          </a:p>
          <a:p>
            <a:pPr marL="989013" lvl="1" indent="-37941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050" dirty="0">
                <a:latin typeface="+mn-lt"/>
              </a:rPr>
              <a:t>SA5 6G SI completion: Dec 2026 or Mar 2027 (To be confirmed at future TSG meeting) ·</a:t>
            </a:r>
          </a:p>
        </p:txBody>
      </p:sp>
    </p:spTree>
    <p:extLst>
      <p:ext uri="{BB962C8B-B14F-4D97-AF65-F5344CB8AC3E}">
        <p14:creationId xmlns:p14="http://schemas.microsoft.com/office/powerpoint/2010/main" val="414434515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8E5DD-C749-4217-918B-F738BFFE7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TU allocation portion of 5GA part/6G part in Rel-20 (for discussion)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A0D0C-059F-43BA-822D-392A781BD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Management support network features:</a:t>
            </a:r>
          </a:p>
          <a:p>
            <a:pPr lvl="1"/>
            <a:r>
              <a:rPr lang="en-US" altLang="zh-CN" sz="2000" dirty="0"/>
              <a:t>for management of RAN: follow the RAN2/RAN3 split allocation: e.g. x% (5GA), y%(6G)</a:t>
            </a:r>
          </a:p>
          <a:p>
            <a:pPr lvl="1"/>
            <a:r>
              <a:rPr lang="en-US" altLang="zh-CN" sz="2000" dirty="0"/>
              <a:t>for management of 5GC: follow the SA2 split allocation e.g. m% (5GA), n%(6G)</a:t>
            </a:r>
          </a:p>
          <a:p>
            <a:r>
              <a:rPr lang="en-US" altLang="zh-CN" sz="2800" dirty="0"/>
              <a:t>OAM Prime features: </a:t>
            </a:r>
          </a:p>
          <a:p>
            <a:pPr lvl="1"/>
            <a:r>
              <a:rPr lang="en-US" altLang="zh-CN" sz="2000" dirty="0"/>
              <a:t>Option A (bottom up): Decide the TU allocation when we have a full Rel-20 feature list. </a:t>
            </a:r>
          </a:p>
          <a:p>
            <a:pPr lvl="1"/>
            <a:r>
              <a:rPr lang="en-US" altLang="zh-CN" sz="2000" dirty="0"/>
              <a:t>Option B (top down): Give the budget allocation for OAM prime features with considering companies’ inputs on how to split it. </a:t>
            </a:r>
          </a:p>
          <a:p>
            <a:r>
              <a:rPr lang="en-US" altLang="zh-CN" sz="2800" dirty="0"/>
              <a:t>Companies are welcome to provide opinion on TU allocation to leaders. SA5 TU allocation plan is expected to be reported to SA#106.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4686232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CFA17-C3FF-41EB-BDAB-2F6C9BE62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Presentation request received for 6G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E15059-418A-417C-BA94-B3544FE66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7B6D6-524F-4A93-AC52-937A199A9395}"/>
              </a:ext>
            </a:extLst>
          </p:cNvPr>
          <p:cNvSpPr/>
          <p:nvPr/>
        </p:nvSpPr>
        <p:spPr>
          <a:xfrm>
            <a:off x="609600" y="1611747"/>
            <a:ext cx="107153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400" dirty="0">
                <a:latin typeface="Calibri" panose="020F0502020204030204" pitchFamily="34" charset="0"/>
              </a:rPr>
              <a:t>The following presentation request has been sent to SA5 Chair in Sep.2024.  </a:t>
            </a:r>
          </a:p>
          <a:p>
            <a:pPr>
              <a:spcAft>
                <a:spcPts val="0"/>
              </a:spcAft>
            </a:pPr>
            <a:endParaRPr lang="en-US" altLang="zh-CN" sz="1400" dirty="0">
              <a:latin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altLang="zh-CN" sz="1400" dirty="0">
                <a:latin typeface="Calibri" panose="020F0502020204030204" pitchFamily="34" charset="0"/>
              </a:rPr>
              <a:t>1. 3GPP SA5 - Origami meeting agenda proposal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altLang="zh-CN" sz="1400" b="1" dirty="0">
                <a:latin typeface="Calibri" panose="020F0502020204030204" pitchFamily="34" charset="0"/>
              </a:rPr>
              <a:t>Duration</a:t>
            </a:r>
            <a:r>
              <a:rPr lang="en-US" altLang="zh-CN" sz="1400" dirty="0">
                <a:latin typeface="Calibri" panose="020F0502020204030204" pitchFamily="34" charset="0"/>
              </a:rPr>
              <a:t>: 1.5 h (90 min)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altLang="zh-CN" sz="1400" b="1" dirty="0">
                <a:latin typeface="Calibri" panose="020F0502020204030204" pitchFamily="34" charset="0"/>
              </a:rPr>
              <a:t>Objectives</a:t>
            </a:r>
            <a:r>
              <a:rPr lang="en-US" altLang="zh-CN" sz="1400" dirty="0">
                <a:latin typeface="Calibri" panose="020F0502020204030204" pitchFamily="34" charset="0"/>
              </a:rPr>
              <a:t>: Presentation of Origami innovation topics and discussion of possible </a:t>
            </a:r>
            <a:r>
              <a:rPr lang="en-US" altLang="zh-CN" sz="1400" dirty="0" err="1">
                <a:latin typeface="Calibri" panose="020F0502020204030204" pitchFamily="34" charset="0"/>
              </a:rPr>
              <a:t>standardisation</a:t>
            </a:r>
            <a:r>
              <a:rPr lang="en-US" altLang="zh-CN" sz="1400" dirty="0">
                <a:latin typeface="Calibri" panose="020F0502020204030204" pitchFamily="34" charset="0"/>
              </a:rPr>
              <a:t> impacts for 6G 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(10 min) Introduction to the meeting and wrap-about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Global Service Based Architecture (GSBA)</a:t>
            </a:r>
            <a:r>
              <a:rPr lang="en-US" altLang="zh-CN" sz="1400" dirty="0">
                <a:latin typeface="Calibri" panose="020F0502020204030204" pitchFamily="34" charset="0"/>
              </a:rPr>
              <a:t>: an architecture for 6G networks that extends the 3GPP SBA concept to all layers and domains of future 6G mobile systems.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Zero-Trust Exposure Layer (ZTL)</a:t>
            </a:r>
            <a:r>
              <a:rPr lang="en-US" altLang="zh-CN" sz="1400" dirty="0">
                <a:latin typeface="Calibri" panose="020F0502020204030204" pitchFamily="34" charset="0"/>
              </a:rPr>
              <a:t>: a novel Zero-Trust Exposure Layer that enables vertical tenants or other MNOs to program the mobile network according to their needs and maintain streamlined global operations.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Compute Continuum Layer (CCL)</a:t>
            </a:r>
            <a:r>
              <a:rPr lang="en-US" altLang="zh-CN" sz="1400" dirty="0">
                <a:latin typeface="Calibri" panose="020F0502020204030204" pitchFamily="34" charset="0"/>
              </a:rPr>
              <a:t>: serving the computing needs of all network domains with a common abstraction layer, providing Network Intelligence (NI) instances with a simple interface that can be operated at fast timescales, while hiding the complexity of the underlying </a:t>
            </a:r>
            <a:r>
              <a:rPr lang="en-US" altLang="zh-CN" sz="1400" dirty="0" err="1">
                <a:latin typeface="Calibri" panose="020F0502020204030204" pitchFamily="34" charset="0"/>
              </a:rPr>
              <a:t>virtualised</a:t>
            </a:r>
            <a:r>
              <a:rPr lang="en-US" altLang="zh-CN" sz="1400" dirty="0">
                <a:latin typeface="Calibri" panose="020F0502020204030204" pitchFamily="34" charset="0"/>
              </a:rPr>
              <a:t> and programmable hardware.</a:t>
            </a:r>
            <a:endParaRPr lang="zh-CN" altLang="zh-CN" sz="14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Calibri" panose="020F0502020204030204" pitchFamily="34" charset="0"/>
              </a:rPr>
              <a:t>(20 min) </a:t>
            </a:r>
            <a:r>
              <a:rPr lang="en-US" altLang="zh-CN" sz="1400" b="1" dirty="0">
                <a:latin typeface="Calibri" panose="020F0502020204030204" pitchFamily="34" charset="0"/>
              </a:rPr>
              <a:t>Discussion</a:t>
            </a:r>
            <a:endParaRPr lang="zh-CN" altLang="zh-CN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769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14846B3-C87D-433B-86ED-7790A6253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Potential Rel-20 management features workshop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0C935D-CF09-4E51-89A0-378EAF629CEE}"/>
              </a:ext>
            </a:extLst>
          </p:cNvPr>
          <p:cNvSpPr txBox="1">
            <a:spLocks/>
          </p:cNvSpPr>
          <p:nvPr/>
        </p:nvSpPr>
        <p:spPr bwMode="auto">
          <a:xfrm>
            <a:off x="784860" y="1638300"/>
            <a:ext cx="10904220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b="1" kern="0" dirty="0"/>
              <a:t>Plan for management Feature Workshop (details </a:t>
            </a:r>
            <a:r>
              <a:rPr lang="en-US" altLang="zh-CN" sz="1600" b="1" kern="0"/>
              <a:t>to be updated </a:t>
            </a:r>
            <a:r>
              <a:rPr lang="en-US" altLang="zh-CN" sz="1600" b="1" kern="0" dirty="0"/>
              <a:t>according to the availability of inputs):</a:t>
            </a:r>
          </a:p>
          <a:p>
            <a:pPr lvl="1">
              <a:buFont typeface="+mj-lt"/>
              <a:buAutoNum type="arabicPeriod"/>
            </a:pPr>
            <a:r>
              <a:rPr lang="en-US" altLang="zh-CN" sz="1600" kern="0" dirty="0"/>
              <a:t>January 2025: Online presentation on potential topics and directions (4 TUs)</a:t>
            </a:r>
          </a:p>
          <a:p>
            <a:pPr lvl="1">
              <a:buFont typeface="+mj-lt"/>
              <a:buAutoNum type="arabicPeriod"/>
            </a:pPr>
            <a:r>
              <a:rPr lang="en-US" altLang="zh-CN" sz="1600" kern="0" dirty="0"/>
              <a:t>February 2025 (SA5#159): Contributions more focused on concrete topics, especially on management prime features (2 TUs)</a:t>
            </a:r>
          </a:p>
          <a:p>
            <a:pPr lvl="1"/>
            <a:endParaRPr lang="en-US" altLang="zh-CN" sz="1600" kern="0" dirty="0"/>
          </a:p>
          <a:p>
            <a:r>
              <a:rPr lang="en-US" altLang="zh-CN" sz="1600" b="1" kern="0" dirty="0"/>
              <a:t>Draft Agenda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altLang="zh-CN" sz="1600" kern="0" dirty="0"/>
              <a:t>Opening of the workshop 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altLang="zh-CN" sz="1600" kern="0" dirty="0">
                <a:solidFill>
                  <a:srgbClr val="0000FF"/>
                </a:solidFill>
              </a:rPr>
              <a:t>Contributions from 3GPP member companies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Contributions on potential Rel-20 management use cases and requirements, etc. 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Up to one contribution per company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altLang="zh-CN" sz="1600" kern="0" dirty="0"/>
              <a:t>Chairman's summary and open discussion</a:t>
            </a:r>
            <a:r>
              <a:rPr lang="en-US" altLang="zh-CN" sz="1600" i="1" kern="0" dirty="0">
                <a:solidFill>
                  <a:srgbClr val="FF0000"/>
                </a:solidFill>
              </a:rPr>
              <a:t> 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altLang="zh-CN" sz="1600" kern="0" dirty="0"/>
              <a:t>Closing of the workshop</a:t>
            </a:r>
          </a:p>
          <a:p>
            <a:pPr marL="684213" lvl="1" indent="0">
              <a:buNone/>
            </a:pPr>
            <a:endParaRPr lang="en-US" altLang="zh-CN" sz="1600" kern="0" dirty="0"/>
          </a:p>
          <a:p>
            <a:pPr marL="608013" lvl="1" indent="-608013">
              <a:buBlip>
                <a:blip r:embed="rId2"/>
              </a:buBlip>
            </a:pPr>
            <a:r>
              <a:rPr lang="en-US" altLang="zh-CN" sz="1600" kern="0" dirty="0">
                <a:cs typeface="+mn-cs"/>
              </a:rPr>
              <a:t>Please feel free to contact Chair if you plan to provide presentation, and it will be helpful to make better planning for this activity.</a:t>
            </a:r>
            <a:endParaRPr lang="zh-CN" altLang="en-US" sz="1600" kern="0" dirty="0">
              <a:cs typeface="+mn-cs"/>
            </a:endParaRPr>
          </a:p>
          <a:p>
            <a:pPr marL="608013" lvl="1" indent="-608013">
              <a:buBlip>
                <a:blip r:embed="rId2"/>
              </a:buBlip>
            </a:pPr>
            <a:endParaRPr lang="en-US" altLang="zh-CN" sz="1600" kern="0" dirty="0">
              <a:cs typeface="+mn-cs"/>
            </a:endParaRPr>
          </a:p>
          <a:p>
            <a:pPr lvl="1"/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009504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195735</TotalTime>
  <Words>3521</Words>
  <Application>Microsoft Office PowerPoint</Application>
  <PresentationFormat>Widescreen</PresentationFormat>
  <Paragraphs>541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Batang</vt:lpstr>
      <vt:lpstr>Montserrat</vt:lpstr>
      <vt:lpstr>MS PGothic</vt:lpstr>
      <vt:lpstr>MS PGothic</vt:lpstr>
      <vt:lpstr>宋体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SA5#158, Orlando, Florida, USA 18 - 22 November 2024 </vt:lpstr>
      <vt:lpstr>Content</vt:lpstr>
      <vt:lpstr>PowerPoint Presentation</vt:lpstr>
      <vt:lpstr>Content</vt:lpstr>
      <vt:lpstr>PowerPoint Presentation</vt:lpstr>
      <vt:lpstr>Detailed Rel-20 time plan with 5GA/6G</vt:lpstr>
      <vt:lpstr>TU allocation portion of 5GA part/6G part in Rel-20 (for discussion)</vt:lpstr>
      <vt:lpstr>Presentation request received for 6G</vt:lpstr>
      <vt:lpstr>Potential Rel-20 management features workshop</vt:lpstr>
      <vt:lpstr>SA5 Rel-20 capacity summary 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Sample of OAM TU planning and statistics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</cp:lastModifiedBy>
  <cp:revision>4040</cp:revision>
  <dcterms:created xsi:type="dcterms:W3CDTF">2008-08-30T09:32:10Z</dcterms:created>
  <dcterms:modified xsi:type="dcterms:W3CDTF">2024-11-22T03:58:43Z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