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980" r:id="rId3"/>
    <p:sldId id="989" r:id="rId4"/>
    <p:sldId id="992" r:id="rId5"/>
    <p:sldId id="991" r:id="rId6"/>
    <p:sldId id="704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72AF2F"/>
    <a:srgbClr val="C1E442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24" d="100"/>
          <a:sy n="124" d="100"/>
        </p:scale>
        <p:origin x="130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S5-246596, SA5#158,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 Orlando, Florida, USA 18 - 22 November 2024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Consideration for capturing management requirements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58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Orlando, Florida, USA 18 - 22 November 2024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D1D47-F0A2-4B94-9535-DDF5BED0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Observation on documentation of Management requirements </a:t>
            </a:r>
            <a:endParaRPr lang="zh-CN" alt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56874-A50F-4A88-92C3-F3EA05C40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95" y="1132701"/>
            <a:ext cx="11607800" cy="52351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Observation:</a:t>
            </a:r>
          </a:p>
          <a:p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There are three types of management requirements captured in 3GPP specifications so</a:t>
            </a:r>
            <a:r>
              <a:rPr lang="zh-CN" alt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far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basic capability requirements as in SA1 (i.e. TS 22.261)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Business level requirements as in SA5 (e.g. TS 28.537/28.530 etc. )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specification level requirements as in SA5 (e.g. TS 28.531/111/550/104/310/313/317/557 etc.)</a:t>
            </a:r>
          </a:p>
          <a:p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There are two types of management requirements if categorized by technical features:</a:t>
            </a:r>
          </a:p>
          <a:p>
            <a:pPr lvl="1"/>
            <a:r>
              <a:rPr lang="en-US" altLang="zh-CN" sz="1300" dirty="0">
                <a:latin typeface="Calibri" panose="020F0502020204030204" pitchFamily="34" charset="0"/>
                <a:cs typeface="Calibri" panose="020F0502020204030204" pitchFamily="34" charset="0"/>
              </a:rPr>
              <a:t>Management requirements to support new network feature</a:t>
            </a:r>
          </a:p>
          <a:p>
            <a:pPr lvl="1"/>
            <a:r>
              <a:rPr lang="en-US" altLang="zh-CN" sz="1300" dirty="0">
                <a:latin typeface="Calibri" panose="020F0502020204030204" pitchFamily="34" charset="0"/>
                <a:cs typeface="Calibri" panose="020F0502020204030204" pitchFamily="34" charset="0"/>
              </a:rPr>
              <a:t>Management prime features</a:t>
            </a:r>
          </a:p>
          <a:p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Management requirements: Business oriented management requirements are not well represented in standard specifications. </a:t>
            </a:r>
          </a:p>
          <a:p>
            <a:pPr lvl="1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SA5: Management requirements are spread in multiple specifications.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Currently SA5 captured management requirements are scattered in multiple specifications, the description are more design/implementation oriented, not expressed in the same style as SA1 specified basic capability requirements.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Some business oriented management requirements are also captured in GSMA OPG/NGMN for which SA5 has corresponding solutions.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There is no unified specification to capture business level management requirements in SA5, it may cause difficulty for reader to find out all the requirements related specifications.</a:t>
            </a:r>
            <a:endParaRPr lang="en-US" altLang="zh-CN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SA1: Some business oriented management requirements captured in SA1 requirement specification in Rel-19 (e.g. Energy efficiency related, charging  etc.). But not all management requirements are covered in SA1 specifications.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Only charging has dedicated section in SA1 requirements document (as section 9 in TS 22.261).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There is no unified management and orchestration specific section in SA1 specification. Management prime features like Intent, closed loop control etc. are not captured in SA1 requirements.</a:t>
            </a:r>
          </a:p>
          <a:p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Timeline: SA1 normally starts stage1 discussion quite ahead of SA5 management stage1. The timeline for “support network feature” and “management prime feature” are not clearly separated. </a:t>
            </a:r>
          </a:p>
        </p:txBody>
      </p:sp>
    </p:spTree>
    <p:extLst>
      <p:ext uri="{BB962C8B-B14F-4D97-AF65-F5344CB8AC3E}">
        <p14:creationId xmlns:p14="http://schemas.microsoft.com/office/powerpoint/2010/main" val="21672899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2B2A93-1BF8-434A-861A-52B751ACC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3600" dirty="0"/>
              <a:t>Option1 – ALL business level management requirements in SA1, SA5 focuses on stage 2+3</a:t>
            </a:r>
            <a:endParaRPr lang="zh-CN" altLang="en-US" sz="3600" dirty="0"/>
          </a:p>
        </p:txBody>
      </p:sp>
      <p:sp>
        <p:nvSpPr>
          <p:cNvPr id="5" name="Rounded Rectangle 49">
            <a:extLst>
              <a:ext uri="{FF2B5EF4-FFF2-40B4-BE49-F238E27FC236}">
                <a16:creationId xmlns:a16="http://schemas.microsoft.com/office/drawing/2014/main" id="{52ABBAAA-710A-4D8C-87CC-EB713C476AD2}"/>
              </a:ext>
            </a:extLst>
          </p:cNvPr>
          <p:cNvSpPr/>
          <p:nvPr/>
        </p:nvSpPr>
        <p:spPr>
          <a:xfrm>
            <a:off x="846438" y="4607304"/>
            <a:ext cx="3015047" cy="1002663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SA5 - Management feature (specification level requirements?? Or directly stage 2 work)</a:t>
            </a:r>
            <a:endParaRPr lang="en-US" dirty="0"/>
          </a:p>
        </p:txBody>
      </p:sp>
      <p:sp>
        <p:nvSpPr>
          <p:cNvPr id="6" name="Rounded Rectangle 43">
            <a:extLst>
              <a:ext uri="{FF2B5EF4-FFF2-40B4-BE49-F238E27FC236}">
                <a16:creationId xmlns:a16="http://schemas.microsoft.com/office/drawing/2014/main" id="{C75FEAFF-B8E6-4D3A-9C3A-7F52C3AD25DB}"/>
              </a:ext>
            </a:extLst>
          </p:cNvPr>
          <p:cNvSpPr/>
          <p:nvPr/>
        </p:nvSpPr>
        <p:spPr>
          <a:xfrm>
            <a:off x="566352" y="2808877"/>
            <a:ext cx="1976397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SA1- including business level management requirements</a:t>
            </a:r>
          </a:p>
        </p:txBody>
      </p:sp>
      <p:cxnSp>
        <p:nvCxnSpPr>
          <p:cNvPr id="7" name="Curved Connector 56">
            <a:extLst>
              <a:ext uri="{FF2B5EF4-FFF2-40B4-BE49-F238E27FC236}">
                <a16:creationId xmlns:a16="http://schemas.microsoft.com/office/drawing/2014/main" id="{63E1D3BC-604F-40B8-940B-46B34C59E47F}"/>
              </a:ext>
            </a:extLst>
          </p:cNvPr>
          <p:cNvCxnSpPr>
            <a:cxnSpLocks/>
            <a:stCxn id="6" idx="2"/>
            <a:endCxn id="5" idx="0"/>
          </p:cNvCxnSpPr>
          <p:nvPr/>
        </p:nvCxnSpPr>
        <p:spPr>
          <a:xfrm rot="16200000" flipH="1">
            <a:off x="1410249" y="3663591"/>
            <a:ext cx="1088014" cy="79941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56">
            <a:extLst>
              <a:ext uri="{FF2B5EF4-FFF2-40B4-BE49-F238E27FC236}">
                <a16:creationId xmlns:a16="http://schemas.microsoft.com/office/drawing/2014/main" id="{FA245185-6818-4E4E-AEBA-0045F6FA69E1}"/>
              </a:ext>
            </a:extLst>
          </p:cNvPr>
          <p:cNvCxnSpPr>
            <a:cxnSpLocks/>
            <a:stCxn id="10" idx="2"/>
            <a:endCxn id="6" idx="0"/>
          </p:cNvCxnSpPr>
          <p:nvPr/>
        </p:nvCxnSpPr>
        <p:spPr>
          <a:xfrm rot="5400000">
            <a:off x="1620743" y="2265328"/>
            <a:ext cx="477358" cy="609741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43">
            <a:extLst>
              <a:ext uri="{FF2B5EF4-FFF2-40B4-BE49-F238E27FC236}">
                <a16:creationId xmlns:a16="http://schemas.microsoft.com/office/drawing/2014/main" id="{2D1ED78F-047F-4292-975F-E69F635D076C}"/>
              </a:ext>
            </a:extLst>
          </p:cNvPr>
          <p:cNvSpPr/>
          <p:nvPr/>
        </p:nvSpPr>
        <p:spPr>
          <a:xfrm>
            <a:off x="186775" y="1610128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GSMA OPG</a:t>
            </a:r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46F2A622-1530-4877-AE91-C22959D47AE3}"/>
              </a:ext>
            </a:extLst>
          </p:cNvPr>
          <p:cNvSpPr/>
          <p:nvPr/>
        </p:nvSpPr>
        <p:spPr>
          <a:xfrm>
            <a:off x="1554552" y="1621106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E8D94D29-2768-4CE8-8B67-15D9FE2A5CEE}"/>
              </a:ext>
            </a:extLst>
          </p:cNvPr>
          <p:cNvCxnSpPr>
            <a:cxnSpLocks/>
            <a:stCxn id="9" idx="2"/>
            <a:endCxn id="6" idx="0"/>
          </p:cNvCxnSpPr>
          <p:nvPr/>
        </p:nvCxnSpPr>
        <p:spPr>
          <a:xfrm rot="16200000" flipH="1">
            <a:off x="931365" y="2185691"/>
            <a:ext cx="488336" cy="758036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43">
            <a:extLst>
              <a:ext uri="{FF2B5EF4-FFF2-40B4-BE49-F238E27FC236}">
                <a16:creationId xmlns:a16="http://schemas.microsoft.com/office/drawing/2014/main" id="{CCBDE084-09EB-4086-AF8B-63E215ECA214}"/>
              </a:ext>
            </a:extLst>
          </p:cNvPr>
          <p:cNvSpPr/>
          <p:nvPr/>
        </p:nvSpPr>
        <p:spPr>
          <a:xfrm>
            <a:off x="2922329" y="16305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3" name="Curved Connector 56">
            <a:extLst>
              <a:ext uri="{FF2B5EF4-FFF2-40B4-BE49-F238E27FC236}">
                <a16:creationId xmlns:a16="http://schemas.microsoft.com/office/drawing/2014/main" id="{92A640A0-3E9B-4CB0-87A0-756C47C3BA07}"/>
              </a:ext>
            </a:extLst>
          </p:cNvPr>
          <p:cNvCxnSpPr>
            <a:cxnSpLocks/>
            <a:stCxn id="12" idx="2"/>
            <a:endCxn id="6" idx="0"/>
          </p:cNvCxnSpPr>
          <p:nvPr/>
        </p:nvCxnSpPr>
        <p:spPr>
          <a:xfrm rot="5400000">
            <a:off x="2309364" y="1586172"/>
            <a:ext cx="467892" cy="1977518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4E3FD934-674E-47B0-AF25-37E820A36C33}"/>
              </a:ext>
            </a:extLst>
          </p:cNvPr>
          <p:cNvSpPr/>
          <p:nvPr/>
        </p:nvSpPr>
        <p:spPr>
          <a:xfrm>
            <a:off x="4270819" y="1638991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???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1DCD8C6F-F9CF-4387-A6F6-60356284B2E1}"/>
              </a:ext>
            </a:extLst>
          </p:cNvPr>
          <p:cNvCxnSpPr>
            <a:cxnSpLocks/>
            <a:stCxn id="14" idx="2"/>
            <a:endCxn id="6" idx="0"/>
          </p:cNvCxnSpPr>
          <p:nvPr/>
        </p:nvCxnSpPr>
        <p:spPr>
          <a:xfrm rot="5400000">
            <a:off x="2987819" y="916136"/>
            <a:ext cx="459473" cy="3326008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C14ABB2-89EE-4D44-87C5-6FE731A4B917}"/>
              </a:ext>
            </a:extLst>
          </p:cNvPr>
          <p:cNvSpPr/>
          <p:nvPr/>
        </p:nvSpPr>
        <p:spPr>
          <a:xfrm>
            <a:off x="3152396" y="3419356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78FE1070-FF40-4EA1-9A48-ED9E1773C0A3}"/>
              </a:ext>
            </a:extLst>
          </p:cNvPr>
          <p:cNvCxnSpPr>
            <a:cxnSpLocks/>
            <a:stCxn id="16" idx="2"/>
            <a:endCxn id="5" idx="0"/>
          </p:cNvCxnSpPr>
          <p:nvPr/>
        </p:nvCxnSpPr>
        <p:spPr>
          <a:xfrm rot="5400000">
            <a:off x="2901865" y="3581867"/>
            <a:ext cx="477535" cy="157333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EBB2287-BCB9-4A92-B1A6-8F090FFF39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194441"/>
            <a:ext cx="5461686" cy="2616455"/>
          </a:xfrm>
        </p:spPr>
        <p:txBody>
          <a:bodyPr/>
          <a:lstStyle/>
          <a:p>
            <a:r>
              <a:rPr lang="en-US" altLang="zh-CN" sz="2000" dirty="0">
                <a:solidFill>
                  <a:srgbClr val="0000FF"/>
                </a:solidFill>
              </a:rPr>
              <a:t>All management related business level requirements is documented in SA1</a:t>
            </a:r>
            <a:r>
              <a:rPr lang="en-US" altLang="zh-CN" sz="2000" dirty="0"/>
              <a:t>, desired to keep in one dedicated section for management requirements.</a:t>
            </a:r>
          </a:p>
          <a:p>
            <a:r>
              <a:rPr lang="en-US" altLang="zh-CN" sz="2000" dirty="0"/>
              <a:t>SA5 takes SA1 requirements as the only source for new business level management requirements.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501969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49">
            <a:extLst>
              <a:ext uri="{FF2B5EF4-FFF2-40B4-BE49-F238E27FC236}">
                <a16:creationId xmlns:a16="http://schemas.microsoft.com/office/drawing/2014/main" id="{DE6B063A-C814-495E-A1E1-038C87FBB5AC}"/>
              </a:ext>
            </a:extLst>
          </p:cNvPr>
          <p:cNvSpPr/>
          <p:nvPr/>
        </p:nvSpPr>
        <p:spPr>
          <a:xfrm>
            <a:off x="2082399" y="3351046"/>
            <a:ext cx="1829126" cy="61769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SA5 - Management feature (business level requirements)</a:t>
            </a:r>
            <a:endParaRPr lang="en-US" dirty="0"/>
          </a:p>
        </p:txBody>
      </p:sp>
      <p:sp>
        <p:nvSpPr>
          <p:cNvPr id="5" name="Rounded Rectangle 43">
            <a:extLst>
              <a:ext uri="{FF2B5EF4-FFF2-40B4-BE49-F238E27FC236}">
                <a16:creationId xmlns:a16="http://schemas.microsoft.com/office/drawing/2014/main" id="{DE14694B-4FFB-4489-8751-D788670A5C37}"/>
              </a:ext>
            </a:extLst>
          </p:cNvPr>
          <p:cNvSpPr/>
          <p:nvPr/>
        </p:nvSpPr>
        <p:spPr>
          <a:xfrm>
            <a:off x="49232" y="1667201"/>
            <a:ext cx="1109397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SA1</a:t>
            </a:r>
          </a:p>
        </p:txBody>
      </p:sp>
      <p:cxnSp>
        <p:nvCxnSpPr>
          <p:cNvPr id="6" name="Curved Connector 56">
            <a:extLst>
              <a:ext uri="{FF2B5EF4-FFF2-40B4-BE49-F238E27FC236}">
                <a16:creationId xmlns:a16="http://schemas.microsoft.com/office/drawing/2014/main" id="{8AAB929C-5C66-4C9C-8D0F-8E0FE1BB7F60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rot="16200000" flipH="1">
            <a:off x="1313730" y="1667814"/>
            <a:ext cx="973432" cy="239303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urved Connector 56">
            <a:extLst>
              <a:ext uri="{FF2B5EF4-FFF2-40B4-BE49-F238E27FC236}">
                <a16:creationId xmlns:a16="http://schemas.microsoft.com/office/drawing/2014/main" id="{E232A675-FD50-413E-A327-0D81003DB2AC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2620312" y="2754266"/>
            <a:ext cx="973431" cy="220129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43">
            <a:extLst>
              <a:ext uri="{FF2B5EF4-FFF2-40B4-BE49-F238E27FC236}">
                <a16:creationId xmlns:a16="http://schemas.microsoft.com/office/drawing/2014/main" id="{9EEDC957-17E2-46BE-954E-E452CD979D2C}"/>
              </a:ext>
            </a:extLst>
          </p:cNvPr>
          <p:cNvSpPr/>
          <p:nvPr/>
        </p:nvSpPr>
        <p:spPr>
          <a:xfrm>
            <a:off x="1258862" y="1667201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GSMA OPG</a:t>
            </a:r>
          </a:p>
        </p:txBody>
      </p:sp>
      <p:sp>
        <p:nvSpPr>
          <p:cNvPr id="9" name="Rounded Rectangle 43">
            <a:extLst>
              <a:ext uri="{FF2B5EF4-FFF2-40B4-BE49-F238E27FC236}">
                <a16:creationId xmlns:a16="http://schemas.microsoft.com/office/drawing/2014/main" id="{ACC2BB24-F56C-4B8B-B324-C64D2646FE69}"/>
              </a:ext>
            </a:extLst>
          </p:cNvPr>
          <p:cNvSpPr/>
          <p:nvPr/>
        </p:nvSpPr>
        <p:spPr>
          <a:xfrm>
            <a:off x="2607351" y="166720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</a:t>
            </a:r>
          </a:p>
        </p:txBody>
      </p: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1C6629D8-BE60-4D0B-8AF8-2BBEC28E5FE8}"/>
              </a:ext>
            </a:extLst>
          </p:cNvPr>
          <p:cNvCxnSpPr>
            <a:cxnSpLocks/>
            <a:stCxn id="23" idx="2"/>
            <a:endCxn id="4" idx="0"/>
          </p:cNvCxnSpPr>
          <p:nvPr/>
        </p:nvCxnSpPr>
        <p:spPr>
          <a:xfrm rot="5400000">
            <a:off x="4043062" y="1331515"/>
            <a:ext cx="973432" cy="3065631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56">
            <a:extLst>
              <a:ext uri="{FF2B5EF4-FFF2-40B4-BE49-F238E27FC236}">
                <a16:creationId xmlns:a16="http://schemas.microsoft.com/office/drawing/2014/main" id="{2A6F0B09-7AB1-48A2-8DDB-AAC462B1668A}"/>
              </a:ext>
            </a:extLst>
          </p:cNvPr>
          <p:cNvCxnSpPr>
            <a:cxnSpLocks/>
            <a:stCxn id="22" idx="2"/>
            <a:endCxn id="4" idx="0"/>
          </p:cNvCxnSpPr>
          <p:nvPr/>
        </p:nvCxnSpPr>
        <p:spPr>
          <a:xfrm rot="5400000">
            <a:off x="3323726" y="2050852"/>
            <a:ext cx="973431" cy="1626957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43">
            <a:extLst>
              <a:ext uri="{FF2B5EF4-FFF2-40B4-BE49-F238E27FC236}">
                <a16:creationId xmlns:a16="http://schemas.microsoft.com/office/drawing/2014/main" id="{825541FC-44FB-46C2-816C-94DD24E61F2F}"/>
              </a:ext>
            </a:extLst>
          </p:cNvPr>
          <p:cNvSpPr/>
          <p:nvPr/>
        </p:nvSpPr>
        <p:spPr>
          <a:xfrm>
            <a:off x="5551801" y="3429000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6" name="Curved Connector 56">
            <a:extLst>
              <a:ext uri="{FF2B5EF4-FFF2-40B4-BE49-F238E27FC236}">
                <a16:creationId xmlns:a16="http://schemas.microsoft.com/office/drawing/2014/main" id="{0550A866-AF6E-4116-A6C1-5AD1AC222CBB}"/>
              </a:ext>
            </a:extLst>
          </p:cNvPr>
          <p:cNvCxnSpPr>
            <a:cxnSpLocks/>
            <a:stCxn id="15" idx="2"/>
            <a:endCxn id="20" idx="0"/>
          </p:cNvCxnSpPr>
          <p:nvPr/>
        </p:nvCxnSpPr>
        <p:spPr>
          <a:xfrm rot="5400000">
            <a:off x="4946236" y="3561701"/>
            <a:ext cx="802758" cy="19581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56">
            <a:extLst>
              <a:ext uri="{FF2B5EF4-FFF2-40B4-BE49-F238E27FC236}">
                <a16:creationId xmlns:a16="http://schemas.microsoft.com/office/drawing/2014/main" id="{8E8D8E77-DDCD-4CCC-9BFB-A4833764E227}"/>
              </a:ext>
            </a:extLst>
          </p:cNvPr>
          <p:cNvCxnSpPr>
            <a:cxnSpLocks/>
            <a:stCxn id="8" idx="2"/>
            <a:endCxn id="4" idx="0"/>
          </p:cNvCxnSpPr>
          <p:nvPr/>
        </p:nvCxnSpPr>
        <p:spPr>
          <a:xfrm rot="16200000" flipH="1">
            <a:off x="1946066" y="2300150"/>
            <a:ext cx="973432" cy="112836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2EBDBACA-ACF3-4ADA-B79A-6A146AF4CE16}"/>
              </a:ext>
            </a:extLst>
          </p:cNvPr>
          <p:cNvCxnSpPr>
            <a:cxnSpLocks/>
            <a:stCxn id="9" idx="2"/>
            <a:endCxn id="4" idx="0"/>
          </p:cNvCxnSpPr>
          <p:nvPr/>
        </p:nvCxnSpPr>
        <p:spPr>
          <a:xfrm rot="5400000">
            <a:off x="2620312" y="2754266"/>
            <a:ext cx="973431" cy="220129"/>
          </a:xfrm>
          <a:prstGeom prst="curvedConnector3">
            <a:avLst>
              <a:gd name="adj1" fmla="val 50000"/>
            </a:avLst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E4CCDF49-7B34-40E8-9038-060A1E36B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3200" dirty="0"/>
              <a:t>Option2 – SA5 keeps business level management requirements following 3GPP time schedule</a:t>
            </a:r>
            <a:endParaRPr lang="zh-CN" altLang="en-US" sz="3200" dirty="0"/>
          </a:p>
        </p:txBody>
      </p:sp>
      <p:sp>
        <p:nvSpPr>
          <p:cNvPr id="22" name="Rounded Rectangle 43">
            <a:extLst>
              <a:ext uri="{FF2B5EF4-FFF2-40B4-BE49-F238E27FC236}">
                <a16:creationId xmlns:a16="http://schemas.microsoft.com/office/drawing/2014/main" id="{6B762A76-D4CF-489D-84E9-C60A77653670}"/>
              </a:ext>
            </a:extLst>
          </p:cNvPr>
          <p:cNvSpPr/>
          <p:nvPr/>
        </p:nvSpPr>
        <p:spPr>
          <a:xfrm>
            <a:off x="4014179" y="166720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sp>
        <p:nvSpPr>
          <p:cNvPr id="23" name="Rounded Rectangle 43">
            <a:extLst>
              <a:ext uri="{FF2B5EF4-FFF2-40B4-BE49-F238E27FC236}">
                <a16:creationId xmlns:a16="http://schemas.microsoft.com/office/drawing/2014/main" id="{3527D70C-75DC-4ECB-8B8C-27B87B3809BC}"/>
              </a:ext>
            </a:extLst>
          </p:cNvPr>
          <p:cNvSpPr/>
          <p:nvPr/>
        </p:nvSpPr>
        <p:spPr>
          <a:xfrm>
            <a:off x="5452853" y="1667201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???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0476F76-C730-49B5-A610-6078ED4B2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0927" y="1469177"/>
            <a:ext cx="4100679" cy="4381431"/>
          </a:xfrm>
        </p:spPr>
        <p:txBody>
          <a:bodyPr/>
          <a:lstStyle/>
          <a:p>
            <a:r>
              <a:rPr lang="en-US" altLang="zh-CN" sz="1800" dirty="0"/>
              <a:t>SA5 keeps both business level and specification level requirements.</a:t>
            </a:r>
          </a:p>
          <a:p>
            <a:r>
              <a:rPr lang="en-US" altLang="zh-CN" sz="1800" dirty="0"/>
              <a:t>SA5 takes SA1/GSMA/NGMN/Verticals requirements as source of new business level management requirements for each releases based on contributions from SA5 members. </a:t>
            </a:r>
          </a:p>
          <a:p>
            <a:r>
              <a:rPr lang="en-US" altLang="zh-CN" sz="1800" dirty="0">
                <a:solidFill>
                  <a:srgbClr val="0000FF"/>
                </a:solidFill>
              </a:rPr>
              <a:t>The management stage 1 shall follow the 3GPP stage 1 time schedule. The business level requirements shall be kept in one stage 1 specification for better readability.</a:t>
            </a:r>
          </a:p>
          <a:p>
            <a:endParaRPr lang="zh-CN" altLang="en-US" sz="1800" dirty="0"/>
          </a:p>
        </p:txBody>
      </p:sp>
      <p:sp>
        <p:nvSpPr>
          <p:cNvPr id="20" name="Rounded Rectangle 49">
            <a:extLst>
              <a:ext uri="{FF2B5EF4-FFF2-40B4-BE49-F238E27FC236}">
                <a16:creationId xmlns:a16="http://schemas.microsoft.com/office/drawing/2014/main" id="{D44D7CFB-06A6-4A2E-91A5-D346572C1E16}"/>
              </a:ext>
            </a:extLst>
          </p:cNvPr>
          <p:cNvSpPr/>
          <p:nvPr/>
        </p:nvSpPr>
        <p:spPr>
          <a:xfrm>
            <a:off x="3453960" y="4942171"/>
            <a:ext cx="1829126" cy="61769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SA5 - Management feature (specification level requirements)</a:t>
            </a:r>
            <a:endParaRPr lang="en-US" dirty="0"/>
          </a:p>
        </p:txBody>
      </p:sp>
      <p:cxnSp>
        <p:nvCxnSpPr>
          <p:cNvPr id="25" name="Curved Connector 56">
            <a:extLst>
              <a:ext uri="{FF2B5EF4-FFF2-40B4-BE49-F238E27FC236}">
                <a16:creationId xmlns:a16="http://schemas.microsoft.com/office/drawing/2014/main" id="{B64AB56B-C26A-480A-B1CF-61DC32D0534B}"/>
              </a:ext>
            </a:extLst>
          </p:cNvPr>
          <p:cNvCxnSpPr>
            <a:cxnSpLocks/>
            <a:stCxn id="4" idx="2"/>
            <a:endCxn id="20" idx="1"/>
          </p:cNvCxnSpPr>
          <p:nvPr/>
        </p:nvCxnSpPr>
        <p:spPr>
          <a:xfrm rot="16200000" flipH="1">
            <a:off x="2584322" y="4381380"/>
            <a:ext cx="1282278" cy="45699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65602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D7DE8-F2C9-40F9-8852-A358525A0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1632E-3298-4820-B259-2BFF9E259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group is requested to discuss the two options and conclude the preferred option to take in Rel-20.</a:t>
            </a:r>
          </a:p>
          <a:p>
            <a:r>
              <a:rPr lang="en-US" altLang="zh-CN" dirty="0"/>
              <a:t>Coordination discussion with SA1 may be needed.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919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195901</TotalTime>
  <Words>580</Words>
  <Application>Microsoft Office PowerPoint</Application>
  <PresentationFormat>Widescreen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   Rel-20 Consideration for capturing management requirements SA5#158, Orlando, Florida, USA 18 - 22 November 2024 </vt:lpstr>
      <vt:lpstr>Observation on documentation of Management requirements </vt:lpstr>
      <vt:lpstr>Option1 – ALL business level management requirements in SA1, SA5 focuses on stage 2+3</vt:lpstr>
      <vt:lpstr>Option2 – SA5 keeps business level management requirements following 3GPP time schedule</vt:lpstr>
      <vt:lpstr>Proposals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4010</cp:revision>
  <dcterms:created xsi:type="dcterms:W3CDTF">2008-08-30T09:32:10Z</dcterms:created>
  <dcterms:modified xsi:type="dcterms:W3CDTF">2024-11-11T09:29:59Z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