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934" r:id="rId3"/>
    <p:sldId id="933" r:id="rId4"/>
    <p:sldId id="928" r:id="rId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0000FF"/>
    <a:srgbClr val="6600FF"/>
    <a:srgbClr val="FF3300"/>
    <a:srgbClr val="72AF2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83" autoAdjust="0"/>
    <p:restoredTop sz="97931" autoAdjust="0"/>
  </p:normalViewPr>
  <p:slideViewPr>
    <p:cSldViewPr snapToGrid="0">
      <p:cViewPr varScale="1">
        <p:scale>
          <a:sx n="123" d="100"/>
          <a:sy n="123" d="100"/>
        </p:scale>
        <p:origin x="61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8/9/2024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8/9/2024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S5-244105, SA5#156, 19 Aug – 23 Aug 2024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specifications/work-plan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102" y="2792978"/>
            <a:ext cx="9440324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US" altLang="zh-CN" sz="4800" b="1" dirty="0"/>
              <a:t>SA5 R19 Charging Topics Mapping</a:t>
            </a:r>
            <a:br>
              <a:rPr lang="en-GB" sz="4800" b="1" i="1" dirty="0"/>
            </a:b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667" dirty="0"/>
              <a:t>Chen Shan </a:t>
            </a:r>
            <a:br>
              <a:rPr lang="en-GB" altLang="zh-CN" sz="2400" dirty="0">
                <a:latin typeface="Arial" charset="0"/>
              </a:rPr>
            </a:br>
            <a:r>
              <a:rPr lang="en-GB" altLang="zh-CN" sz="2400" dirty="0">
                <a:latin typeface="Arial" charset="0"/>
              </a:rPr>
              <a:t>Huawei 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C3E6B9-8EDE-4551-B851-0F294D95B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5252" y="0"/>
            <a:ext cx="9102725" cy="1143000"/>
          </a:xfrm>
        </p:spPr>
        <p:txBody>
          <a:bodyPr/>
          <a:lstStyle/>
          <a:p>
            <a:r>
              <a:rPr lang="en-US" altLang="zh-CN" dirty="0"/>
              <a:t>The priority topics in Rel-19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784C032-125A-4773-A392-4F3DA01A7A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2" y="1004333"/>
            <a:ext cx="12192000" cy="53713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11FFB6D-EEC9-402C-BE94-CE78F6BF4C02}"/>
              </a:ext>
            </a:extLst>
          </p:cNvPr>
          <p:cNvSpPr/>
          <p:nvPr/>
        </p:nvSpPr>
        <p:spPr>
          <a:xfrm>
            <a:off x="3881277" y="5975672"/>
            <a:ext cx="5301901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https://www.3gpp.org/specifications-technologies/releases/release-19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624583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64DEC-141B-47DE-AA05-6328C0471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641" y="109056"/>
            <a:ext cx="9102725" cy="304101"/>
          </a:xfrm>
        </p:spPr>
        <p:txBody>
          <a:bodyPr/>
          <a:lstStyle/>
          <a:p>
            <a:r>
              <a:rPr lang="en-US" altLang="zh-CN" dirty="0"/>
              <a:t>Charging Topics Mapping</a:t>
            </a:r>
            <a:endParaRPr lang="zh-CN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06A6BA91-E5B1-46AA-93BB-AC6566587F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605958"/>
              </p:ext>
            </p:extLst>
          </p:nvPr>
        </p:nvGraphicFramePr>
        <p:xfrm>
          <a:off x="170269" y="976870"/>
          <a:ext cx="11543248" cy="5767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1953">
                  <a:extLst>
                    <a:ext uri="{9D8B030D-6E8A-4147-A177-3AD203B41FA5}">
                      <a16:colId xmlns:a16="http://schemas.microsoft.com/office/drawing/2014/main" val="873886967"/>
                    </a:ext>
                  </a:extLst>
                </a:gridCol>
                <a:gridCol w="2250661">
                  <a:extLst>
                    <a:ext uri="{9D8B030D-6E8A-4147-A177-3AD203B41FA5}">
                      <a16:colId xmlns:a16="http://schemas.microsoft.com/office/drawing/2014/main" val="2308503961"/>
                    </a:ext>
                  </a:extLst>
                </a:gridCol>
                <a:gridCol w="2370399">
                  <a:extLst>
                    <a:ext uri="{9D8B030D-6E8A-4147-A177-3AD203B41FA5}">
                      <a16:colId xmlns:a16="http://schemas.microsoft.com/office/drawing/2014/main" val="1959418652"/>
                    </a:ext>
                  </a:extLst>
                </a:gridCol>
                <a:gridCol w="2400278">
                  <a:extLst>
                    <a:ext uri="{9D8B030D-6E8A-4147-A177-3AD203B41FA5}">
                      <a16:colId xmlns:a16="http://schemas.microsoft.com/office/drawing/2014/main" val="3414606821"/>
                    </a:ext>
                  </a:extLst>
                </a:gridCol>
                <a:gridCol w="2479957">
                  <a:extLst>
                    <a:ext uri="{9D8B030D-6E8A-4147-A177-3AD203B41FA5}">
                      <a16:colId xmlns:a16="http://schemas.microsoft.com/office/drawing/2014/main" val="298500186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Topic</a:t>
                      </a:r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SA1</a:t>
                      </a:r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SA2</a:t>
                      </a:r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SA6</a:t>
                      </a:r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SA5 CH</a:t>
                      </a:r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175613"/>
                  </a:ext>
                </a:extLst>
              </a:tr>
              <a:tr h="274343">
                <a:tc>
                  <a:txBody>
                    <a:bodyPr/>
                    <a:lstStyle/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Energy Efficiency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FS_EnergyServ</a:t>
                      </a:r>
                      <a:endParaRPr lang="en-US" altLang="zh-CN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EnergyServ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FS_EnergySys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EnergySys_CH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0654550"/>
                  </a:ext>
                </a:extLst>
              </a:tr>
              <a:tr h="274343">
                <a:tc>
                  <a:txBody>
                    <a:bodyPr/>
                    <a:lstStyle/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AI/ML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FS_AIML_MT_Ph2</a:t>
                      </a:r>
                    </a:p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AIML_MT_Ph2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FS_AIML_CN</a:t>
                      </a:r>
                    </a:p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AIML_CN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FS_AIMLAPP</a:t>
                      </a:r>
                    </a:p>
                    <a:p>
                      <a:r>
                        <a:rPr lang="en-US" altLang="zh-CN" sz="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AIML_App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>
                          <a:highlight>
                            <a:srgbClr val="FF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TBD (Not yet supported in the CH)</a:t>
                      </a:r>
                      <a:endParaRPr lang="zh-CN" altLang="en-US" sz="800" dirty="0">
                        <a:highlight>
                          <a:srgbClr val="FF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9054525"/>
                  </a:ext>
                </a:extLst>
              </a:tr>
              <a:tr h="274343">
                <a:tc>
                  <a:txBody>
                    <a:bodyPr/>
                    <a:lstStyle/>
                    <a:p>
                      <a:r>
                        <a:rPr lang="en-US" altLang="zh-CN" sz="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AmbientIoT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FS_AmbientIoT</a:t>
                      </a:r>
                      <a:endParaRPr lang="en-US" altLang="zh-CN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AmbientIoT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FS_AmbientIoT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highlight>
                            <a:srgbClr val="FFFF00"/>
                          </a:highlight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TBD(Not yet supported in the CH)</a:t>
                      </a:r>
                      <a:endParaRPr lang="zh-CN" altLang="en-US" sz="800" dirty="0">
                        <a:highlight>
                          <a:srgbClr val="FF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zh-CN" altLang="en-US" sz="800" dirty="0">
                        <a:highlight>
                          <a:srgbClr val="FFFF00"/>
                        </a:highligh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184147"/>
                  </a:ext>
                </a:extLst>
              </a:tr>
              <a:tr h="274343">
                <a:tc>
                  <a:txBody>
                    <a:bodyPr/>
                    <a:lstStyle/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Satellite access - Phase 3 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FS_5GSAT_Ph3</a:t>
                      </a:r>
                    </a:p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5GSAT_Ph3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FS_5GSAT_Ph3_ARCH</a:t>
                      </a:r>
                    </a:p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5GSAT_Ph3_ARCH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FS_5GSAT_Ph3_App</a:t>
                      </a:r>
                    </a:p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5GSAT_Ph3_App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FS_5GSAT_Ph3_CH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2027425"/>
                  </a:ext>
                </a:extLst>
              </a:tr>
              <a:tr h="274343">
                <a:tc>
                  <a:txBody>
                    <a:bodyPr/>
                    <a:lstStyle/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Metaverse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FS_Metaverse</a:t>
                      </a:r>
                      <a:endParaRPr lang="en-US" altLang="zh-CN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Metaverse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FS_Metaverse_App</a:t>
                      </a:r>
                      <a:endParaRPr lang="en-US" altLang="zh-CN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Metaverse_App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542787"/>
                  </a:ext>
                </a:extLst>
              </a:tr>
              <a:tr h="274343">
                <a:tc>
                  <a:txBody>
                    <a:bodyPr/>
                    <a:lstStyle/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XRM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XRMobility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FS_XRM_Ph2</a:t>
                      </a:r>
                    </a:p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XRM_Ph2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FS_XRApp</a:t>
                      </a:r>
                      <a:endParaRPr lang="en-US" altLang="zh-CN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XRM_Ph2_App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160080"/>
                  </a:ext>
                </a:extLst>
              </a:tr>
              <a:tr h="274343">
                <a:tc>
                  <a:txBody>
                    <a:bodyPr/>
                    <a:lstStyle/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Network Sharing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FS_NetShare</a:t>
                      </a:r>
                      <a:endParaRPr lang="en-US" altLang="zh-CN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NetShar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TEI19_NetShare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NetShare_CH</a:t>
                      </a:r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4279063"/>
                  </a:ext>
                </a:extLst>
              </a:tr>
              <a:tr h="274343"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roaming value added services 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FS_RVAS</a:t>
                      </a:r>
                    </a:p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RVAS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TEI19_RVAS</a:t>
                      </a:r>
                    </a:p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UPEAS_Ph2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47484"/>
                  </a:ext>
                </a:extLst>
              </a:tr>
              <a:tr h="274343"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Edge Computing in 5G Core network - Phase 3 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eEDGE_5GC_Ph3</a:t>
                      </a:r>
                    </a:p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FS_eEDGE_5GC_Ph3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2315875"/>
                  </a:ext>
                </a:extLst>
              </a:tr>
              <a:tr h="274343"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Multi-Access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MASSS</a:t>
                      </a:r>
                    </a:p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FS_MASSS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528316"/>
                  </a:ext>
                </a:extLst>
              </a:tr>
              <a:tr h="274343"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NG RTC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NG_RTC_Ph2</a:t>
                      </a:r>
                    </a:p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FS_NG_RTC_Ph2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FS_NG_RTC_Ph2_CH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635340"/>
                  </a:ext>
                </a:extLst>
              </a:tr>
              <a:tr h="274343"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Integrated Sensing and Communication 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 err="1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FS_Sensing</a:t>
                      </a:r>
                      <a:endParaRPr lang="en-US" altLang="zh-CN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Sensing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3140390"/>
                  </a:ext>
                </a:extLst>
              </a:tr>
              <a:tr h="204718"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UAV Phase 3 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FS_UAV_Ph3</a:t>
                      </a:r>
                    </a:p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UAS_Ph3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FS_UAV_Ph3</a:t>
                      </a: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UAS_Ph3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UASAPP_Ph3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FS_UAS_CH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6774167"/>
                  </a:ext>
                </a:extLst>
              </a:tr>
              <a:tr h="274343"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Proximity-based Services in 5GS Phase 3 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FS_5G_ProSe_Ph3</a:t>
                      </a:r>
                    </a:p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5G_ProSe_Ph3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681846"/>
                  </a:ext>
                </a:extLst>
              </a:tr>
              <a:tr h="274343"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CAPIF Usage 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CAPIF_EXT</a:t>
                      </a:r>
                    </a:p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FS_CAPIF_Ph3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FS_CAPIF_CH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6951984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CHF Segmentation 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 err="1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CHFSeg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5805314"/>
                  </a:ext>
                </a:extLst>
              </a:tr>
              <a:tr h="274343"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Ranging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800" kern="1200" dirty="0" err="1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FS_Ranging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algn="l" defTabSz="1219170" rtl="0" eaLnBrk="1" fontAlgn="t" latinLnBrk="0" hangingPunct="1"/>
                      <a:r>
                        <a:rPr lang="en-US" sz="8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Ranging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800" kern="1200" dirty="0" err="1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FS_Ranging_SL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algn="l" defTabSz="1219170" rtl="0" eaLnBrk="1" fontAlgn="t" latinLnBrk="0" hangingPunct="1"/>
                      <a:r>
                        <a:rPr lang="en-US" sz="800" kern="1200" dirty="0" err="1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Ranging_SL</a:t>
                      </a:r>
                      <a:endParaRPr 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800" kern="1200" dirty="0" err="1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Ranging_SL_CH</a:t>
                      </a:r>
                      <a:endParaRPr lang="en-US" altLang="zh-CN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algn="l" defTabSz="1219170" rtl="0" eaLnBrk="1" latinLnBrk="0" hangingPunct="1"/>
                      <a:r>
                        <a:rPr lang="en-US" altLang="zh-CN" sz="800" kern="1200" dirty="0" err="1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FS_Ranging_SL_CH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8060074"/>
                  </a:ext>
                </a:extLst>
              </a:tr>
            </a:tbl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0724ED95-B192-4B92-8C71-9A633D39775C}"/>
              </a:ext>
            </a:extLst>
          </p:cNvPr>
          <p:cNvSpPr/>
          <p:nvPr/>
        </p:nvSpPr>
        <p:spPr>
          <a:xfrm>
            <a:off x="8411907" y="6565612"/>
            <a:ext cx="223138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52525"/>
                </a:solidFill>
                <a:latin typeface="Montserrat"/>
              </a:rPr>
              <a:t> </a:t>
            </a: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3B83AFE-76DD-46F9-B813-AE10759AD0A6}"/>
              </a:ext>
            </a:extLst>
          </p:cNvPr>
          <p:cNvSpPr/>
          <p:nvPr/>
        </p:nvSpPr>
        <p:spPr>
          <a:xfrm>
            <a:off x="82361" y="632598"/>
            <a:ext cx="959384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/>
              <a:t>Analyze the R19 SID/WIDs in the</a:t>
            </a:r>
            <a:r>
              <a:rPr lang="zh-CN" altLang="en-US" sz="1200" dirty="0"/>
              <a:t> </a:t>
            </a:r>
            <a:r>
              <a:rPr lang="en-US" altLang="zh-CN" sz="1200" dirty="0"/>
              <a:t>workplan (</a:t>
            </a:r>
            <a:r>
              <a:rPr lang="en-US" altLang="zh-CN" sz="1200" dirty="0">
                <a:solidFill>
                  <a:srgbClr val="4A900D"/>
                </a:solidFill>
                <a:hlinkClick r:id="rId2"/>
              </a:rPr>
              <a:t>https://www.3gpp.org/specifications/work-plan</a:t>
            </a:r>
            <a:r>
              <a:rPr lang="en-US" altLang="zh-CN" sz="1200" dirty="0"/>
              <a:t>), and discussion the potential </a:t>
            </a:r>
            <a:r>
              <a:rPr lang="en-US" altLang="zh-CN" sz="1200"/>
              <a:t>charging supports. 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50634630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613856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557</TotalTime>
  <Words>389</Words>
  <Application>Microsoft Office PowerPoint</Application>
  <PresentationFormat>宽屏</PresentationFormat>
  <Paragraphs>97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Montserrat</vt:lpstr>
      <vt:lpstr>宋体</vt:lpstr>
      <vt:lpstr>微软雅黑</vt:lpstr>
      <vt:lpstr>Arial</vt:lpstr>
      <vt:lpstr>Calibri</vt:lpstr>
      <vt:lpstr>Times New Roman</vt:lpstr>
      <vt:lpstr>Office Theme</vt:lpstr>
      <vt:lpstr>   SA5 R19 Charging Topics Mapping  </vt:lpstr>
      <vt:lpstr>The priority topics in Rel-19</vt:lpstr>
      <vt:lpstr>Charging Topics Mapping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Huawei</cp:lastModifiedBy>
  <cp:revision>3793</cp:revision>
  <dcterms:created xsi:type="dcterms:W3CDTF">2008-08-30T09:32:10Z</dcterms:created>
  <dcterms:modified xsi:type="dcterms:W3CDTF">2024-08-09T11:19:27Z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(3)Z02gdSCVZnhjpDkL2TWbkq787NOwCQvye8FSQi2l+bgvVgmb21j6jAaMKCRsNLxK2m6apOAI
AeLVGqgXd7W8Ytkqgs3jSm8g2f5zHNSZqSveDOQaOhaBX/I1vre1NMFUSiRoVgYqLWVT5k/8
WmLfecjWMtaHsFEUCyZi68RYK8riiJKVWQqNdOCMHm4p71XbhBGCH1tPp4Z/J0k3FONhZLm/
UFxs4dGIdvHB4Om2sV</vt:lpwstr>
  </property>
  <property fmtid="{D5CDD505-2E9C-101B-9397-08002B2CF9AE}" pid="3" name="_2015_ms_pID_7253431">
    <vt:lpwstr>v+ZB03lsvcYWxlNFUMXDKPlYRv91FLwtIpe3+23MW6y8XILAihWCGj
C9V7ex2iuXfFisKAwVv+6kSAWil0TJF5wwR2HP4bPGflzmKZpbcc6xUukzOLsrGv927SYYta
/hpvX1CuEdZMMXOH9PGFBUM3aVzQkUBDIE3uxxP97BJmVDhmOR7t7bPCj0gQRKdNGA2KxVkT
/cNdhWsdjgmqZ12B4kRlPJU4o9vBynrUSdVa</vt:lpwstr>
  </property>
  <property fmtid="{D5CDD505-2E9C-101B-9397-08002B2CF9AE}" pid="4" name="_2015_ms_pID_7253432">
    <vt:lpwstr>Ug==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1723201858</vt:lpwstr>
  </property>
</Properties>
</file>