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2" r:id="rId7"/>
    <p:sldId id="263" r:id="rId8"/>
    <p:sldId id="265" r:id="rId9"/>
    <p:sldId id="264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2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113" autoAdjust="0"/>
    <p:restoredTop sz="94660"/>
  </p:normalViewPr>
  <p:slideViewPr>
    <p:cSldViewPr snapToGrid="0">
      <p:cViewPr>
        <p:scale>
          <a:sx n="150" d="100"/>
          <a:sy n="150" d="100"/>
        </p:scale>
        <p:origin x="108" y="-1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 b="1" baseline="0"/>
            </a:lvl1pPr>
          </a:lstStyle>
          <a:p>
            <a:r>
              <a:rPr lang="en-US" smtClean="0"/>
              <a:t>Title: 	Documenting KPI in TS 28.318</a:t>
            </a:r>
            <a:br>
              <a:rPr lang="en-US" smtClean="0"/>
            </a:br>
            <a:r>
              <a:rPr lang="en-US" smtClean="0"/>
              <a:t>Source: 	Samsung</a:t>
            </a:r>
            <a:br>
              <a:rPr lang="en-US" smtClean="0"/>
            </a:br>
            <a:r>
              <a:rPr lang="en-US" smtClean="0"/>
              <a:t>Type: 	Discussion</a:t>
            </a:r>
            <a:br>
              <a:rPr lang="en-US" smtClean="0"/>
            </a:br>
            <a:r>
              <a:rPr lang="en-US" smtClean="0"/>
              <a:t>For: 		Information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Abstract:</a:t>
            </a:r>
          </a:p>
          <a:p>
            <a:r>
              <a:rPr lang="en-US" smtClean="0"/>
              <a:t>This document is to structure discussion during the 8-9:00 informal breakout session, 12.10.23.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9911255" y="536028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S5-237118</a:t>
            </a:r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38200" y="520682"/>
            <a:ext cx="2646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3GPP TSG SA WG5 #151</a:t>
            </a:r>
          </a:p>
          <a:p>
            <a:r>
              <a:rPr lang="en-US" smtClean="0"/>
              <a:t>9-13.10.23,</a:t>
            </a:r>
            <a:r>
              <a:rPr lang="en-US" baseline="0" smtClean="0"/>
              <a:t> Xiamen, China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315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610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531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042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32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763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9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793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48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970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27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167013"/>
            <a:ext cx="10515600" cy="1091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438399"/>
            <a:ext cx="10515600" cy="3738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4176C-7269-4EC6-9AD1-232EB49AD5F4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5EC2A-0202-4366-AD1B-9DDD7B4CB94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9911255" y="536028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S5-237118</a:t>
            </a:r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38200" y="520682"/>
            <a:ext cx="2646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3GPP TSG SA WG5 #151</a:t>
            </a:r>
          </a:p>
          <a:p>
            <a:r>
              <a:rPr lang="en-US" smtClean="0"/>
              <a:t>9-13.10.23,</a:t>
            </a:r>
            <a:r>
              <a:rPr lang="en-US" baseline="0" smtClean="0"/>
              <a:t> Xiamen, China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3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428A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Docs/S5-236377.zip" TargetMode="External"/><Relationship Id="rId3" Type="http://schemas.openxmlformats.org/officeDocument/2006/relationships/hyperlink" Target="Docs/S5-236342.zip" TargetMode="External"/><Relationship Id="rId7" Type="http://schemas.openxmlformats.org/officeDocument/2006/relationships/hyperlink" Target="Docs/S5-236376.zip" TargetMode="External"/><Relationship Id="rId2" Type="http://schemas.openxmlformats.org/officeDocument/2006/relationships/hyperlink" Target="Docs/S5-23711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Docs/S5-236378.zip" TargetMode="External"/><Relationship Id="rId5" Type="http://schemas.openxmlformats.org/officeDocument/2006/relationships/hyperlink" Target="Docs/S5-236375.zip" TargetMode="External"/><Relationship Id="rId4" Type="http://schemas.openxmlformats.org/officeDocument/2006/relationships/hyperlink" Target="Docs/S5-237064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Abstract:</a:t>
            </a:r>
          </a:p>
          <a:p>
            <a:r>
              <a:rPr lang="en-US" i="1" smtClean="0"/>
              <a:t>This document is to structure discussion during the 8-9:00 informal breakout session, 12.10.23.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31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Addressing the goals of the drafting session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mtClean="0"/>
              <a:t>Identify a strategy to document measurements, IOCs, KPIs and all other stage 3 aspects of NSOEU</a:t>
            </a:r>
          </a:p>
          <a:p>
            <a:pPr lvl="1"/>
            <a:r>
              <a:rPr lang="en-US" smtClean="0"/>
              <a:t>Suggestion #1: agree to add these to TS 28.318 as subclauses to clause </a:t>
            </a:r>
            <a:r>
              <a:rPr lang="en-US" smtClean="0"/>
              <a:t>7</a:t>
            </a:r>
            <a:endParaRPr lang="en-US" smtClean="0"/>
          </a:p>
          <a:p>
            <a:r>
              <a:rPr lang="en-US" smtClean="0"/>
              <a:t>Identify how to proceed with input to SA5 151 as best we can</a:t>
            </a:r>
          </a:p>
          <a:p>
            <a:pPr lvl="1"/>
            <a:r>
              <a:rPr lang="en-US" smtClean="0"/>
              <a:t>Suggestion #2: to be fair - leave it open, for evaluation, whether to proceed with Samsung (&amp; supporter’s) proposals or Nokias at SA5 152. </a:t>
            </a:r>
          </a:p>
          <a:p>
            <a:pPr lvl="1"/>
            <a:r>
              <a:rPr lang="en-US" smtClean="0"/>
              <a:t>Suggestion #3: Work to add some agreeable common aspects already in this meeting through a revision of S5-236342, revised to S5-237064</a:t>
            </a:r>
          </a:p>
          <a:p>
            <a:pPr lvl="1"/>
            <a:r>
              <a:rPr lang="en-US" smtClean="0"/>
              <a:t>Suggestion #4: agree to identify </a:t>
            </a:r>
            <a:r>
              <a:rPr lang="en-US" b="1" smtClean="0"/>
              <a:t>later</a:t>
            </a:r>
            <a:r>
              <a:rPr lang="en-US" smtClean="0"/>
              <a:t> (e.g. SA5 153) which definitions may be ‘generic’ and rename them in ways that are not strongly linked to NSOEU.</a:t>
            </a:r>
          </a:p>
          <a:p>
            <a:pPr lvl="2"/>
            <a:r>
              <a:rPr lang="en-US" smtClean="0"/>
              <a:t>This will aid in possibly reusing these in the context of general exposure of management </a:t>
            </a:r>
            <a:r>
              <a:rPr lang="en-US" smtClean="0"/>
              <a:t>services </a:t>
            </a:r>
            <a:r>
              <a:rPr lang="en-US" smtClean="0"/>
              <a:t>to third parties</a:t>
            </a:r>
            <a:r>
              <a:rPr lang="en-US" smtClean="0"/>
              <a:t>.</a:t>
            </a:r>
          </a:p>
          <a:p>
            <a:r>
              <a:rPr lang="en-US" smtClean="0"/>
              <a:t>Result: session participants will work to accomplish these goals.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60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Agenda</a:t>
            </a:r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3751780"/>
              </p:ext>
            </p:extLst>
          </p:nvPr>
        </p:nvGraphicFramePr>
        <p:xfrm>
          <a:off x="924911" y="2003288"/>
          <a:ext cx="10699530" cy="454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3806">
                  <a:extLst>
                    <a:ext uri="{9D8B030D-6E8A-4147-A177-3AD203B41FA5}">
                      <a16:colId xmlns:a16="http://schemas.microsoft.com/office/drawing/2014/main" val="3186867310"/>
                    </a:ext>
                  </a:extLst>
                </a:gridCol>
                <a:gridCol w="6278484">
                  <a:extLst>
                    <a:ext uri="{9D8B030D-6E8A-4147-A177-3AD203B41FA5}">
                      <a16:colId xmlns:a16="http://schemas.microsoft.com/office/drawing/2014/main" val="3278273975"/>
                    </a:ext>
                  </a:extLst>
                </a:gridCol>
                <a:gridCol w="2077240">
                  <a:extLst>
                    <a:ext uri="{9D8B030D-6E8A-4147-A177-3AD203B41FA5}">
                      <a16:colId xmlns:a16="http://schemas.microsoft.com/office/drawing/2014/main" val="2820944220"/>
                    </a:ext>
                  </a:extLst>
                </a:gridCol>
              </a:tblGrid>
              <a:tr h="1495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TDOC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TITLE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SOURCE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extLst>
                  <a:ext uri="{0D108BD9-81ED-4DB2-BD59-A6C34878D82A}">
                    <a16:rowId xmlns:a16="http://schemas.microsoft.com/office/drawing/2014/main" val="1747940647"/>
                  </a:ext>
                </a:extLst>
              </a:tr>
              <a:tr h="1046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u="sng">
                          <a:effectLst/>
                          <a:hlinkClick r:id="rId2"/>
                        </a:rPr>
                        <a:t>S5-237118</a:t>
                      </a:r>
                      <a:r>
                        <a:rPr lang="en-US" sz="1600">
                          <a:effectLst/>
                        </a:rPr>
                        <a:t/>
                      </a:r>
                      <a:br>
                        <a:rPr lang="en-US" sz="1600">
                          <a:effectLst/>
                        </a:rPr>
                      </a:br>
                      <a:r>
                        <a:rPr lang="en-US" sz="1600">
                          <a:effectLst/>
                        </a:rPr>
                        <a:t>WILL BE "NOT HANDLED" unless opened in an official session.</a:t>
                      </a:r>
                      <a:endParaRPr lang="en-US" sz="2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LATE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Documenting KPIs in TS 28.318</a:t>
                      </a:r>
                      <a:endParaRPr lang="en-US" sz="2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This discussion paper proposes how to document definition of KPIs and other classes in TS 28.318. The paper is submitted for information, to structure the discussion.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Samsung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extLst>
                  <a:ext uri="{0D108BD9-81ED-4DB2-BD59-A6C34878D82A}">
                    <a16:rowId xmlns:a16="http://schemas.microsoft.com/office/drawing/2014/main" val="2228561955"/>
                  </a:ext>
                </a:extLst>
              </a:tr>
              <a:tr h="7477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u="sng">
                          <a:effectLst/>
                          <a:hlinkClick r:id="rId3"/>
                        </a:rPr>
                        <a:t>S5-236342</a:t>
                      </a:r>
                      <a:endParaRPr lang="en-US" sz="2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revised to </a:t>
                      </a:r>
                      <a:endParaRPr lang="en-US" sz="2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u="sng" smtClean="0">
                          <a:effectLst/>
                          <a:hlinkClick r:id="rId4"/>
                        </a:rPr>
                        <a:t>S5-237064</a:t>
                      </a:r>
                      <a:r>
                        <a:rPr lang="en-US" sz="1600" u="sng" smtClean="0">
                          <a:effectLst/>
                        </a:rPr>
                        <a:t> d1 availble</a:t>
                      </a:r>
                      <a:endParaRPr lang="en-US" sz="2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OPEN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 marL="91440" indent="-91440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Rel-18 pCR 28.318 Availability KPI definition </a:t>
                      </a:r>
                      <a:endParaRPr lang="en-US" sz="2000">
                        <a:effectLst/>
                      </a:endParaRPr>
                    </a:p>
                    <a:p>
                      <a:pPr marL="91440" indent="-91440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Consider how to revise this document.</a:t>
                      </a:r>
                      <a:endParaRPr lang="en-US" sz="2000">
                        <a:effectLst/>
                      </a:endParaRPr>
                    </a:p>
                    <a:p>
                      <a:pPr marL="91440" indent="-91440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Look at the content of the CRs below as appropriate to identify opportunities for handling these at the next meeting compatibly with (a revision of) this proposal.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Nokia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extLst>
                  <a:ext uri="{0D108BD9-81ED-4DB2-BD59-A6C34878D82A}">
                    <a16:rowId xmlns:a16="http://schemas.microsoft.com/office/drawing/2014/main" val="3272316753"/>
                  </a:ext>
                </a:extLst>
              </a:tr>
              <a:tr h="44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u="sng">
                          <a:effectLst/>
                          <a:hlinkClick r:id="rId5"/>
                        </a:rPr>
                        <a:t>S5-236375</a:t>
                      </a:r>
                      <a:endParaRPr lang="en-US" sz="2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NOT HANDLED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Measurements for cell service status for energy utilities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Samsung, EUTC, Deutsche Telekom, EDF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extLst>
                  <a:ext uri="{0D108BD9-81ED-4DB2-BD59-A6C34878D82A}">
                    <a16:rowId xmlns:a16="http://schemas.microsoft.com/office/drawing/2014/main" val="3784751673"/>
                  </a:ext>
                </a:extLst>
              </a:tr>
              <a:tr h="44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u="sng">
                          <a:effectLst/>
                          <a:hlinkClick r:id="rId6"/>
                        </a:rPr>
                        <a:t>S5-236378</a:t>
                      </a:r>
                      <a:endParaRPr lang="en-US" sz="2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NOT HANDLED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NRM enhancements to support Network Performance Monitoring for Energy utilities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Samsung, EUTC, Deutsche Telekom, EDF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extLst>
                  <a:ext uri="{0D108BD9-81ED-4DB2-BD59-A6C34878D82A}">
                    <a16:rowId xmlns:a16="http://schemas.microsoft.com/office/drawing/2014/main" val="1671406897"/>
                  </a:ext>
                </a:extLst>
              </a:tr>
              <a:tr h="44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u="sng">
                          <a:effectLst/>
                          <a:hlinkClick r:id="rId7"/>
                        </a:rPr>
                        <a:t>S5-236376</a:t>
                      </a:r>
                      <a:endParaRPr lang="en-US" sz="2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NOT HANDLED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PI for cell and network availability for energy utilities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Samsung, EUTC, Deutsche Telekom, EDF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extLst>
                  <a:ext uri="{0D108BD9-81ED-4DB2-BD59-A6C34878D82A}">
                    <a16:rowId xmlns:a16="http://schemas.microsoft.com/office/drawing/2014/main" val="2219348015"/>
                  </a:ext>
                </a:extLst>
              </a:tr>
              <a:tr h="44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u="sng">
                          <a:effectLst/>
                          <a:hlinkClick r:id="rId8"/>
                        </a:rPr>
                        <a:t>S5-236377</a:t>
                      </a:r>
                      <a:endParaRPr lang="en-US" sz="2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NOT HANDLED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NRM enhancements to support Energy utility and telecommunication coordinated rapid recovery of energy service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Samsung, EUTC, Deutsche Telekom, EDF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7294" marR="67294" marT="0" marB="0"/>
                </a:tc>
                <a:extLst>
                  <a:ext uri="{0D108BD9-81ED-4DB2-BD59-A6C34878D82A}">
                    <a16:rowId xmlns:a16="http://schemas.microsoft.com/office/drawing/2014/main" val="2125995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799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Goal of the drafting session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Identify a strategy to document measurements, IOCs, KPIs and all other stage 3 aspects of NSOEU</a:t>
            </a:r>
          </a:p>
          <a:p>
            <a:r>
              <a:rPr lang="en-US" smtClean="0"/>
              <a:t>Identify how to proceed with input to SA5 151 as best we can</a:t>
            </a:r>
          </a:p>
        </p:txBody>
      </p:sp>
    </p:spTree>
    <p:extLst>
      <p:ext uri="{BB962C8B-B14F-4D97-AF65-F5344CB8AC3E}">
        <p14:creationId xmlns:p14="http://schemas.microsoft.com/office/powerpoint/2010/main" val="404623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38399"/>
            <a:ext cx="10515600" cy="4204139"/>
          </a:xfrm>
        </p:spPr>
        <p:txBody>
          <a:bodyPr>
            <a:normAutofit fontScale="92500" lnSpcReduction="10000"/>
          </a:bodyPr>
          <a:lstStyle/>
          <a:p>
            <a:r>
              <a:rPr lang="en-US" smtClean="0"/>
              <a:t>At SA5 150, Samsung contributed S5-235714, a pCR to 28.318 clause 7 Stage 3 Definitions.</a:t>
            </a:r>
          </a:p>
          <a:p>
            <a:pPr lvl="1"/>
            <a:r>
              <a:rPr lang="en-US" smtClean="0"/>
              <a:t>Added Model, class diagrams, inheritance, attributes subclauses</a:t>
            </a:r>
          </a:p>
          <a:p>
            <a:pPr lvl="1"/>
            <a:r>
              <a:rPr lang="en-US" smtClean="0"/>
              <a:t>Specific PM KPIs were defined in reference to 28.622, showing only extensions. Measurements performed in the gNB to add:</a:t>
            </a:r>
          </a:p>
          <a:p>
            <a:pPr lvl="2"/>
            <a:r>
              <a:rPr lang="en-US" smtClean="0"/>
              <a:t>Total cell outage duration</a:t>
            </a:r>
          </a:p>
          <a:p>
            <a:pPr lvl="2"/>
            <a:r>
              <a:rPr lang="en-US" smtClean="0"/>
              <a:t>Average cell outage duration</a:t>
            </a:r>
          </a:p>
          <a:p>
            <a:pPr lvl="2"/>
            <a:r>
              <a:rPr lang="en-US" smtClean="0"/>
              <a:t>Total cell In-Service duration</a:t>
            </a:r>
          </a:p>
          <a:p>
            <a:pPr lvl="1"/>
            <a:r>
              <a:rPr lang="en-US" smtClean="0"/>
              <a:t>KPIs to add, using these measurements</a:t>
            </a:r>
          </a:p>
          <a:p>
            <a:pPr lvl="2"/>
            <a:r>
              <a:rPr lang="en-US" smtClean="0"/>
              <a:t>Cell availability KPI (an average)</a:t>
            </a:r>
          </a:p>
          <a:p>
            <a:pPr lvl="2"/>
            <a:r>
              <a:rPr lang="en-US" smtClean="0"/>
              <a:t>Network availability KPI</a:t>
            </a:r>
          </a:p>
          <a:p>
            <a:r>
              <a:rPr lang="en-US" smtClean="0"/>
              <a:t>This pCR was not treated because of an objection: this must go to 28.622</a:t>
            </a:r>
          </a:p>
          <a:p>
            <a:pPr lvl="2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58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Status at SA5 151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Samsung the proposal as CRs to 28.622, 28.552, 28.554</a:t>
            </a:r>
          </a:p>
          <a:p>
            <a:pPr lvl="1"/>
            <a:r>
              <a:rPr lang="en-US" smtClean="0"/>
              <a:t>Now it is requested to add to 28.318, again – the proposals were not opened.</a:t>
            </a:r>
          </a:p>
          <a:p>
            <a:r>
              <a:rPr lang="en-US" smtClean="0"/>
              <a:t>Nokia contributed S5-236342 (revised to S5-237064, d1 available)</a:t>
            </a:r>
          </a:p>
          <a:p>
            <a:pPr lvl="1"/>
            <a:r>
              <a:rPr lang="en-US" smtClean="0"/>
              <a:t>This proposes changes to </a:t>
            </a:r>
            <a:r>
              <a:rPr lang="en-US" i="1" smtClean="0"/>
              <a:t>untreated tdoc </a:t>
            </a:r>
            <a:r>
              <a:rPr lang="en-US" smtClean="0"/>
              <a:t>S5-235714 (from SA5 150)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70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S5-237064d1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mtClean="0"/>
              <a:t>Uses clause 7.Y, creating a subclause Performance Measurements</a:t>
            </a:r>
          </a:p>
          <a:p>
            <a:r>
              <a:rPr lang="en-US" smtClean="0"/>
              <a:t>Defines 7.Y.1 Performance Measurements</a:t>
            </a:r>
          </a:p>
          <a:p>
            <a:pPr lvl="1"/>
            <a:r>
              <a:rPr lang="en-US" smtClean="0"/>
              <a:t>7.Y.1.1 Total cell In-Service duration</a:t>
            </a:r>
          </a:p>
          <a:p>
            <a:pPr lvl="1"/>
            <a:r>
              <a:rPr lang="en-US" smtClean="0"/>
              <a:t>7.Y.1.2 Availability [comment: the name is not specific enough]</a:t>
            </a:r>
          </a:p>
          <a:p>
            <a:pPr lvl="2"/>
            <a:r>
              <a:rPr lang="en-GB"/>
              <a:t>7.Y.1.2.1 Cell Availability</a:t>
            </a:r>
            <a:r>
              <a:rPr lang="en-GB" baseline="-25000"/>
              <a:t>gNB-DU</a:t>
            </a:r>
            <a:r>
              <a:rPr lang="en-GB"/>
              <a:t> </a:t>
            </a:r>
            <a:endParaRPr lang="en-GB" smtClean="0"/>
          </a:p>
          <a:p>
            <a:pPr lvl="2"/>
            <a:r>
              <a:rPr lang="fr-FR"/>
              <a:t>7.Y.1.2.2 Average Cell Availability </a:t>
            </a:r>
            <a:r>
              <a:rPr lang="fr-FR" smtClean="0"/>
              <a:t>KPI</a:t>
            </a:r>
            <a:r>
              <a:rPr lang="fr-FR" baseline="-25000" smtClean="0"/>
              <a:t>gNB-DU</a:t>
            </a:r>
          </a:p>
          <a:p>
            <a:pPr lvl="2"/>
            <a:r>
              <a:rPr lang="fr-FR"/>
              <a:t>7.Y.1.2.3 </a:t>
            </a:r>
            <a:r>
              <a:rPr lang="en-US"/>
              <a:t>Average Cell Availability </a:t>
            </a:r>
            <a:r>
              <a:rPr lang="en-US" smtClean="0"/>
              <a:t>KPI</a:t>
            </a:r>
            <a:r>
              <a:rPr lang="en-US" baseline="-25000" smtClean="0"/>
              <a:t>gNB-CU</a:t>
            </a:r>
          </a:p>
          <a:p>
            <a:r>
              <a:rPr lang="en-US" smtClean="0"/>
              <a:t>Defines 7.Y.2 KPI</a:t>
            </a:r>
          </a:p>
          <a:p>
            <a:pPr lvl="1"/>
            <a:r>
              <a:rPr lang="en-GB"/>
              <a:t>7.Y.2.1 Network Availability </a:t>
            </a:r>
            <a:r>
              <a:rPr lang="en-GB" smtClean="0"/>
              <a:t>KPI</a:t>
            </a:r>
          </a:p>
          <a:p>
            <a:pPr lvl="2"/>
            <a:r>
              <a:rPr lang="en-GB" smtClean="0"/>
              <a:t>comment – need to state that the % availability multiplied by the measurement time is equivalent to the available time.</a:t>
            </a:r>
            <a:endParaRPr lang="en-US"/>
          </a:p>
          <a:p>
            <a:pPr lvl="1"/>
            <a:endParaRPr lang="en-US"/>
          </a:p>
          <a:p>
            <a:pPr lvl="1"/>
            <a:endParaRPr lang="en-US" smtClean="0"/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Compared to Samsung (&amp; supporters’) proposals 1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mtClean="0"/>
              <a:t>There is a lack of the references to the existing models in 28.622, 28.552 and 28.554, as was included in S5-235714</a:t>
            </a:r>
          </a:p>
          <a:p>
            <a:pPr lvl="1"/>
            <a:r>
              <a:rPr lang="en-US" smtClean="0"/>
              <a:t>specifically a clause with the following structure</a:t>
            </a:r>
          </a:p>
          <a:p>
            <a:pPr lvl="2"/>
            <a:r>
              <a:rPr lang="en-US" smtClean="0"/>
              <a:t>Model</a:t>
            </a:r>
          </a:p>
          <a:p>
            <a:pPr lvl="3"/>
            <a:r>
              <a:rPr lang="en-US" smtClean="0"/>
              <a:t>Class diagram</a:t>
            </a:r>
          </a:p>
          <a:p>
            <a:pPr lvl="4"/>
            <a:r>
              <a:rPr lang="en-US" smtClean="0"/>
              <a:t>Relationships (reference to figures in existing specs)</a:t>
            </a:r>
          </a:p>
          <a:p>
            <a:pPr lvl="4"/>
            <a:r>
              <a:rPr lang="en-US" smtClean="0"/>
              <a:t>Inheritance (references to existing specs)</a:t>
            </a:r>
          </a:p>
          <a:p>
            <a:pPr lvl="3"/>
            <a:r>
              <a:rPr lang="en-US" smtClean="0"/>
              <a:t>Class definitions (for PerfMetricJob, ThresholdMonitor, NtfSubscriptionControl)</a:t>
            </a:r>
          </a:p>
          <a:p>
            <a:pPr lvl="3"/>
            <a:r>
              <a:rPr lang="en-US" smtClean="0"/>
              <a:t>Attribute definitions (to add target location)</a:t>
            </a:r>
          </a:p>
          <a:p>
            <a:pPr lvl="3"/>
            <a:r>
              <a:rPr lang="en-US" smtClean="0"/>
              <a:t>common definitions</a:t>
            </a:r>
          </a:p>
          <a:p>
            <a:r>
              <a:rPr lang="en-US" smtClean="0"/>
              <a:t>Suggestion: </a:t>
            </a:r>
          </a:p>
          <a:p>
            <a:pPr lvl="1"/>
            <a:r>
              <a:rPr lang="en-US" smtClean="0"/>
              <a:t>bring this to SA5 152 on the basis of S5-235714</a:t>
            </a:r>
          </a:p>
        </p:txBody>
      </p:sp>
    </p:spTree>
    <p:extLst>
      <p:ext uri="{BB962C8B-B14F-4D97-AF65-F5344CB8AC3E}">
        <p14:creationId xmlns:p14="http://schemas.microsoft.com/office/powerpoint/2010/main" val="344794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Compared to Samsung (&amp; supporters’) proposals 2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38399"/>
            <a:ext cx="10515600" cy="4202098"/>
          </a:xfrm>
        </p:spPr>
        <p:txBody>
          <a:bodyPr>
            <a:normAutofit fontScale="92500" lnSpcReduction="10000"/>
          </a:bodyPr>
          <a:lstStyle/>
          <a:p>
            <a:r>
              <a:rPr lang="en-US" smtClean="0"/>
              <a:t>It would be helpful to use two colors for S5-237064 to show what came from Samsung et. al. S5-235714 and what from Nokia S5-236342.</a:t>
            </a:r>
          </a:p>
          <a:p>
            <a:r>
              <a:rPr lang="en-US" smtClean="0"/>
              <a:t>Specific differences</a:t>
            </a:r>
          </a:p>
          <a:p>
            <a:pPr lvl="1"/>
            <a:r>
              <a:rPr lang="en-US" smtClean="0"/>
              <a:t>Total cell in-service duration (</a:t>
            </a:r>
            <a:r>
              <a:rPr lang="en-US" smtClean="0">
                <a:solidFill>
                  <a:srgbClr val="00B050"/>
                </a:solidFill>
              </a:rPr>
              <a:t>same</a:t>
            </a:r>
            <a:r>
              <a:rPr lang="en-US" smtClean="0"/>
              <a:t>)</a:t>
            </a:r>
          </a:p>
          <a:p>
            <a:pPr lvl="1"/>
            <a:r>
              <a:rPr lang="en-US" smtClean="0"/>
              <a:t>network availability KPI (</a:t>
            </a:r>
            <a:r>
              <a:rPr lang="en-US" smtClean="0">
                <a:solidFill>
                  <a:srgbClr val="00B050"/>
                </a:solidFill>
              </a:rPr>
              <a:t>nearly aligned</a:t>
            </a:r>
            <a:r>
              <a:rPr lang="en-US" smtClean="0"/>
              <a:t>) – with NOTE then captures both</a:t>
            </a:r>
          </a:p>
          <a:p>
            <a:pPr lvl="1"/>
            <a:r>
              <a:rPr lang="en-US" smtClean="0"/>
              <a:t>CU and DU availability (</a:t>
            </a:r>
            <a:r>
              <a:rPr lang="en-US" smtClean="0">
                <a:solidFill>
                  <a:srgbClr val="FF0000"/>
                </a:solidFill>
              </a:rPr>
              <a:t>differs</a:t>
            </a:r>
            <a:r>
              <a:rPr lang="en-US" smtClean="0"/>
              <a:t>) – </a:t>
            </a:r>
          </a:p>
          <a:p>
            <a:pPr lvl="2"/>
            <a:r>
              <a:rPr lang="en-US" smtClean="0"/>
              <a:t>why is the CU DU split in measurements needed?</a:t>
            </a:r>
          </a:p>
          <a:p>
            <a:pPr lvl="2"/>
            <a:r>
              <a:rPr lang="en-US" smtClean="0"/>
              <a:t>the DSO does not care in what way the cell is not available, only whether it is...</a:t>
            </a:r>
          </a:p>
          <a:p>
            <a:pPr lvl="1"/>
            <a:r>
              <a:rPr lang="en-US" smtClean="0"/>
              <a:t>availability KPIs for gNB are worded differently but are not that far apart – suggest for the sake of progress that we add an editor’s note below </a:t>
            </a:r>
            <a:r>
              <a:rPr lang="en-US" b="1" smtClean="0"/>
              <a:t>7.Y.1.2 Availability </a:t>
            </a:r>
            <a:endParaRPr lang="en-US"/>
          </a:p>
          <a:p>
            <a:pPr lvl="2"/>
            <a:r>
              <a:rPr lang="en-US" b="1" smtClean="0">
                <a:solidFill>
                  <a:srgbClr val="FF0000"/>
                </a:solidFill>
              </a:rPr>
              <a:t>Editor’s Note: The subclauses of this clause are FFS and will consider alternatives proposed that have not yet been considered.</a:t>
            </a:r>
          </a:p>
        </p:txBody>
      </p:sp>
    </p:spTree>
    <p:extLst>
      <p:ext uri="{BB962C8B-B14F-4D97-AF65-F5344CB8AC3E}">
        <p14:creationId xmlns:p14="http://schemas.microsoft.com/office/powerpoint/2010/main" val="42729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Proposed common ground; progress at SA5 151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smtClean="0"/>
                  <a:t>Add missing references to S5-237064</a:t>
                </a:r>
              </a:p>
              <a:p>
                <a:r>
                  <a:rPr lang="en-US" smtClean="0"/>
                  <a:t>Add Editor’s Note to 7.Y.1.2 – agreeing to revisit and better align Measurements at SA5 152.</a:t>
                </a:r>
              </a:p>
              <a:p>
                <a:r>
                  <a:rPr lang="en-US" smtClean="0"/>
                  <a:t>Add text to 7.Y.2.1 on how to obtain the available time from the KPI (avg available * observation time frame).</a:t>
                </a:r>
              </a:p>
              <a:p>
                <a:r>
                  <a:rPr lang="en-US" smtClean="0"/>
                  <a:t>Editorial</a:t>
                </a:r>
              </a:p>
              <a:p>
                <a:pPr lvl="1"/>
                <a:r>
                  <a:rPr lang="en-US" smtClean="0"/>
                  <a:t>Add 7.Y.2.1 General to avoid hanging paragraph</a:t>
                </a:r>
              </a:p>
              <a:p>
                <a:pPr lvl="1"/>
                <a:r>
                  <a:rPr lang="en-GB" smtClean="0"/>
                  <a:t>reformat for clarity:</a:t>
                </a:r>
                <a:r>
                  <a:rPr lang="en-GB"/>
                  <a:t>	It is obtained by: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𝐶𝑒𝑙𝑙𝐴𝑣𝑎𝑖𝑙𝐴𝑣𝑔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𝐷𝑈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undOvr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𝑐𝑒𝑙𝑙</m:t>
                                </m:r>
                              </m:sub>
                            </m:sSub>
                          </m:sup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𝐶𝑒𝑙𝑙𝐴𝑣𝑎𝑖𝑙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𝑐𝑒𝑙𝑙</m:t>
                            </m:r>
                          </m:sub>
                        </m:sSub>
                      </m:den>
                    </m:f>
                  </m:oMath>
                </a14:m>
                <a:r>
                  <a:rPr lang="en-GB"/>
                  <a:t>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𝐶𝑒𝑙𝑙𝐴𝑣𝑎𝑖𝑙𝐴𝑣𝑔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𝐷𝑈</m:t>
                        </m:r>
                      </m:sub>
                    </m:sSub>
                  </m:oMath>
                </a14:m>
                <a:r>
                  <a:rPr lang="en-GB"/>
                  <a:t>is the average cell ­availability per GNB-DU,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𝐶𝑒𝑙𝑙𝐴𝑣𝑎𝑖𝑙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GB"/>
                  <a:t> is the availability of the i</a:t>
                </a:r>
                <a:r>
                  <a:rPr lang="en-GB" baseline="30000">
                    <a:solidFill>
                      <a:srgbClr val="FF0000"/>
                    </a:solidFill>
                  </a:rPr>
                  <a:t>th</a:t>
                </a:r>
                <a:r>
                  <a:rPr lang="en-GB"/>
                  <a:t> cell </a:t>
                </a:r>
                <a:endParaRPr lang="en-US" smtClean="0"/>
              </a:p>
              <a:p>
                <a:endParaRPr lang="en-US" smtClean="0"/>
              </a:p>
              <a:p>
                <a:pPr lvl="1"/>
                <a:endParaRPr lang="en-US" smtClean="0"/>
              </a:p>
              <a:p>
                <a:endParaRPr lang="en-US" smtClean="0"/>
              </a:p>
              <a:p>
                <a:endParaRPr lang="en-US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8" t="-4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677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1004</Words>
  <Application>Microsoft Office PowerPoint</Application>
  <PresentationFormat>Widescreen</PresentationFormat>
  <Paragraphs>106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Malgun Gothic</vt:lpstr>
      <vt:lpstr>Arial</vt:lpstr>
      <vt:lpstr>Calibri</vt:lpstr>
      <vt:lpstr>Calibri Light</vt:lpstr>
      <vt:lpstr>Cambria Math</vt:lpstr>
      <vt:lpstr>Office Theme</vt:lpstr>
      <vt:lpstr>PowerPoint Presentation</vt:lpstr>
      <vt:lpstr>Agenda</vt:lpstr>
      <vt:lpstr>Goal of the drafting session</vt:lpstr>
      <vt:lpstr>Background</vt:lpstr>
      <vt:lpstr>Status at SA5 151</vt:lpstr>
      <vt:lpstr>S5-237064d1</vt:lpstr>
      <vt:lpstr>Compared to Samsung (&amp; supporters’) proposals 1</vt:lpstr>
      <vt:lpstr>Compared to Samsung (&amp; supporters’) proposals 2</vt:lpstr>
      <vt:lpstr>Proposed common ground; progress at SA5 151</vt:lpstr>
      <vt:lpstr>Addressing the goals of the drafting session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Samsung d2</dc:creator>
  <cp:lastModifiedBy>Samsung d2</cp:lastModifiedBy>
  <cp:revision>12</cp:revision>
  <dcterms:created xsi:type="dcterms:W3CDTF">2023-10-12T03:34:57Z</dcterms:created>
  <dcterms:modified xsi:type="dcterms:W3CDTF">2023-10-12T06:40:48Z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