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31"/>
  </p:notesMasterIdLst>
  <p:handoutMasterIdLst>
    <p:handoutMasterId r:id="rId32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60" r:id="rId16"/>
    <p:sldId id="966" r:id="rId17"/>
    <p:sldId id="957" r:id="rId18"/>
    <p:sldId id="969" r:id="rId19"/>
    <p:sldId id="970" r:id="rId20"/>
    <p:sldId id="958" r:id="rId21"/>
    <p:sldId id="956" r:id="rId22"/>
    <p:sldId id="959" r:id="rId23"/>
    <p:sldId id="962" r:id="rId24"/>
    <p:sldId id="964" r:id="rId25"/>
    <p:sldId id="965" r:id="rId26"/>
    <p:sldId id="968" r:id="rId27"/>
    <p:sldId id="963" r:id="rId28"/>
    <p:sldId id="936" r:id="rId29"/>
    <p:sldId id="704" r:id="rId3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108" d="100"/>
          <a:sy n="108" d="100"/>
        </p:scale>
        <p:origin x="96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718" y="-91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S5-235012 CH exec report from SA5#150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2023/8/25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SA5#150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</a:t>
            </a:r>
            <a:r>
              <a:rPr lang="de-DE" altLang="de-DE" sz="2400" dirty="0">
                <a:latin typeface="Arial" charset="0"/>
              </a:rPr>
              <a:t> SA5 Vice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2167" y="357332"/>
            <a:ext cx="9590561" cy="1143000"/>
          </a:xfrm>
        </p:spPr>
        <p:txBody>
          <a:bodyPr/>
          <a:lstStyle/>
          <a:p>
            <a:r>
              <a:rPr lang="en-US" altLang="en-US" sz="3200" b="1" dirty="0"/>
              <a:t>Rel-18 Charging aspects for Charging Aspects for NSSAA </a:t>
            </a:r>
            <a:br>
              <a:rPr lang="en-US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525707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NSSAA_CH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02167" y="2667000"/>
            <a:ext cx="11000316" cy="345439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5 pCRs for TS 28.204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Introduce charging scenarios principles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Introduce applicable triggers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message flow for IEC, ECUR and PEC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on stage 2 parameter definitions</a:t>
            </a:r>
          </a:p>
        </p:txBody>
      </p:sp>
    </p:spTree>
    <p:extLst>
      <p:ext uri="{BB962C8B-B14F-4D97-AF65-F5344CB8AC3E}">
        <p14:creationId xmlns:p14="http://schemas.microsoft.com/office/powerpoint/2010/main" val="9297671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</a:t>
            </a:r>
            <a:r>
              <a:rPr lang="en-US" altLang="en-US" sz="3200" b="1" dirty="0"/>
              <a:t>Charging Aspects for Enhanced support of Non-Public Networks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723692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SP-230177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6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access type for SNPN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identifier for PNI-NPN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IMS Data Channel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19866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IDC_CH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CRs were approved covering</a:t>
            </a:r>
            <a:endParaRPr lang="en-DE" dirty="0">
              <a:effectLst/>
            </a:endParaRP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Add charging principle of duration-based charging for IMS data channel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Add charging principle of volume-based charging for IMS data channel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Support of Caller and Callee Information in PDU session charging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Support of Caller and Callee Information in Stage 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2016789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for SMF and MB-SMF to Support 5G Multicast-broadcast Services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254959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requirements, principle, and architecture for 5MBS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MB-SMF in charging architecture for 5GS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procedures for 5MBS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MB-SMF as consumer of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ConvergedCharging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service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43328765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b="1" dirty="0"/>
              <a:t>Rel-18 Study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992631"/>
              </p:ext>
            </p:extLst>
          </p:nvPr>
        </p:nvGraphicFramePr>
        <p:xfrm>
          <a:off x="440266" y="1364193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768">
                  <a:extLst>
                    <a:ext uri="{9D8B030D-6E8A-4147-A177-3AD203B41FA5}">
                      <a16:colId xmlns:a16="http://schemas.microsoft.com/office/drawing/2014/main" val="3549349587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1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24/03/2023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 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40265" y="2300819"/>
            <a:ext cx="11056409" cy="397615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12 pCRs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Additional solutions for IoT charging optimization, bitrate charging, and handing of undefined charging attribute values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Updated evaluations and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Clarifications and corrections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28.826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S5‑235742)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Further evaluation and conclusion of the study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2341409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7941"/>
            <a:ext cx="10058400" cy="1143000"/>
          </a:xfrm>
        </p:spPr>
        <p:txBody>
          <a:bodyPr/>
          <a:lstStyle/>
          <a:p>
            <a:r>
              <a:rPr lang="en-GB" altLang="en-US" sz="3600" b="1" dirty="0">
                <a:solidFill>
                  <a:srgbClr val="00B050"/>
                </a:solidFill>
              </a:rPr>
              <a:t>Rel-18 Study on 5G roaming charging architecture for wholesale and retail scenarios (FS_CHROAM)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767677"/>
              </p:ext>
            </p:extLst>
          </p:nvPr>
        </p:nvGraphicFramePr>
        <p:xfrm>
          <a:off x="440266" y="1444387"/>
          <a:ext cx="10799234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3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1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62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6211">
                  <a:extLst>
                    <a:ext uri="{9D8B030D-6E8A-4147-A177-3AD203B41FA5}">
                      <a16:colId xmlns:a16="http://schemas.microsoft.com/office/drawing/2014/main" val="3728181447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511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FS_CHROAM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24/03/2023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solidFill>
                            <a:srgbClr val="00B050"/>
                          </a:solidFill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40266" y="2255520"/>
            <a:ext cx="10409593" cy="40030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9 pCRs for TR 28.827 were approved covering</a:t>
            </a:r>
            <a:endParaRPr lang="en-US" dirty="0">
              <a:effectLst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Finalizing evaluation and conclusion</a:t>
            </a: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Clarifications and corrections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28.827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B050"/>
                </a:solidFill>
                <a:latin typeface="Calibri" pitchFamily="34" charset="0"/>
                <a:ea typeface="宋体" pitchFamily="2" charset="-122"/>
                <a:cs typeface="Arial" charset="0"/>
              </a:rPr>
              <a:t>TR 28.827 for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(S5‑235799)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Study concluded,  a new WID is proposed and LS to GSMA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1562381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61257"/>
            <a:ext cx="9657806" cy="1143000"/>
          </a:xfrm>
        </p:spPr>
        <p:txBody>
          <a:bodyPr/>
          <a:lstStyle/>
          <a:p>
            <a:r>
              <a:rPr lang="en-GB" altLang="en-US" b="1" dirty="0">
                <a:solidFill>
                  <a:srgbClr val="00B050"/>
                </a:solidFill>
              </a:rPr>
              <a:t>Rel-18 Study on Time Sensitive Networking charging  (FS_TSNCH)</a:t>
            </a:r>
            <a:br>
              <a:rPr lang="en-GB" altLang="en-US" b="1" dirty="0">
                <a:solidFill>
                  <a:srgbClr val="00B050"/>
                </a:solidFill>
              </a:rPr>
            </a:br>
            <a:endParaRPr lang="en-GB" altLang="en-US" sz="20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52879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698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Time Sensitive Networking charging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16/06/2023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SP-220979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solidFill>
                            <a:srgbClr val="00B050"/>
                          </a:solidFill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572605"/>
            <a:ext cx="10409592" cy="36151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5 pCRs for TR 28.839 were approved for introduction of: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Resolving editor's note in solution #1, solution #4 and solution $6 and clarifying solution #2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Adding the key issues and solutions mapping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Adding the evaluation and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28.839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S5‑235744)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B050"/>
                </a:solidFill>
                <a:latin typeface="Calibri" pitchFamily="34" charset="0"/>
                <a:ea typeface="宋体" pitchFamily="2" charset="-122"/>
                <a:cs typeface="Arial" charset="0"/>
              </a:rPr>
              <a:t>TR 28.839 for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(S5‑235509)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New WID is proposed for SA#101 meeting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32197126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altLang="en-US" b="1" dirty="0" err="1"/>
              <a:t>FS_CHFSeg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184722"/>
              </p:ext>
            </p:extLst>
          </p:nvPr>
        </p:nvGraphicFramePr>
        <p:xfrm>
          <a:off x="363747" y="1470728"/>
          <a:ext cx="10409592" cy="7892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465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4998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FS_CHFSeg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18 %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382976"/>
            <a:ext cx="11311467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3 pCRs for TR 28.840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Overview Clause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3 CHF Selection Scenarios (NF Consumers Information, SUPI or Group ID, Charging Domain) and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28.840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S5‑235745)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CHF Selection Solutions and Evaluation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05097" y="229321"/>
            <a:ext cx="9102725" cy="1143000"/>
          </a:xfrm>
        </p:spPr>
        <p:txBody>
          <a:bodyPr/>
          <a:lstStyle/>
          <a:p>
            <a:r>
              <a:rPr lang="en-GB" altLang="en-US" b="1" dirty="0">
                <a:solidFill>
                  <a:srgbClr val="00B050"/>
                </a:solidFill>
              </a:rPr>
              <a:t>Rel-18 Study on Structure of Charging for Verticals  (</a:t>
            </a:r>
            <a:r>
              <a:rPr lang="en-GB" b="1" dirty="0">
                <a:solidFill>
                  <a:srgbClr val="00B050"/>
                </a:solidFill>
              </a:rPr>
              <a:t>FS_SCV</a:t>
            </a:r>
            <a:r>
              <a:rPr lang="en-GB" altLang="en-US" b="1" dirty="0">
                <a:solidFill>
                  <a:srgbClr val="00B050"/>
                </a:solidFill>
              </a:rPr>
              <a:t>)</a:t>
            </a:r>
            <a:br>
              <a:rPr lang="en-GB" altLang="en-US" b="1" dirty="0">
                <a:solidFill>
                  <a:srgbClr val="00B050"/>
                </a:solidFill>
              </a:rPr>
            </a:br>
            <a:endParaRPr lang="en-GB" altLang="en-US" sz="20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580321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Study on Structure of Charging for Verticals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FS_SCV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solidFill>
                            <a:srgbClr val="00B050"/>
                          </a:solidFill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382976"/>
            <a:ext cx="10409592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pCRs for TR 28.843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the concept and business roles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references and terminologies update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S5‑235746)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B050"/>
                </a:solidFill>
                <a:latin typeface="Calibri" pitchFamily="34" charset="0"/>
                <a:ea typeface="宋体" pitchFamily="2" charset="-122"/>
                <a:cs typeface="Arial" charset="0"/>
              </a:rPr>
              <a:t>TR 28.843 for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(S5‑235889)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00" dirty="0"/>
              <a:t>New WID is proposed for SA#101 meeting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46635443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/>
              <a:t>FS_5GSAT_CH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039623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698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New WID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261056"/>
            <a:ext cx="11311467" cy="413974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11 pCRs for TR 28.844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Converged Charging satellite backhaul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Satellite backhaul Key Issue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solution on charging for 5G connection via satellite access, </a:t>
            </a:r>
            <a:r>
              <a:rPr lang="it-IT" sz="1400" dirty="0">
                <a:latin typeface="Calibri" pitchFamily="34" charset="0"/>
                <a:ea typeface="宋体" pitchFamily="2" charset="-122"/>
                <a:cs typeface="Arial" charset="0"/>
              </a:rPr>
              <a:t>5G data connectivity via satellite access, 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solutions for satellite backhaul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Resolve EN of edge computing charging with satellite backhaul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solutions for satellite access charging, edge computing charging with satellite backhaul, SSC-to-SSC communications via satellite backhaul and EAS on-board deployment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Evaluation for satellite access charging and for satellite backhaul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 for satellite backhaul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TR 28.844 for Information (S5‑235900)</a:t>
            </a: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/>
              <a:t>Drafting solutions and evaluation for the study</a:t>
            </a:r>
            <a:r>
              <a:rPr lang="en-US" altLang="zh-CN" sz="1400"/>
              <a:t>, </a:t>
            </a:r>
            <a:r>
              <a:rPr lang="en-GB" sz="1400" dirty="0"/>
              <a:t>new WID is proposed for SA#101 meeting</a:t>
            </a:r>
            <a:endParaRPr lang="en-US" sz="1400" dirty="0"/>
          </a:p>
          <a:p>
            <a:pPr lvl="1">
              <a:defRPr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98138824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7721" y="1151883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505179" y="2621908"/>
            <a:ext cx="9090212" cy="3582247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SWG Charging proposes the following nominations 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900" dirty="0"/>
              <a:t>Gerald Görmer (MATRIXX Software) for SWG Charging chair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900" dirty="0"/>
              <a:t>Chen Shan (Huawei) for SWG Charging vice chair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Issue with 3GU: The generated </a:t>
            </a:r>
            <a:r>
              <a:rPr lang="en-US" sz="2400" dirty="0" err="1"/>
              <a:t>Tdocs</a:t>
            </a:r>
            <a:r>
              <a:rPr lang="en-US" sz="2400" dirty="0"/>
              <a:t> list does not allow CRs differentiation for CR packages because of CR title change </a:t>
            </a:r>
            <a:br>
              <a:rPr lang="en-US" sz="2400" dirty="0"/>
            </a:br>
            <a:r>
              <a:rPr lang="en-US" sz="2400" dirty="0"/>
              <a:t>(e.g. </a:t>
            </a:r>
            <a:r>
              <a:rPr lang="en-US" sz="2400" b="1" dirty="0">
                <a:solidFill>
                  <a:schemeClr val="accent1"/>
                </a:solidFill>
              </a:rPr>
              <a:t>Rel-16 CR 32.240 </a:t>
            </a:r>
            <a:r>
              <a:rPr lang="en-US" sz="2400" dirty="0"/>
              <a:t>&lt;title&gt;, the highlighted part will be removed)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SWG is monitoring the consolidation of the Forge process of SA5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Rel-19 update on collected charging aspect needs to be aligned between the provided list and the SA5 presentation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10057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 err="1"/>
              <a:t>FS_Ranging_SL_CH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618682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7021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27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382976"/>
            <a:ext cx="11311467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11 pCRs for TR 28.845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Initial skeleton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Update on skeleton, Scope, Reference, 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terms, symbols and abbreviations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Update on overview and business roles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scenarios and key issues for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scenarios and key issues for UE positioning assisted by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and involving 5GC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scenarios and key issues for UE only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for Target UE using Located UE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Add 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charging scenarios and key issues for Ranging SL Positioning service exposure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28.845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S5‑235748)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Key Issues details and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6826209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SA#101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5225600"/>
              </p:ext>
            </p:extLst>
          </p:nvPr>
        </p:nvGraphicFramePr>
        <p:xfrm>
          <a:off x="661595" y="2131921"/>
          <a:ext cx="10651674" cy="3081316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S5-235129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TS 28.203 Network Slice Admission Control charging in the 5G System (5GS)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S5-235799</a:t>
                      </a:r>
                    </a:p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28.827 Study on 5G charging for additional roaming scenarios and actors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391194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S5-235509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28.839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for time sensitive networking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S5-235746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28.843 Study on Structure of Charging for Verticals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241134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S5-235900</a:t>
                      </a:r>
                    </a:p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28.844 Study on charging aspects of satellite in 5GS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077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18" y="145473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076" y="1643974"/>
            <a:ext cx="10240729" cy="4059458"/>
          </a:xfrm>
        </p:spPr>
        <p:txBody>
          <a:bodyPr/>
          <a:lstStyle/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 err="1"/>
              <a:t>eNPN_CH</a:t>
            </a:r>
            <a:r>
              <a:rPr lang="en-US" sz="2800" dirty="0"/>
              <a:t> </a:t>
            </a:r>
          </a:p>
          <a:p>
            <a:r>
              <a:rPr lang="en-US" sz="2800" dirty="0"/>
              <a:t>IDC_CH</a:t>
            </a:r>
          </a:p>
          <a:p>
            <a:r>
              <a:rPr lang="en-US" sz="2800" dirty="0"/>
              <a:t>5MBS_CH</a:t>
            </a:r>
          </a:p>
          <a:p>
            <a:r>
              <a:rPr lang="en-US" sz="2800" dirty="0"/>
              <a:t>Maintenance and Rel-18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AC4A14A-336F-B336-BD1A-91DF16507A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432443"/>
              </p:ext>
            </p:extLst>
          </p:nvPr>
        </p:nvGraphicFramePr>
        <p:xfrm>
          <a:off x="5421085" y="1783311"/>
          <a:ext cx="3087189" cy="260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400" imgH="771822" progId="Word.Document.8">
                  <p:embed/>
                </p:oleObj>
              </mc:Choice>
              <mc:Fallback>
                <p:oleObj name="Document" showAsIcon="1" r:id="rId2" imgW="914400" imgH="77182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21085" y="1783311"/>
                        <a:ext cx="3087189" cy="2604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7205270"/>
              </p:ext>
            </p:extLst>
          </p:nvPr>
        </p:nvGraphicFramePr>
        <p:xfrm>
          <a:off x="702067" y="1939341"/>
          <a:ext cx="10950002" cy="1790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27930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727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S5-235042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charging aspects of AI/ML traffic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S2-2305426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695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070557266"/>
              </p:ext>
            </p:extLst>
          </p:nvPr>
        </p:nvGraphicFramePr>
        <p:xfrm>
          <a:off x="685800" y="2089763"/>
          <a:ext cx="10763250" cy="2545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charging aspects of AI/ML traffic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S5-235042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S5-235800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I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to LS from WSOLU to 3GPP SA5 - 5G charging architecture for wholesale scenarios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b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WSOLU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3GPP SA2 GSMA NG,</a:t>
                      </a:r>
                      <a:b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IDS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I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(S5-213020) 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20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5388316"/>
              </p:ext>
            </p:extLst>
          </p:nvPr>
        </p:nvGraphicFramePr>
        <p:xfrm>
          <a:off x="723900" y="1889721"/>
          <a:ext cx="10858502" cy="2823674"/>
        </p:xfrm>
        <a:graphic>
          <a:graphicData uri="http://schemas.openxmlformats.org/drawingml/2006/table">
            <a:tbl>
              <a:tblPr/>
              <a:tblGrid>
                <a:gridCol w="1369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TSN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B2B Charging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9638629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enhancements on 5WWC phase 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307064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for roaming and additional actor using CHF to CHF interface</a:t>
                      </a:r>
                      <a:endParaRPr kumimoji="0" lang="en-DE" sz="16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 LM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835629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S5-235757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Satellite in 5GS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4075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944510"/>
              </p:ext>
            </p:extLst>
          </p:nvPr>
        </p:nvGraphicFramePr>
        <p:xfrm>
          <a:off x="497333" y="1244600"/>
          <a:ext cx="11407699" cy="500416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6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1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5157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6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895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517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840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Work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0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t" latinLnBrk="0" hangingPunct="1"/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Network Slicing Phase 2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NETSLICE_CH_Ph2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Information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85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NSSAA_CH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86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eNPN_CH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12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IDC_CH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120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1080010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182536632"/>
                  </a:ext>
                </a:extLst>
              </a:tr>
              <a:tr h="37713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 Studies</a:t>
                      </a:r>
                      <a:endParaRPr lang="en-US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3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Nchf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FS_NCHF_Ph2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24/03/2023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96 %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06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FS_CHROAM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24/03/2023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41432467"/>
                  </a:ext>
                </a:extLst>
              </a:tr>
              <a:tr h="31167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Time Sensitive Networking charging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SP-220979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7043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FS_CHFSeg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18 %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9963600"/>
                  </a:ext>
                </a:extLst>
              </a:tr>
              <a:tr h="28845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Study on Structure of Charging for Verticals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FS_SCV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38518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for Information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19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54399418"/>
                  </a:ext>
                </a:extLst>
              </a:tr>
              <a:tr h="38518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US" altLang="en-US" sz="3200" b="1" dirty="0"/>
              <a:t>Rel-18 Charging Aspects of Network Slicing Phase 2 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254154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enhancements of Network Slicing Phase 2</a:t>
                      </a:r>
                      <a:endParaRPr lang="fr-FR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NETSLICE_CH_Ph2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667000"/>
            <a:ext cx="10925672" cy="364671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8 pCRs for TS 28.203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of basic principles for NSACF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Introduce CDR generation, 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Ga record and CDR file transfer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Correction on Number of UEs per network slice flow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definition of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NSACF specific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of quota management for NSACF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S5‑235740)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TR 28.839 for Information (S5‑235129)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on stage 2 parameter definitions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1420</TotalTime>
  <Words>2063</Words>
  <Application>Microsoft Office PowerPoint</Application>
  <PresentationFormat>Widescreen</PresentationFormat>
  <Paragraphs>561</Paragraphs>
  <Slides>23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自定义设计方案</vt:lpstr>
      <vt:lpstr>Document</vt:lpstr>
      <vt:lpstr>    Exec Report SA5#150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Rel-18 Charging Aspects of Network Slicing Phase 2 </vt:lpstr>
      <vt:lpstr>Rel-18 Charging aspects for Charging Aspects for NSSAA  </vt:lpstr>
      <vt:lpstr>Rel-18 Charging Aspects for Enhanced support of Non-Public Networks</vt:lpstr>
      <vt:lpstr>Rel-18 Charging Aspects of IMS Data Channel </vt:lpstr>
      <vt:lpstr>Rel-18 Charging Aspects for SMF and MB-SMF to Support 5G Multicast-broadcast Services </vt:lpstr>
      <vt:lpstr>Rel-18 Study (FS_NCHF_Ph2)</vt:lpstr>
      <vt:lpstr>Rel-18 Study on 5G roaming charging architecture for wholesale and retail scenarios (FS_CHROAM)</vt:lpstr>
      <vt:lpstr>Rel-18 Study on Time Sensitive Networking charging  (FS_TSNCH) </vt:lpstr>
      <vt:lpstr>Rel-18 Study (FS_CHFSeg) </vt:lpstr>
      <vt:lpstr>Rel-18 Study on Structure of Charging for Verticals  (FS_SCV) </vt:lpstr>
      <vt:lpstr>Rel-18 Study (FS_5GSAT_CH) </vt:lpstr>
      <vt:lpstr>Rel-18 Study (FS_Ranging_SL_CH) 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497</cp:revision>
  <dcterms:created xsi:type="dcterms:W3CDTF">2019-03-13T01:38:36Z</dcterms:created>
  <dcterms:modified xsi:type="dcterms:W3CDTF">2023-08-25T09:35:44Z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