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954" r:id="rId2"/>
  </p:sldMasterIdLst>
  <p:notesMasterIdLst>
    <p:notesMasterId r:id="rId41"/>
  </p:notesMasterIdLst>
  <p:handoutMasterIdLst>
    <p:handoutMasterId r:id="rId42"/>
  </p:handoutMasterIdLst>
  <p:sldIdLst>
    <p:sldId id="303" r:id="rId3"/>
    <p:sldId id="1225" r:id="rId4"/>
    <p:sldId id="1226" r:id="rId5"/>
    <p:sldId id="923" r:id="rId6"/>
    <p:sldId id="1227" r:id="rId7"/>
    <p:sldId id="1228" r:id="rId8"/>
    <p:sldId id="1229" r:id="rId9"/>
    <p:sldId id="1230" r:id="rId10"/>
    <p:sldId id="893" r:id="rId11"/>
    <p:sldId id="1207" r:id="rId12"/>
    <p:sldId id="1249" r:id="rId13"/>
    <p:sldId id="1219" r:id="rId14"/>
    <p:sldId id="1251" r:id="rId15"/>
    <p:sldId id="1115" r:id="rId16"/>
    <p:sldId id="1152" r:id="rId17"/>
    <p:sldId id="1167" r:id="rId18"/>
    <p:sldId id="1221" r:id="rId19"/>
    <p:sldId id="1250" r:id="rId20"/>
    <p:sldId id="1148" r:id="rId21"/>
    <p:sldId id="1149" r:id="rId22"/>
    <p:sldId id="1174" r:id="rId23"/>
    <p:sldId id="1175" r:id="rId24"/>
    <p:sldId id="1252" r:id="rId25"/>
    <p:sldId id="1236" r:id="rId26"/>
    <p:sldId id="1237" r:id="rId27"/>
    <p:sldId id="1240" r:id="rId28"/>
    <p:sldId id="1241" r:id="rId29"/>
    <p:sldId id="1242" r:id="rId30"/>
    <p:sldId id="1243" r:id="rId31"/>
    <p:sldId id="1244" r:id="rId32"/>
    <p:sldId id="1245" r:id="rId33"/>
    <p:sldId id="1246" r:id="rId34"/>
    <p:sldId id="1205" r:id="rId35"/>
    <p:sldId id="900" r:id="rId36"/>
    <p:sldId id="907" r:id="rId37"/>
    <p:sldId id="1204" r:id="rId38"/>
    <p:sldId id="914" r:id="rId39"/>
    <p:sldId id="1247" r:id="rId4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66FF"/>
    <a:srgbClr val="FF3300"/>
    <a:srgbClr val="72AF2F"/>
    <a:srgbClr val="FFFFCC"/>
    <a:srgbClr val="C1E442"/>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06" autoAdjust="0"/>
    <p:restoredTop sz="97931" autoAdjust="0"/>
  </p:normalViewPr>
  <p:slideViewPr>
    <p:cSldViewPr snapToGrid="0">
      <p:cViewPr varScale="1">
        <p:scale>
          <a:sx n="105" d="100"/>
          <a:sy n="105" d="100"/>
        </p:scale>
        <p:origin x="86" y="1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9/5/2023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9/5/2023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590635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58618625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275100736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268541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kern="1200" spc="300" dirty="0">
                <a:solidFill>
                  <a:schemeClr val="tx1"/>
                </a:solidFill>
                <a:latin typeface="Arial" panose="020B0604020202020204" pitchFamily="34" charset="0"/>
                <a:ea typeface="+mn-ea"/>
                <a:cs typeface="Arial" panose="020B0604020202020204" pitchFamily="34" charset="0"/>
              </a:rPr>
              <a:t>S5-235007, SA5#150, 21 – 25 August,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23</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4"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S5-234062, SA5#149, 17– 25 </a:t>
            </a:r>
            <a:r>
              <a:rPr lang="en-US" altLang="zh-CN" sz="1100" b="1" spc="300" dirty="0">
                <a:ea typeface="+mn-ea"/>
                <a:cs typeface="Arial" panose="020B0604020202020204" pitchFamily="34" charset="0"/>
              </a:rPr>
              <a:t>April</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extLst>
      <p:ext uri="{BB962C8B-B14F-4D97-AF65-F5344CB8AC3E}">
        <p14:creationId xmlns:p14="http://schemas.microsoft.com/office/powerpoint/2010/main" val="2859150858"/>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SA/WG5_TM/TSGS5_150/Docs/S5-235030.zip" TargetMode="External"/><Relationship Id="rId13" Type="http://schemas.openxmlformats.org/officeDocument/2006/relationships/hyperlink" Target="https://www.3gpp.org/ftp/TSG_SA/WG5_TM/TSGS5_150/Docs/S5-235035.zip" TargetMode="External"/><Relationship Id="rId18" Type="http://schemas.openxmlformats.org/officeDocument/2006/relationships/hyperlink" Target="https://www.3gpp.org/ftp/TSG_SA/WG5_TM/TSGS5_150/Docs/S5-235040.zip" TargetMode="External"/><Relationship Id="rId3" Type="http://schemas.openxmlformats.org/officeDocument/2006/relationships/hyperlink" Target="https://www.3gpp.org/ftp/TSG_SA/WG5_TM/TSGS5_150/Docs/S5-235025.zip" TargetMode="External"/><Relationship Id="rId7" Type="http://schemas.openxmlformats.org/officeDocument/2006/relationships/hyperlink" Target="https://www.3gpp.org/ftp/TSG_SA/WG5_TM/TSGS5_150/Docs/S5-235029.zip" TargetMode="External"/><Relationship Id="rId12" Type="http://schemas.openxmlformats.org/officeDocument/2006/relationships/hyperlink" Target="https://www.3gpp.org/ftp/TSG_SA/WG5_TM/TSGS5_150/Docs/S5-235034.zip" TargetMode="External"/><Relationship Id="rId17" Type="http://schemas.openxmlformats.org/officeDocument/2006/relationships/hyperlink" Target="https://www.3gpp.org/ftp/TSG_SA/WG5_TM/TSGS5_150/Docs/S5-235039.zip" TargetMode="External"/><Relationship Id="rId2" Type="http://schemas.openxmlformats.org/officeDocument/2006/relationships/hyperlink" Target="https://www.3gpp.org/ftp/TSG_SA/WG5_TM/TSGS5_150/Docs/S5-235024.zip" TargetMode="External"/><Relationship Id="rId16" Type="http://schemas.openxmlformats.org/officeDocument/2006/relationships/hyperlink" Target="https://www.3gpp.org/ftp/TSG_SA/WG5_TM/TSGS5_150/Docs/S5-235038.zip" TargetMode="External"/><Relationship Id="rId1" Type="http://schemas.openxmlformats.org/officeDocument/2006/relationships/slideLayout" Target="../slideLayouts/slideLayout3.xml"/><Relationship Id="rId6" Type="http://schemas.openxmlformats.org/officeDocument/2006/relationships/hyperlink" Target="https://www.3gpp.org/ftp/TSG_SA/WG5_TM/TSGS5_150/Docs/S5-235028.zip" TargetMode="External"/><Relationship Id="rId11" Type="http://schemas.openxmlformats.org/officeDocument/2006/relationships/hyperlink" Target="https://www.3gpp.org/ftp/TSG_SA/WG5_TM/TSGS5_150/Docs/S5-235033.zip" TargetMode="External"/><Relationship Id="rId5" Type="http://schemas.openxmlformats.org/officeDocument/2006/relationships/hyperlink" Target="https://www.3gpp.org/ftp/TSG_SA/WG5_TM/TSGS5_150/Docs/S5-235027.zip" TargetMode="External"/><Relationship Id="rId15" Type="http://schemas.openxmlformats.org/officeDocument/2006/relationships/hyperlink" Target="https://www.3gpp.org/ftp/TSG_SA/WG5_TM/TSGS5_150/Docs/S5-235037.zip" TargetMode="External"/><Relationship Id="rId10" Type="http://schemas.openxmlformats.org/officeDocument/2006/relationships/hyperlink" Target="https://www.3gpp.org/ftp/TSG_SA/WG5_TM/TSGS5_150/Docs/S5-235032.zip" TargetMode="External"/><Relationship Id="rId4" Type="http://schemas.openxmlformats.org/officeDocument/2006/relationships/hyperlink" Target="https://www.3gpp.org/ftp/TSG_SA/WG5_TM/TSGS5_150/Docs/S5-235026.zip" TargetMode="External"/><Relationship Id="rId9" Type="http://schemas.openxmlformats.org/officeDocument/2006/relationships/hyperlink" Target="https://www.3gpp.org/ftp/TSG_SA/WG5_TM/TSGS5_150/Docs/S5-235031.zip" TargetMode="External"/><Relationship Id="rId14" Type="http://schemas.openxmlformats.org/officeDocument/2006/relationships/hyperlink" Target="https://www.3gpp.org/ftp/TSG_SA/WG5_TM/TSGS5_150/Docs/S5-235036.zip"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hyperlink" Target="https://protect2.fireeye.com/v1/url?k=2bd030a4-4a5b259e-2bd1bbeb-74fe4860008a-553c14156141e5bd&amp;q=1&amp;e=7f984378-fe0d-4407-9e1a-058c9e32935a&amp;u=https%3A%2F%2Fwww.3gpp.org%2Fftp%2Ftsg_sa%2FWG5_TM%2FTSGS5_150%2FDocs%2FS5-235869.zip" TargetMode="Externa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WG5_TM/TSGS5_150/Docs/S5-235048.zip" TargetMode="External"/><Relationship Id="rId13" Type="http://schemas.openxmlformats.org/officeDocument/2006/relationships/hyperlink" Target="https://www.3gpp.org/ftp/TSG_SA/WG5_TM/TSGS5_150/Docs/S5-235056.zip" TargetMode="External"/><Relationship Id="rId3" Type="http://schemas.openxmlformats.org/officeDocument/2006/relationships/hyperlink" Target="https://www.3gpp.org/ftp/TSG_SA/WG5_TM/TSGS5_150/Docs/S5-235043.zip" TargetMode="External"/><Relationship Id="rId7" Type="http://schemas.openxmlformats.org/officeDocument/2006/relationships/hyperlink" Target="https://www.3gpp.org/ftp/TSG_SA/WG5_TM/TSGS5_150/Docs/S5-235047.zip" TargetMode="External"/><Relationship Id="rId12" Type="http://schemas.openxmlformats.org/officeDocument/2006/relationships/hyperlink" Target="https://www.3gpp.org/ftp/TSG_SA/WG5_TM/TSGS5_150/Docs/S5-235053.zip" TargetMode="External"/><Relationship Id="rId2" Type="http://schemas.openxmlformats.org/officeDocument/2006/relationships/hyperlink" Target="https://www.3gpp.org/ftp/TSG_SA/WG5_TM/TSGS5_150/Docs/S5-235041.zip" TargetMode="External"/><Relationship Id="rId1" Type="http://schemas.openxmlformats.org/officeDocument/2006/relationships/slideLayout" Target="../slideLayouts/slideLayout3.xml"/><Relationship Id="rId6" Type="http://schemas.openxmlformats.org/officeDocument/2006/relationships/hyperlink" Target="https://www.3gpp.org/ftp/TSG_SA/WG5_TM/TSGS5_150/Docs/S5-235046.zip" TargetMode="External"/><Relationship Id="rId11" Type="http://schemas.openxmlformats.org/officeDocument/2006/relationships/hyperlink" Target="https://www.3gpp.org/ftp/TSG_SA/WG5_TM/TSGS5_150/Docs/S5-235051.zip" TargetMode="External"/><Relationship Id="rId5" Type="http://schemas.openxmlformats.org/officeDocument/2006/relationships/hyperlink" Target="https://www.3gpp.org/ftp/TSG_SA/WG5_TM/TSGS5_150/Docs/S5-235045.zip" TargetMode="External"/><Relationship Id="rId15" Type="http://schemas.openxmlformats.org/officeDocument/2006/relationships/hyperlink" Target="https://www.3gpp.org/ftp/TSG_SA/WG5_TM/TSGS5_150/Docs/S5-235109.zip" TargetMode="External"/><Relationship Id="rId10" Type="http://schemas.openxmlformats.org/officeDocument/2006/relationships/hyperlink" Target="https://www.3gpp.org/ftp/TSG_SA/WG5_TM/TSGS5_150/Docs/S5-235050.zip" TargetMode="External"/><Relationship Id="rId4" Type="http://schemas.openxmlformats.org/officeDocument/2006/relationships/hyperlink" Target="https://www.3gpp.org/ftp/TSG_SA/WG5_TM/TSGS5_150/Docs/S5-235044.zip" TargetMode="External"/><Relationship Id="rId9" Type="http://schemas.openxmlformats.org/officeDocument/2006/relationships/hyperlink" Target="https://www.3gpp.org/ftp/TSG_SA/WG5_TM/TSGS5_150/Docs/S5-235049.zip" TargetMode="External"/><Relationship Id="rId14" Type="http://schemas.openxmlformats.org/officeDocument/2006/relationships/hyperlink" Target="https://www.3gpp.org/ftp/TSG_SA/WG5_TM/TSGS5_150/Docs/S5-235057.zip"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Email_Discussions/SA5/OAM%20rapporteur%20calls/Rapporteur%20call%20%23147"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WG5_TM/TSGS5_150/Docs/S5-235022.zip" TargetMode="External"/><Relationship Id="rId2" Type="http://schemas.openxmlformats.org/officeDocument/2006/relationships/hyperlink" Target="https://www.3gpp.org/ftp/TSG_SA/WG5_TM/TSGS5_150/Docs/S5-235020.zip" TargetMode="External"/><Relationship Id="rId1" Type="http://schemas.openxmlformats.org/officeDocument/2006/relationships/slideLayout" Target="../slideLayouts/slideLayout3.xml"/><Relationship Id="rId6" Type="http://schemas.openxmlformats.org/officeDocument/2006/relationships/hyperlink" Target="https://www.3gpp.org/ftp/TSG_SA/WG5_TM/TSGS5_150/Docs/S5-235215.zip" TargetMode="External"/><Relationship Id="rId5" Type="http://schemas.openxmlformats.org/officeDocument/2006/relationships/hyperlink" Target="https://www.3gpp.org/ftp/TSG_SA/WG5_TM/TSGS5_150/Docs/S5-235052.zip" TargetMode="External"/><Relationship Id="rId4" Type="http://schemas.openxmlformats.org/officeDocument/2006/relationships/hyperlink" Target="https://www.3gpp.org/ftp/TSG_SA/WG5_TM/TSGS5_150/Docs/S5-235023.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5"/>
            <a:ext cx="8621712" cy="1485633"/>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OAM&amp;P Exec Report</a:t>
            </a:r>
            <a:br>
              <a:rPr lang="en-GB" sz="4800" b="1" i="1" dirty="0"/>
            </a:br>
            <a:r>
              <a:rPr lang="fr-FR" altLang="zh-CN" sz="2400" dirty="0">
                <a:latin typeface="Arial" pitchFamily="34" charset="0"/>
              </a:rPr>
              <a:t>SA5#150, 21 – 25 </a:t>
            </a:r>
            <a:r>
              <a:rPr lang="en-US" altLang="zh-CN" sz="2400" dirty="0">
                <a:latin typeface="Arial" pitchFamily="34" charset="0"/>
              </a:rPr>
              <a:t>August, 2023</a:t>
            </a:r>
            <a:br>
              <a:rPr lang="fr-FR" altLang="zh-CN" sz="2400" dirty="0">
                <a:latin typeface="Arial" pitchFamily="34" charset="0"/>
              </a:rPr>
            </a:br>
            <a:r>
              <a:rPr lang="en-US" altLang="zh-CN" sz="2400" dirty="0">
                <a:latin typeface="Arial" pitchFamily="34" charset="0"/>
              </a:rPr>
              <a:t>Goteborg, Sweden</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428726"/>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Tovinger, SA5 </a:t>
            </a:r>
            <a:r>
              <a:rPr lang="en-GB" altLang="zh-CN" sz="2400" dirty="0">
                <a:latin typeface="Arial" charset="0"/>
              </a:rPr>
              <a:t>Vice-</a:t>
            </a:r>
            <a:r>
              <a:rPr lang="en-US" altLang="en-US" sz="2400" dirty="0">
                <a:latin typeface="Arial" charset="0"/>
              </a:rPr>
              <a:t>Chair, </a:t>
            </a:r>
            <a:r>
              <a:rPr lang="en-US" altLang="zh-CN" sz="2400" dirty="0">
                <a:latin typeface="Arial" charset="0"/>
              </a:rPr>
              <a:t>ERICSSON</a:t>
            </a:r>
          </a:p>
          <a:p>
            <a:pPr>
              <a:lnSpc>
                <a:spcPct val="80000"/>
              </a:lnSpc>
            </a:pPr>
            <a:r>
              <a:rPr lang="en-US" altLang="zh-CN" sz="2400" dirty="0">
                <a:latin typeface="Arial" charset="0"/>
              </a:rPr>
              <a:t>Anatoly Andrianov, </a:t>
            </a:r>
            <a:r>
              <a:rPr lang="en-US" altLang="en-US" sz="2400" dirty="0">
                <a:latin typeface="Arial" charset="0"/>
              </a:rPr>
              <a:t>SA5 </a:t>
            </a:r>
            <a:r>
              <a:rPr lang="en-GB" altLang="zh-CN" sz="2400" dirty="0">
                <a:latin typeface="Arial" charset="0"/>
              </a:rPr>
              <a:t>Vice-</a:t>
            </a:r>
            <a:r>
              <a:rPr lang="en-US" altLang="en-US" sz="2400" dirty="0">
                <a:latin typeface="Arial" charset="0"/>
              </a:rPr>
              <a:t>Chair, </a:t>
            </a:r>
            <a:r>
              <a:rPr lang="en-US" altLang="zh-CN" sz="2400" dirty="0">
                <a:latin typeface="Arial" charset="0"/>
              </a:rPr>
              <a:t>NOKIA</a:t>
            </a:r>
          </a:p>
          <a:p>
            <a:pPr>
              <a:lnSpc>
                <a:spcPct val="80000"/>
              </a:lnSpc>
            </a:pPr>
            <a:r>
              <a:rPr lang="en-US" altLang="zh-CN" sz="2400" dirty="0">
                <a:latin typeface="Arial" charset="0"/>
              </a:rPr>
              <a:t>Mirko Cano Soveri, MCC</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LSs (SA5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78131133"/>
              </p:ext>
            </p:extLst>
          </p:nvPr>
        </p:nvGraphicFramePr>
        <p:xfrm>
          <a:off x="651462" y="2194880"/>
          <a:ext cx="9730388" cy="717441"/>
        </p:xfrm>
        <a:graphic>
          <a:graphicData uri="http://schemas.openxmlformats.org/drawingml/2006/table">
            <a:tbl>
              <a:tblPr firstRow="1" bandRow="1">
                <a:tableStyleId>{5C22544A-7EE6-4342-B048-85BDC9FD1C3A}</a:tableStyleId>
              </a:tblPr>
              <a:tblGrid>
                <a:gridCol w="1072625">
                  <a:extLst>
                    <a:ext uri="{9D8B030D-6E8A-4147-A177-3AD203B41FA5}">
                      <a16:colId xmlns:a16="http://schemas.microsoft.com/office/drawing/2014/main" val="570476699"/>
                    </a:ext>
                  </a:extLst>
                </a:gridCol>
                <a:gridCol w="4156074">
                  <a:extLst>
                    <a:ext uri="{9D8B030D-6E8A-4147-A177-3AD203B41FA5}">
                      <a16:colId xmlns:a16="http://schemas.microsoft.com/office/drawing/2014/main" val="2618836924"/>
                    </a:ext>
                  </a:extLst>
                </a:gridCol>
                <a:gridCol w="1580592">
                  <a:extLst>
                    <a:ext uri="{9D8B030D-6E8A-4147-A177-3AD203B41FA5}">
                      <a16:colId xmlns:a16="http://schemas.microsoft.com/office/drawing/2014/main" val="2652586482"/>
                    </a:ext>
                  </a:extLst>
                </a:gridCol>
                <a:gridCol w="1441698">
                  <a:extLst>
                    <a:ext uri="{9D8B030D-6E8A-4147-A177-3AD203B41FA5}">
                      <a16:colId xmlns:a16="http://schemas.microsoft.com/office/drawing/2014/main" val="3690116950"/>
                    </a:ext>
                  </a:extLst>
                </a:gridCol>
                <a:gridCol w="1479399">
                  <a:extLst>
                    <a:ext uri="{9D8B030D-6E8A-4147-A177-3AD203B41FA5}">
                      <a16:colId xmlns:a16="http://schemas.microsoft.com/office/drawing/2014/main" val="2952368263"/>
                    </a:ext>
                  </a:extLst>
                </a:gridCol>
              </a:tblGrid>
              <a:tr h="429141">
                <a:tc>
                  <a:txBody>
                    <a:bodyPr/>
                    <a:lstStyle/>
                    <a:p>
                      <a:pPr algn="ctr">
                        <a:spcAft>
                          <a:spcPts val="0"/>
                        </a:spcAft>
                      </a:pPr>
                      <a:r>
                        <a:rPr lang="en-US" sz="1200" b="1"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Tdoc</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Title</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a:solidFill>
                            <a:srgbClr val="000000"/>
                          </a:solidFill>
                          <a:effectLst/>
                          <a:latin typeface="Arial" panose="020B0604020202020204" pitchFamily="34" charset="0"/>
                          <a:ea typeface="+mn-ea"/>
                          <a:cs typeface="Arial" panose="020B0604020202020204" pitchFamily="34" charset="0"/>
                        </a:rPr>
                        <a:t>To</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Cc</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ReplyTo</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88300">
                <a:tc>
                  <a:txBody>
                    <a:bodyPr/>
                    <a:lstStyle/>
                    <a:p>
                      <a:endParaRPr lang="en-US" sz="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800" dirty="0">
                        <a:effectLst/>
                        <a:latin typeface="Arial" panose="020B0604020202020204" pitchFamily="34" charset="0"/>
                        <a:ea typeface="宋体" panose="02010600030101010101" pitchFamily="2" charset="-122"/>
                        <a:cs typeface="Arial" panose="020B0604020202020204" pitchFamily="34" charset="0"/>
                      </a:endParaRPr>
                    </a:p>
                  </a:txBody>
                  <a:tcPr marL="8227" marR="8227" marT="8227" marB="82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800" dirty="0">
                        <a:effectLst/>
                        <a:latin typeface="Arial" panose="020B0604020202020204" pitchFamily="34" charset="0"/>
                        <a:ea typeface="宋体" panose="02010600030101010101" pitchFamily="2" charset="-122"/>
                        <a:cs typeface="Arial" panose="020B0604020202020204" pitchFamily="34" charset="0"/>
                      </a:endParaRPr>
                    </a:p>
                  </a:txBody>
                  <a:tcPr marL="8227" marR="8227" marT="8227" marB="82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2387503"/>
                  </a:ext>
                </a:extLst>
              </a:tr>
            </a:tbl>
          </a:graphicData>
        </a:graphic>
      </p:graphicFrame>
      <p:sp>
        <p:nvSpPr>
          <p:cNvPr id="6" name="TextBox 5">
            <a:extLst>
              <a:ext uri="{FF2B5EF4-FFF2-40B4-BE49-F238E27FC236}">
                <a16:creationId xmlns:a16="http://schemas.microsoft.com/office/drawing/2014/main" id="{85024DC2-90A2-42F1-B120-0ADBEE0050FB}"/>
              </a:ext>
            </a:extLst>
          </p:cNvPr>
          <p:cNvSpPr txBox="1"/>
          <p:nvPr/>
        </p:nvSpPr>
        <p:spPr>
          <a:xfrm>
            <a:off x="2304288" y="1930024"/>
            <a:ext cx="6892191" cy="1384995"/>
          </a:xfrm>
          <a:prstGeom prst="rect">
            <a:avLst/>
          </a:prstGeom>
          <a:solidFill>
            <a:schemeClr val="bg1"/>
          </a:solidFill>
        </p:spPr>
        <p:txBody>
          <a:bodyPr wrap="square" rtlCol="0" anchor="ctr">
            <a:spAutoFit/>
          </a:bodyPr>
          <a:lstStyle/>
          <a:p>
            <a:pPr algn="ctr"/>
            <a:endParaRPr lang="fr-FR" sz="2800" dirty="0"/>
          </a:p>
          <a:p>
            <a:pPr algn="ctr"/>
            <a:r>
              <a:rPr lang="fr-FR" sz="2800" dirty="0"/>
              <a:t>None at </a:t>
            </a:r>
            <a:r>
              <a:rPr lang="fr-FR" sz="2800" dirty="0" err="1"/>
              <a:t>this</a:t>
            </a:r>
            <a:r>
              <a:rPr lang="fr-FR" sz="2800" dirty="0"/>
              <a:t> meeting</a:t>
            </a:r>
          </a:p>
          <a:p>
            <a:pPr algn="ctr"/>
            <a:endParaRPr lang="en-US" sz="2800" dirty="0"/>
          </a:p>
        </p:txBody>
      </p:sp>
    </p:spTree>
    <p:extLst>
      <p:ext uri="{BB962C8B-B14F-4D97-AF65-F5344CB8AC3E}">
        <p14:creationId xmlns:p14="http://schemas.microsoft.com/office/powerpoint/2010/main" val="2802305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178ABB1F-846B-44CB-A8B9-058F2501BA60}"/>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sp>
        <p:nvSpPr>
          <p:cNvPr id="4" name="矩形 8">
            <a:extLst>
              <a:ext uri="{FF2B5EF4-FFF2-40B4-BE49-F238E27FC236}">
                <a16:creationId xmlns:a16="http://schemas.microsoft.com/office/drawing/2014/main" id="{D578F57F-97D6-46B3-A92C-6FAA29F27237}"/>
              </a:ext>
            </a:extLst>
          </p:cNvPr>
          <p:cNvSpPr/>
          <p:nvPr/>
        </p:nvSpPr>
        <p:spPr>
          <a:xfrm>
            <a:off x="0" y="671965"/>
            <a:ext cx="10247086" cy="276999"/>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Altogether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49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WIs/SIs, including </a:t>
            </a:r>
            <a:r>
              <a:rPr kumimoji="0" lang="en-US" altLang="zh-CN" sz="1200" b="1" i="0" u="none" strike="noStrike" kern="1200" cap="none" spc="0" normalizeH="0" baseline="0" noProof="0" dirty="0">
                <a:ln>
                  <a:noFill/>
                </a:ln>
                <a:solidFill>
                  <a:srgbClr val="FF3300"/>
                </a:solidFill>
                <a:effectLst/>
                <a:uLnTx/>
                <a:uFillTx/>
                <a:latin typeface="Calibri"/>
                <a:ea typeface="宋体" panose="02010600030101010101" pitchFamily="2" charset="-122"/>
                <a:cs typeface="Arial" panose="020B0604020202020204" pitchFamily="34" charset="0"/>
              </a:rPr>
              <a:t>7</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SIs and </a:t>
            </a:r>
            <a:r>
              <a:rPr lang="en-US" altLang="zh-CN" sz="1200" b="1" dirty="0">
                <a:solidFill>
                  <a:srgbClr val="FF0000"/>
                </a:solidFill>
                <a:latin typeface="Calibri"/>
                <a:ea typeface="宋体" panose="02010600030101010101" pitchFamily="2" charset="-122"/>
              </a:rPr>
              <a:t>21</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WIs,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studies are finished,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2</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work items are finished. </a:t>
            </a:r>
          </a:p>
        </p:txBody>
      </p:sp>
      <p:graphicFrame>
        <p:nvGraphicFramePr>
          <p:cNvPr id="5" name="表格 6">
            <a:extLst>
              <a:ext uri="{FF2B5EF4-FFF2-40B4-BE49-F238E27FC236}">
                <a16:creationId xmlns:a16="http://schemas.microsoft.com/office/drawing/2014/main" id="{88B72763-B63E-4A6C-A4D8-F959E662BD5C}"/>
              </a:ext>
            </a:extLst>
          </p:cNvPr>
          <p:cNvGraphicFramePr>
            <a:graphicFrameLocks noGrp="1"/>
          </p:cNvGraphicFramePr>
          <p:nvPr>
            <p:extLst>
              <p:ext uri="{D42A27DB-BD31-4B8C-83A1-F6EECF244321}">
                <p14:modId xmlns:p14="http://schemas.microsoft.com/office/powerpoint/2010/main" val="1533513076"/>
              </p:ext>
            </p:extLst>
          </p:nvPr>
        </p:nvGraphicFramePr>
        <p:xfrm>
          <a:off x="120652" y="961356"/>
          <a:ext cx="5518148" cy="4116706"/>
        </p:xfrm>
        <a:graphic>
          <a:graphicData uri="http://schemas.openxmlformats.org/drawingml/2006/table">
            <a:tbl>
              <a:tblPr>
                <a:tableStyleId>{5C22544A-7EE6-4342-B048-85BDC9FD1C3A}</a:tableStyleId>
              </a:tblPr>
              <a:tblGrid>
                <a:gridCol w="274822">
                  <a:extLst>
                    <a:ext uri="{9D8B030D-6E8A-4147-A177-3AD203B41FA5}">
                      <a16:colId xmlns:a16="http://schemas.microsoft.com/office/drawing/2014/main" val="20000"/>
                    </a:ext>
                  </a:extLst>
                </a:gridCol>
                <a:gridCol w="2691782">
                  <a:extLst>
                    <a:ext uri="{9D8B030D-6E8A-4147-A177-3AD203B41FA5}">
                      <a16:colId xmlns:a16="http://schemas.microsoft.com/office/drawing/2014/main" val="20001"/>
                    </a:ext>
                  </a:extLst>
                </a:gridCol>
                <a:gridCol w="901778">
                  <a:extLst>
                    <a:ext uri="{9D8B030D-6E8A-4147-A177-3AD203B41FA5}">
                      <a16:colId xmlns:a16="http://schemas.microsoft.com/office/drawing/2014/main" val="3110116580"/>
                    </a:ext>
                  </a:extLst>
                </a:gridCol>
                <a:gridCol w="873816">
                  <a:extLst>
                    <a:ext uri="{9D8B030D-6E8A-4147-A177-3AD203B41FA5}">
                      <a16:colId xmlns:a16="http://schemas.microsoft.com/office/drawing/2014/main" val="3609828058"/>
                    </a:ext>
                  </a:extLst>
                </a:gridCol>
                <a:gridCol w="775950">
                  <a:extLst>
                    <a:ext uri="{9D8B030D-6E8A-4147-A177-3AD203B41FA5}">
                      <a16:colId xmlns:a16="http://schemas.microsoft.com/office/drawing/2014/main" val="2153679179"/>
                    </a:ext>
                  </a:extLst>
                </a:gridCol>
              </a:tblGrid>
              <a:tr h="172427">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574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Intelligence and Automation</a:t>
                      </a:r>
                      <a:endParaRPr lang="zh-CN" sz="800" b="1"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FS_eANL</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FS_ANLEVA</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SP-211445</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3789">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err="1">
                          <a:solidFill>
                            <a:schemeClr val="dk1"/>
                          </a:solidFill>
                          <a:latin typeface="Arial" panose="020B0604020202020204" pitchFamily="34" charset="0"/>
                          <a:ea typeface="+mn-ea"/>
                          <a:cs typeface="Arial" panose="020B0604020202020204" pitchFamily="34" charset="0"/>
                        </a:rPr>
                        <a:t>FS_eIDMS_MN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latin typeface="Arial" panose="020B0604020202020204" pitchFamily="34" charset="0"/>
                          <a:ea typeface="+mn-ea"/>
                          <a:cs typeface="Arial" panose="020B0604020202020204" pitchFamily="34" charset="0"/>
                        </a:rPr>
                        <a:t>SP-211450</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FS_NETSLICE_IDMS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SP-220278</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2106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FS_AIML_MGMT</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6"/>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FS_MANWDAF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SP-211435</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7"/>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FS_FSEV</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SP-220153</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9"/>
                  </a:ext>
                </a:extLst>
              </a:tr>
              <a:tr h="135741">
                <a:tc gridSpan="5">
                  <a:txBody>
                    <a:bodyPr/>
                    <a:lstStyle/>
                    <a:p>
                      <a:pPr algn="l">
                        <a:spcAft>
                          <a:spcPts val="0"/>
                        </a:spcAft>
                      </a:pPr>
                      <a:r>
                        <a:rPr lang="en-US" altLang="zh-CN" sz="900" b="1" dirty="0">
                          <a:solidFill>
                            <a:schemeClr val="bg1"/>
                          </a:solidFill>
                          <a:effectLst/>
                          <a:latin typeface="Arial" panose="020B0604020202020204" pitchFamily="34" charset="0"/>
                          <a:ea typeface="+mn-ea"/>
                          <a:cs typeface="Arial" panose="020B0604020202020204" pitchFamily="34" charset="0"/>
                        </a:rPr>
                        <a:t>Management Architecture and Mechanisms</a:t>
                      </a:r>
                      <a:endParaRPr lang="zh-CN" sz="900" b="1"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35618">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0"/>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1"/>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2"/>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FS_5GLAN_Mgt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SP-220324</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3"/>
                  </a:ext>
                </a:extLst>
              </a:tr>
              <a:tr h="1441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FS_MCVNF</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SP-220150</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4"/>
                  </a:ext>
                </a:extLst>
              </a:tr>
              <a:tr h="14229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FS_MANS_ph2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5"/>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SP-211427</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6"/>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7"/>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(finished)Study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FS_YANG</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SP-200765</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8"/>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China Unicom</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FS_IOT_NTN</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SP-220490</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20"/>
                  </a:ext>
                </a:extLst>
              </a:tr>
              <a:tr h="1452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22"/>
                  </a:ext>
                </a:extLst>
              </a:tr>
            </a:tbl>
          </a:graphicData>
        </a:graphic>
      </p:graphicFrame>
      <p:graphicFrame>
        <p:nvGraphicFramePr>
          <p:cNvPr id="6" name="表格 7">
            <a:extLst>
              <a:ext uri="{FF2B5EF4-FFF2-40B4-BE49-F238E27FC236}">
                <a16:creationId xmlns:a16="http://schemas.microsoft.com/office/drawing/2014/main" id="{0559C7EF-AA8B-4B7D-A44A-DF378FCCA6F2}"/>
              </a:ext>
            </a:extLst>
          </p:cNvPr>
          <p:cNvGraphicFramePr>
            <a:graphicFrameLocks noGrp="1"/>
          </p:cNvGraphicFramePr>
          <p:nvPr>
            <p:extLst>
              <p:ext uri="{D42A27DB-BD31-4B8C-83A1-F6EECF244321}">
                <p14:modId xmlns:p14="http://schemas.microsoft.com/office/powerpoint/2010/main" val="3660573509"/>
              </p:ext>
            </p:extLst>
          </p:nvPr>
        </p:nvGraphicFramePr>
        <p:xfrm>
          <a:off x="120652" y="5047582"/>
          <a:ext cx="5518148" cy="1463040"/>
        </p:xfrm>
        <a:graphic>
          <a:graphicData uri="http://schemas.openxmlformats.org/drawingml/2006/table">
            <a:tbl>
              <a:tblPr>
                <a:tableStyleId>{5C22544A-7EE6-4342-B048-85BDC9FD1C3A}</a:tableStyleId>
              </a:tblPr>
              <a:tblGrid>
                <a:gridCol w="265010">
                  <a:extLst>
                    <a:ext uri="{9D8B030D-6E8A-4147-A177-3AD203B41FA5}">
                      <a16:colId xmlns:a16="http://schemas.microsoft.com/office/drawing/2014/main" val="20000"/>
                    </a:ext>
                  </a:extLst>
                </a:gridCol>
                <a:gridCol w="2699384">
                  <a:extLst>
                    <a:ext uri="{9D8B030D-6E8A-4147-A177-3AD203B41FA5}">
                      <a16:colId xmlns:a16="http://schemas.microsoft.com/office/drawing/2014/main" val="20001"/>
                    </a:ext>
                  </a:extLst>
                </a:gridCol>
                <a:gridCol w="913640">
                  <a:extLst>
                    <a:ext uri="{9D8B030D-6E8A-4147-A177-3AD203B41FA5}">
                      <a16:colId xmlns:a16="http://schemas.microsoft.com/office/drawing/2014/main" val="20002"/>
                    </a:ext>
                  </a:extLst>
                </a:gridCol>
                <a:gridCol w="856343">
                  <a:extLst>
                    <a:ext uri="{9D8B030D-6E8A-4147-A177-3AD203B41FA5}">
                      <a16:colId xmlns:a16="http://schemas.microsoft.com/office/drawing/2014/main" val="20003"/>
                    </a:ext>
                  </a:extLst>
                </a:gridCol>
                <a:gridCol w="783771">
                  <a:extLst>
                    <a:ext uri="{9D8B030D-6E8A-4147-A177-3AD203B41FA5}">
                      <a16:colId xmlns:a16="http://schemas.microsoft.com/office/drawing/2014/main" val="20005"/>
                    </a:ext>
                  </a:extLst>
                </a:gridCol>
              </a:tblGrid>
              <a:tr h="119748">
                <a:tc gridSpan="5">
                  <a:txBody>
                    <a:bodyPr/>
                    <a:lstStyle/>
                    <a:p>
                      <a:pPr marL="0" algn="l" defTabSz="1219170" rtl="0" eaLnBrk="1" latinLnBrk="0" hangingPunct="1">
                        <a:spcAft>
                          <a:spcPts val="0"/>
                        </a:spcAft>
                      </a:pPr>
                      <a:r>
                        <a:rPr lang="en-US" altLang="zh-CN" sz="900" b="1" kern="1200" dirty="0">
                          <a:solidFill>
                            <a:schemeClr val="bg1"/>
                          </a:solidFill>
                          <a:effectLst/>
                          <a:latin typeface="Arial" panose="020B0604020202020204" pitchFamily="34" charset="0"/>
                          <a:ea typeface="+mn-ea"/>
                          <a:cs typeface="Arial" panose="020B0604020202020204" pitchFamily="34" charset="0"/>
                        </a:rPr>
                        <a:t>Support of New Services</a:t>
                      </a:r>
                      <a:endParaRPr lang="zh-CN" sz="900" b="1" kern="1200" dirty="0">
                        <a:solidFill>
                          <a:schemeClr val="bg1"/>
                        </a:solidFill>
                        <a:effectLst/>
                        <a:latin typeface="Arial" panose="020B0604020202020204" pitchFamily="34" charset="0"/>
                        <a:ea typeface="+mn-ea"/>
                        <a:cs typeface="Arial" panose="020B0604020202020204" pitchFamily="34" charset="0"/>
                      </a:endParaRPr>
                    </a:p>
                  </a:txBody>
                  <a:tcPr marL="9525" marR="9525" marT="9525" marB="9525">
                    <a:solidFill>
                      <a:schemeClr val="accent4"/>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(finished)Study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2"/>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3"/>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(finished) 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7"/>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7" name="表格 5">
            <a:extLst>
              <a:ext uri="{FF2B5EF4-FFF2-40B4-BE49-F238E27FC236}">
                <a16:creationId xmlns:a16="http://schemas.microsoft.com/office/drawing/2014/main" id="{56FFBA36-1DB3-45A5-B734-57A231250EAF}"/>
              </a:ext>
            </a:extLst>
          </p:cNvPr>
          <p:cNvGraphicFramePr>
            <a:graphicFrameLocks noGrp="1"/>
          </p:cNvGraphicFramePr>
          <p:nvPr>
            <p:extLst>
              <p:ext uri="{D42A27DB-BD31-4B8C-83A1-F6EECF244321}">
                <p14:modId xmlns:p14="http://schemas.microsoft.com/office/powerpoint/2010/main" val="1612539347"/>
              </p:ext>
            </p:extLst>
          </p:nvPr>
        </p:nvGraphicFramePr>
        <p:xfrm>
          <a:off x="6052278" y="961356"/>
          <a:ext cx="5949224" cy="4467624"/>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168804">
                <a:tc gridSpan="5">
                  <a:txBody>
                    <a:bodyPr/>
                    <a:lstStyle/>
                    <a:p>
                      <a:pPr algn="l">
                        <a:spcAft>
                          <a:spcPts val="0"/>
                        </a:spcAft>
                      </a:pPr>
                      <a:r>
                        <a:rPr lang="en-GB" sz="1100" b="1" dirty="0">
                          <a:effectLst/>
                          <a:latin typeface="Arial" panose="020B0604020202020204" pitchFamily="34" charset="0"/>
                          <a:cs typeface="Arial" panose="020B0604020202020204" pitchFamily="34" charset="0"/>
                        </a:rPr>
                        <a:t> </a:t>
                      </a:r>
                      <a:r>
                        <a:rPr lang="en-GB" sz="11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050" b="1" dirty="0">
                          <a:effectLst/>
                          <a:latin typeface="Arial" panose="020B0604020202020204" pitchFamily="34" charset="0"/>
                          <a:cs typeface="Arial" panose="020B0604020202020204" pitchFamily="34" charset="0"/>
                        </a:rPr>
                        <a:t> </a:t>
                      </a:r>
                      <a:endParaRPr lang="zh-CN" sz="16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Intelligence and Automation</a:t>
                      </a:r>
                      <a:endParaRPr lang="zh-CN" sz="9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9695">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p>
                  </a:txBody>
                  <a:tcPr marL="9525" marR="9525" marT="9525" marB="9525">
                    <a:solidFill>
                      <a:schemeClr val="tx2">
                        <a:lumMod val="20000"/>
                        <a:lumOff val="80000"/>
                      </a:schemeClr>
                    </a:solidFill>
                  </a:tcPr>
                </a:tc>
                <a:tc>
                  <a:txBody>
                    <a:bodyPr/>
                    <a:lstStyle/>
                    <a:p>
                      <a:r>
                        <a:rPr lang="en-US" altLang="zh-CN"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sz="2000"/>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fontAlgn="t"/>
                      <a:r>
                        <a:rPr lang="en-US" altLang="zh-CN" sz="800" b="0" i="0" u="none" strike="noStrike" dirty="0">
                          <a:solidFill>
                            <a:schemeClr val="tx1"/>
                          </a:solidFill>
                          <a:effectLst/>
                          <a:latin typeface="+mn-lt"/>
                          <a:ea typeface="等线" panose="02010600030101010101" pitchFamily="2" charset="-122"/>
                        </a:rPr>
                        <a:t>Management Data Analytics phase 2 </a:t>
                      </a: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Intel, NEC</a:t>
                      </a:r>
                      <a:endParaRPr lang="zh-CN" altLang="en-US" sz="2000"/>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eMDAS_Ph2</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Arial" panose="020B0604020202020204" pitchFamily="34" charset="0"/>
                          <a:ea typeface="+mn-ea"/>
                          <a:cs typeface="Arial" panose="020B0604020202020204" pitchFamily="34" charset="0"/>
                        </a:rPr>
                        <a:t>SP-220981</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AI/ML management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sz="2000">
                        <a:solidFill>
                          <a:schemeClr val="tx1"/>
                        </a:solidFill>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AIML_MGT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800" dirty="0">
                          <a:solidFill>
                            <a:schemeClr val="tx1"/>
                          </a:solidFill>
                          <a:effectLst/>
                          <a:latin typeface="Arial" panose="020B0604020202020204" pitchFamily="34" charset="0"/>
                          <a:cs typeface="Arial" panose="020B0604020202020204" pitchFamily="34" charset="0"/>
                        </a:rPr>
                        <a:t>SP-230335</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4</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 phase 2 </a:t>
                      </a:r>
                    </a:p>
                  </a:txBody>
                  <a:tcPr marL="6350" marR="6350" marT="6350" marB="0" anchor="b">
                    <a:solidFill>
                      <a:schemeClr val="tx2">
                        <a:lumMod val="20000"/>
                        <a:lumOff val="80000"/>
                      </a:schemeClr>
                    </a:solidFill>
                  </a:tcPr>
                </a:tc>
                <a:tc>
                  <a:txBody>
                    <a:bodyPr/>
                    <a:lstStyle/>
                    <a:p>
                      <a:r>
                        <a:rPr lang="en-US" sz="800" kern="1200">
                          <a:solidFill>
                            <a:schemeClr val="tx1"/>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sz="2000">
                        <a:solidFill>
                          <a:schemeClr val="tx1"/>
                        </a:solidFill>
                      </a:endParaRPr>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SP-230180</a:t>
                      </a:r>
                    </a:p>
                  </a:txBody>
                  <a:tcPr marL="6350" marR="6350" marT="6350" marB="0" anchor="b">
                    <a:solidFill>
                      <a:schemeClr val="tx2">
                        <a:lumMod val="20000"/>
                        <a:lumOff val="80000"/>
                      </a:schemeClr>
                    </a:solidFill>
                  </a:tcPr>
                </a:tc>
                <a:extLst>
                  <a:ext uri="{0D108BD9-81ED-4DB2-BD59-A6C34878D82A}">
                    <a16:rowId xmlns:a16="http://schemas.microsoft.com/office/drawing/2014/main" val="13349373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Management Architecture and Mechanisms</a:t>
                      </a:r>
                      <a:endParaRPr lang="zh-CN" sz="9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Service based management architecture </a:t>
                      </a:r>
                    </a:p>
                  </a:txBody>
                  <a:tcPr marL="6350" marR="6350" marT="6350" marB="0" anchor="b">
                    <a:solidFill>
                      <a:schemeClr val="accent1">
                        <a:lumMod val="40000"/>
                        <a:lumOff val="60000"/>
                      </a:schemeClr>
                    </a:solidFill>
                  </a:tcPr>
                </a:tc>
                <a:tc>
                  <a:txBody>
                    <a:bodyPr/>
                    <a:lstStyle/>
                    <a:p>
                      <a:r>
                        <a:rPr lang="en-US" sz="800" kern="1200">
                          <a:solidFill>
                            <a:schemeClr val="tx1"/>
                          </a:solidFill>
                          <a:effectLst/>
                          <a:latin typeface="Arial" panose="020B0604020202020204" pitchFamily="34" charset="0"/>
                          <a:ea typeface="+mn-ea"/>
                          <a:cs typeface="Arial" panose="020B0604020202020204" pitchFamily="34" charset="0"/>
                        </a:rPr>
                        <a:t>Huawei,</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Ericsson,</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solidFill>
                          <a:schemeClr val="tx1"/>
                        </a:solidFill>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eSBMA</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SP-230174</a:t>
                      </a:r>
                    </a:p>
                  </a:txBody>
                  <a:tcPr marL="6350" marR="6350" marT="6350" marB="0" anchor="b">
                    <a:solidFill>
                      <a:schemeClr val="accent1">
                        <a:lumMod val="40000"/>
                        <a:lumOff val="60000"/>
                      </a:schemeClr>
                    </a:solidFill>
                  </a:tcPr>
                </a:tc>
                <a:extLst>
                  <a:ext uri="{0D108BD9-81ED-4DB2-BD59-A6C34878D82A}">
                    <a16:rowId xmlns:a16="http://schemas.microsoft.com/office/drawing/2014/main" val="1159492382"/>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6</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Ericsson </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4"/>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Samsung</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308453416"/>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8</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Management of Trace/MDT phase 2 </a:t>
                      </a: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5GMDT_Ph2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03857364"/>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9</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349257668"/>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800" dirty="0">
                          <a:solidFill>
                            <a:schemeClr val="tx1"/>
                          </a:solidFill>
                          <a:effectLst/>
                          <a:latin typeface="Arial" panose="020B0604020202020204" pitchFamily="34" charset="0"/>
                          <a:ea typeface="+mn-ea"/>
                          <a:cs typeface="Arial" panose="020B0604020202020204" pitchFamily="34" charset="0"/>
                        </a:rPr>
                        <a:t>(finished) Enhancement of </a:t>
                      </a:r>
                      <a:r>
                        <a:rPr lang="en-GB" altLang="zh-CN" sz="800" dirty="0" err="1">
                          <a:solidFill>
                            <a:schemeClr val="tx1"/>
                          </a:solidFill>
                          <a:effectLst/>
                          <a:latin typeface="Arial" panose="020B0604020202020204" pitchFamily="34" charset="0"/>
                          <a:ea typeface="+mn-ea"/>
                          <a:cs typeface="Arial" panose="020B0604020202020204" pitchFamily="34" charset="0"/>
                        </a:rPr>
                        <a:t>QoE</a:t>
                      </a:r>
                      <a:r>
                        <a:rPr lang="en-GB" altLang="zh-CN" sz="800" dirty="0">
                          <a:solidFill>
                            <a:schemeClr val="tx1"/>
                          </a:solidFill>
                          <a:effectLst/>
                          <a:latin typeface="Arial" panose="020B0604020202020204" pitchFamily="34" charset="0"/>
                          <a:ea typeface="+mn-ea"/>
                          <a:cs typeface="Arial" panose="020B0604020202020204" pitchFamily="34" charset="0"/>
                        </a:rPr>
                        <a:t> Measurement Collection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eQoE</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4117441265"/>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11</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Additional NRM features phase 2 </a:t>
                      </a: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5"/>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Management Aspects related to NWDAF </a:t>
                      </a:r>
                    </a:p>
                  </a:txBody>
                  <a:tcPr marL="6350" marR="6350" marT="6350" marB="0" anchor="b">
                    <a:solidFill>
                      <a:schemeClr val="accent1">
                        <a:lumMod val="40000"/>
                        <a:lumOff val="60000"/>
                      </a:schemeClr>
                    </a:solidFill>
                  </a:tcPr>
                </a:tc>
                <a:tc>
                  <a:txBody>
                    <a:bodyPr/>
                    <a:lstStyle/>
                    <a:p>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sz="2000" dirty="0">
                        <a:solidFill>
                          <a:schemeClr val="tx1"/>
                        </a:solidFill>
                      </a:endParaRPr>
                    </a:p>
                  </a:txBody>
                  <a:tcPr marL="6350" marR="6350" marT="6350" marB="0" anchor="b">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SP-230181</a:t>
                      </a:r>
                    </a:p>
                  </a:txBody>
                  <a:tcPr marL="6350" marR="6350" marT="6350" marB="0" anchor="b">
                    <a:solidFill>
                      <a:schemeClr val="accent1">
                        <a:lumMod val="40000"/>
                        <a:lumOff val="60000"/>
                      </a:schemeClr>
                    </a:solidFill>
                  </a:tcPr>
                </a:tc>
                <a:extLst>
                  <a:ext uri="{0D108BD9-81ED-4DB2-BD59-A6C34878D82A}">
                    <a16:rowId xmlns:a16="http://schemas.microsoft.com/office/drawing/2014/main" val="2707155363"/>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Samsung,</a:t>
                      </a:r>
                      <a:r>
                        <a:rPr lang="en-US" altLang="zh-CN" sz="8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6"/>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14</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 of 5GLAN</a:t>
                      </a:r>
                    </a:p>
                  </a:txBody>
                  <a:tcPr marL="6350" marR="6350" marT="6350" marB="0" anchor="b">
                    <a:solidFill>
                      <a:schemeClr val="accent1">
                        <a:lumMod val="40000"/>
                        <a:lumOff val="6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Mobile Com. Corporation</a:t>
                      </a:r>
                      <a:endParaRPr lang="zh-CN" altLang="en-US" sz="2000" dirty="0">
                        <a:solidFill>
                          <a:schemeClr val="tx1"/>
                        </a:solidFill>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5GLAN_Mgt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SP-230175</a:t>
                      </a:r>
                    </a:p>
                  </a:txBody>
                  <a:tcPr marL="6350" marR="6350" marT="6350" marB="0" anchor="b">
                    <a:solidFill>
                      <a:schemeClr val="accent1">
                        <a:lumMod val="40000"/>
                        <a:lumOff val="60000"/>
                      </a:schemeClr>
                    </a:solidFill>
                  </a:tcPr>
                </a:tc>
                <a:extLst>
                  <a:ext uri="{0D108BD9-81ED-4DB2-BD59-A6C34878D82A}">
                    <a16:rowId xmlns:a16="http://schemas.microsoft.com/office/drawing/2014/main" val="2230201879"/>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Aspects of NTN</a:t>
                      </a:r>
                    </a:p>
                  </a:txBody>
                  <a:tcPr marL="6350" marR="6350" marT="6350" marB="0" anchor="b">
                    <a:solidFill>
                      <a:schemeClr val="accent1">
                        <a:lumMod val="40000"/>
                        <a:lumOff val="6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a:t>
                      </a:r>
                      <a:r>
                        <a:rPr lang="en-US" sz="800" kern="1200" dirty="0" err="1">
                          <a:solidFill>
                            <a:schemeClr val="tx1"/>
                          </a:solidFill>
                          <a:effectLst/>
                          <a:latin typeface="Arial" panose="020B0604020202020204" pitchFamily="34" charset="0"/>
                          <a:ea typeface="+mn-ea"/>
                          <a:cs typeface="Arial" panose="020B0604020202020204" pitchFamily="34" charset="0"/>
                        </a:rPr>
                        <a:t>Unicom,CATT</a:t>
                      </a:r>
                      <a:endParaRPr lang="zh-CN" altLang="en-US" sz="2000" dirty="0">
                        <a:solidFill>
                          <a:schemeClr val="tx1"/>
                        </a:solidFill>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OAM_NTN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SP-230183</a:t>
                      </a:r>
                    </a:p>
                  </a:txBody>
                  <a:tcPr marL="6350" marR="6350" marT="6350" marB="0" anchor="b">
                    <a:solidFill>
                      <a:schemeClr val="accent1">
                        <a:lumMod val="40000"/>
                        <a:lumOff val="60000"/>
                      </a:schemeClr>
                    </a:solidFill>
                  </a:tcPr>
                </a:tc>
                <a:extLst>
                  <a:ext uri="{0D108BD9-81ED-4DB2-BD59-A6C34878D82A}">
                    <a16:rowId xmlns:a16="http://schemas.microsoft.com/office/drawing/2014/main" val="2223995143"/>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(finished) methodology for deprecation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OAM_MetDep</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17</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of cloud-native Virtualized Network Functions</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a:t>
                      </a:r>
                      <a:r>
                        <a:rPr lang="en-US" altLang="zh-CN" sz="800" kern="1200" dirty="0" err="1">
                          <a:solidFill>
                            <a:schemeClr val="tx1"/>
                          </a:solidFill>
                          <a:effectLst/>
                          <a:latin typeface="Arial" panose="020B0604020202020204" pitchFamily="34" charset="0"/>
                          <a:ea typeface="+mn-ea"/>
                          <a:cs typeface="Arial" panose="020B0604020202020204" pitchFamily="34" charset="0"/>
                        </a:rPr>
                        <a:t>Mobile,Huawei,AsiaInfo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MCVNF</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SP-230764</a:t>
                      </a:r>
                      <a:endParaRPr 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extLst>
                  <a:ext uri="{0D108BD9-81ED-4DB2-BD59-A6C34878D82A}">
                    <a16:rowId xmlns:a16="http://schemas.microsoft.com/office/drawing/2014/main" val="224291887"/>
                  </a:ext>
                </a:extLst>
              </a:tr>
              <a:tr h="12707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18</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 of 5G Network Sharing Phase2</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Unicom, Ericsson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MANS_ph2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SP-230629</a:t>
                      </a:r>
                    </a:p>
                  </a:txBody>
                  <a:tcPr marL="6350" marR="6350" marT="6350" marB="0" anchor="b">
                    <a:solidFill>
                      <a:schemeClr val="accent1">
                        <a:lumMod val="40000"/>
                        <a:lumOff val="60000"/>
                      </a:schemeClr>
                    </a:solidFill>
                  </a:tcPr>
                </a:tc>
                <a:extLst>
                  <a:ext uri="{0D108BD9-81ED-4DB2-BD59-A6C34878D82A}">
                    <a16:rowId xmlns:a16="http://schemas.microsoft.com/office/drawing/2014/main" val="3382796383"/>
                  </a:ext>
                </a:extLst>
              </a:tr>
              <a:tr h="15521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19</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Aspects of URLLC</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Unicom</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URLLC_Mgt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SP-230631</a:t>
                      </a:r>
                    </a:p>
                  </a:txBody>
                  <a:tcPr marL="6350" marR="6350" marT="6350" marB="0" anchor="b">
                    <a:solidFill>
                      <a:schemeClr val="accent1">
                        <a:lumMod val="40000"/>
                        <a:lumOff val="60000"/>
                      </a:schemeClr>
                    </a:solidFill>
                  </a:tcPr>
                </a:tc>
                <a:extLst>
                  <a:ext uri="{0D108BD9-81ED-4DB2-BD59-A6C34878D82A}">
                    <a16:rowId xmlns:a16="http://schemas.microsoft.com/office/drawing/2014/main" val="3347114006"/>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chemeClr val="bg1"/>
                          </a:solidFill>
                          <a:effectLst/>
                          <a:latin typeface="Arial" panose="020B0604020202020204" pitchFamily="34" charset="0"/>
                          <a:ea typeface="+mn-ea"/>
                          <a:cs typeface="Arial" panose="020B0604020202020204" pitchFamily="34" charset="0"/>
                        </a:rPr>
                        <a:t>Support of New Services</a:t>
                      </a:r>
                      <a:endParaRPr lang="zh-CN" sz="10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20</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Access control for management service </a:t>
                      </a: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MSAC</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937838449"/>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a:solidFill>
                            <a:srgbClr val="000000"/>
                          </a:solidFill>
                          <a:effectLst/>
                          <a:latin typeface="Arial" panose="020B0604020202020204" pitchFamily="34" charset="0"/>
                          <a:ea typeface="+mn-ea"/>
                          <a:cs typeface="Arial" panose="020B0604020202020204" pitchFamily="34" charset="0"/>
                        </a:rPr>
                        <a:t>Huawei</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8"/>
                  </a:ext>
                </a:extLst>
              </a:tr>
              <a:tr h="152782">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22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Management of non-public networks phase 2</a:t>
                      </a:r>
                    </a:p>
                  </a:txBody>
                  <a:tcPr marL="6350" marR="6350" marT="6350" marB="0" anchor="b">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OAM_NPN_Ph2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SP-230184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700419553"/>
                  </a:ext>
                </a:extLst>
              </a:tr>
              <a:tr h="1527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23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Network and Service Operations for Energy Utilities</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Samsung</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NSOEU</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SP-230632</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877023117"/>
                  </a:ext>
                </a:extLst>
              </a:tr>
            </a:tbl>
          </a:graphicData>
        </a:graphic>
      </p:graphicFrame>
    </p:spTree>
    <p:extLst>
      <p:ext uri="{BB962C8B-B14F-4D97-AF65-F5344CB8AC3E}">
        <p14:creationId xmlns:p14="http://schemas.microsoft.com/office/powerpoint/2010/main" val="25651550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 (1/2)</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722189954"/>
              </p:ext>
            </p:extLst>
          </p:nvPr>
        </p:nvGraphicFramePr>
        <p:xfrm>
          <a:off x="195383" y="1027207"/>
          <a:ext cx="11801232" cy="5243217"/>
        </p:xfrm>
        <a:graphic>
          <a:graphicData uri="http://schemas.openxmlformats.org/drawingml/2006/table">
            <a:tbl>
              <a:tblPr firstRow="1" firstCol="1" bandRow="1">
                <a:tableStyleId>{F5AB1C69-6EDB-4FF4-983F-18BD219EF322}</a:tableStyleId>
              </a:tblPr>
              <a:tblGrid>
                <a:gridCol w="518771">
                  <a:extLst>
                    <a:ext uri="{9D8B030D-6E8A-4147-A177-3AD203B41FA5}">
                      <a16:colId xmlns:a16="http://schemas.microsoft.com/office/drawing/2014/main" val="20000"/>
                    </a:ext>
                  </a:extLst>
                </a:gridCol>
                <a:gridCol w="2583190">
                  <a:extLst>
                    <a:ext uri="{9D8B030D-6E8A-4147-A177-3AD203B41FA5}">
                      <a16:colId xmlns:a16="http://schemas.microsoft.com/office/drawing/2014/main" val="20001"/>
                    </a:ext>
                  </a:extLst>
                </a:gridCol>
                <a:gridCol w="774746">
                  <a:extLst>
                    <a:ext uri="{9D8B030D-6E8A-4147-A177-3AD203B41FA5}">
                      <a16:colId xmlns:a16="http://schemas.microsoft.com/office/drawing/2014/main" val="20002"/>
                    </a:ext>
                  </a:extLst>
                </a:gridCol>
                <a:gridCol w="1004974">
                  <a:extLst>
                    <a:ext uri="{9D8B030D-6E8A-4147-A177-3AD203B41FA5}">
                      <a16:colId xmlns:a16="http://schemas.microsoft.com/office/drawing/2014/main" val="20005"/>
                    </a:ext>
                  </a:extLst>
                </a:gridCol>
                <a:gridCol w="605048">
                  <a:extLst>
                    <a:ext uri="{9D8B030D-6E8A-4147-A177-3AD203B41FA5}">
                      <a16:colId xmlns:a16="http://schemas.microsoft.com/office/drawing/2014/main" val="20006"/>
                    </a:ext>
                  </a:extLst>
                </a:gridCol>
                <a:gridCol w="586714">
                  <a:extLst>
                    <a:ext uri="{9D8B030D-6E8A-4147-A177-3AD203B41FA5}">
                      <a16:colId xmlns:a16="http://schemas.microsoft.com/office/drawing/2014/main" val="2750818335"/>
                    </a:ext>
                  </a:extLst>
                </a:gridCol>
                <a:gridCol w="512973">
                  <a:extLst>
                    <a:ext uri="{9D8B030D-6E8A-4147-A177-3AD203B41FA5}">
                      <a16:colId xmlns:a16="http://schemas.microsoft.com/office/drawing/2014/main" val="20007"/>
                    </a:ext>
                  </a:extLst>
                </a:gridCol>
                <a:gridCol w="469900">
                  <a:extLst>
                    <a:ext uri="{9D8B030D-6E8A-4147-A177-3AD203B41FA5}">
                      <a16:colId xmlns:a16="http://schemas.microsoft.com/office/drawing/2014/main" val="20008"/>
                    </a:ext>
                  </a:extLst>
                </a:gridCol>
                <a:gridCol w="919177">
                  <a:extLst>
                    <a:ext uri="{9D8B030D-6E8A-4147-A177-3AD203B41FA5}">
                      <a16:colId xmlns:a16="http://schemas.microsoft.com/office/drawing/2014/main" val="20009"/>
                    </a:ext>
                  </a:extLst>
                </a:gridCol>
                <a:gridCol w="1431830">
                  <a:extLst>
                    <a:ext uri="{9D8B030D-6E8A-4147-A177-3AD203B41FA5}">
                      <a16:colId xmlns:a16="http://schemas.microsoft.com/office/drawing/2014/main" val="20010"/>
                    </a:ext>
                  </a:extLst>
                </a:gridCol>
                <a:gridCol w="1390046">
                  <a:extLst>
                    <a:ext uri="{9D8B030D-6E8A-4147-A177-3AD203B41FA5}">
                      <a16:colId xmlns:a16="http://schemas.microsoft.com/office/drawing/2014/main" val="20012"/>
                    </a:ext>
                  </a:extLst>
                </a:gridCol>
                <a:gridCol w="1003863">
                  <a:extLst>
                    <a:ext uri="{9D8B030D-6E8A-4147-A177-3AD203B41FA5}">
                      <a16:colId xmlns:a16="http://schemas.microsoft.com/office/drawing/2014/main" val="20013"/>
                    </a:ext>
                  </a:extLst>
                </a:gridCol>
              </a:tblGrid>
              <a:tr h="112527">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6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0">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SA2, RAN3</a:t>
                      </a: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0-&gt;20-&gt;35%</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800" kern="1200" dirty="0">
                          <a:solidFill>
                            <a:srgbClr val="000000"/>
                          </a:solidFill>
                          <a:effectLst/>
                          <a:latin typeface="+mn-lt"/>
                          <a:ea typeface="+mn-ea"/>
                          <a:cs typeface="Arial" panose="020B0604020202020204" pitchFamily="34" charset="0"/>
                        </a:rPr>
                        <a:t>28.105; 28.552; 32.425; 28.554; 28.541 </a:t>
                      </a:r>
                    </a:p>
                  </a:txBody>
                  <a:tcPr marL="9525" marR="9525" marT="9525" marB="9525" anchor="ctr"/>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Yao, Yizhi, Intel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Hassan Al-kanani, NEC</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3324002326"/>
                  </a:ext>
                </a:extLst>
              </a:tr>
              <a:tr h="0">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NSRULE</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2023)</a:t>
                      </a:r>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70%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0-&gt;15-&gt;35-&gt;45-&gt;55-&gt;60-&gt;60-&gt;70%</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28.531; 28.541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Robert Petersen, Ericsson </a:t>
                      </a:r>
                    </a:p>
                  </a:txBody>
                  <a:tcPr marL="9525" marR="9525" marT="9525" marB="0"/>
                </a:tc>
                <a:extLst>
                  <a:ext uri="{0D108BD9-81ED-4DB2-BD59-A6C34878D82A}">
                    <a16:rowId xmlns:a16="http://schemas.microsoft.com/office/drawing/2014/main" val="2055227842"/>
                  </a:ext>
                </a:extLst>
              </a:tr>
              <a:tr h="143019">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40%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SA2, RAN3, ETSI ZSM, TM Forum </a:t>
                      </a: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0-&gt;40-&gt;75%</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28.312</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Xu </a:t>
                      </a:r>
                      <a:r>
                        <a:rPr lang="en-US" sz="700" b="0" i="0" u="none" strike="noStrike" dirty="0" err="1">
                          <a:solidFill>
                            <a:schemeClr val="tx1"/>
                          </a:solidFill>
                          <a:effectLst/>
                          <a:latin typeface="Arial" panose="020B0604020202020204" pitchFamily="34" charset="0"/>
                          <a:ea typeface="等线" panose="02010600030101010101" pitchFamily="2" charset="-122"/>
                        </a:rPr>
                        <a:t>Ruiyue</a:t>
                      </a:r>
                      <a:r>
                        <a:rPr lang="en-US" sz="700" b="0" i="0" u="none" strike="noStrike" dirty="0">
                          <a:solidFill>
                            <a:schemeClr val="tx1"/>
                          </a:solidFill>
                          <a:effectLst/>
                          <a:latin typeface="Arial" panose="020B0604020202020204" pitchFamily="34" charset="0"/>
                          <a:ea typeface="等线" panose="02010600030101010101" pitchFamily="2" charset="-122"/>
                        </a:rPr>
                        <a:t>, Huawei </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Mark Scott, Ericsson</a:t>
                      </a:r>
                    </a:p>
                  </a:txBody>
                  <a:tcPr marL="9525" marR="9525" marT="9525" marB="0"/>
                </a:tc>
                <a:extLst>
                  <a:ext uri="{0D108BD9-81ED-4DB2-BD59-A6C34878D82A}">
                    <a16:rowId xmlns:a16="http://schemas.microsoft.com/office/drawing/2014/main" val="10002"/>
                  </a:ext>
                </a:extLst>
              </a:tr>
              <a:tr h="382482">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800" kern="1200" dirty="0">
                          <a:solidFill>
                            <a:srgbClr val="000000"/>
                          </a:solidFill>
                          <a:effectLst/>
                          <a:latin typeface="+mn-lt"/>
                          <a:ea typeface="宋体" panose="02010600030101010101" pitchFamily="2" charset="-122"/>
                          <a:cs typeface="Arial" panose="020B0604020202020204" pitchFamily="34" charset="0"/>
                        </a:rPr>
                        <a:t>0-&gt;5-&gt;15-&gt;25-&gt;50%</a:t>
                      </a:r>
                      <a:endParaRPr lang="zh-CN" sz="8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28.104; 28.552; 32.425; 28.554; 28.541; 28.622; 28.623; 28.533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Yao, Yizhi, Intel </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Hassan, NEC</a:t>
                      </a:r>
                    </a:p>
                  </a:txBody>
                  <a:tcPr marL="9525" marR="9525" marT="9525" marB="0"/>
                </a:tc>
                <a:extLst>
                  <a:ext uri="{0D108BD9-81ED-4DB2-BD59-A6C34878D82A}">
                    <a16:rowId xmlns:a16="http://schemas.microsoft.com/office/drawing/2014/main" val="10003"/>
                  </a:ext>
                </a:extLst>
              </a:tr>
              <a:tr h="138219">
                <a:tc>
                  <a:txBody>
                    <a:bodyPr/>
                    <a:lstStyle/>
                    <a:p>
                      <a:pPr algn="l" fontAlgn="t"/>
                      <a:r>
                        <a:rPr lang="en-US" altLang="zh-CN" sz="800" b="0" i="0" u="none" strike="noStrike">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80%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88%</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0-&gt;5-&gt;7-&gt;10 -&gt; 30-&gt;55-&gt;65-&gt;80-&gt;88%</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zh-CN" altLang="en-US" sz="7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Sean Sun, Nokia </a:t>
                      </a:r>
                    </a:p>
                  </a:txBody>
                  <a:tcPr marL="9525" marR="9525" marT="9525" marB="0"/>
                </a:tc>
                <a:extLst>
                  <a:ext uri="{0D108BD9-81ED-4DB2-BD59-A6C34878D82A}">
                    <a16:rowId xmlns:a16="http://schemas.microsoft.com/office/drawing/2014/main" val="10004"/>
                  </a:ext>
                </a:extLst>
              </a:tr>
              <a:tr h="189092">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65%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800" kern="1200" dirty="0">
                          <a:solidFill>
                            <a:schemeClr val="tx1"/>
                          </a:solidFill>
                          <a:effectLst/>
                          <a:latin typeface="+mn-lt"/>
                          <a:ea typeface="+mn-ea"/>
                          <a:cs typeface="Arial" panose="020B0604020202020204" pitchFamily="34" charset="0"/>
                        </a:rPr>
                        <a:t>0-&gt;</a:t>
                      </a:r>
                      <a:r>
                        <a:rPr lang="en-US" altLang="zh-CN" sz="800" kern="1200" dirty="0">
                          <a:solidFill>
                            <a:srgbClr val="FF3300"/>
                          </a:solidFill>
                          <a:effectLst/>
                          <a:latin typeface="+mn-lt"/>
                          <a:ea typeface="+mn-ea"/>
                          <a:cs typeface="Arial" panose="020B0604020202020204" pitchFamily="34" charset="0"/>
                        </a:rPr>
                        <a:t>5-&gt;5-&gt;5-</a:t>
                      </a:r>
                      <a:r>
                        <a:rPr lang="en-US" altLang="zh-CN" sz="800" kern="1200" dirty="0">
                          <a:solidFill>
                            <a:schemeClr val="tx1"/>
                          </a:solidFill>
                          <a:effectLst/>
                          <a:latin typeface="+mn-lt"/>
                          <a:ea typeface="+mn-ea"/>
                          <a:cs typeface="Arial" panose="020B0604020202020204" pitchFamily="34" charset="0"/>
                        </a:rPr>
                        <a:t>&gt;45-&gt;50-&gt;55-&gt;65%</a:t>
                      </a:r>
                      <a:endParaRPr lang="zh-CN" altLang="zh-CN" sz="800" kern="1200" dirty="0">
                        <a:solidFill>
                          <a:schemeClr val="tx1"/>
                        </a:solidFill>
                        <a:effectLst/>
                        <a:latin typeface="+mn-lt"/>
                        <a:ea typeface="+mn-ea"/>
                        <a:cs typeface="Arial" panose="020B0604020202020204" pitchFamily="34" charset="0"/>
                      </a:endParaRPr>
                    </a:p>
                  </a:txBody>
                  <a:tcPr marL="36002" marR="36002"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28.313; ; 28.317</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Hu, </a:t>
                      </a:r>
                      <a:r>
                        <a:rPr lang="en-US" sz="700" b="0" i="0" u="none" strike="noStrike" dirty="0" err="1">
                          <a:solidFill>
                            <a:schemeClr val="tx1"/>
                          </a:solidFill>
                          <a:effectLst/>
                          <a:latin typeface="Arial" panose="020B0604020202020204" pitchFamily="34" charset="0"/>
                          <a:ea typeface="等线" panose="02010600030101010101" pitchFamily="2" charset="-122"/>
                        </a:rPr>
                        <a:t>Yaxi</a:t>
                      </a:r>
                      <a:r>
                        <a:rPr lang="en-US" sz="700" b="0" i="0" u="none" strike="noStrike" dirty="0">
                          <a:solidFill>
                            <a:schemeClr val="tx1"/>
                          </a:solidFill>
                          <a:effectLst/>
                          <a:latin typeface="Arial" panose="020B0604020202020204" pitchFamily="34" charset="0"/>
                          <a:ea typeface="等线" panose="02010600030101010101" pitchFamily="2" charset="-122"/>
                        </a:rPr>
                        <a:t>, China Mobile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Xu </a:t>
                      </a:r>
                      <a:r>
                        <a:rPr lang="en-US" altLang="zh-CN" sz="700" b="0" i="0" u="none" strike="noStrike" dirty="0" err="1">
                          <a:solidFill>
                            <a:schemeClr val="tx1"/>
                          </a:solidFill>
                          <a:effectLst/>
                          <a:latin typeface="Arial" panose="020B0604020202020204" pitchFamily="34" charset="0"/>
                          <a:ea typeface="等线" panose="02010600030101010101" pitchFamily="2" charset="-122"/>
                        </a:rPr>
                        <a:t>Ruiyue</a:t>
                      </a:r>
                      <a:r>
                        <a:rPr lang="en-US" altLang="zh-CN" sz="700" b="0" i="0" u="none" strike="noStrike" dirty="0">
                          <a:solidFill>
                            <a:schemeClr val="tx1"/>
                          </a:solidFill>
                          <a:effectLst/>
                          <a:latin typeface="Arial" panose="020B0604020202020204" pitchFamily="34" charset="0"/>
                          <a:ea typeface="等线" panose="02010600030101010101" pitchFamily="2" charset="-122"/>
                        </a:rPr>
                        <a:t>, Huawei </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10005"/>
                  </a:ext>
                </a:extLst>
              </a:tr>
              <a:tr h="189092">
                <a:tc>
                  <a:txBody>
                    <a:bodyPr/>
                    <a:lstStyle/>
                    <a:p>
                      <a:pPr algn="l" fontAlgn="t"/>
                      <a:r>
                        <a:rPr lang="en-US" altLang="zh-CN" sz="800" b="0" i="0" u="none" strike="noStrike">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40%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mn-ea"/>
                          <a:cs typeface="+mn-cs"/>
                        </a:rPr>
                        <a:t>SA2,RAN2,RAN3</a:t>
                      </a:r>
                      <a:endParaRPr lang="sv-SE" sz="8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0-&gt;40%</a:t>
                      </a:r>
                      <a:endParaRPr lang="en-GB" sz="800" b="0" kern="1200" dirty="0">
                        <a:solidFill>
                          <a:schemeClr val="dk1"/>
                        </a:solidFill>
                        <a:effectLst/>
                        <a:latin typeface="+mn-lt"/>
                        <a:ea typeface="+mn-ea"/>
                        <a:cs typeface="Arial" panose="020B0604020202020204" pitchFamily="34" charset="0"/>
                      </a:endParaRPr>
                    </a:p>
                  </a:txBody>
                  <a:tcPr marL="36002" marR="36002" marT="0" marB="0"/>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28.621; 28.622; 28.623; 32.421; 32.422; 32.423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Swaminathan, Sivaramakrishnan, Nokia </a:t>
                      </a:r>
                    </a:p>
                  </a:txBody>
                  <a:tcPr marL="9525" marR="9525" marT="9525" marB="0"/>
                </a:tc>
                <a:extLst>
                  <a:ext uri="{0D108BD9-81ED-4DB2-BD59-A6C34878D82A}">
                    <a16:rowId xmlns:a16="http://schemas.microsoft.com/office/drawing/2014/main" val="10006"/>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35%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800" b="0" i="0" u="none" strike="noStrike" kern="1200" dirty="0">
                          <a:solidFill>
                            <a:srgbClr val="000000"/>
                          </a:solidFill>
                          <a:effectLst/>
                          <a:latin typeface="+mn-lt"/>
                          <a:ea typeface="+mn-ea"/>
                          <a:cs typeface="+mn-cs"/>
                        </a:rPr>
                        <a:t>SA2,RAN2,RAN3</a:t>
                      </a:r>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0-&gt;0-&gt;0-&gt;10-&gt;25-&gt;30-&gt;35-&gt;55%</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28.310; 28.552; 28.554; 28.541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Cornily Jean-Michel, Orange </a:t>
                      </a:r>
                    </a:p>
                  </a:txBody>
                  <a:tcPr marL="9525" marR="9525" marT="9525" marB="0"/>
                </a:tc>
                <a:extLst>
                  <a:ext uri="{0D108BD9-81ED-4DB2-BD59-A6C34878D82A}">
                    <a16:rowId xmlns:a16="http://schemas.microsoft.com/office/drawing/2014/main" val="10007"/>
                  </a:ext>
                </a:extLst>
              </a:tr>
              <a:tr h="0">
                <a:tc>
                  <a:txBody>
                    <a:bodyPr/>
                    <a:lstStyle/>
                    <a:p>
                      <a:pPr algn="l" fontAlgn="t"/>
                      <a:r>
                        <a:rPr lang="en-US" altLang="zh-CN" sz="800" b="0" i="0" u="none" strike="noStrike">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70%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SP-220690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800" b="0" i="0" u="none" strike="noStrike" kern="1200" dirty="0">
                          <a:solidFill>
                            <a:srgbClr val="000000"/>
                          </a:solidFill>
                          <a:effectLst/>
                          <a:latin typeface="+mn-lt"/>
                          <a:ea typeface="+mn-ea"/>
                          <a:cs typeface="+mn-cs"/>
                        </a:rPr>
                        <a:t>RAN2/RAN3/SA4/CT1/CT4</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800" b="0" kern="1200" dirty="0">
                          <a:solidFill>
                            <a:schemeClr val="dk1"/>
                          </a:solidFill>
                          <a:effectLst/>
                          <a:latin typeface="+mn-lt"/>
                          <a:ea typeface="+mn-ea"/>
                          <a:cs typeface="Arial" panose="020B0604020202020204" pitchFamily="34" charset="0"/>
                        </a:rPr>
                        <a:t>0 -&gt; 5</a:t>
                      </a:r>
                      <a:r>
                        <a:rPr lang="en-US" altLang="zh-CN" sz="800" b="0" kern="1200" dirty="0">
                          <a:solidFill>
                            <a:schemeClr val="dk1"/>
                          </a:solidFill>
                          <a:effectLst/>
                          <a:latin typeface="+mn-lt"/>
                          <a:ea typeface="+mn-ea"/>
                          <a:cs typeface="Arial" panose="020B0604020202020204" pitchFamily="34" charset="0"/>
                        </a:rPr>
                        <a:t>-&gt;15</a:t>
                      </a:r>
                      <a:r>
                        <a:rPr lang="sv-SE" altLang="zh-CN" sz="800" b="0" kern="1200" dirty="0">
                          <a:solidFill>
                            <a:schemeClr val="dk1"/>
                          </a:solidFill>
                          <a:effectLst/>
                          <a:latin typeface="+mn-lt"/>
                          <a:ea typeface="+mn-ea"/>
                          <a:cs typeface="Arial" panose="020B0604020202020204" pitchFamily="34" charset="0"/>
                        </a:rPr>
                        <a:t>-&gt;50-&gt;60-&gt;70-&gt;80%</a:t>
                      </a:r>
                      <a:endParaRPr lang="en-GB" sz="8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28.552; 32.425; 28.554; 28.550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Chen, </a:t>
                      </a:r>
                      <a:r>
                        <a:rPr lang="en-US" sz="700" b="0" i="0" u="none" strike="noStrike" dirty="0" err="1">
                          <a:solidFill>
                            <a:schemeClr val="tx1"/>
                          </a:solidFill>
                          <a:effectLst/>
                          <a:latin typeface="Arial" panose="020B0604020202020204" pitchFamily="34" charset="0"/>
                          <a:ea typeface="等线" panose="02010600030101010101" pitchFamily="2" charset="-122"/>
                        </a:rPr>
                        <a:t>Xiumin</a:t>
                      </a:r>
                      <a:r>
                        <a:rPr lang="en-US" sz="700" b="0" i="0" u="none" strike="noStrike" dirty="0">
                          <a:solidFill>
                            <a:schemeClr val="tx1"/>
                          </a:solidFill>
                          <a:effectLst/>
                          <a:latin typeface="Arial" panose="020B0604020202020204" pitchFamily="34" charset="0"/>
                          <a:ea typeface="等线" panose="02010600030101010101" pitchFamily="2" charset="-122"/>
                        </a:rPr>
                        <a:t>, China Telecom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Yao, Yizhi, Intel </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10008"/>
                  </a:ext>
                </a:extLst>
              </a:tr>
              <a:tr h="189092">
                <a:tc>
                  <a:txBody>
                    <a:bodyPr/>
                    <a:lstStyle/>
                    <a:p>
                      <a:pPr algn="l" fontAlgn="t"/>
                      <a:r>
                        <a:rPr lang="en-US" altLang="zh-CN" sz="800" b="0" i="0" u="none" strike="noStrike">
                          <a:solidFill>
                            <a:srgbClr val="000000"/>
                          </a:solidFill>
                          <a:effectLst/>
                          <a:latin typeface="+mn-lt"/>
                          <a:ea typeface="等线" panose="02010600030101010101" pitchFamily="2" charset="-122"/>
                        </a:rPr>
                        <a:t>870027</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Enhancement of </a:t>
                      </a:r>
                      <a:r>
                        <a:rPr lang="en-US" sz="800" b="0" i="0" u="none" strike="noStrike" dirty="0" err="1">
                          <a:solidFill>
                            <a:schemeClr val="tx1"/>
                          </a:solidFill>
                          <a:effectLst/>
                          <a:latin typeface="+mn-lt"/>
                          <a:ea typeface="等线" panose="02010600030101010101" pitchFamily="2" charset="-122"/>
                        </a:rPr>
                        <a:t>QoE</a:t>
                      </a:r>
                      <a:r>
                        <a:rPr lang="en-US" sz="800" b="0" i="0" u="none" strike="noStrike" dirty="0">
                          <a:solidFill>
                            <a:schemeClr val="tx1"/>
                          </a:solidFill>
                          <a:effectLst/>
                          <a:latin typeface="+mn-lt"/>
                          <a:ea typeface="等线" panose="02010600030101010101" pitchFamily="2" charset="-122"/>
                        </a:rPr>
                        <a:t> Measurement Collection </a:t>
                      </a:r>
                    </a:p>
                  </a:txBody>
                  <a:tcPr marL="9525" marR="9525" marT="9525" marB="0">
                    <a:solidFill>
                      <a:schemeClr val="bg1">
                        <a:lumMod val="65000"/>
                      </a:schemeClr>
                    </a:solidFill>
                  </a:tcPr>
                </a:tc>
                <a:tc>
                  <a:txBody>
                    <a:bodyPr/>
                    <a:lstStyle/>
                    <a:p>
                      <a:pPr algn="l" fontAlgn="t"/>
                      <a:r>
                        <a:rPr lang="en-US" sz="800" b="0" i="0" u="none" strike="noStrike" dirty="0" err="1">
                          <a:solidFill>
                            <a:srgbClr val="000000"/>
                          </a:solidFill>
                          <a:effectLst/>
                          <a:latin typeface="+mn-lt"/>
                          <a:ea typeface="等线" panose="02010600030101010101" pitchFamily="2" charset="-122"/>
                        </a:rPr>
                        <a:t>eQoE</a:t>
                      </a:r>
                      <a:endParaRPr lang="en-US" sz="8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SP-200193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800" b="0" kern="1200" dirty="0">
                          <a:solidFill>
                            <a:schemeClr val="dk1"/>
                          </a:solidFill>
                          <a:effectLst/>
                          <a:latin typeface="+mn-lt"/>
                          <a:ea typeface="+mn-ea"/>
                          <a:cs typeface="Arial" panose="020B0604020202020204" pitchFamily="34" charset="0"/>
                        </a:rPr>
                        <a:t>95-&gt;95-&gt;</a:t>
                      </a:r>
                      <a:r>
                        <a:rPr lang="en-US" altLang="zh-CN" sz="800" b="0" kern="1200" dirty="0">
                          <a:solidFill>
                            <a:schemeClr val="dk1"/>
                          </a:solidFill>
                          <a:effectLst/>
                          <a:latin typeface="+mn-lt"/>
                          <a:ea typeface="+mn-ea"/>
                          <a:cs typeface="Arial" panose="020B0604020202020204" pitchFamily="34" charset="0"/>
                        </a:rPr>
                        <a:t>70-&gt;95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dk1"/>
                          </a:solidFill>
                          <a:effectLst/>
                          <a:latin typeface="+mn-lt"/>
                          <a:ea typeface="+mn-ea"/>
                          <a:cs typeface="Arial" panose="020B0604020202020204" pitchFamily="34" charset="0"/>
                        </a:rPr>
                        <a:t>-&gt;100%</a:t>
                      </a:r>
                      <a:endParaRPr lang="zh-CN" sz="8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solidFill>
                      <a:schemeClr val="bg1">
                        <a:lumMod val="65000"/>
                      </a:schemeClr>
                    </a:solidFill>
                  </a:tcP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28.307; 28.308; 28.309; 28.404; 28.405; 28.406; 28.622; 28.623; 28.533 </a:t>
                      </a:r>
                    </a:p>
                  </a:txBody>
                  <a:tcPr marL="9525" marR="9525" marT="9525" marB="0">
                    <a:solidFill>
                      <a:schemeClr val="bg1">
                        <a:lumMod val="65000"/>
                      </a:schemeClr>
                    </a:solidFill>
                  </a:tcPr>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Bagher Zadeh, Ericsson </a:t>
                      </a:r>
                    </a:p>
                  </a:txBody>
                  <a:tcPr marL="9525" marR="9525" marT="9525" marB="0">
                    <a:solidFill>
                      <a:schemeClr val="bg1">
                        <a:lumMod val="65000"/>
                      </a:schemeClr>
                    </a:solidFill>
                  </a:tcPr>
                </a:tc>
                <a:extLst>
                  <a:ext uri="{0D108BD9-81ED-4DB2-BD59-A6C34878D82A}">
                    <a16:rowId xmlns:a16="http://schemas.microsoft.com/office/drawing/2014/main" val="10009"/>
                  </a:ext>
                </a:extLst>
              </a:tr>
              <a:tr h="138219">
                <a:tc>
                  <a:txBody>
                    <a:bodyPr/>
                    <a:lstStyle/>
                    <a:p>
                      <a:pPr algn="l" fontAlgn="t"/>
                      <a:r>
                        <a:rPr lang="en-US" altLang="zh-CN" sz="800" b="0" i="0" u="none" strike="noStrike">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eECM</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SP-220154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dk1"/>
                          </a:solidFill>
                          <a:effectLst/>
                          <a:latin typeface="+mn-lt"/>
                          <a:ea typeface="+mn-ea"/>
                          <a:cs typeface="Arial" panose="020B0604020202020204" pitchFamily="34" charset="0"/>
                        </a:rPr>
                        <a:t>0-&gt;5-&gt;10-&gt;20-&gt; 35-&gt;50-&gt;50%</a:t>
                      </a:r>
                      <a:endParaRPr lang="zh-CN" altLang="en-US" sz="800" b="0" kern="1200" dirty="0">
                        <a:solidFill>
                          <a:schemeClr val="dk1"/>
                        </a:solidFill>
                        <a:effectLst/>
                        <a:latin typeface="+mn-lt"/>
                        <a:ea typeface="+mn-ea"/>
                        <a:cs typeface="Arial" panose="020B0604020202020204" pitchFamily="34" charset="0"/>
                      </a:endParaRPr>
                    </a:p>
                  </a:txBody>
                  <a:tcPr marL="114300" marR="114300" marT="0" marB="0"/>
                </a:tc>
                <a:tc>
                  <a:txBody>
                    <a:bodyPr/>
                    <a:lstStyle/>
                    <a:p>
                      <a:pPr algn="l" fontAlgn="t"/>
                      <a:r>
                        <a:rPr lang="en-US" altLang="zh-CN" sz="700" b="1" i="0" u="none" strike="noStrike" dirty="0">
                          <a:solidFill>
                            <a:srgbClr val="000000"/>
                          </a:solidFill>
                          <a:effectLst/>
                          <a:latin typeface="Arial" panose="020B0604020202020204" pitchFamily="34" charset="0"/>
                          <a:ea typeface="等线" panose="02010600030101010101" pitchFamily="2" charset="-122"/>
                        </a:rPr>
                        <a:t>28.541; 28.538; 28.552; 28.554; 28.531; 28.532 </a:t>
                      </a:r>
                    </a:p>
                  </a:txBody>
                  <a:tcPr marL="9525" marR="9525" marT="9525" marB="0"/>
                </a:tc>
                <a:tc>
                  <a:txBody>
                    <a:bodyPr/>
                    <a:lstStyle/>
                    <a:p>
                      <a:pPr algn="l" fontAlgn="t"/>
                      <a:r>
                        <a:rPr lang="en-US" altLang="zh-CN" sz="700" b="0" i="0" u="none" strike="noStrike" dirty="0">
                          <a:solidFill>
                            <a:schemeClr val="tx1"/>
                          </a:solidFill>
                          <a:effectLst/>
                          <a:latin typeface="Arial" panose="020B0604020202020204" pitchFamily="34" charset="0"/>
                          <a:ea typeface="等线" panose="02010600030101010101" pitchFamily="2" charset="-122"/>
                        </a:rPr>
                        <a:t>Deepanshu Gautam , Samsung </a:t>
                      </a:r>
                    </a:p>
                  </a:txBody>
                  <a:tcPr marL="9525" marR="9525" marT="9525" marB="0"/>
                </a:tc>
                <a:extLst>
                  <a:ext uri="{0D108BD9-81ED-4DB2-BD59-A6C34878D82A}">
                    <a16:rowId xmlns:a16="http://schemas.microsoft.com/office/drawing/2014/main" val="3939318273"/>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72%</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73%</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8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FF0000"/>
                          </a:solidFill>
                          <a:effectLst/>
                          <a:latin typeface="+mn-lt"/>
                          <a:ea typeface="+mn-ea"/>
                          <a:cs typeface="Arial" panose="020B0604020202020204" pitchFamily="34" charset="0"/>
                        </a:rPr>
                        <a:t>67-&gt;67-&gt;67%-</a:t>
                      </a:r>
                      <a:r>
                        <a:rPr lang="en-US" altLang="zh-CN" sz="800" kern="1200" dirty="0">
                          <a:solidFill>
                            <a:srgbClr val="000000"/>
                          </a:solidFill>
                          <a:effectLst/>
                          <a:latin typeface="+mn-lt"/>
                          <a:ea typeface="+mn-ea"/>
                          <a:cs typeface="Arial" panose="020B0604020202020204" pitchFamily="34" charset="0"/>
                        </a:rPr>
                        <a:t>&gt;68-&gt;69-&gt;72-&gt;73%</a:t>
                      </a:r>
                      <a:r>
                        <a:rPr lang="fr-FR" altLang="zh-CN" sz="800" kern="1200" dirty="0">
                          <a:solidFill>
                            <a:srgbClr val="000000"/>
                          </a:solidFill>
                          <a:effectLst/>
                          <a:latin typeface="+mn-lt"/>
                          <a:ea typeface="+mn-ea"/>
                          <a:cs typeface="Arial" panose="020B0604020202020204" pitchFamily="34" charset="0"/>
                        </a:rPr>
                        <a:t> </a:t>
                      </a:r>
                      <a:endParaRPr lang="en-GB" sz="8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28.533; 28.540; 28.622; 28.623; 28.532;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Jing Ping, Nokia </a:t>
                      </a:r>
                    </a:p>
                  </a:txBody>
                  <a:tcPr marL="9525" marR="9525" marT="9525" marB="0"/>
                </a:tc>
                <a:extLst>
                  <a:ext uri="{0D108BD9-81ED-4DB2-BD59-A6C34878D82A}">
                    <a16:rowId xmlns:a16="http://schemas.microsoft.com/office/drawing/2014/main" val="311141217"/>
                  </a:ext>
                </a:extLst>
              </a:tr>
              <a:tr h="138219">
                <a:tc>
                  <a:txBody>
                    <a:bodyPr/>
                    <a:lstStyle/>
                    <a:p>
                      <a:pPr algn="l" fontAlgn="t"/>
                      <a:r>
                        <a:rPr lang="en-US" altLang="zh-CN" sz="800" b="0" i="0" u="none" strike="noStrike">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eNETSLICE_PRO</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0000"/>
                        </a:lnSpc>
                        <a:spcAft>
                          <a:spcPts val="0"/>
                        </a:spcAft>
                      </a:pPr>
                      <a:r>
                        <a:rPr lang="fr-FR" altLang="zh-CN" sz="800" kern="1200" dirty="0">
                          <a:solidFill>
                            <a:srgbClr val="FF0000"/>
                          </a:solidFill>
                          <a:effectLst/>
                          <a:latin typeface="+mn-lt"/>
                          <a:ea typeface="+mn-ea"/>
                          <a:cs typeface="Arial" panose="020B0604020202020204" pitchFamily="34" charset="0"/>
                        </a:rPr>
                        <a:t>85-&gt;85</a:t>
                      </a:r>
                    </a:p>
                    <a:p>
                      <a:pPr marL="0" algn="ctr" defTabSz="1219170" rtl="0" eaLnBrk="1" latinLnBrk="0" hangingPunct="1">
                        <a:lnSpc>
                          <a:spcPct val="100000"/>
                        </a:lnSpc>
                        <a:spcAft>
                          <a:spcPts val="0"/>
                        </a:spcAft>
                      </a:pPr>
                      <a:r>
                        <a:rPr lang="en-US" altLang="zh-CN" sz="800" kern="1200" dirty="0">
                          <a:solidFill>
                            <a:srgbClr val="FF0000"/>
                          </a:solidFill>
                          <a:effectLst/>
                          <a:latin typeface="+mn-lt"/>
                          <a:ea typeface="+mn-ea"/>
                          <a:cs typeface="Arial" panose="020B0604020202020204" pitchFamily="34" charset="0"/>
                        </a:rPr>
                        <a:t>-&gt;85</a:t>
                      </a:r>
                      <a:r>
                        <a:rPr lang="fr-FR" altLang="zh-CN" sz="800" kern="1200" dirty="0">
                          <a:solidFill>
                            <a:srgbClr val="FF0000"/>
                          </a:solidFill>
                          <a:effectLst/>
                          <a:latin typeface="+mn-lt"/>
                          <a:ea typeface="+mn-ea"/>
                          <a:cs typeface="Arial" panose="020B0604020202020204" pitchFamily="34" charset="0"/>
                        </a:rPr>
                        <a:t>%-&gt;90-&gt;100%</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28.531; 28.541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Deepanshu Gautam , Samsung </a:t>
                      </a:r>
                    </a:p>
                  </a:txBody>
                  <a:tcPr marL="9525" marR="9525" marT="9525" marB="0"/>
                </a:tc>
                <a:extLst>
                  <a:ext uri="{0D108BD9-81ED-4DB2-BD59-A6C34878D82A}">
                    <a16:rowId xmlns:a16="http://schemas.microsoft.com/office/drawing/2014/main" val="2238587088"/>
                  </a:ext>
                </a:extLst>
              </a:tr>
              <a:tr h="250523">
                <a:tc>
                  <a:txBody>
                    <a:bodyPr/>
                    <a:lstStyle/>
                    <a:p>
                      <a:pPr algn="l" fontAlgn="t"/>
                      <a:r>
                        <a:rPr lang="en-US" altLang="zh-CN" sz="800" b="0" i="0" u="none" strike="noStrike">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eSBMA</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SP-230174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800" kern="1200" dirty="0">
                          <a:solidFill>
                            <a:schemeClr val="tx1"/>
                          </a:solidFill>
                          <a:effectLst/>
                          <a:latin typeface="+mn-lt"/>
                          <a:ea typeface="宋体" panose="02010600030101010101" pitchFamily="2" charset="-122"/>
                          <a:cs typeface="Arial" panose="020B0604020202020204" pitchFamily="34" charset="0"/>
                        </a:rPr>
                        <a:t>0-&gt;10%</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32.404; 28.622; 28.623; 32.300; 28.532; 28.545; 28.158; 28.111</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Lan Zou, Huawei</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Robert Peterson, Ericsson</a:t>
                      </a:r>
                    </a:p>
                    <a:p>
                      <a:pPr algn="l" fontAlgn="t"/>
                      <a:r>
                        <a:rPr lang="en-US" sz="700" b="0" i="0" u="none" strike="noStrike" dirty="0" err="1">
                          <a:solidFill>
                            <a:schemeClr val="tx1"/>
                          </a:solidFill>
                          <a:effectLst/>
                          <a:latin typeface="Arial" panose="020B0604020202020204" pitchFamily="34" charset="0"/>
                          <a:ea typeface="等线" panose="02010600030101010101" pitchFamily="2" charset="-122"/>
                        </a:rPr>
                        <a:t>Pollakowski,Nokia</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1401175213"/>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800" kern="1200" dirty="0">
                          <a:solidFill>
                            <a:schemeClr val="tx1"/>
                          </a:solidFill>
                          <a:effectLst/>
                          <a:latin typeface="+mn-lt"/>
                          <a:ea typeface="宋体" panose="02010600030101010101" pitchFamily="2" charset="-122"/>
                          <a:cs typeface="Arial" panose="020B0604020202020204" pitchFamily="34" charset="0"/>
                        </a:rPr>
                        <a:t>0-&gt;50-&gt;75%</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28.541; 28.552; 28.554 </a:t>
                      </a:r>
                    </a:p>
                  </a:txBody>
                  <a:tcPr marL="9525" marR="9525" marT="9525" marB="0"/>
                </a:tc>
                <a:tc>
                  <a:txBody>
                    <a:bodyPr/>
                    <a:lstStyle/>
                    <a:p>
                      <a:pPr algn="l" fontAlgn="t"/>
                      <a:r>
                        <a:rPr lang="en-US" sz="700" b="0" i="0" u="none" strike="noStrike" dirty="0" err="1">
                          <a:solidFill>
                            <a:srgbClr val="000000"/>
                          </a:solidFill>
                          <a:effectLst/>
                          <a:latin typeface="Arial" panose="020B0604020202020204" pitchFamily="34" charset="0"/>
                          <a:ea typeface="等线" panose="02010600030101010101" pitchFamily="2" charset="-122"/>
                        </a:rPr>
                        <a:t>Niu</a:t>
                      </a:r>
                      <a:r>
                        <a:rPr lang="en-US" sz="700" b="0" i="0" u="none" strike="noStrike" dirty="0">
                          <a:solidFill>
                            <a:srgbClr val="000000"/>
                          </a:solidFill>
                          <a:effectLst/>
                          <a:latin typeface="Arial" panose="020B0604020202020204" pitchFamily="34" charset="0"/>
                          <a:ea typeface="等线" panose="02010600030101010101" pitchFamily="2" charset="-122"/>
                        </a:rPr>
                        <a:t>, </a:t>
                      </a:r>
                      <a:r>
                        <a:rPr lang="en-US" sz="700" b="0" i="0" u="none" strike="noStrike" dirty="0" err="1">
                          <a:solidFill>
                            <a:srgbClr val="000000"/>
                          </a:solidFill>
                          <a:effectLst/>
                          <a:latin typeface="Arial" panose="020B0604020202020204" pitchFamily="34" charset="0"/>
                          <a:ea typeface="等线" panose="02010600030101010101" pitchFamily="2" charset="-122"/>
                        </a:rPr>
                        <a:t>Yuxia</a:t>
                      </a:r>
                      <a:r>
                        <a:rPr lang="en-US" sz="700" b="0" i="0" u="none" strike="noStrike" dirty="0">
                          <a:solidFill>
                            <a:srgbClr val="000000"/>
                          </a:solidFill>
                          <a:effectLst/>
                          <a:latin typeface="Arial" panose="020B0604020202020204" pitchFamily="34" charset="0"/>
                          <a:ea typeface="等线" panose="02010600030101010101" pitchFamily="2" charset="-122"/>
                        </a:rPr>
                        <a:t>, China Telecom </a:t>
                      </a:r>
                    </a:p>
                  </a:txBody>
                  <a:tcPr marL="9525" marR="9525" marT="9525" marB="0"/>
                </a:tc>
                <a:extLst>
                  <a:ext uri="{0D108BD9-81ED-4DB2-BD59-A6C34878D82A}">
                    <a16:rowId xmlns:a16="http://schemas.microsoft.com/office/drawing/2014/main" val="1936462661"/>
                  </a:ext>
                </a:extLst>
              </a:tr>
              <a:tr h="92946">
                <a:tc>
                  <a:txBody>
                    <a:bodyPr/>
                    <a:lstStyle/>
                    <a:p>
                      <a:pPr algn="l" fontAlgn="t"/>
                      <a:r>
                        <a:rPr lang="en-US" altLang="zh-CN" sz="8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45%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90%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fr-FR" altLang="zh-CN" sz="800" b="0" i="0" u="none" strike="noStrike" kern="1200" dirty="0">
                          <a:solidFill>
                            <a:srgbClr val="000000"/>
                          </a:solidFill>
                          <a:effectLst/>
                          <a:latin typeface="+mn-lt"/>
                          <a:ea typeface="+mn-ea"/>
                          <a:cs typeface="+mn-cs"/>
                        </a:rPr>
                        <a:t>SA2</a:t>
                      </a:r>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800" kern="1200" dirty="0">
                          <a:solidFill>
                            <a:schemeClr val="tx1"/>
                          </a:solidFill>
                          <a:effectLst/>
                          <a:latin typeface="+mn-lt"/>
                          <a:ea typeface="宋体" panose="02010600030101010101" pitchFamily="2" charset="-122"/>
                          <a:cs typeface="Arial" panose="020B0604020202020204" pitchFamily="34" charset="0"/>
                        </a:rPr>
                        <a:t>0-&gt;45-&gt;90%</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28.541; 28.552; 28.554 </a:t>
                      </a:r>
                    </a:p>
                  </a:txBody>
                  <a:tcPr marL="9525" marR="9525" marT="9525" marB="0"/>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Yushuang Hu, CMCC</a:t>
                      </a:r>
                    </a:p>
                  </a:txBody>
                  <a:tcPr marL="9525" marR="9525" marT="9525" marB="0"/>
                </a:tc>
                <a:extLst>
                  <a:ext uri="{0D108BD9-81ED-4DB2-BD59-A6C34878D82A}">
                    <a16:rowId xmlns:a16="http://schemas.microsoft.com/office/drawing/2014/main" val="2165583142"/>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970030</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Methodology for deprecation </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OAM_MetDep</a:t>
                      </a:r>
                    </a:p>
                  </a:txBody>
                  <a:tcPr marL="9525" marR="9525" marT="9525" marB="0">
                    <a:solidFill>
                      <a:schemeClr val="bg1">
                        <a:lumMod val="65000"/>
                      </a:schemeClr>
                    </a:solidFill>
                  </a:tcPr>
                </a:tc>
                <a:tc>
                  <a:txBody>
                    <a:bodyPr/>
                    <a:lstStyle/>
                    <a:p>
                      <a:pPr algn="l" fontAlgn="t"/>
                      <a:r>
                        <a:rPr lang="en-US" altLang="zh-CN" sz="800" b="0" i="0" u="none" strike="noStrike">
                          <a:solidFill>
                            <a:srgbClr val="000000"/>
                          </a:solidFill>
                          <a:effectLst/>
                          <a:latin typeface="+mn-lt"/>
                          <a:ea typeface="等线" panose="02010600030101010101" pitchFamily="2" charset="-122"/>
                        </a:rPr>
                        <a:t>2023/3/10</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SP-220843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800" kern="1200" dirty="0">
                          <a:solidFill>
                            <a:schemeClr val="tx1"/>
                          </a:solidFill>
                          <a:effectLst/>
                          <a:latin typeface="+mn-lt"/>
                          <a:ea typeface="+mn-ea"/>
                          <a:cs typeface="Arial" panose="020B0604020202020204" pitchFamily="34" charset="0"/>
                        </a:rPr>
                        <a:t>95-&gt;100%</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solidFill>
                      <a:schemeClr val="bg1">
                        <a:lumMod val="65000"/>
                      </a:schemeClr>
                    </a:solidFill>
                  </a:tcP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32.156; 32.160 </a:t>
                      </a:r>
                    </a:p>
                  </a:txBody>
                  <a:tcPr marL="9525" marR="9525" marT="9525" marB="0">
                    <a:solidFill>
                      <a:schemeClr val="bg1">
                        <a:lumMod val="65000"/>
                      </a:schemeClr>
                    </a:solidFill>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Lengyel, Balázs, Ericsson </a:t>
                      </a:r>
                    </a:p>
                  </a:txBody>
                  <a:tcPr marL="9525" marR="9525" marT="9525" marB="0">
                    <a:solidFill>
                      <a:schemeClr val="bg1">
                        <a:lumMod val="65000"/>
                      </a:schemeClr>
                    </a:solidFill>
                  </a:tcPr>
                </a:tc>
                <a:extLst>
                  <a:ext uri="{0D108BD9-81ED-4DB2-BD59-A6C34878D82A}">
                    <a16:rowId xmlns:a16="http://schemas.microsoft.com/office/drawing/2014/main" val="3388986984"/>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r>
                        <a:rPr kumimoji="0" lang="en-GB" sz="900" b="0" i="0" u="none" strike="noStrike" kern="1200" cap="none" spc="0" normalizeH="0" baseline="0" noProof="0" dirty="0">
                          <a:ln>
                            <a:noFill/>
                          </a:ln>
                          <a:solidFill>
                            <a:srgbClr val="0000FF"/>
                          </a:solidFill>
                          <a:effectLst/>
                          <a:uLnTx/>
                          <a:uFillTx/>
                          <a:latin typeface="+mn-lt"/>
                          <a:ea typeface="+mn-ea"/>
                          <a:cs typeface="+mn-cs"/>
                        </a:rPr>
                        <a:t>30%</a:t>
                      </a: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mn-ea"/>
                          <a:cs typeface="Arial" panose="020B0604020202020204" pitchFamily="34" charset="0"/>
                        </a:rPr>
                        <a:t>0</a:t>
                      </a:r>
                      <a:r>
                        <a:rPr lang="en-US" altLang="zh-CN" sz="900" b="0" kern="1200" dirty="0">
                          <a:solidFill>
                            <a:schemeClr val="tx1"/>
                          </a:solidFill>
                          <a:effectLst/>
                          <a:latin typeface="+mn-lt"/>
                          <a:ea typeface="+mn-ea"/>
                          <a:cs typeface="Arial" panose="020B0604020202020204" pitchFamily="34" charset="0"/>
                        </a:rPr>
                        <a:t>-&gt;30%</a:t>
                      </a:r>
                      <a:endParaRPr lang="zh-CN" sz="9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28.541; 28.552; 28.554; 28.658 </a:t>
                      </a:r>
                    </a:p>
                  </a:txBody>
                  <a:tcPr marL="9525" marR="9525" marT="9525" marB="0"/>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Sun Mingrui, China Unicom </a:t>
                      </a:r>
                    </a:p>
                  </a:txBody>
                  <a:tcPr marL="9525" marR="9525" marT="9525" marB="0"/>
                </a:tc>
                <a:extLst>
                  <a:ext uri="{0D108BD9-81ED-4DB2-BD59-A6C34878D82A}">
                    <a16:rowId xmlns:a16="http://schemas.microsoft.com/office/drawing/2014/main" val="2892912761"/>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SA1, SA2, RAN3</a:t>
                      </a:r>
                      <a:endParaRPr lang="zh-CN" altLang="en-US"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900" kern="1200" dirty="0">
                          <a:solidFill>
                            <a:schemeClr val="tx1"/>
                          </a:solidFill>
                          <a:effectLst/>
                          <a:latin typeface="+mn-lt"/>
                          <a:ea typeface="宋体" panose="02010600030101010101" pitchFamily="2" charset="-122"/>
                          <a:cs typeface="Arial" panose="020B0604020202020204" pitchFamily="34" charset="0"/>
                        </a:rPr>
                        <a:t>0-&gt;10-&gt;40%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28.557; 28.541; 28.531; 28.533; 28.552 </a:t>
                      </a:r>
                    </a:p>
                  </a:txBody>
                  <a:tcPr marL="9525" marR="9525" marT="9525" marB="0"/>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ZHANG, Kai, Huawei </a:t>
                      </a:r>
                    </a:p>
                  </a:txBody>
                  <a:tcPr marL="9525" marR="9525" marT="9525" marB="0"/>
                </a:tc>
                <a:extLst>
                  <a:ext uri="{0D108BD9-81ED-4DB2-BD59-A6C34878D82A}">
                    <a16:rowId xmlns:a16="http://schemas.microsoft.com/office/drawing/2014/main" val="1482531068"/>
                  </a:ext>
                </a:extLst>
              </a:tr>
            </a:tbl>
          </a:graphicData>
        </a:graphic>
      </p:graphicFrame>
    </p:spTree>
    <p:extLst>
      <p:ext uri="{BB962C8B-B14F-4D97-AF65-F5344CB8AC3E}">
        <p14:creationId xmlns:p14="http://schemas.microsoft.com/office/powerpoint/2010/main" val="419962845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 (2/2)</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769425997"/>
              </p:ext>
            </p:extLst>
          </p:nvPr>
        </p:nvGraphicFramePr>
        <p:xfrm>
          <a:off x="195383" y="1027209"/>
          <a:ext cx="11801232" cy="1172464"/>
        </p:xfrm>
        <a:graphic>
          <a:graphicData uri="http://schemas.openxmlformats.org/drawingml/2006/table">
            <a:tbl>
              <a:tblPr firstRow="1" firstCol="1" bandRow="1">
                <a:tableStyleId>{F5AB1C69-6EDB-4FF4-983F-18BD219EF322}</a:tableStyleId>
              </a:tblPr>
              <a:tblGrid>
                <a:gridCol w="518771">
                  <a:extLst>
                    <a:ext uri="{9D8B030D-6E8A-4147-A177-3AD203B41FA5}">
                      <a16:colId xmlns:a16="http://schemas.microsoft.com/office/drawing/2014/main" val="20000"/>
                    </a:ext>
                  </a:extLst>
                </a:gridCol>
                <a:gridCol w="2583190">
                  <a:extLst>
                    <a:ext uri="{9D8B030D-6E8A-4147-A177-3AD203B41FA5}">
                      <a16:colId xmlns:a16="http://schemas.microsoft.com/office/drawing/2014/main" val="20001"/>
                    </a:ext>
                  </a:extLst>
                </a:gridCol>
                <a:gridCol w="774746">
                  <a:extLst>
                    <a:ext uri="{9D8B030D-6E8A-4147-A177-3AD203B41FA5}">
                      <a16:colId xmlns:a16="http://schemas.microsoft.com/office/drawing/2014/main" val="20002"/>
                    </a:ext>
                  </a:extLst>
                </a:gridCol>
                <a:gridCol w="1004974">
                  <a:extLst>
                    <a:ext uri="{9D8B030D-6E8A-4147-A177-3AD203B41FA5}">
                      <a16:colId xmlns:a16="http://schemas.microsoft.com/office/drawing/2014/main" val="20005"/>
                    </a:ext>
                  </a:extLst>
                </a:gridCol>
                <a:gridCol w="605048">
                  <a:extLst>
                    <a:ext uri="{9D8B030D-6E8A-4147-A177-3AD203B41FA5}">
                      <a16:colId xmlns:a16="http://schemas.microsoft.com/office/drawing/2014/main" val="20006"/>
                    </a:ext>
                  </a:extLst>
                </a:gridCol>
                <a:gridCol w="586714">
                  <a:extLst>
                    <a:ext uri="{9D8B030D-6E8A-4147-A177-3AD203B41FA5}">
                      <a16:colId xmlns:a16="http://schemas.microsoft.com/office/drawing/2014/main" val="2750818335"/>
                    </a:ext>
                  </a:extLst>
                </a:gridCol>
                <a:gridCol w="512973">
                  <a:extLst>
                    <a:ext uri="{9D8B030D-6E8A-4147-A177-3AD203B41FA5}">
                      <a16:colId xmlns:a16="http://schemas.microsoft.com/office/drawing/2014/main" val="20007"/>
                    </a:ext>
                  </a:extLst>
                </a:gridCol>
                <a:gridCol w="469900">
                  <a:extLst>
                    <a:ext uri="{9D8B030D-6E8A-4147-A177-3AD203B41FA5}">
                      <a16:colId xmlns:a16="http://schemas.microsoft.com/office/drawing/2014/main" val="20008"/>
                    </a:ext>
                  </a:extLst>
                </a:gridCol>
                <a:gridCol w="919177">
                  <a:extLst>
                    <a:ext uri="{9D8B030D-6E8A-4147-A177-3AD203B41FA5}">
                      <a16:colId xmlns:a16="http://schemas.microsoft.com/office/drawing/2014/main" val="20009"/>
                    </a:ext>
                  </a:extLst>
                </a:gridCol>
                <a:gridCol w="1431830">
                  <a:extLst>
                    <a:ext uri="{9D8B030D-6E8A-4147-A177-3AD203B41FA5}">
                      <a16:colId xmlns:a16="http://schemas.microsoft.com/office/drawing/2014/main" val="20010"/>
                    </a:ext>
                  </a:extLst>
                </a:gridCol>
                <a:gridCol w="1390046">
                  <a:extLst>
                    <a:ext uri="{9D8B030D-6E8A-4147-A177-3AD203B41FA5}">
                      <a16:colId xmlns:a16="http://schemas.microsoft.com/office/drawing/2014/main" val="20012"/>
                    </a:ext>
                  </a:extLst>
                </a:gridCol>
                <a:gridCol w="1003863">
                  <a:extLst>
                    <a:ext uri="{9D8B030D-6E8A-4147-A177-3AD203B41FA5}">
                      <a16:colId xmlns:a16="http://schemas.microsoft.com/office/drawing/2014/main" val="20013"/>
                    </a:ext>
                  </a:extLst>
                </a:gridCol>
              </a:tblGrid>
              <a:tr h="145881">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6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191668">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1000007</a:t>
                      </a:r>
                    </a:p>
                  </a:txBody>
                  <a:tcPr marL="7620" marR="7620" marT="7620" marB="0"/>
                </a:tc>
                <a:tc>
                  <a:txBody>
                    <a:bodyPr/>
                    <a:lstStyle/>
                    <a:p>
                      <a:pPr marL="0" algn="l" defTabSz="1219170" rtl="0" eaLnBrk="1" fontAlgn="t" latinLnBrk="0" hangingPunct="1"/>
                      <a:r>
                        <a:rPr lang="en-US" sz="800" b="0" i="0" u="none" strike="noStrike" kern="1200">
                          <a:solidFill>
                            <a:srgbClr val="000000"/>
                          </a:solidFill>
                          <a:effectLst/>
                          <a:latin typeface="Arial" panose="020B0604020202020204" pitchFamily="34" charset="0"/>
                          <a:ea typeface="等线" panose="02010600030101010101" pitchFamily="2" charset="-122"/>
                          <a:cs typeface="+mn-cs"/>
                        </a:rPr>
                        <a:t>Management of cloud-native Virtualized Network Functions </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MCVNF </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2024/3/3</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0%</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SP-230764</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mn-ea"/>
                          <a:cs typeface="+mn-cs"/>
                        </a:rPr>
                        <a:t>ETSI NFV</a:t>
                      </a:r>
                      <a:endParaRPr lang="zh-CN" altLang="en-US" sz="9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en-US" altLang="zh-CN" sz="900" b="0" kern="1200" dirty="0">
                          <a:solidFill>
                            <a:schemeClr val="tx1"/>
                          </a:solidFill>
                          <a:effectLst/>
                          <a:latin typeface="+mn-lt"/>
                          <a:ea typeface="宋体" panose="02010600030101010101" pitchFamily="2" charset="-122"/>
                          <a:cs typeface="Arial" panose="020B0604020202020204" pitchFamily="34" charset="0"/>
                        </a:rPr>
                        <a:t>0-&gt;30%</a:t>
                      </a:r>
                      <a:endParaRPr lang="zh-CN" sz="9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nchor="ctr"/>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China Mobile </a:t>
                      </a:r>
                      <a:r>
                        <a:rPr lang="en-US" sz="700" b="0" i="0" u="none" strike="noStrike" dirty="0" err="1">
                          <a:solidFill>
                            <a:schemeClr val="tx1"/>
                          </a:solidFill>
                          <a:effectLst/>
                          <a:latin typeface="Arial" panose="020B0604020202020204" pitchFamily="34" charset="0"/>
                          <a:ea typeface="等线" panose="02010600030101010101" pitchFamily="2" charset="-122"/>
                        </a:rPr>
                        <a:t>Guangjing</a:t>
                      </a:r>
                      <a:r>
                        <a:rPr lang="en-US" sz="700" b="0" i="0" u="none" strike="noStrike" dirty="0">
                          <a:solidFill>
                            <a:schemeClr val="tx1"/>
                          </a:solidFill>
                          <a:effectLst/>
                          <a:latin typeface="Arial" panose="020B0604020202020204" pitchFamily="34" charset="0"/>
                          <a:ea typeface="等线" panose="02010600030101010101" pitchFamily="2" charset="-122"/>
                        </a:rPr>
                        <a:t> Cao </a:t>
                      </a:r>
                    </a:p>
                  </a:txBody>
                  <a:tcPr marL="9525" marR="9525" marT="9525" marB="0"/>
                </a:tc>
                <a:extLst>
                  <a:ext uri="{0D108BD9-81ED-4DB2-BD59-A6C34878D82A}">
                    <a16:rowId xmlns:a16="http://schemas.microsoft.com/office/drawing/2014/main" val="3324002326"/>
                  </a:ext>
                </a:extLst>
              </a:tr>
              <a:tr h="169887">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1000012</a:t>
                      </a:r>
                    </a:p>
                  </a:txBody>
                  <a:tcPr marL="7620" marR="7620" marT="7620" marB="0"/>
                </a:tc>
                <a:tc>
                  <a:txBody>
                    <a:bodyPr/>
                    <a:lstStyle/>
                    <a:p>
                      <a:pPr marL="0" algn="l" defTabSz="1219170" rtl="0" eaLnBrk="1" fontAlgn="t" latinLnBrk="0" hangingPunct="1"/>
                      <a:r>
                        <a:rPr lang="en-US" sz="800" b="0" i="0" u="none" strike="noStrike" kern="1200">
                          <a:solidFill>
                            <a:srgbClr val="000000"/>
                          </a:solidFill>
                          <a:effectLst/>
                          <a:latin typeface="Arial" panose="020B0604020202020204" pitchFamily="34" charset="0"/>
                          <a:ea typeface="等线" panose="02010600030101010101" pitchFamily="2" charset="-122"/>
                          <a:cs typeface="+mn-cs"/>
                        </a:rPr>
                        <a:t>Management Aspects of 5G Network Sharing Phase2 </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MANS_ph2</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2024/3/3</a:t>
                      </a:r>
                    </a:p>
                  </a:txBody>
                  <a:tcPr marL="7620" marR="7620" marT="7620" marB="0"/>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0%</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SP-230629</a:t>
                      </a:r>
                    </a:p>
                  </a:txBody>
                  <a:tcPr marL="7620" marR="7620" marT="7620"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30%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RAN3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tx1"/>
                          </a:solidFill>
                          <a:effectLst/>
                          <a:latin typeface="+mn-lt"/>
                          <a:ea typeface="+mn-ea"/>
                          <a:cs typeface="Arial" panose="020B0604020202020204" pitchFamily="34" charset="0"/>
                        </a:rPr>
                        <a:t>0-&gt;30%</a:t>
                      </a:r>
                      <a:endParaRPr lang="zh-CN" altLang="en-US" sz="900" b="0" kern="1200" dirty="0">
                        <a:solidFill>
                          <a:schemeClr val="dk1"/>
                        </a:solidFill>
                        <a:effectLst/>
                        <a:latin typeface="+mn-lt"/>
                        <a:ea typeface="+mn-ea"/>
                        <a:cs typeface="Arial" panose="020B0604020202020204" pitchFamily="34" charset="0"/>
                      </a:endParaRPr>
                    </a:p>
                  </a:txBody>
                  <a:tcPr marL="114300" marR="114300" marT="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Wang </a:t>
                      </a:r>
                      <a:r>
                        <a:rPr lang="en-US" sz="700" b="0" i="0" u="none" strike="noStrike" dirty="0" err="1">
                          <a:solidFill>
                            <a:schemeClr val="tx1"/>
                          </a:solidFill>
                          <a:effectLst/>
                          <a:latin typeface="Arial" panose="020B0604020202020204" pitchFamily="34" charset="0"/>
                          <a:ea typeface="等线" panose="02010600030101010101" pitchFamily="2" charset="-122"/>
                        </a:rPr>
                        <a:t>Zhaoning</a:t>
                      </a:r>
                      <a:r>
                        <a:rPr lang="en-US" sz="700" b="0" i="0" u="none" strike="noStrike" dirty="0">
                          <a:solidFill>
                            <a:schemeClr val="tx1"/>
                          </a:solidFill>
                          <a:effectLst/>
                          <a:latin typeface="Arial" panose="020B0604020202020204" pitchFamily="34" charset="0"/>
                          <a:ea typeface="等线" panose="02010600030101010101" pitchFamily="2" charset="-122"/>
                        </a:rPr>
                        <a:t>, China Unicom, </a:t>
                      </a:r>
                    </a:p>
                  </a:txBody>
                  <a:tcPr marL="9525" marR="9525" marT="9525" marB="0"/>
                </a:tc>
                <a:extLst>
                  <a:ext uri="{0D108BD9-81ED-4DB2-BD59-A6C34878D82A}">
                    <a16:rowId xmlns:a16="http://schemas.microsoft.com/office/drawing/2014/main" val="2055227842"/>
                  </a:ext>
                </a:extLst>
              </a:tr>
              <a:tr h="169887">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1000013</a:t>
                      </a:r>
                    </a:p>
                  </a:txBody>
                  <a:tcPr marL="7620" marR="7620" marT="7620" marB="0"/>
                </a:tc>
                <a:tc>
                  <a:txBody>
                    <a:bodyPr/>
                    <a:lstStyle/>
                    <a:p>
                      <a:pPr marL="0" algn="l" defTabSz="1219170" rtl="0" eaLnBrk="1" fontAlgn="t" latinLnBrk="0" hangingPunct="1"/>
                      <a:r>
                        <a:rPr lang="en-US" sz="800" b="0" i="0" u="none" strike="noStrike" kern="1200" dirty="0">
                          <a:solidFill>
                            <a:srgbClr val="000000"/>
                          </a:solidFill>
                          <a:effectLst/>
                          <a:latin typeface="Arial" panose="020B0604020202020204" pitchFamily="34" charset="0"/>
                          <a:ea typeface="等线" panose="02010600030101010101" pitchFamily="2" charset="-122"/>
                          <a:cs typeface="+mn-cs"/>
                        </a:rPr>
                        <a:t>Management Aspects of URLLC </a:t>
                      </a:r>
                    </a:p>
                  </a:txBody>
                  <a:tcPr marL="7620" marR="7620" marT="7620" marB="0"/>
                </a:tc>
                <a:tc>
                  <a:txBody>
                    <a:bodyPr/>
                    <a:lstStyle/>
                    <a:p>
                      <a:pPr algn="l" fontAlgn="t"/>
                      <a:r>
                        <a:rPr lang="en-US" sz="800" b="0" i="0" u="none" strike="noStrike" dirty="0" err="1">
                          <a:solidFill>
                            <a:srgbClr val="000000"/>
                          </a:solidFill>
                          <a:effectLst/>
                          <a:latin typeface="Arial" panose="020B0604020202020204" pitchFamily="34" charset="0"/>
                          <a:ea typeface="等线" panose="02010600030101010101" pitchFamily="2" charset="-122"/>
                        </a:rPr>
                        <a:t>URLLC_Mgt</a:t>
                      </a:r>
                      <a:endParaRPr lang="en-US" sz="800" b="0" i="0" u="none" strike="noStrike" dirty="0">
                        <a:solidFill>
                          <a:srgbClr val="000000"/>
                        </a:solidFill>
                        <a:effectLst/>
                        <a:latin typeface="Arial" panose="020B0604020202020204" pitchFamily="34" charset="0"/>
                        <a:ea typeface="等线" panose="02010600030101010101" pitchFamily="2" charset="-122"/>
                      </a:endParaRP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2024/3/3</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0%</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SP-230631</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mn-ea"/>
                          <a:cs typeface="+mn-cs"/>
                        </a:rPr>
                        <a:t>RAN3</a:t>
                      </a:r>
                      <a:endParaRPr lang="zh-CN" altLang="en-US" sz="9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en-US" altLang="zh-CN" sz="900" b="0" kern="1200" dirty="0">
                          <a:solidFill>
                            <a:schemeClr val="tx1"/>
                          </a:solidFill>
                          <a:effectLst/>
                          <a:latin typeface="+mn-lt"/>
                          <a:ea typeface="+mn-ea"/>
                          <a:cs typeface="Arial" panose="020B0604020202020204" pitchFamily="34" charset="0"/>
                        </a:rPr>
                        <a:t>0-&gt;10%</a:t>
                      </a:r>
                      <a:endParaRPr lang="zh-CN" sz="9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nchor="ctr"/>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Wang </a:t>
                      </a:r>
                      <a:r>
                        <a:rPr lang="en-US" sz="700" b="0" i="0" u="none" strike="noStrike" dirty="0" err="1">
                          <a:solidFill>
                            <a:schemeClr val="tx1"/>
                          </a:solidFill>
                          <a:effectLst/>
                          <a:latin typeface="Arial" panose="020B0604020202020204" pitchFamily="34" charset="0"/>
                          <a:ea typeface="等线" panose="02010600030101010101" pitchFamily="2" charset="-122"/>
                        </a:rPr>
                        <a:t>Zhaoning</a:t>
                      </a:r>
                      <a:r>
                        <a:rPr lang="en-US" sz="700" b="0" i="0" u="none" strike="noStrike" dirty="0">
                          <a:solidFill>
                            <a:schemeClr val="tx1"/>
                          </a:solidFill>
                          <a:effectLst/>
                          <a:latin typeface="Arial" panose="020B0604020202020204" pitchFamily="34" charset="0"/>
                          <a:ea typeface="等线" panose="02010600030101010101" pitchFamily="2" charset="-122"/>
                        </a:rPr>
                        <a:t>, China Unicom, </a:t>
                      </a:r>
                    </a:p>
                  </a:txBody>
                  <a:tcPr marL="9525" marR="9525" marT="9525" marB="0"/>
                </a:tc>
                <a:extLst>
                  <a:ext uri="{0D108BD9-81ED-4DB2-BD59-A6C34878D82A}">
                    <a16:rowId xmlns:a16="http://schemas.microsoft.com/office/drawing/2014/main" val="10002"/>
                  </a:ext>
                </a:extLst>
              </a:tr>
              <a:tr h="262155">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1000014</a:t>
                      </a:r>
                    </a:p>
                  </a:txBody>
                  <a:tcPr marL="7620" marR="7620" marT="7620" marB="0"/>
                </a:tc>
                <a:tc>
                  <a:txBody>
                    <a:bodyPr/>
                    <a:lstStyle/>
                    <a:p>
                      <a:pPr marL="0" algn="l" defTabSz="1219170" rtl="0" eaLnBrk="1" fontAlgn="t" latinLnBrk="0" hangingPunct="1"/>
                      <a:r>
                        <a:rPr lang="en-US" sz="800" b="0" i="0" u="none" strike="noStrike" kern="1200" dirty="0">
                          <a:solidFill>
                            <a:srgbClr val="000000"/>
                          </a:solidFill>
                          <a:effectLst/>
                          <a:latin typeface="Arial" panose="020B0604020202020204" pitchFamily="34" charset="0"/>
                          <a:ea typeface="等线" panose="02010600030101010101" pitchFamily="2" charset="-122"/>
                          <a:cs typeface="+mn-cs"/>
                        </a:rPr>
                        <a:t>Network and Service Operations for Energy Utilities </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NSOEU</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2024/3/3</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0%</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SP-230632</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lnSpc>
                          <a:spcPct val="150000"/>
                        </a:lnSpc>
                        <a:spcAft>
                          <a:spcPts val="0"/>
                        </a:spcAft>
                      </a:pPr>
                      <a:r>
                        <a:rPr lang="fr-FR" altLang="zh-CN" sz="900" b="0" kern="1200" dirty="0">
                          <a:solidFill>
                            <a:schemeClr val="tx1"/>
                          </a:solidFill>
                          <a:effectLst/>
                          <a:latin typeface="+mn-lt"/>
                          <a:ea typeface="+mn-ea"/>
                          <a:cs typeface="Arial" panose="020B0604020202020204" pitchFamily="34" charset="0"/>
                        </a:rPr>
                        <a:t>SA1</a:t>
                      </a:r>
                      <a:endParaRPr lang="zh-CN" altLang="en-US" sz="9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fr-FR" altLang="zh-CN" sz="900" b="0" kern="1200" dirty="0">
                          <a:solidFill>
                            <a:schemeClr val="tx1"/>
                          </a:solidFill>
                          <a:effectLst/>
                          <a:latin typeface="+mn-lt"/>
                          <a:ea typeface="+mn-ea"/>
                          <a:cs typeface="Arial" panose="020B0604020202020204" pitchFamily="34" charset="0"/>
                        </a:rPr>
                        <a:t>0-&gt;30%</a:t>
                      </a:r>
                      <a:endParaRPr lang="zh-CN" altLang="en-US" sz="900" b="0" kern="1200" dirty="0">
                        <a:solidFill>
                          <a:schemeClr val="tx1"/>
                        </a:solidFill>
                        <a:effectLst/>
                        <a:latin typeface="+mn-lt"/>
                        <a:ea typeface="+mn-ea"/>
                        <a:cs typeface="Arial" panose="020B0604020202020204" pitchFamily="34" charset="0"/>
                      </a:endParaRPr>
                    </a:p>
                  </a:txBody>
                  <a:tcPr marL="114300" marR="114300" marT="0" marB="0" anchor="ctr"/>
                </a:tc>
                <a:tc>
                  <a:txBody>
                    <a:bodyPr/>
                    <a:lstStyle/>
                    <a:p>
                      <a:pPr marL="0" algn="ctr" defTabSz="1219170" rtl="0" eaLnBrk="1" fontAlgn="t" latinLnBrk="0" hangingPunct="1">
                        <a:lnSpc>
                          <a:spcPct val="100000"/>
                        </a:lnSpc>
                        <a:spcAft>
                          <a:spcPts val="0"/>
                        </a:spcAft>
                      </a:pPr>
                      <a:r>
                        <a:rPr lang="fr-FR" altLang="zh-CN" sz="900" b="0" kern="1200" dirty="0">
                          <a:solidFill>
                            <a:schemeClr val="tx1"/>
                          </a:solidFill>
                          <a:effectLst/>
                          <a:latin typeface="+mn-lt"/>
                          <a:ea typeface="+mn-ea"/>
                          <a:cs typeface="Arial" panose="020B0604020202020204" pitchFamily="34" charset="0"/>
                        </a:rPr>
                        <a:t>28.318, 28.522, 28.554, 28.622</a:t>
                      </a:r>
                      <a:endParaRPr lang="en-US" altLang="zh-CN" sz="900" b="0" kern="1200" dirty="0">
                        <a:solidFill>
                          <a:schemeClr val="tx1"/>
                        </a:solidFill>
                        <a:effectLst/>
                        <a:latin typeface="+mn-lt"/>
                        <a:ea typeface="+mn-ea"/>
                        <a:cs typeface="Arial" panose="020B0604020202020204" pitchFamily="34" charset="0"/>
                      </a:endParaRPr>
                    </a:p>
                  </a:txBody>
                  <a:tcPr marL="9525" marR="9525" marT="9525" marB="0"/>
                </a:tc>
                <a:tc>
                  <a:txBody>
                    <a:bodyPr/>
                    <a:lstStyle/>
                    <a:p>
                      <a:pPr marL="0" algn="ctr" defTabSz="1219170" rtl="0" eaLnBrk="1" fontAlgn="t" latinLnBrk="0" hangingPunct="1">
                        <a:lnSpc>
                          <a:spcPct val="100000"/>
                        </a:lnSpc>
                        <a:spcAft>
                          <a:spcPts val="0"/>
                        </a:spcAft>
                      </a:pPr>
                      <a:r>
                        <a:rPr lang="fr-FR" sz="900" b="0" kern="1200" dirty="0">
                          <a:solidFill>
                            <a:schemeClr val="tx1"/>
                          </a:solidFill>
                          <a:effectLst/>
                          <a:latin typeface="+mn-lt"/>
                          <a:ea typeface="+mn-ea"/>
                          <a:cs typeface="Arial" panose="020B0604020202020204" pitchFamily="34" charset="0"/>
                        </a:rPr>
                        <a:t>Erik Guttman, Samsung</a:t>
                      </a:r>
                      <a:endParaRPr lang="en-US" sz="900" b="0" kern="1200" dirty="0">
                        <a:solidFill>
                          <a:schemeClr val="tx1"/>
                        </a:solidFill>
                        <a:effectLst/>
                        <a:latin typeface="+mn-lt"/>
                        <a:ea typeface="+mn-ea"/>
                        <a:cs typeface="Arial" panose="020B0604020202020204" pitchFamily="34" charset="0"/>
                      </a:endParaRPr>
                    </a:p>
                  </a:txBody>
                  <a:tcPr marL="9525" marR="9525" marT="9525"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4614146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8243" y="2351650"/>
            <a:ext cx="2575260" cy="3963425"/>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6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lvl="0" indent="-455073" defTabSz="1219170">
              <a:spcBef>
                <a:spcPts val="0"/>
              </a:spcBef>
              <a:spcAft>
                <a:spcPts val="0"/>
              </a:spcAft>
              <a:defRPr/>
            </a:pPr>
            <a:r>
              <a:rPr lang="de-DE" altLang="de-DE" sz="1100" kern="0" dirty="0">
                <a:solidFill>
                  <a:prstClr val="black"/>
                </a:solidFill>
              </a:rPr>
              <a:t>Progress at SA5#150:</a:t>
            </a: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The </a:t>
            </a:r>
            <a:r>
              <a:rPr lang="en-US" altLang="zh-CN" sz="1050" kern="0" dirty="0" err="1">
                <a:solidFill>
                  <a:prstClr val="black"/>
                </a:solidFill>
              </a:rPr>
              <a:t>MnS</a:t>
            </a:r>
            <a:r>
              <a:rPr lang="en-US" altLang="zh-CN" sz="1050" kern="0" dirty="0">
                <a:solidFill>
                  <a:prstClr val="black"/>
                </a:solidFill>
              </a:rPr>
              <a:t> model (Type B) and procedure for self-configuration</a:t>
            </a: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management have been discussed, only procedure has been agreed. The topic for configuration data handling is discussed again but no agreement achieved due to Nokia’s objection, which need further discussion. </a:t>
            </a:r>
          </a:p>
          <a:p>
            <a:pPr marL="455073" indent="-455073" defTabSz="1219170">
              <a:spcBef>
                <a:spcPts val="0"/>
              </a:spcBef>
              <a:spcAft>
                <a:spcPts val="0"/>
              </a:spcAft>
              <a:defRPr/>
            </a:pPr>
            <a:r>
              <a:rPr lang="en-US" altLang="zh-CN" sz="1100" kern="0" dirty="0">
                <a:solidFill>
                  <a:prstClr val="black"/>
                </a:solidFill>
              </a:rPr>
              <a:t>Impacts and dependencies on other WGs: </a:t>
            </a:r>
            <a:r>
              <a:rPr lang="en-US" altLang="zh-CN" sz="1050" kern="0" dirty="0">
                <a:solidFill>
                  <a:prstClr val="black"/>
                </a:solidFill>
              </a:rPr>
              <a:t>none identified</a:t>
            </a:r>
            <a:endParaRPr lang="en-US" altLang="zh-CN" sz="1500" kern="0" dirty="0">
              <a:solidFill>
                <a:prstClr val="black"/>
              </a:solidFill>
            </a:endParaRPr>
          </a:p>
          <a:p>
            <a:pPr marL="455073" lvl="0" indent="-455073" defTabSz="1219170">
              <a:spcBef>
                <a:spcPts val="0"/>
              </a:spcBef>
              <a:spcAft>
                <a:spcPts val="0"/>
              </a:spcAft>
              <a:defRPr/>
            </a:pPr>
            <a:r>
              <a:rPr lang="de-DE" altLang="zh-CN" sz="1100" kern="0" dirty="0">
                <a:solidFill>
                  <a:prstClr val="black"/>
                </a:solidFill>
              </a:rPr>
              <a:t>Next steps:</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a:t>
            </a:r>
            <a:r>
              <a:rPr lang="en-US" altLang="zh-CN" sz="1100" kern="0" dirty="0" err="1">
                <a:solidFill>
                  <a:prstClr val="black"/>
                </a:solidFill>
              </a:rPr>
              <a:t>MnS</a:t>
            </a:r>
            <a:r>
              <a:rPr lang="en-US" altLang="zh-CN" sz="1100" kern="0" dirty="0">
                <a:solidFill>
                  <a:prstClr val="black"/>
                </a:solidFill>
              </a:rPr>
              <a:t> definition (type A and type B) of self-configuration management;</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concept, use case and requirement for configuration data handling</a:t>
            </a:r>
            <a:endParaRPr lang="de-DE" sz="11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192560485"/>
              </p:ext>
            </p:extLst>
          </p:nvPr>
        </p:nvGraphicFramePr>
        <p:xfrm>
          <a:off x="296221" y="838200"/>
          <a:ext cx="11669225" cy="1506460"/>
        </p:xfrm>
        <a:graphic>
          <a:graphicData uri="http://schemas.openxmlformats.org/drawingml/2006/table">
            <a:tbl>
              <a:tblPr firstRow="1" firstCol="1" bandRow="1">
                <a:tableStyleId>{F5AB1C69-6EDB-4FF4-983F-18BD219EF322}</a:tableStyleId>
              </a:tblPr>
              <a:tblGrid>
                <a:gridCol w="603429">
                  <a:extLst>
                    <a:ext uri="{9D8B030D-6E8A-4147-A177-3AD203B41FA5}">
                      <a16:colId xmlns:a16="http://schemas.microsoft.com/office/drawing/2014/main" val="20000"/>
                    </a:ext>
                  </a:extLst>
                </a:gridCol>
                <a:gridCol w="2560494">
                  <a:extLst>
                    <a:ext uri="{9D8B030D-6E8A-4147-A177-3AD203B41FA5}">
                      <a16:colId xmlns:a16="http://schemas.microsoft.com/office/drawing/2014/main" val="20001"/>
                    </a:ext>
                  </a:extLst>
                </a:gridCol>
                <a:gridCol w="685035">
                  <a:extLst>
                    <a:ext uri="{9D8B030D-6E8A-4147-A177-3AD203B41FA5}">
                      <a16:colId xmlns:a16="http://schemas.microsoft.com/office/drawing/2014/main" val="20002"/>
                    </a:ext>
                  </a:extLst>
                </a:gridCol>
                <a:gridCol w="799019">
                  <a:extLst>
                    <a:ext uri="{9D8B030D-6E8A-4147-A177-3AD203B41FA5}">
                      <a16:colId xmlns:a16="http://schemas.microsoft.com/office/drawing/2014/main" val="20005"/>
                    </a:ext>
                  </a:extLst>
                </a:gridCol>
                <a:gridCol w="506615">
                  <a:extLst>
                    <a:ext uri="{9D8B030D-6E8A-4147-A177-3AD203B41FA5}">
                      <a16:colId xmlns:a16="http://schemas.microsoft.com/office/drawing/2014/main" val="20006"/>
                    </a:ext>
                  </a:extLst>
                </a:gridCol>
                <a:gridCol w="711503">
                  <a:extLst>
                    <a:ext uri="{9D8B030D-6E8A-4147-A177-3AD203B41FA5}">
                      <a16:colId xmlns:a16="http://schemas.microsoft.com/office/drawing/2014/main" val="1440325282"/>
                    </a:ext>
                  </a:extLst>
                </a:gridCol>
                <a:gridCol w="711503">
                  <a:extLst>
                    <a:ext uri="{9D8B030D-6E8A-4147-A177-3AD203B41FA5}">
                      <a16:colId xmlns:a16="http://schemas.microsoft.com/office/drawing/2014/main" val="20007"/>
                    </a:ext>
                  </a:extLst>
                </a:gridCol>
                <a:gridCol w="1021160">
                  <a:extLst>
                    <a:ext uri="{9D8B030D-6E8A-4147-A177-3AD203B41FA5}">
                      <a16:colId xmlns:a16="http://schemas.microsoft.com/office/drawing/2014/main" val="20008"/>
                    </a:ext>
                  </a:extLst>
                </a:gridCol>
                <a:gridCol w="1080433">
                  <a:extLst>
                    <a:ext uri="{9D8B030D-6E8A-4147-A177-3AD203B41FA5}">
                      <a16:colId xmlns:a16="http://schemas.microsoft.com/office/drawing/2014/main" val="20009"/>
                    </a:ext>
                  </a:extLst>
                </a:gridCol>
                <a:gridCol w="996678">
                  <a:extLst>
                    <a:ext uri="{9D8B030D-6E8A-4147-A177-3AD203B41FA5}">
                      <a16:colId xmlns:a16="http://schemas.microsoft.com/office/drawing/2014/main" val="20010"/>
                    </a:ext>
                  </a:extLst>
                </a:gridCol>
                <a:gridCol w="996678">
                  <a:extLst>
                    <a:ext uri="{9D8B030D-6E8A-4147-A177-3AD203B41FA5}">
                      <a16:colId xmlns:a16="http://schemas.microsoft.com/office/drawing/2014/main" val="20012"/>
                    </a:ext>
                  </a:extLst>
                </a:gridCol>
                <a:gridCol w="996678">
                  <a:extLst>
                    <a:ext uri="{9D8B030D-6E8A-4147-A177-3AD203B41FA5}">
                      <a16:colId xmlns:a16="http://schemas.microsoft.com/office/drawing/2014/main" val="20013"/>
                    </a:ext>
                  </a:extLst>
                </a:gridCol>
              </a:tblGrid>
              <a:tr h="25097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TS</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8337">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65%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800" kern="1200" dirty="0">
                          <a:solidFill>
                            <a:schemeClr val="tx1"/>
                          </a:solidFill>
                          <a:effectLst/>
                          <a:latin typeface="+mn-lt"/>
                          <a:ea typeface="+mn-ea"/>
                          <a:cs typeface="Arial" panose="020B0604020202020204" pitchFamily="34" charset="0"/>
                        </a:rPr>
                        <a:t>0-&gt;</a:t>
                      </a:r>
                      <a:r>
                        <a:rPr lang="en-US" altLang="zh-CN" sz="800" kern="1200" dirty="0">
                          <a:solidFill>
                            <a:srgbClr val="FF3300"/>
                          </a:solidFill>
                          <a:effectLst/>
                          <a:latin typeface="+mn-lt"/>
                          <a:ea typeface="+mn-ea"/>
                          <a:cs typeface="Arial" panose="020B0604020202020204" pitchFamily="34" charset="0"/>
                        </a:rPr>
                        <a:t>5-&gt;5-&gt;5-</a:t>
                      </a:r>
                      <a:r>
                        <a:rPr lang="en-US" altLang="zh-CN" sz="800" kern="1200" dirty="0">
                          <a:solidFill>
                            <a:schemeClr val="tx1"/>
                          </a:solidFill>
                          <a:effectLst/>
                          <a:latin typeface="+mn-lt"/>
                          <a:ea typeface="+mn-ea"/>
                          <a:cs typeface="Arial" panose="020B0604020202020204" pitchFamily="34" charset="0"/>
                        </a:rPr>
                        <a:t>&gt;45-&gt;50-&gt;55-&gt;65%</a:t>
                      </a:r>
                      <a:endParaRPr lang="zh-CN" altLang="zh-CN" sz="800" kern="1200" dirty="0">
                        <a:solidFill>
                          <a:schemeClr val="tx1"/>
                        </a:solidFill>
                        <a:effectLst/>
                        <a:latin typeface="+mn-lt"/>
                        <a:ea typeface="+mn-ea"/>
                        <a:cs typeface="Arial" panose="020B0604020202020204" pitchFamily="34" charset="0"/>
                      </a:endParaRPr>
                    </a:p>
                  </a:txBody>
                  <a:tcPr marL="36002" marR="36002"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28.313; ; 28.317</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Hu, </a:t>
                      </a:r>
                      <a:r>
                        <a:rPr lang="en-US" sz="700" b="0" i="0" u="none" strike="noStrike" dirty="0" err="1">
                          <a:solidFill>
                            <a:schemeClr val="tx1"/>
                          </a:solidFill>
                          <a:effectLst/>
                          <a:latin typeface="Arial" panose="020B0604020202020204" pitchFamily="34" charset="0"/>
                          <a:ea typeface="等线" panose="02010600030101010101" pitchFamily="2" charset="-122"/>
                        </a:rPr>
                        <a:t>Yaxi</a:t>
                      </a:r>
                      <a:r>
                        <a:rPr lang="en-US" sz="700" b="0" i="0" u="none" strike="noStrike" dirty="0">
                          <a:solidFill>
                            <a:schemeClr val="tx1"/>
                          </a:solidFill>
                          <a:effectLst/>
                          <a:latin typeface="Arial" panose="020B0604020202020204" pitchFamily="34" charset="0"/>
                          <a:ea typeface="等线" panose="02010600030101010101" pitchFamily="2" charset="-122"/>
                        </a:rPr>
                        <a:t>, China Mobile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Xu </a:t>
                      </a:r>
                      <a:r>
                        <a:rPr lang="en-US" altLang="zh-CN" sz="700" b="0" i="0" u="none" strike="noStrike" dirty="0" err="1">
                          <a:solidFill>
                            <a:schemeClr val="tx1"/>
                          </a:solidFill>
                          <a:effectLst/>
                          <a:latin typeface="Arial" panose="020B0604020202020204" pitchFamily="34" charset="0"/>
                          <a:ea typeface="等线" panose="02010600030101010101" pitchFamily="2" charset="-122"/>
                        </a:rPr>
                        <a:t>Ruiyue</a:t>
                      </a:r>
                      <a:r>
                        <a:rPr lang="en-US" altLang="zh-CN" sz="700" b="0" i="0" u="none" strike="noStrike" dirty="0">
                          <a:solidFill>
                            <a:schemeClr val="tx1"/>
                          </a:solidFill>
                          <a:effectLst/>
                          <a:latin typeface="Arial" panose="020B0604020202020204" pitchFamily="34" charset="0"/>
                          <a:ea typeface="等线" panose="02010600030101010101" pitchFamily="2" charset="-122"/>
                        </a:rPr>
                        <a:t>, Huawei </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3324002326"/>
                  </a:ext>
                </a:extLst>
              </a:tr>
              <a:tr h="326001">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800" kern="1200" dirty="0">
                          <a:solidFill>
                            <a:srgbClr val="000000"/>
                          </a:solidFill>
                          <a:effectLst/>
                          <a:latin typeface="+mn-lt"/>
                          <a:ea typeface="宋体" panose="02010600030101010101" pitchFamily="2" charset="-122"/>
                          <a:cs typeface="Arial" panose="020B0604020202020204" pitchFamily="34" charset="0"/>
                        </a:rPr>
                        <a:t>0-&gt;5-&gt;15-&gt;25-&gt;50%</a:t>
                      </a:r>
                      <a:endParaRPr lang="zh-CN" sz="8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28.104; 28.552; 32.425; 28.554; 28.541; 28.622; 28.623; 28.533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Yao, Yizhi, Intel </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Hassan, NEC</a:t>
                      </a:r>
                    </a:p>
                  </a:txBody>
                  <a:tcPr marL="9525" marR="9525" marT="9525" marB="0"/>
                </a:tc>
                <a:extLst>
                  <a:ext uri="{0D108BD9-81ED-4DB2-BD59-A6C34878D82A}">
                    <a16:rowId xmlns:a16="http://schemas.microsoft.com/office/drawing/2014/main" val="1491513699"/>
                  </a:ext>
                </a:extLst>
              </a:tr>
              <a:tr h="246062">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SA2, RAN3</a:t>
                      </a: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0-&gt;20-&gt;35%</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800" kern="1200" dirty="0">
                          <a:solidFill>
                            <a:srgbClr val="000000"/>
                          </a:solidFill>
                          <a:effectLst/>
                          <a:latin typeface="+mn-lt"/>
                          <a:ea typeface="+mn-ea"/>
                          <a:cs typeface="Arial" panose="020B0604020202020204" pitchFamily="34" charset="0"/>
                        </a:rPr>
                        <a:t>28.105; 28.552; 32.425; 28.554; 28.541 </a:t>
                      </a:r>
                    </a:p>
                  </a:txBody>
                  <a:tcPr marL="9525" marR="9525" marT="9525" marB="9525" anchor="ctr"/>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Yao, Yizhi, Intel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Hassan Al-kanani, NEC</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2038846232"/>
                  </a:ext>
                </a:extLst>
              </a:tr>
              <a:tr h="186108">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40%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SA2, RAN3, ETSI ZSM, TM Forum </a:t>
                      </a: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0-&gt;40-&gt;75%</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28.312</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Xu </a:t>
                      </a:r>
                      <a:r>
                        <a:rPr lang="en-US" sz="700" b="0" i="0" u="none" strike="noStrike" dirty="0" err="1">
                          <a:solidFill>
                            <a:schemeClr val="tx1"/>
                          </a:solidFill>
                          <a:effectLst/>
                          <a:latin typeface="Arial" panose="020B0604020202020204" pitchFamily="34" charset="0"/>
                          <a:ea typeface="等线" panose="02010600030101010101" pitchFamily="2" charset="-122"/>
                        </a:rPr>
                        <a:t>Ruiyue</a:t>
                      </a:r>
                      <a:r>
                        <a:rPr lang="en-US" sz="700" b="0" i="0" u="none" strike="noStrike" dirty="0">
                          <a:solidFill>
                            <a:schemeClr val="tx1"/>
                          </a:solidFill>
                          <a:effectLst/>
                          <a:latin typeface="Arial" panose="020B0604020202020204" pitchFamily="34" charset="0"/>
                          <a:ea typeface="等线" panose="02010600030101010101" pitchFamily="2" charset="-122"/>
                        </a:rPr>
                        <a:t>, Huawei </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Mark Scott, Ericsson</a:t>
                      </a:r>
                    </a:p>
                  </a:txBody>
                  <a:tcPr marL="9525" marR="9525" marT="9525" marB="0"/>
                </a:tc>
                <a:extLst>
                  <a:ext uri="{0D108BD9-81ED-4DB2-BD59-A6C34878D82A}">
                    <a16:rowId xmlns:a16="http://schemas.microsoft.com/office/drawing/2014/main" val="2225474388"/>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2593503" y="2351650"/>
            <a:ext cx="3853313" cy="3963424"/>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eMDAS_Ph2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at SA5#150:</a:t>
            </a:r>
            <a:r>
              <a:rPr lang="en-US" altLang="zh-CN" sz="900" kern="0" dirty="0">
                <a:solidFill>
                  <a:prstClr val="black"/>
                </a:solidFill>
              </a:rPr>
              <a:t> </a:t>
            </a:r>
          </a:p>
          <a:p>
            <a:pPr indent="-171450" defTabSz="1219170">
              <a:spcBef>
                <a:spcPts val="0"/>
              </a:spcBef>
              <a:spcAft>
                <a:spcPts val="0"/>
              </a:spcAft>
              <a:buFont typeface="Wingdings" panose="05000000000000000000" pitchFamily="2" charset="2"/>
              <a:buChar char="Ø"/>
              <a:defRPr/>
            </a:pPr>
            <a:r>
              <a:rPr lang="en-US" altLang="zh-CN" sz="1100" kern="0" dirty="0">
                <a:solidFill>
                  <a:prstClr val="black"/>
                </a:solidFill>
              </a:rPr>
              <a:t>Discussion at SA5#150 evolved around several documents including the following: Adding enabling data for Coverage and SLS use cases for PM </a:t>
            </a:r>
            <a:r>
              <a:rPr lang="en-US" altLang="zh-CN" sz="1100" kern="0" dirty="0" err="1">
                <a:solidFill>
                  <a:prstClr val="black"/>
                </a:solidFill>
              </a:rPr>
              <a:t>predictionsresource</a:t>
            </a:r>
            <a:r>
              <a:rPr lang="en-US" altLang="zh-CN" sz="1100" kern="0" dirty="0">
                <a:solidFill>
                  <a:prstClr val="black"/>
                </a:solidFill>
              </a:rPr>
              <a:t> analytics use case with correlation across </a:t>
            </a:r>
            <a:r>
              <a:rPr lang="en-US" altLang="zh-CN" sz="1100" kern="0" dirty="0" err="1">
                <a:solidFill>
                  <a:prstClr val="black"/>
                </a:solidFill>
              </a:rPr>
              <a:t>NFsMDA</a:t>
            </a:r>
            <a:r>
              <a:rPr lang="en-US" altLang="zh-CN" sz="1100" kern="0" dirty="0">
                <a:solidFill>
                  <a:prstClr val="black"/>
                </a:solidFill>
              </a:rPr>
              <a:t> </a:t>
            </a:r>
            <a:r>
              <a:rPr lang="en-US" altLang="zh-CN" sz="1100" kern="0" dirty="0" err="1">
                <a:solidFill>
                  <a:prstClr val="black"/>
                </a:solidFill>
              </a:rPr>
              <a:t>RecommendationsSupport</a:t>
            </a:r>
            <a:r>
              <a:rPr lang="en-US" altLang="zh-CN" sz="1100" kern="0" dirty="0">
                <a:solidFill>
                  <a:prstClr val="black"/>
                </a:solidFill>
              </a:rPr>
              <a:t> in stage 2 for cross domain </a:t>
            </a:r>
            <a:r>
              <a:rPr lang="en-US" altLang="zh-CN" sz="1100" kern="0" dirty="0" err="1">
                <a:solidFill>
                  <a:prstClr val="black"/>
                </a:solidFill>
              </a:rPr>
              <a:t>MDAAdd</a:t>
            </a:r>
            <a:r>
              <a:rPr lang="en-US" altLang="zh-CN" sz="1100" kern="0" dirty="0">
                <a:solidFill>
                  <a:prstClr val="black"/>
                </a:solidFill>
              </a:rPr>
              <a:t> recommended actions for non-3GPP </a:t>
            </a:r>
            <a:r>
              <a:rPr lang="en-US" altLang="zh-CN" sz="1100" kern="0" dirty="0" err="1">
                <a:solidFill>
                  <a:prstClr val="black"/>
                </a:solidFill>
              </a:rPr>
              <a:t>operationsAdd</a:t>
            </a:r>
            <a:r>
              <a:rPr lang="en-US" altLang="zh-CN" sz="1100" kern="0" dirty="0">
                <a:solidFill>
                  <a:prstClr val="black"/>
                </a:solidFill>
              </a:rPr>
              <a:t> MDA capability for resource utilization </a:t>
            </a:r>
            <a:r>
              <a:rPr lang="en-US" altLang="zh-CN" sz="1100" kern="0" dirty="0" err="1">
                <a:solidFill>
                  <a:prstClr val="black"/>
                </a:solidFill>
              </a:rPr>
              <a:t>analysisAdd</a:t>
            </a:r>
            <a:r>
              <a:rPr lang="en-US" altLang="zh-CN" sz="1100" kern="0" dirty="0">
                <a:solidFill>
                  <a:prstClr val="black"/>
                </a:solidFill>
              </a:rPr>
              <a:t> use case of MDA assisted control plane congestion analysis.</a:t>
            </a:r>
          </a:p>
          <a:p>
            <a:pPr indent="-171450" defTabSz="1219170">
              <a:spcBef>
                <a:spcPts val="0"/>
              </a:spcBef>
              <a:spcAft>
                <a:spcPts val="0"/>
              </a:spcAft>
              <a:buFont typeface="Wingdings" panose="05000000000000000000" pitchFamily="2" charset="2"/>
              <a:buChar char="Ø"/>
              <a:defRPr/>
            </a:pPr>
            <a:r>
              <a:rPr lang="en-US" altLang="zh-CN" sz="1100" kern="0" dirty="0">
                <a:solidFill>
                  <a:prstClr val="black"/>
                </a:solidFill>
              </a:rPr>
              <a:t>The discussion led to the approval of the following documents as input to the Draft CR: Adding enabling data for Coverage and SLS use cases for PM </a:t>
            </a:r>
            <a:r>
              <a:rPr lang="en-US" altLang="zh-CN" sz="1100" kern="0" dirty="0" err="1">
                <a:solidFill>
                  <a:prstClr val="black"/>
                </a:solidFill>
              </a:rPr>
              <a:t>predictions.Filtering</a:t>
            </a:r>
            <a:r>
              <a:rPr lang="en-US" altLang="zh-CN" sz="1100" kern="0" dirty="0">
                <a:solidFill>
                  <a:prstClr val="black"/>
                </a:solidFill>
              </a:rPr>
              <a:t> MDA </a:t>
            </a:r>
            <a:r>
              <a:rPr lang="en-US" altLang="zh-CN" sz="1100" kern="0" dirty="0" err="1">
                <a:solidFill>
                  <a:prstClr val="black"/>
                </a:solidFill>
              </a:rPr>
              <a:t>Recommendations.Enhancing</a:t>
            </a:r>
            <a:r>
              <a:rPr lang="en-US" altLang="zh-CN" sz="1100" kern="0" dirty="0">
                <a:solidFill>
                  <a:prstClr val="black"/>
                </a:solidFill>
              </a:rPr>
              <a:t> resource analytics use case with correlation across </a:t>
            </a:r>
            <a:r>
              <a:rPr lang="en-US" altLang="zh-CN" sz="1100" kern="0" dirty="0" err="1">
                <a:solidFill>
                  <a:prstClr val="black"/>
                </a:solidFill>
              </a:rPr>
              <a:t>NFs.Add</a:t>
            </a:r>
            <a:r>
              <a:rPr lang="en-US" altLang="zh-CN" sz="1100" kern="0" dirty="0">
                <a:solidFill>
                  <a:prstClr val="black"/>
                </a:solidFill>
              </a:rPr>
              <a:t> recommended actions for non-3GPP </a:t>
            </a:r>
            <a:r>
              <a:rPr lang="en-US" altLang="zh-CN" sz="1100" kern="0" dirty="0" err="1">
                <a:solidFill>
                  <a:prstClr val="black"/>
                </a:solidFill>
              </a:rPr>
              <a:t>operations.Add</a:t>
            </a:r>
            <a:r>
              <a:rPr lang="en-US" altLang="zh-CN" sz="1100" kern="0" dirty="0">
                <a:solidFill>
                  <a:prstClr val="black"/>
                </a:solidFill>
              </a:rPr>
              <a:t> MDA capability for resource utilization </a:t>
            </a:r>
            <a:r>
              <a:rPr lang="en-US" altLang="zh-CN" sz="1100" kern="0" dirty="0" err="1">
                <a:solidFill>
                  <a:prstClr val="black"/>
                </a:solidFill>
              </a:rPr>
              <a:t>analysis.Add</a:t>
            </a:r>
            <a:r>
              <a:rPr lang="en-US" altLang="zh-CN" sz="1100" kern="0" dirty="0">
                <a:solidFill>
                  <a:prstClr val="black"/>
                </a:solidFill>
              </a:rPr>
              <a:t> use case of MDA assisted control plane congestion analysis.</a:t>
            </a:r>
            <a:endParaRPr lang="en-US" altLang="zh-CN" sz="400" kern="0" dirty="0">
              <a:solidFill>
                <a:prstClr val="black"/>
              </a:solidFill>
            </a:endParaRPr>
          </a:p>
          <a:p>
            <a:pPr marL="455073" indent="-455073" defTabSz="1219170">
              <a:spcBef>
                <a:spcPts val="0"/>
              </a:spcBef>
              <a:spcAft>
                <a:spcPts val="0"/>
              </a:spcAft>
              <a:defRPr/>
            </a:pPr>
            <a:r>
              <a:rPr lang="en-US" altLang="zh-CN" sz="1100" kern="0" dirty="0">
                <a:solidFill>
                  <a:prstClr val="black"/>
                </a:solidFill>
              </a:rPr>
              <a:t>Impacts and dependencies on other WGs: SA2</a:t>
            </a:r>
          </a:p>
          <a:p>
            <a:pPr marL="455073" indent="-455073" defTabSz="1219170">
              <a:spcBef>
                <a:spcPts val="0"/>
              </a:spcBef>
              <a:spcAft>
                <a:spcPts val="0"/>
              </a:spcAft>
              <a:defRPr/>
            </a:pPr>
            <a:r>
              <a:rPr lang="de-DE" altLang="zh-CN" sz="1100" kern="0" dirty="0">
                <a:solidFill>
                  <a:prstClr val="black"/>
                </a:solidFill>
              </a:rPr>
              <a:t>Next steps: </a:t>
            </a:r>
            <a:r>
              <a:rPr lang="en-US" altLang="zh-CN" sz="1000" kern="0" dirty="0">
                <a:solidFill>
                  <a:prstClr val="black"/>
                </a:solidFill>
              </a:rPr>
              <a:t>Continue the work according to the objectives</a:t>
            </a:r>
          </a:p>
        </p:txBody>
      </p:sp>
      <p:sp>
        <p:nvSpPr>
          <p:cNvPr id="6" name="Content Placeholder 7">
            <a:extLst>
              <a:ext uri="{FF2B5EF4-FFF2-40B4-BE49-F238E27FC236}">
                <a16:creationId xmlns:a16="http://schemas.microsoft.com/office/drawing/2014/main" id="{19729A1D-3FB9-430D-8578-6C3DB12F875A}"/>
              </a:ext>
            </a:extLst>
          </p:cNvPr>
          <p:cNvSpPr txBox="1">
            <a:spLocks/>
          </p:cNvSpPr>
          <p:nvPr/>
        </p:nvSpPr>
        <p:spPr>
          <a:xfrm>
            <a:off x="6554609" y="2351649"/>
            <a:ext cx="2643595" cy="3963423"/>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AI/ML</a:t>
            </a:r>
            <a:r>
              <a:rPr lang="zh-CN" altLang="en-US" sz="1600" b="1" kern="0" dirty="0">
                <a:solidFill>
                  <a:srgbClr val="0000FF"/>
                </a:solidFill>
                <a:latin typeface="Calibri"/>
              </a:rPr>
              <a:t> </a:t>
            </a:r>
            <a:r>
              <a:rPr lang="en-US" altLang="zh-CN" sz="1600" b="1" kern="0" dirty="0">
                <a:solidFill>
                  <a:srgbClr val="0000FF"/>
                </a:solidFill>
                <a:latin typeface="Calibri"/>
              </a:rPr>
              <a:t>management</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at SA5#150: </a:t>
            </a:r>
          </a:p>
          <a:p>
            <a:pPr marL="0" indent="0" defTabSz="1219170">
              <a:spcBef>
                <a:spcPts val="0"/>
              </a:spcBef>
              <a:spcAft>
                <a:spcPts val="0"/>
              </a:spcAft>
              <a:buNone/>
              <a:defRPr/>
            </a:pPr>
            <a:r>
              <a:rPr lang="en-US" altLang="zh-CN" sz="1100" kern="0" dirty="0">
                <a:solidFill>
                  <a:prstClr val="black"/>
                </a:solidFill>
              </a:rPr>
              <a:t>With the discussions focused on AI/ML management for ML training phase, AI/ML emulation phase, and ML deployment phase in SA5#150, the contributions related to the following topics were agreed as inputs to the Draft CR:</a:t>
            </a:r>
          </a:p>
          <a:p>
            <a:pPr marL="0" indent="0" defTabSz="1219170">
              <a:spcBef>
                <a:spcPts val="0"/>
              </a:spcBef>
              <a:spcAft>
                <a:spcPts val="0"/>
              </a:spcAft>
              <a:buNone/>
              <a:defRPr/>
            </a:pPr>
            <a:r>
              <a:rPr lang="en-US" altLang="zh-CN" sz="1100" kern="0" dirty="0">
                <a:solidFill>
                  <a:prstClr val="black"/>
                </a:solidFill>
              </a:rPr>
              <a:t>- Use case, requirements and NRMs for ML training and testing performance management</a:t>
            </a:r>
          </a:p>
          <a:p>
            <a:pPr marL="0" indent="0" defTabSz="1219170">
              <a:spcBef>
                <a:spcPts val="0"/>
              </a:spcBef>
              <a:spcAft>
                <a:spcPts val="0"/>
              </a:spcAft>
              <a:buNone/>
              <a:defRPr/>
            </a:pPr>
            <a:r>
              <a:rPr lang="en-US" altLang="zh-CN" sz="1100" kern="0" dirty="0">
                <a:solidFill>
                  <a:prstClr val="black"/>
                </a:solidFill>
              </a:rPr>
              <a:t>- Modelling of ML Entity</a:t>
            </a:r>
          </a:p>
          <a:p>
            <a:pPr marL="0" indent="0" defTabSz="1219170">
              <a:spcBef>
                <a:spcPts val="0"/>
              </a:spcBef>
              <a:spcAft>
                <a:spcPts val="0"/>
              </a:spcAft>
              <a:buNone/>
              <a:defRPr/>
            </a:pPr>
            <a:r>
              <a:rPr lang="en-US" altLang="zh-CN" sz="1100" kern="0" dirty="0">
                <a:solidFill>
                  <a:prstClr val="black"/>
                </a:solidFill>
              </a:rPr>
              <a:t>- NRM for ML entities grouping</a:t>
            </a:r>
          </a:p>
          <a:p>
            <a:pPr marL="0" indent="0" defTabSz="1219170">
              <a:spcBef>
                <a:spcPts val="0"/>
              </a:spcBef>
              <a:spcAft>
                <a:spcPts val="0"/>
              </a:spcAft>
              <a:buNone/>
              <a:defRPr/>
            </a:pPr>
            <a:r>
              <a:rPr lang="en-US" altLang="zh-CN" sz="1100" kern="0" dirty="0">
                <a:solidFill>
                  <a:prstClr val="black"/>
                </a:solidFill>
              </a:rPr>
              <a:t>- NRMs for ML entities joint training</a:t>
            </a:r>
          </a:p>
          <a:p>
            <a:pPr marL="0" indent="0" defTabSz="1219170">
              <a:spcBef>
                <a:spcPts val="0"/>
              </a:spcBef>
              <a:spcAft>
                <a:spcPts val="0"/>
              </a:spcAft>
              <a:buNone/>
              <a:defRPr/>
            </a:pPr>
            <a:r>
              <a:rPr lang="en-US" altLang="zh-CN" sz="1100" kern="0" dirty="0">
                <a:solidFill>
                  <a:prstClr val="black"/>
                </a:solidFill>
              </a:rPr>
              <a:t>- NRMs for ML entities joint testing</a:t>
            </a:r>
          </a:p>
          <a:p>
            <a:pPr marL="0" indent="0" defTabSz="1219170">
              <a:spcBef>
                <a:spcPts val="0"/>
              </a:spcBef>
              <a:spcAft>
                <a:spcPts val="0"/>
              </a:spcAft>
              <a:buNone/>
              <a:defRPr/>
            </a:pPr>
            <a:r>
              <a:rPr lang="en-US" altLang="zh-CN" sz="1100" kern="0" dirty="0">
                <a:solidFill>
                  <a:prstClr val="black"/>
                </a:solidFill>
              </a:rPr>
              <a:t>- NRMs for ML entity update</a:t>
            </a:r>
          </a:p>
          <a:p>
            <a:pPr marL="0" indent="0" defTabSz="1219170">
              <a:spcBef>
                <a:spcPts val="0"/>
              </a:spcBef>
              <a:spcAft>
                <a:spcPts val="0"/>
              </a:spcAft>
              <a:buNone/>
              <a:defRPr/>
            </a:pPr>
            <a:r>
              <a:rPr lang="en-US" altLang="zh-CN" sz="1100" kern="0" dirty="0">
                <a:solidFill>
                  <a:prstClr val="black"/>
                </a:solidFill>
              </a:rPr>
              <a:t>- AI/ML management capabilities</a:t>
            </a:r>
          </a:p>
          <a:p>
            <a:pPr marL="0" indent="0" defTabSz="1219170">
              <a:spcBef>
                <a:spcPts val="0"/>
              </a:spcBef>
              <a:spcAft>
                <a:spcPts val="0"/>
              </a:spcAft>
              <a:buNone/>
              <a:defRPr/>
            </a:pPr>
            <a:r>
              <a:rPr lang="en-US" altLang="zh-CN" sz="1100" kern="0" dirty="0">
                <a:solidFill>
                  <a:prstClr val="black"/>
                </a:solidFill>
              </a:rPr>
              <a:t>- Rapporteur clean-up</a:t>
            </a:r>
          </a:p>
          <a:p>
            <a:pPr marL="455073" indent="-455073" defTabSz="1219170">
              <a:spcBef>
                <a:spcPts val="0"/>
              </a:spcBef>
              <a:spcAft>
                <a:spcPts val="0"/>
              </a:spcAft>
              <a:defRPr/>
            </a:pPr>
            <a:r>
              <a:rPr lang="en-US" altLang="zh-CN" sz="1100" kern="0" dirty="0">
                <a:solidFill>
                  <a:prstClr val="black"/>
                </a:solidFill>
              </a:rPr>
              <a:t>Impacts and dependencies on other WGs: </a:t>
            </a:r>
            <a:r>
              <a:rPr lang="en-US" altLang="zh-CN" sz="1000" kern="0" dirty="0">
                <a:solidFill>
                  <a:prstClr val="black"/>
                </a:solidFill>
              </a:rPr>
              <a:t>SA2, RAN3</a:t>
            </a:r>
          </a:p>
          <a:p>
            <a:pPr marL="455073" indent="-455073" defTabSz="1219170">
              <a:spcBef>
                <a:spcPts val="0"/>
              </a:spcBef>
              <a:spcAft>
                <a:spcPts val="0"/>
              </a:spcAft>
              <a:defRPr/>
            </a:pPr>
            <a:r>
              <a:rPr lang="de-DE" altLang="zh-CN" sz="1050" kern="0" dirty="0">
                <a:solidFill>
                  <a:prstClr val="black"/>
                </a:solidFill>
              </a:rPr>
              <a:t>Next steps: </a:t>
            </a:r>
            <a:r>
              <a:rPr lang="en-US" altLang="zh-CN" sz="900" kern="0" dirty="0">
                <a:solidFill>
                  <a:prstClr val="black"/>
                </a:solidFill>
              </a:rPr>
              <a:t>Continue the work according to the objectives</a:t>
            </a:r>
            <a:endParaRPr lang="de-DE" altLang="zh-CN" sz="1100" kern="0" dirty="0">
              <a:solidFill>
                <a:prstClr val="black"/>
              </a:solidFill>
            </a:endParaRPr>
          </a:p>
        </p:txBody>
      </p:sp>
      <p:sp>
        <p:nvSpPr>
          <p:cNvPr id="7" name="Content Placeholder 7">
            <a:extLst>
              <a:ext uri="{FF2B5EF4-FFF2-40B4-BE49-F238E27FC236}">
                <a16:creationId xmlns:a16="http://schemas.microsoft.com/office/drawing/2014/main" id="{A9FE1378-31CB-4D54-B13D-7CE18192E044}"/>
              </a:ext>
            </a:extLst>
          </p:cNvPr>
          <p:cNvSpPr txBox="1">
            <a:spLocks/>
          </p:cNvSpPr>
          <p:nvPr/>
        </p:nvSpPr>
        <p:spPr>
          <a:xfrm>
            <a:off x="9305998" y="2370960"/>
            <a:ext cx="2643595" cy="3648840"/>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IDMS_MN_ph2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100" kern="0" dirty="0">
                <a:solidFill>
                  <a:prstClr val="black"/>
                </a:solidFill>
              </a:rPr>
              <a:t>Progress at SA5#150: </a:t>
            </a:r>
          </a:p>
          <a:p>
            <a:pPr marL="284163" lvl="1" indent="-53975" defTabSz="1219170">
              <a:spcBef>
                <a:spcPts val="0"/>
              </a:spcBef>
              <a:spcAft>
                <a:spcPts val="0"/>
              </a:spcAft>
              <a:buClrTx/>
              <a:buFont typeface="Wingdings" panose="05000000000000000000" pitchFamily="2" charset="2"/>
              <a:buChar char="Ø"/>
              <a:defRPr/>
            </a:pPr>
            <a:r>
              <a:rPr lang="en-US" altLang="zh-CN" sz="1100" kern="0" dirty="0">
                <a:solidFill>
                  <a:prstClr val="black"/>
                </a:solidFill>
              </a:rPr>
              <a:t>Following solutions for new scenarios are discussed and agreed: Intent driven approach for RAN energy saving, Intent driven approach for radio capacity assurance, intent driven approach for 5GC network delivering and intent driven approach for E2E network optimization; </a:t>
            </a:r>
          </a:p>
          <a:p>
            <a:pPr marL="284163" lvl="1" indent="-53975" defTabSz="1219170">
              <a:spcBef>
                <a:spcPts val="0"/>
              </a:spcBef>
              <a:spcAft>
                <a:spcPts val="0"/>
              </a:spcAft>
              <a:buClrTx/>
              <a:buFont typeface="Wingdings" panose="05000000000000000000" pitchFamily="2" charset="2"/>
              <a:buChar char="Ø"/>
              <a:defRPr/>
            </a:pPr>
            <a:r>
              <a:rPr lang="en-US" altLang="zh-CN" sz="1100" kern="0" dirty="0">
                <a:solidFill>
                  <a:prstClr val="black"/>
                </a:solidFill>
              </a:rPr>
              <a:t>Following solutions for generic intent capabilities are discussed and agreed: Intent report, intent handling capability obtaining, intent feasibility check, intent conflict</a:t>
            </a:r>
          </a:p>
          <a:p>
            <a:pPr marL="455073" lvl="0" indent="-455073" defTabSz="1219170">
              <a:spcBef>
                <a:spcPts val="0"/>
              </a:spcBef>
              <a:spcAft>
                <a:spcPts val="0"/>
              </a:spcAft>
              <a:defRPr/>
            </a:pPr>
            <a:r>
              <a:rPr lang="en-US" altLang="zh-CN" sz="1100" kern="0" dirty="0">
                <a:solidFill>
                  <a:prstClr val="black"/>
                </a:solidFill>
              </a:rPr>
              <a:t>Impacts and dependencies on other WGs; SA2, RAN3</a:t>
            </a:r>
            <a:endParaRPr lang="de-DE" altLang="zh-CN" sz="1100" kern="0" dirty="0">
              <a:solidFill>
                <a:prstClr val="black"/>
              </a:solidFill>
            </a:endParaRPr>
          </a:p>
          <a:p>
            <a:pPr marL="455073" lvl="0" indent="-455073" defTabSz="1219170">
              <a:spcBef>
                <a:spcPts val="0"/>
              </a:spcBef>
              <a:spcAft>
                <a:spcPts val="0"/>
              </a:spcAft>
              <a:defRPr/>
            </a:pPr>
            <a:r>
              <a:rPr lang="de-DE" altLang="zh-CN" sz="1050" kern="0" dirty="0">
                <a:solidFill>
                  <a:prstClr val="black"/>
                </a:solidFill>
              </a:rPr>
              <a:t>Next </a:t>
            </a:r>
            <a:r>
              <a:rPr lang="de-DE" altLang="zh-CN" sz="1050" kern="0">
                <a:solidFill>
                  <a:prstClr val="black"/>
                </a:solidFill>
              </a:rPr>
              <a:t>steps: </a:t>
            </a:r>
            <a:r>
              <a:rPr lang="en-US" altLang="zh-CN" sz="1100" kern="0">
                <a:solidFill>
                  <a:prstClr val="black"/>
                </a:solidFill>
              </a:rPr>
              <a:t>deployment </a:t>
            </a:r>
            <a:r>
              <a:rPr lang="en-US" altLang="zh-CN" sz="1100" kern="0" dirty="0">
                <a:solidFill>
                  <a:prstClr val="black"/>
                </a:solidFill>
              </a:rPr>
              <a:t>scenarios for intent interface</a:t>
            </a:r>
            <a:endParaRPr lang="de-DE" altLang="zh-CN" sz="1100" kern="0" dirty="0">
              <a:solidFill>
                <a:prstClr val="black"/>
              </a:solidFill>
            </a:endParaRPr>
          </a:p>
        </p:txBody>
      </p:sp>
    </p:spTree>
    <p:extLst>
      <p:ext uri="{BB962C8B-B14F-4D97-AF65-F5344CB8AC3E}">
        <p14:creationId xmlns:p14="http://schemas.microsoft.com/office/powerpoint/2010/main" val="8671615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(1/4)</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478226069"/>
              </p:ext>
            </p:extLst>
          </p:nvPr>
        </p:nvGraphicFramePr>
        <p:xfrm>
          <a:off x="297513" y="801774"/>
          <a:ext cx="11596973" cy="2090156"/>
        </p:xfrm>
        <a:graphic>
          <a:graphicData uri="http://schemas.openxmlformats.org/drawingml/2006/table">
            <a:tbl>
              <a:tblPr firstRow="1" firstCol="1" bandRow="1">
                <a:tableStyleId>{F5AB1C69-6EDB-4FF4-983F-18BD219EF322}</a:tableStyleId>
              </a:tblPr>
              <a:tblGrid>
                <a:gridCol w="515315">
                  <a:extLst>
                    <a:ext uri="{9D8B030D-6E8A-4147-A177-3AD203B41FA5}">
                      <a16:colId xmlns:a16="http://schemas.microsoft.com/office/drawing/2014/main" val="20000"/>
                    </a:ext>
                  </a:extLst>
                </a:gridCol>
                <a:gridCol w="2403796">
                  <a:extLst>
                    <a:ext uri="{9D8B030D-6E8A-4147-A177-3AD203B41FA5}">
                      <a16:colId xmlns:a16="http://schemas.microsoft.com/office/drawing/2014/main" val="20001"/>
                    </a:ext>
                  </a:extLst>
                </a:gridCol>
                <a:gridCol w="931776">
                  <a:extLst>
                    <a:ext uri="{9D8B030D-6E8A-4147-A177-3AD203B41FA5}">
                      <a16:colId xmlns:a16="http://schemas.microsoft.com/office/drawing/2014/main" val="20002"/>
                    </a:ext>
                  </a:extLst>
                </a:gridCol>
                <a:gridCol w="799420">
                  <a:extLst>
                    <a:ext uri="{9D8B030D-6E8A-4147-A177-3AD203B41FA5}">
                      <a16:colId xmlns:a16="http://schemas.microsoft.com/office/drawing/2014/main" val="20005"/>
                    </a:ext>
                  </a:extLst>
                </a:gridCol>
                <a:gridCol w="560066">
                  <a:extLst>
                    <a:ext uri="{9D8B030D-6E8A-4147-A177-3AD203B41FA5}">
                      <a16:colId xmlns:a16="http://schemas.microsoft.com/office/drawing/2014/main" val="20006"/>
                    </a:ext>
                  </a:extLst>
                </a:gridCol>
                <a:gridCol w="724821">
                  <a:extLst>
                    <a:ext uri="{9D8B030D-6E8A-4147-A177-3AD203B41FA5}">
                      <a16:colId xmlns:a16="http://schemas.microsoft.com/office/drawing/2014/main" val="2511190918"/>
                    </a:ext>
                  </a:extLst>
                </a:gridCol>
                <a:gridCol w="724821">
                  <a:extLst>
                    <a:ext uri="{9D8B030D-6E8A-4147-A177-3AD203B41FA5}">
                      <a16:colId xmlns:a16="http://schemas.microsoft.com/office/drawing/2014/main" val="20007"/>
                    </a:ext>
                  </a:extLst>
                </a:gridCol>
                <a:gridCol w="955514">
                  <a:extLst>
                    <a:ext uri="{9D8B030D-6E8A-4147-A177-3AD203B41FA5}">
                      <a16:colId xmlns:a16="http://schemas.microsoft.com/office/drawing/2014/main" val="20008"/>
                    </a:ext>
                  </a:extLst>
                </a:gridCol>
                <a:gridCol w="1080974">
                  <a:extLst>
                    <a:ext uri="{9D8B030D-6E8A-4147-A177-3AD203B41FA5}">
                      <a16:colId xmlns:a16="http://schemas.microsoft.com/office/drawing/2014/main" val="20009"/>
                    </a:ext>
                  </a:extLst>
                </a:gridCol>
                <a:gridCol w="997177">
                  <a:extLst>
                    <a:ext uri="{9D8B030D-6E8A-4147-A177-3AD203B41FA5}">
                      <a16:colId xmlns:a16="http://schemas.microsoft.com/office/drawing/2014/main" val="20010"/>
                    </a:ext>
                  </a:extLst>
                </a:gridCol>
                <a:gridCol w="997177">
                  <a:extLst>
                    <a:ext uri="{9D8B030D-6E8A-4147-A177-3AD203B41FA5}">
                      <a16:colId xmlns:a16="http://schemas.microsoft.com/office/drawing/2014/main" val="20012"/>
                    </a:ext>
                  </a:extLst>
                </a:gridCol>
                <a:gridCol w="906116">
                  <a:extLst>
                    <a:ext uri="{9D8B030D-6E8A-4147-A177-3AD203B41FA5}">
                      <a16:colId xmlns:a16="http://schemas.microsoft.com/office/drawing/2014/main" val="20013"/>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7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12781">
                <a:tc>
                  <a:txBody>
                    <a:bodyPr/>
                    <a:lstStyle/>
                    <a:p>
                      <a:pPr algn="l" fontAlgn="t"/>
                      <a:r>
                        <a:rPr lang="en-US" altLang="zh-CN" sz="900" b="0" i="0" u="none" strike="noStrike" dirty="0">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eSBMA</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SP-230174</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chemeClr val="tx1"/>
                          </a:solidFill>
                          <a:effectLst/>
                          <a:latin typeface="+mn-lt"/>
                          <a:ea typeface="宋体" panose="02010600030101010101" pitchFamily="2" charset="-122"/>
                          <a:cs typeface="Arial" panose="020B0604020202020204" pitchFamily="34" charset="0"/>
                        </a:rPr>
                        <a:t>0-&gt;10%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32.404; 28.622; 28.623; 32.300; 28.532; 28.545; 28.532; 28.532; 28.532; 28.158; 28.532 ; 28.111</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Lan Zou, Huawei</a:t>
                      </a:r>
                    </a:p>
                    <a:p>
                      <a:pPr algn="l" fontAlgn="t"/>
                      <a:r>
                        <a:rPr lang="en-US" sz="800" b="0" i="0" u="none" strike="noStrike" dirty="0">
                          <a:solidFill>
                            <a:schemeClr val="tx1"/>
                          </a:solidFill>
                          <a:effectLst/>
                          <a:latin typeface="Arial" panose="020B0604020202020204" pitchFamily="34" charset="0"/>
                          <a:ea typeface="等线" panose="02010600030101010101" pitchFamily="2" charset="-122"/>
                        </a:rPr>
                        <a:t>Robert Peterson, Ericsson</a:t>
                      </a:r>
                    </a:p>
                    <a:p>
                      <a:pPr algn="l" fontAlgn="t"/>
                      <a:r>
                        <a:rPr lang="en-US" sz="800" b="0" i="0" u="none" strike="noStrike" dirty="0" err="1">
                          <a:solidFill>
                            <a:schemeClr val="tx1"/>
                          </a:solidFill>
                          <a:effectLst/>
                          <a:latin typeface="Arial" panose="020B0604020202020204" pitchFamily="34" charset="0"/>
                          <a:ea typeface="等线" panose="02010600030101010101" pitchFamily="2" charset="-122"/>
                        </a:rPr>
                        <a:t>Pollakowski,Nokia</a:t>
                      </a:r>
                      <a:endParaRPr lang="en-US" sz="8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325094925"/>
                  </a:ext>
                </a:extLst>
              </a:tr>
              <a:tr h="612781">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NSRULE</a:t>
                      </a:r>
                    </a:p>
                  </a:txBody>
                  <a:tcPr marL="9525" marR="9525" marT="9525"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2023)</a:t>
                      </a:r>
                      <a:endParaRPr lang="en-US" altLang="zh-CN" sz="800" b="0" i="0" u="none" strike="noStrike" dirty="0">
                        <a:solidFill>
                          <a:srgbClr val="000000"/>
                        </a:solidFill>
                        <a:effectLst/>
                        <a:latin typeface="+mn-lt"/>
                        <a:ea typeface="等线" panose="02010600030101010101" pitchFamily="2" charset="-122"/>
                      </a:endParaRPr>
                    </a:p>
                    <a:p>
                      <a:pPr algn="l" fontAlgn="t"/>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70%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0-&gt;15-&gt;35-&gt;45-&gt;55-&gt;60-&gt;60-&gt;70%</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28.531; 28.541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Robert Petersen, Ericsson </a:t>
                      </a:r>
                    </a:p>
                  </a:txBody>
                  <a:tcPr marL="9525" marR="9525" marT="9525" marB="0"/>
                </a:tc>
                <a:extLst>
                  <a:ext uri="{0D108BD9-81ED-4DB2-BD59-A6C34878D82A}">
                    <a16:rowId xmlns:a16="http://schemas.microsoft.com/office/drawing/2014/main" val="3324002326"/>
                  </a:ext>
                </a:extLst>
              </a:tr>
              <a:tr h="451043">
                <a:tc>
                  <a:txBody>
                    <a:bodyPr/>
                    <a:lstStyle/>
                    <a:p>
                      <a:pPr algn="l" fontAlgn="t"/>
                      <a:r>
                        <a:rPr lang="en-US" altLang="zh-CN" sz="900" b="0" i="0" u="none" strike="noStrike" dirty="0">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eNETSLICE_PRO</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SP-211434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0000"/>
                        </a:lnSpc>
                        <a:spcAft>
                          <a:spcPts val="0"/>
                        </a:spcAft>
                      </a:pPr>
                      <a:r>
                        <a:rPr lang="fr-FR" altLang="zh-CN" sz="900" kern="1200" dirty="0">
                          <a:solidFill>
                            <a:schemeClr val="tx1"/>
                          </a:solidFill>
                          <a:effectLst/>
                          <a:latin typeface="+mn-lt"/>
                          <a:ea typeface="+mn-ea"/>
                          <a:cs typeface="Arial" panose="020B0604020202020204" pitchFamily="34" charset="0"/>
                        </a:rPr>
                        <a:t>85-&gt;85</a:t>
                      </a:r>
                    </a:p>
                    <a:p>
                      <a:pPr marL="0" algn="ctr" defTabSz="1219170" rtl="0" eaLnBrk="1" latinLnBrk="0" hangingPunct="1">
                        <a:lnSpc>
                          <a:spcPct val="100000"/>
                        </a:lnSpc>
                        <a:spcAft>
                          <a:spcPts val="0"/>
                        </a:spcAft>
                      </a:pPr>
                      <a:r>
                        <a:rPr lang="en-US" altLang="zh-CN" sz="900" kern="1200" dirty="0">
                          <a:solidFill>
                            <a:schemeClr val="tx1"/>
                          </a:solidFill>
                          <a:effectLst/>
                          <a:latin typeface="+mn-lt"/>
                          <a:ea typeface="+mn-ea"/>
                          <a:cs typeface="Arial" panose="020B0604020202020204" pitchFamily="34" charset="0"/>
                        </a:rPr>
                        <a:t>-&gt;85</a:t>
                      </a:r>
                      <a:r>
                        <a:rPr lang="fr-FR" altLang="zh-CN" sz="900" kern="1200" dirty="0">
                          <a:solidFill>
                            <a:schemeClr val="tx1"/>
                          </a:solidFill>
                          <a:effectLst/>
                          <a:latin typeface="+mn-lt"/>
                          <a:ea typeface="+mn-ea"/>
                          <a:cs typeface="Arial" panose="020B0604020202020204" pitchFamily="34" charset="0"/>
                        </a:rPr>
                        <a:t>%-&gt;90%-&gt;100%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28.531; 28.541 </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Deepanshu Gautam , Samsung </a:t>
                      </a:r>
                    </a:p>
                  </a:txBody>
                  <a:tcPr marL="9525" marR="9525" marT="9525" marB="0"/>
                </a:tc>
                <a:extLst>
                  <a:ext uri="{0D108BD9-81ED-4DB2-BD59-A6C34878D82A}">
                    <a16:rowId xmlns:a16="http://schemas.microsoft.com/office/drawing/2014/main" val="10002"/>
                  </a:ext>
                </a:extLst>
              </a:tr>
            </a:tbl>
          </a:graphicData>
        </a:graphic>
      </p:graphicFrame>
      <p:sp>
        <p:nvSpPr>
          <p:cNvPr id="10" name="Content Placeholder 7">
            <a:extLst>
              <a:ext uri="{FF2B5EF4-FFF2-40B4-BE49-F238E27FC236}">
                <a16:creationId xmlns:a16="http://schemas.microsoft.com/office/drawing/2014/main" id="{8BD5C979-D8DC-4CED-ACCC-CF8CEC732D7C}"/>
              </a:ext>
            </a:extLst>
          </p:cNvPr>
          <p:cNvSpPr txBox="1">
            <a:spLocks/>
          </p:cNvSpPr>
          <p:nvPr/>
        </p:nvSpPr>
        <p:spPr>
          <a:xfrm>
            <a:off x="7808181" y="3087669"/>
            <a:ext cx="4086305" cy="2576166"/>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eNETSLICE_PRO</a:t>
            </a:r>
            <a:r>
              <a:rPr lang="en-US" altLang="zh-CN" sz="1400" b="1"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SA5#150:</a:t>
            </a:r>
          </a:p>
          <a:p>
            <a:pPr marL="855123" lvl="1" indent="-455073" defTabSz="1219170">
              <a:spcBef>
                <a:spcPts val="0"/>
              </a:spcBef>
              <a:spcAft>
                <a:spcPts val="0"/>
              </a:spcAft>
              <a:defRPr/>
            </a:pPr>
            <a:r>
              <a:rPr lang="en-US" altLang="zh-CN" sz="1100" kern="0" dirty="0">
                <a:solidFill>
                  <a:prstClr val="black"/>
                </a:solidFill>
              </a:rPr>
              <a:t>This WID is completed.</a:t>
            </a:r>
            <a:endParaRPr lang="en-US" altLang="zh-CN" sz="140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None identified</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de-DE" altLang="zh-CN" sz="1100" kern="0" dirty="0">
                <a:solidFill>
                  <a:prstClr val="black"/>
                </a:solidFill>
              </a:rPr>
              <a:t>None</a:t>
            </a:r>
            <a:endParaRPr lang="en-US" altLang="de-DE" sz="1400" kern="0" dirty="0">
              <a:solidFill>
                <a:prstClr val="black"/>
              </a:solidFill>
            </a:endParaRPr>
          </a:p>
          <a:p>
            <a:pPr marL="455073" lvl="0" indent="-455073" defTabSz="1219170">
              <a:spcBef>
                <a:spcPts val="0"/>
              </a:spcBef>
              <a:spcAft>
                <a:spcPts val="0"/>
              </a:spcAft>
              <a:defRPr/>
            </a:pPr>
            <a:endParaRPr lang="en-US" altLang="de-DE" sz="1400" kern="0" dirty="0">
              <a:solidFill>
                <a:prstClr val="black"/>
              </a:solidFill>
            </a:endParaRPr>
          </a:p>
        </p:txBody>
      </p:sp>
      <p:sp>
        <p:nvSpPr>
          <p:cNvPr id="13" name="Content Placeholder 7">
            <a:extLst>
              <a:ext uri="{FF2B5EF4-FFF2-40B4-BE49-F238E27FC236}">
                <a16:creationId xmlns:a16="http://schemas.microsoft.com/office/drawing/2014/main" id="{7C80AF45-1D0B-4300-8A96-12AB5A1438B5}"/>
              </a:ext>
            </a:extLst>
          </p:cNvPr>
          <p:cNvSpPr txBox="1">
            <a:spLocks/>
          </p:cNvSpPr>
          <p:nvPr/>
        </p:nvSpPr>
        <p:spPr>
          <a:xfrm>
            <a:off x="-10418" y="2936600"/>
            <a:ext cx="3342015" cy="3440346"/>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eSBMA</a:t>
            </a:r>
            <a:r>
              <a:rPr lang="zh-CN" altLang="en-US" sz="1400" b="1" dirty="0">
                <a:solidFill>
                  <a:srgbClr val="0000FF"/>
                </a:solidFill>
              </a:rPr>
              <a:t>：</a:t>
            </a:r>
            <a:endParaRPr lang="de-DE" altLang="de-DE" sz="1400" b="1"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at SA5#150: </a:t>
            </a:r>
            <a:r>
              <a:rPr lang="en-US" altLang="zh-CN" sz="1100" kern="0" dirty="0">
                <a:solidFill>
                  <a:prstClr val="black"/>
                </a:solidFill>
              </a:rPr>
              <a:t>The following topics were agreed:</a:t>
            </a:r>
          </a:p>
          <a:p>
            <a:pPr marL="855123" lvl="1" indent="-455073" defTabSz="1219170">
              <a:spcBef>
                <a:spcPts val="0"/>
              </a:spcBef>
              <a:spcAft>
                <a:spcPts val="0"/>
              </a:spcAft>
              <a:defRPr/>
            </a:pPr>
            <a:r>
              <a:rPr lang="en-US" altLang="zh-CN" sz="1100" kern="0" dirty="0">
                <a:solidFill>
                  <a:prstClr val="black"/>
                </a:solidFill>
              </a:rPr>
              <a:t>28.111 skeleton</a:t>
            </a:r>
          </a:p>
          <a:p>
            <a:pPr marL="855123" lvl="1" indent="-455073" defTabSz="1219170">
              <a:spcBef>
                <a:spcPts val="0"/>
              </a:spcBef>
              <a:spcAft>
                <a:spcPts val="0"/>
              </a:spcAft>
              <a:defRPr/>
            </a:pPr>
            <a:r>
              <a:rPr lang="en-US" altLang="zh-CN" sz="1100" kern="0" dirty="0">
                <a:solidFill>
                  <a:prstClr val="black"/>
                </a:solidFill>
              </a:rPr>
              <a:t>Rel-18 </a:t>
            </a:r>
            <a:r>
              <a:rPr lang="en-US" altLang="zh-CN" sz="1100" kern="0" dirty="0" err="1">
                <a:solidFill>
                  <a:prstClr val="black"/>
                </a:solidFill>
              </a:rPr>
              <a:t>pCR</a:t>
            </a:r>
            <a:r>
              <a:rPr lang="en-US" altLang="zh-CN" sz="1100" kern="0" dirty="0">
                <a:solidFill>
                  <a:prstClr val="black"/>
                </a:solidFill>
              </a:rPr>
              <a:t> 28.111 FM service first draft</a:t>
            </a:r>
          </a:p>
          <a:p>
            <a:pPr marL="855123" lvl="1" indent="-455073" defTabSz="1219170">
              <a:spcBef>
                <a:spcPts val="0"/>
              </a:spcBef>
              <a:spcAft>
                <a:spcPts val="0"/>
              </a:spcAft>
              <a:defRPr/>
            </a:pPr>
            <a:r>
              <a:rPr lang="en-US" altLang="zh-CN" sz="1100" kern="0" dirty="0">
                <a:solidFill>
                  <a:prstClr val="black"/>
                </a:solidFill>
              </a:rPr>
              <a:t>Rel-18 </a:t>
            </a:r>
            <a:r>
              <a:rPr lang="en-US" altLang="zh-CN" sz="1100" kern="0" dirty="0" err="1">
                <a:solidFill>
                  <a:prstClr val="black"/>
                </a:solidFill>
              </a:rPr>
              <a:t>pCR</a:t>
            </a:r>
            <a:r>
              <a:rPr lang="en-US" altLang="zh-CN" sz="1100" kern="0" dirty="0">
                <a:solidFill>
                  <a:prstClr val="black"/>
                </a:solidFill>
              </a:rPr>
              <a:t> 28.111 FM service, definition updates</a:t>
            </a:r>
          </a:p>
          <a:p>
            <a:pPr marL="855123" lvl="1" indent="-455073" defTabSz="1219170">
              <a:spcBef>
                <a:spcPts val="0"/>
              </a:spcBef>
              <a:spcAft>
                <a:spcPts val="0"/>
              </a:spcAft>
              <a:defRPr/>
            </a:pPr>
            <a:r>
              <a:rPr lang="en-US" altLang="zh-CN" sz="1100" kern="0" dirty="0">
                <a:solidFill>
                  <a:prstClr val="black"/>
                </a:solidFill>
              </a:rPr>
              <a:t>Introduction of SBMA in 32.300</a:t>
            </a:r>
          </a:p>
          <a:p>
            <a:pPr marL="855123" lvl="1" indent="-455073" defTabSz="1219170">
              <a:spcBef>
                <a:spcPts val="0"/>
              </a:spcBef>
              <a:spcAft>
                <a:spcPts val="0"/>
              </a:spcAft>
              <a:defRPr/>
            </a:pPr>
            <a:r>
              <a:rPr lang="en-US" altLang="zh-CN" sz="1100" kern="0" dirty="0">
                <a:solidFill>
                  <a:prstClr val="black"/>
                </a:solidFill>
              </a:rPr>
              <a:t>Introduction of SBMA in 32.404</a:t>
            </a:r>
          </a:p>
          <a:p>
            <a:pPr marL="855123" lvl="1" indent="-455073" defTabSz="1219170">
              <a:spcBef>
                <a:spcPts val="0"/>
              </a:spcBef>
              <a:spcAft>
                <a:spcPts val="0"/>
              </a:spcAft>
              <a:defRPr/>
            </a:pPr>
            <a:r>
              <a:rPr lang="en-US" altLang="zh-CN" sz="1100" kern="0" dirty="0">
                <a:solidFill>
                  <a:prstClr val="black"/>
                </a:solidFill>
              </a:rPr>
              <a:t>Rel-18 Input to DraftCR,32.158 Add design pattern for error </a:t>
            </a:r>
            <a:r>
              <a:rPr lang="en-US" altLang="zh-CN" sz="1100" kern="0" dirty="0" err="1">
                <a:solidFill>
                  <a:prstClr val="black"/>
                </a:solidFill>
              </a:rPr>
              <a:t>responses,Deprecate</a:t>
            </a:r>
            <a:r>
              <a:rPr lang="en-US" altLang="zh-CN" sz="1100" kern="0" dirty="0">
                <a:solidFill>
                  <a:prstClr val="black"/>
                </a:solidFill>
              </a:rPr>
              <a:t> FM subscribe-</a:t>
            </a:r>
            <a:r>
              <a:rPr lang="en-US" altLang="zh-CN" sz="1100" kern="0" dirty="0" err="1">
                <a:solidFill>
                  <a:prstClr val="black"/>
                </a:solidFill>
              </a:rPr>
              <a:t>unsubscribe,Introduce</a:t>
            </a:r>
            <a:r>
              <a:rPr lang="en-US" altLang="zh-CN" sz="1100" kern="0" dirty="0">
                <a:solidFill>
                  <a:prstClr val="black"/>
                </a:solidFill>
              </a:rPr>
              <a:t> </a:t>
            </a:r>
            <a:r>
              <a:rPr lang="en-US" altLang="zh-CN" sz="1100" kern="0" dirty="0" err="1">
                <a:solidFill>
                  <a:prstClr val="black"/>
                </a:solidFill>
              </a:rPr>
              <a:t>MnS</a:t>
            </a:r>
            <a:r>
              <a:rPr lang="en-US" altLang="zh-CN" sz="1100" kern="0" dirty="0">
                <a:solidFill>
                  <a:prstClr val="black"/>
                </a:solidFill>
              </a:rPr>
              <a:t> Producer Notification </a:t>
            </a:r>
            <a:r>
              <a:rPr lang="en-US" altLang="zh-CN" sz="1100" kern="0" dirty="0" err="1">
                <a:solidFill>
                  <a:prstClr val="black"/>
                </a:solidFill>
              </a:rPr>
              <a:t>Capabilility</a:t>
            </a:r>
            <a:endParaRPr lang="en-US" altLang="zh-CN" sz="1100" kern="0" dirty="0">
              <a:solidFill>
                <a:prstClr val="black"/>
              </a:solidFill>
            </a:endParaRPr>
          </a:p>
          <a:p>
            <a:pPr marL="455073" indent="-455073" defTabSz="1219170">
              <a:spcBef>
                <a:spcPts val="0"/>
              </a:spcBef>
              <a:spcAft>
                <a:spcPts val="0"/>
              </a:spcAft>
              <a:defRPr/>
            </a:pPr>
            <a:r>
              <a:rPr lang="en-US" sz="1400" kern="0" dirty="0">
                <a:solidFill>
                  <a:prstClr val="black"/>
                </a:solidFill>
              </a:rPr>
              <a:t>Impacts and dependencies on other WGs: </a:t>
            </a:r>
            <a:r>
              <a:rPr lang="en-US" sz="1100" kern="0" dirty="0">
                <a:solidFill>
                  <a:prstClr val="black"/>
                </a:solidFill>
              </a:rPr>
              <a:t>N/A</a:t>
            </a:r>
          </a:p>
          <a:p>
            <a:pPr marL="455073" indent="-455073" defTabSz="1219170">
              <a:spcBef>
                <a:spcPts val="0"/>
              </a:spcBef>
              <a:spcAft>
                <a:spcPts val="0"/>
              </a:spcAft>
              <a:defRPr/>
            </a:pPr>
            <a:r>
              <a:rPr lang="de-DE" sz="1400" kern="0" dirty="0">
                <a:solidFill>
                  <a:prstClr val="black"/>
                </a:solidFill>
              </a:rPr>
              <a:t>Next steps:</a:t>
            </a:r>
            <a:r>
              <a:rPr lang="en-US" sz="1100" kern="0" dirty="0">
                <a:solidFill>
                  <a:prstClr val="black"/>
                </a:solidFill>
              </a:rPr>
              <a:t>examples of using SBMA for deployment needs further discussion</a:t>
            </a:r>
            <a:r>
              <a:rPr lang="en-US" sz="1400" kern="0" dirty="0">
                <a:solidFill>
                  <a:prstClr val="black"/>
                </a:solidFill>
              </a:rPr>
              <a:t>. </a:t>
            </a:r>
            <a:endParaRPr lang="de-DE" sz="1400" kern="0" dirty="0">
              <a:solidFill>
                <a:prstClr val="black"/>
              </a:solidFill>
            </a:endParaRPr>
          </a:p>
        </p:txBody>
      </p:sp>
      <p:sp>
        <p:nvSpPr>
          <p:cNvPr id="11" name="Content Placeholder 7">
            <a:extLst>
              <a:ext uri="{FF2B5EF4-FFF2-40B4-BE49-F238E27FC236}">
                <a16:creationId xmlns:a16="http://schemas.microsoft.com/office/drawing/2014/main" id="{ACC73497-8BDC-4FB9-B359-EA0ED4CDFF19}"/>
              </a:ext>
            </a:extLst>
          </p:cNvPr>
          <p:cNvSpPr txBox="1">
            <a:spLocks/>
          </p:cNvSpPr>
          <p:nvPr/>
        </p:nvSpPr>
        <p:spPr>
          <a:xfrm>
            <a:off x="3701013" y="2993326"/>
            <a:ext cx="3404775" cy="2576166"/>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NSRULE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at SA5#150:</a:t>
            </a:r>
          </a:p>
          <a:p>
            <a:pPr marL="855123" lvl="1" indent="-455073" defTabSz="1219170">
              <a:spcBef>
                <a:spcPts val="0"/>
              </a:spcBef>
              <a:spcAft>
                <a:spcPts val="0"/>
              </a:spcAft>
              <a:defRPr/>
            </a:pPr>
            <a:r>
              <a:rPr lang="en-US" altLang="zh-CN" sz="1100" kern="0" dirty="0">
                <a:solidFill>
                  <a:prstClr val="black"/>
                </a:solidFill>
              </a:rPr>
              <a:t>The solution description has been discussed however more discussion is needed to further align the solution described the technical specifications</a:t>
            </a:r>
            <a:endParaRPr lang="en-US" sz="1400" kern="0" dirty="0">
              <a:solidFill>
                <a:prstClr val="black"/>
              </a:solidFill>
              <a:latin typeface="Calibri"/>
            </a:endParaRPr>
          </a:p>
          <a:p>
            <a:pPr marL="455073" indent="-455073" defTabSz="1219170">
              <a:spcBef>
                <a:spcPts val="0"/>
              </a:spcBef>
              <a:spcAft>
                <a:spcPts val="0"/>
              </a:spcAft>
              <a:defRPr/>
            </a:pP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855123" lvl="1" indent="-455073" defTabSz="1219170">
              <a:spcBef>
                <a:spcPts val="0"/>
              </a:spcBef>
              <a:spcAft>
                <a:spcPts val="0"/>
              </a:spcAft>
              <a:defRPr/>
            </a:pPr>
            <a:r>
              <a:rPr lang="en-US" sz="1100" kern="0" dirty="0">
                <a:solidFill>
                  <a:prstClr val="black"/>
                </a:solidFill>
                <a:cs typeface="+mn-cs"/>
              </a:rPr>
              <a:t>None identified</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de-DE" sz="1100" kern="0" dirty="0">
                <a:solidFill>
                  <a:prstClr val="black"/>
                </a:solidFill>
              </a:rPr>
              <a:t>Explore alternative solutions</a:t>
            </a:r>
            <a:endParaRPr lang="de-DE" sz="1100" kern="0" dirty="0">
              <a:solidFill>
                <a:prstClr val="black"/>
              </a:solidFill>
              <a:latin typeface="Calibri"/>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(2/4)</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115417484"/>
              </p:ext>
            </p:extLst>
          </p:nvPr>
        </p:nvGraphicFramePr>
        <p:xfrm>
          <a:off x="206942" y="827796"/>
          <a:ext cx="11722866" cy="2112080"/>
        </p:xfrm>
        <a:graphic>
          <a:graphicData uri="http://schemas.openxmlformats.org/drawingml/2006/table">
            <a:tbl>
              <a:tblPr firstRow="1" firstCol="1" bandRow="1">
                <a:tableStyleId>{F5AB1C69-6EDB-4FF4-983F-18BD219EF322}</a:tableStyleId>
              </a:tblPr>
              <a:tblGrid>
                <a:gridCol w="526392">
                  <a:extLst>
                    <a:ext uri="{9D8B030D-6E8A-4147-A177-3AD203B41FA5}">
                      <a16:colId xmlns:a16="http://schemas.microsoft.com/office/drawing/2014/main" val="20000"/>
                    </a:ext>
                  </a:extLst>
                </a:gridCol>
                <a:gridCol w="2707160">
                  <a:extLst>
                    <a:ext uri="{9D8B030D-6E8A-4147-A177-3AD203B41FA5}">
                      <a16:colId xmlns:a16="http://schemas.microsoft.com/office/drawing/2014/main" val="20001"/>
                    </a:ext>
                  </a:extLst>
                </a:gridCol>
                <a:gridCol w="700110">
                  <a:extLst>
                    <a:ext uri="{9D8B030D-6E8A-4147-A177-3AD203B41FA5}">
                      <a16:colId xmlns:a16="http://schemas.microsoft.com/office/drawing/2014/main" val="20002"/>
                    </a:ext>
                  </a:extLst>
                </a:gridCol>
                <a:gridCol w="816604">
                  <a:extLst>
                    <a:ext uri="{9D8B030D-6E8A-4147-A177-3AD203B41FA5}">
                      <a16:colId xmlns:a16="http://schemas.microsoft.com/office/drawing/2014/main" val="20005"/>
                    </a:ext>
                  </a:extLst>
                </a:gridCol>
                <a:gridCol w="412937">
                  <a:extLst>
                    <a:ext uri="{9D8B030D-6E8A-4147-A177-3AD203B41FA5}">
                      <a16:colId xmlns:a16="http://schemas.microsoft.com/office/drawing/2014/main" val="20006"/>
                    </a:ext>
                  </a:extLst>
                </a:gridCol>
                <a:gridCol w="617014">
                  <a:extLst>
                    <a:ext uri="{9D8B030D-6E8A-4147-A177-3AD203B41FA5}">
                      <a16:colId xmlns:a16="http://schemas.microsoft.com/office/drawing/2014/main" val="3102338106"/>
                    </a:ext>
                  </a:extLst>
                </a:gridCol>
                <a:gridCol w="617014">
                  <a:extLst>
                    <a:ext uri="{9D8B030D-6E8A-4147-A177-3AD203B41FA5}">
                      <a16:colId xmlns:a16="http://schemas.microsoft.com/office/drawing/2014/main" val="20007"/>
                    </a:ext>
                  </a:extLst>
                </a:gridCol>
                <a:gridCol w="1258608">
                  <a:extLst>
                    <a:ext uri="{9D8B030D-6E8A-4147-A177-3AD203B41FA5}">
                      <a16:colId xmlns:a16="http://schemas.microsoft.com/office/drawing/2014/main" val="20008"/>
                    </a:ext>
                  </a:extLst>
                </a:gridCol>
                <a:gridCol w="1104210">
                  <a:extLst>
                    <a:ext uri="{9D8B030D-6E8A-4147-A177-3AD203B41FA5}">
                      <a16:colId xmlns:a16="http://schemas.microsoft.com/office/drawing/2014/main" val="20009"/>
                    </a:ext>
                  </a:extLst>
                </a:gridCol>
                <a:gridCol w="1018612">
                  <a:extLst>
                    <a:ext uri="{9D8B030D-6E8A-4147-A177-3AD203B41FA5}">
                      <a16:colId xmlns:a16="http://schemas.microsoft.com/office/drawing/2014/main" val="20010"/>
                    </a:ext>
                  </a:extLst>
                </a:gridCol>
                <a:gridCol w="1018612">
                  <a:extLst>
                    <a:ext uri="{9D8B030D-6E8A-4147-A177-3AD203B41FA5}">
                      <a16:colId xmlns:a16="http://schemas.microsoft.com/office/drawing/2014/main" val="20012"/>
                    </a:ext>
                  </a:extLst>
                </a:gridCol>
                <a:gridCol w="925593">
                  <a:extLst>
                    <a:ext uri="{9D8B030D-6E8A-4147-A177-3AD203B41FA5}">
                      <a16:colId xmlns:a16="http://schemas.microsoft.com/office/drawing/2014/main" val="20013"/>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812674">
                <a:tc>
                  <a:txBody>
                    <a:bodyPr/>
                    <a:lstStyle/>
                    <a:p>
                      <a:pPr algn="l" fontAlgn="t"/>
                      <a:r>
                        <a:rPr lang="en-US" altLang="zh-CN" sz="900" b="0" i="0" u="none" strike="noStrike" dirty="0">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SA2,RAN2,RAN3</a:t>
                      </a:r>
                      <a:endParaRPr lang="sv-SE" sz="10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sz="900" b="0" kern="1200" dirty="0">
                          <a:solidFill>
                            <a:srgbClr val="000000"/>
                          </a:solidFill>
                          <a:effectLst/>
                          <a:latin typeface="+mn-lt"/>
                          <a:ea typeface="+mn-ea"/>
                          <a:cs typeface="Arial" panose="020B0604020202020204" pitchFamily="34" charset="0"/>
                        </a:rPr>
                        <a:t>0</a:t>
                      </a:r>
                      <a:r>
                        <a:rPr lang="en-US" sz="900" b="0" kern="1200" dirty="0">
                          <a:solidFill>
                            <a:srgbClr val="000000"/>
                          </a:solidFill>
                          <a:effectLst/>
                          <a:latin typeface="+mn-lt"/>
                          <a:ea typeface="+mn-ea"/>
                          <a:cs typeface="Arial" panose="020B0604020202020204" pitchFamily="34" charset="0"/>
                        </a:rPr>
                        <a:t>-&gt;40%</a:t>
                      </a:r>
                      <a:endParaRPr lang="en-GB" sz="900" b="0" kern="1200" dirty="0">
                        <a:solidFill>
                          <a:schemeClr val="dk1"/>
                        </a:solidFill>
                        <a:effectLst/>
                        <a:latin typeface="+mn-lt"/>
                        <a:ea typeface="+mn-ea"/>
                        <a:cs typeface="Arial" panose="020B0604020202020204" pitchFamily="34" charset="0"/>
                      </a:endParaRPr>
                    </a:p>
                  </a:txBody>
                  <a:tcPr marL="36002" marR="36002" marT="0" marB="0"/>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28.621; 28.622; 28.623; 32.421; 32.422; 32.423 </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Swaminathan, Sivaramakrishnan, Nokia </a:t>
                      </a:r>
                    </a:p>
                  </a:txBody>
                  <a:tcPr marL="9525" marR="9525" marT="9525" marB="0"/>
                </a:tc>
                <a:extLst>
                  <a:ext uri="{0D108BD9-81ED-4DB2-BD59-A6C34878D82A}">
                    <a16:rowId xmlns:a16="http://schemas.microsoft.com/office/drawing/2014/main" val="10001"/>
                  </a:ext>
                </a:extLst>
              </a:tr>
              <a:tr h="487605">
                <a:tc>
                  <a:txBody>
                    <a:bodyPr/>
                    <a:lstStyle/>
                    <a:p>
                      <a:pPr algn="l" fontAlgn="t"/>
                      <a:r>
                        <a:rPr lang="en-US" altLang="zh-CN" sz="900" b="0" i="0" u="none" strike="noStrike" dirty="0">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70%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SP-220690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900" b="0" i="0" u="none" strike="noStrike" kern="1200" dirty="0">
                          <a:solidFill>
                            <a:srgbClr val="000000"/>
                          </a:solidFill>
                          <a:effectLst/>
                          <a:latin typeface="+mn-lt"/>
                          <a:ea typeface="+mn-ea"/>
                          <a:cs typeface="+mn-cs"/>
                        </a:rPr>
                        <a:t>RAN2/RAN3/SA4/CT1/CT4</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900" b="0" kern="1200" dirty="0">
                          <a:solidFill>
                            <a:schemeClr val="dk1"/>
                          </a:solidFill>
                          <a:effectLst/>
                          <a:latin typeface="+mn-lt"/>
                          <a:ea typeface="+mn-ea"/>
                          <a:cs typeface="Arial" panose="020B0604020202020204" pitchFamily="34" charset="0"/>
                        </a:rPr>
                        <a:t>0 -&gt; 5</a:t>
                      </a:r>
                      <a:r>
                        <a:rPr lang="en-US" altLang="zh-CN" sz="900" b="0" kern="1200" dirty="0">
                          <a:solidFill>
                            <a:schemeClr val="dk1"/>
                          </a:solidFill>
                          <a:effectLst/>
                          <a:latin typeface="+mn-lt"/>
                          <a:ea typeface="+mn-ea"/>
                          <a:cs typeface="Arial" panose="020B0604020202020204" pitchFamily="34" charset="0"/>
                        </a:rPr>
                        <a:t>-&gt;15</a:t>
                      </a:r>
                      <a:r>
                        <a:rPr lang="sv-SE" altLang="zh-CN" sz="900" b="0" kern="1200" dirty="0">
                          <a:solidFill>
                            <a:schemeClr val="dk1"/>
                          </a:solidFill>
                          <a:effectLst/>
                          <a:latin typeface="+mn-lt"/>
                          <a:ea typeface="+mn-ea"/>
                          <a:cs typeface="Arial" panose="020B0604020202020204" pitchFamily="34" charset="0"/>
                        </a:rPr>
                        <a:t>-&gt;50-&gt;60-&gt;70-&gt;80%</a:t>
                      </a:r>
                      <a:endParaRPr lang="en-GB" sz="9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28.552; 32.425; 28.554; 28.550 </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Chen, </a:t>
                      </a:r>
                      <a:r>
                        <a:rPr lang="en-US" sz="800" b="0" i="0" u="none" strike="noStrike" dirty="0" err="1">
                          <a:solidFill>
                            <a:srgbClr val="000000"/>
                          </a:solidFill>
                          <a:effectLst/>
                          <a:latin typeface="Arial" panose="020B0604020202020204" pitchFamily="34" charset="0"/>
                          <a:ea typeface="等线" panose="02010600030101010101" pitchFamily="2" charset="-122"/>
                        </a:rPr>
                        <a:t>Xiumin</a:t>
                      </a:r>
                      <a:r>
                        <a:rPr lang="en-US" sz="800" b="0" i="0" u="none" strike="noStrike" dirty="0">
                          <a:solidFill>
                            <a:srgbClr val="000000"/>
                          </a:solidFill>
                          <a:effectLst/>
                          <a:latin typeface="Arial" panose="020B0604020202020204" pitchFamily="34" charset="0"/>
                          <a:ea typeface="等线" panose="02010600030101010101" pitchFamily="2" charset="-122"/>
                        </a:rPr>
                        <a:t>, China Telecom </a:t>
                      </a:r>
                    </a:p>
                  </a:txBody>
                  <a:tcPr marL="9525" marR="9525" marT="9525" marB="0"/>
                </a:tc>
                <a:extLst>
                  <a:ext uri="{0D108BD9-81ED-4DB2-BD59-A6C34878D82A}">
                    <a16:rowId xmlns:a16="http://schemas.microsoft.com/office/drawing/2014/main" val="10002"/>
                  </a:ext>
                </a:extLst>
              </a:tr>
              <a:tr h="487605">
                <a:tc>
                  <a:txBody>
                    <a:bodyPr/>
                    <a:lstStyle/>
                    <a:p>
                      <a:pPr algn="l" fontAlgn="t"/>
                      <a:r>
                        <a:rPr lang="en-US" altLang="zh-CN" sz="800" b="0" i="0" u="none" strike="noStrike" dirty="0">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80%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88%</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kern="1200" dirty="0">
                          <a:solidFill>
                            <a:srgbClr val="000000"/>
                          </a:solidFill>
                          <a:effectLst/>
                          <a:latin typeface="+mn-lt"/>
                          <a:ea typeface="+mn-ea"/>
                          <a:cs typeface="Arial" panose="020B0604020202020204" pitchFamily="34" charset="0"/>
                        </a:rPr>
                        <a:t>0-&gt;5-&gt;7-&gt;10 -&gt; 30-&gt;55-&gt;65-&gt;80-&gt;88%</a:t>
                      </a:r>
                      <a:endParaRPr lang="zh-CN" altLang="en-US" sz="800" b="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zh-CN" altLang="en-US" sz="800" b="0" i="0" u="none" strike="noStrike">
                          <a:solidFill>
                            <a:srgbClr val="000000"/>
                          </a:solidFill>
                          <a:effectLst/>
                          <a:latin typeface="+mn-lt"/>
                          <a:ea typeface="等线" panose="02010600030101010101" pitchFamily="2" charset="-122"/>
                        </a:rPr>
                        <a:t>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Sean Sun, Nokia </a:t>
                      </a:r>
                    </a:p>
                  </a:txBody>
                  <a:tcPr marL="9525" marR="9525" marT="9525" marB="0"/>
                </a:tc>
                <a:extLst>
                  <a:ext uri="{0D108BD9-81ED-4DB2-BD59-A6C34878D82A}">
                    <a16:rowId xmlns:a16="http://schemas.microsoft.com/office/drawing/2014/main" val="2951818594"/>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3603979" y="3074193"/>
            <a:ext cx="4413364"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at SA5#150:</a:t>
            </a:r>
          </a:p>
          <a:p>
            <a:pPr marL="400050" lvl="1" indent="0" defTabSz="1219170">
              <a:spcBef>
                <a:spcPts val="0"/>
              </a:spcBef>
              <a:spcAft>
                <a:spcPts val="0"/>
              </a:spcAft>
              <a:buNone/>
              <a:defRPr/>
            </a:pPr>
            <a:r>
              <a:rPr lang="en-US" altLang="zh-CN" sz="1100" kern="0" dirty="0">
                <a:solidFill>
                  <a:prstClr val="black"/>
                </a:solidFill>
              </a:rPr>
              <a:t>Total of 14 contributions regarding to PM&amp;KPI new measurement and streaming format enhancing were discussed at this meeting, eight of which (CRs focus on TS 28.552 and TS 28.554) were agreed. And one LS out may potentially involve this WID.</a:t>
            </a:r>
          </a:p>
          <a:p>
            <a:pPr marL="400050" lvl="1" indent="0" defTabSz="1219170">
              <a:spcBef>
                <a:spcPts val="0"/>
              </a:spcBef>
              <a:spcAft>
                <a:spcPts val="0"/>
              </a:spcAft>
              <a:buNone/>
              <a:defRPr/>
            </a:pPr>
            <a:endParaRPr lang="en-US" altLang="zh-CN" sz="1100" kern="0" dirty="0">
              <a:solidFill>
                <a:prstClr val="black"/>
              </a:solidFill>
            </a:endParaRPr>
          </a:p>
          <a:p>
            <a:pPr marL="455073" indent="-455073" defTabSz="1219170">
              <a:spcBef>
                <a:spcPts val="0"/>
              </a:spcBef>
              <a:spcAft>
                <a:spcPts val="0"/>
              </a:spcAft>
              <a:defRPr/>
            </a:pPr>
            <a:r>
              <a:rPr lang="en-US" sz="1400" kern="0" dirty="0">
                <a:solidFill>
                  <a:prstClr val="black"/>
                </a:solidFill>
                <a:latin typeface="Calibri"/>
              </a:rPr>
              <a:t>Impacts and dependencies on other WGs</a:t>
            </a:r>
            <a:r>
              <a:rPr lang="en-US" sz="1400" kern="0" dirty="0">
                <a:solidFill>
                  <a:prstClr val="black"/>
                </a:solidFill>
              </a:rPr>
              <a:t>:</a:t>
            </a:r>
            <a:r>
              <a:rPr lang="en-US" sz="1600" kern="0" dirty="0">
                <a:solidFill>
                  <a:prstClr val="black"/>
                </a:solidFill>
              </a:rPr>
              <a:t> </a:t>
            </a:r>
            <a:r>
              <a:rPr lang="en-US" sz="1100" kern="0" dirty="0">
                <a:solidFill>
                  <a:prstClr val="black"/>
                </a:solidFill>
              </a:rPr>
              <a:t>Measurements for RAN depends on the progress in RAN WGs. Some LSs may be involved.</a:t>
            </a:r>
            <a:endParaRPr lang="de-DE" sz="1100" kern="0" dirty="0">
              <a:solidFill>
                <a:prstClr val="black"/>
              </a:solidFill>
              <a:latin typeface="Calibri"/>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 Continue the WID per the </a:t>
            </a:r>
            <a:r>
              <a:rPr lang="en-US" sz="1100" kern="0" dirty="0" err="1">
                <a:solidFill>
                  <a:prstClr val="black"/>
                </a:solidFill>
              </a:rPr>
              <a:t>WoPs</a:t>
            </a:r>
            <a:r>
              <a:rPr lang="en-US" sz="1100" kern="0" dirty="0">
                <a:solidFill>
                  <a:prstClr val="black"/>
                </a:solidFill>
              </a:rPr>
              <a:t>.</a:t>
            </a:r>
          </a:p>
        </p:txBody>
      </p:sp>
      <p:sp>
        <p:nvSpPr>
          <p:cNvPr id="7" name="Content Placeholder 7">
            <a:extLst>
              <a:ext uri="{FF2B5EF4-FFF2-40B4-BE49-F238E27FC236}">
                <a16:creationId xmlns:a16="http://schemas.microsoft.com/office/drawing/2014/main" id="{E5E7BB41-D4CA-4E36-91EF-C4BA9B2CC4EC}"/>
              </a:ext>
            </a:extLst>
          </p:cNvPr>
          <p:cNvSpPr txBox="1">
            <a:spLocks/>
          </p:cNvSpPr>
          <p:nvPr/>
        </p:nvSpPr>
        <p:spPr>
          <a:xfrm>
            <a:off x="60638" y="3074193"/>
            <a:ext cx="3501080"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5GMDT_Ph2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400" kern="0" dirty="0">
                <a:solidFill>
                  <a:prstClr val="black"/>
                </a:solidFill>
                <a:latin typeface="Calibri"/>
              </a:rPr>
              <a:t>Progress at SA5#150: </a:t>
            </a:r>
            <a:r>
              <a:rPr lang="en-US" altLang="zh-CN" sz="1100" kern="0" dirty="0">
                <a:solidFill>
                  <a:prstClr val="black"/>
                </a:solidFill>
              </a:rPr>
              <a:t>The discussion at SA5#150 was focused on the below topics:</a:t>
            </a:r>
          </a:p>
          <a:p>
            <a:pPr marL="855123" lvl="1" indent="-455073" defTabSz="1219170">
              <a:spcBef>
                <a:spcPts val="0"/>
              </a:spcBef>
              <a:spcAft>
                <a:spcPts val="0"/>
              </a:spcAft>
              <a:defRPr/>
            </a:pPr>
            <a:r>
              <a:rPr lang="en-US" altLang="zh-CN" sz="1100" kern="0" dirty="0">
                <a:solidFill>
                  <a:prstClr val="black"/>
                </a:solidFill>
              </a:rPr>
              <a:t>Report Amount in LTE.</a:t>
            </a:r>
          </a:p>
          <a:p>
            <a:pPr marL="855123" lvl="1" indent="-455073" defTabSz="1219170">
              <a:spcBef>
                <a:spcPts val="0"/>
              </a:spcBef>
              <a:spcAft>
                <a:spcPts val="0"/>
              </a:spcAft>
              <a:defRPr/>
            </a:pPr>
            <a:r>
              <a:rPr lang="en-US" altLang="zh-CN" sz="1100" kern="0" dirty="0">
                <a:solidFill>
                  <a:prstClr val="black"/>
                </a:solidFill>
              </a:rPr>
              <a:t>Name containment of Trace job in signaling based activation.</a:t>
            </a:r>
          </a:p>
          <a:p>
            <a:pPr marL="855123" lvl="1" indent="-455073" defTabSz="1219170">
              <a:spcBef>
                <a:spcPts val="0"/>
              </a:spcBef>
              <a:spcAft>
                <a:spcPts val="0"/>
              </a:spcAft>
              <a:defRPr/>
            </a:pPr>
            <a:r>
              <a:rPr lang="en-US" altLang="zh-CN" sz="1100" kern="0" dirty="0">
                <a:solidFill>
                  <a:prstClr val="black"/>
                </a:solidFill>
              </a:rPr>
              <a:t>Stage 1 requirements for </a:t>
            </a:r>
            <a:r>
              <a:rPr lang="en-US" altLang="zh-CN" sz="1100" kern="0" dirty="0" err="1">
                <a:solidFill>
                  <a:prstClr val="black"/>
                </a:solidFill>
              </a:rPr>
              <a:t>TraceMDT</a:t>
            </a:r>
            <a:r>
              <a:rPr lang="en-US" altLang="zh-CN" sz="1100" kern="0" dirty="0">
                <a:solidFill>
                  <a:prstClr val="black"/>
                </a:solidFill>
              </a:rPr>
              <a:t> in NPN networks.</a:t>
            </a:r>
          </a:p>
          <a:p>
            <a:pPr marL="855123" lvl="1" indent="-455073" defTabSz="1219170">
              <a:spcBef>
                <a:spcPts val="0"/>
              </a:spcBef>
              <a:spcAft>
                <a:spcPts val="0"/>
              </a:spcAft>
              <a:defRPr/>
            </a:pPr>
            <a:r>
              <a:rPr lang="en-US" altLang="zh-CN" sz="1100" kern="0" dirty="0">
                <a:solidFill>
                  <a:prstClr val="black"/>
                </a:solidFill>
              </a:rPr>
              <a:t>Per </a:t>
            </a:r>
            <a:r>
              <a:rPr lang="en-US" altLang="zh-CN" sz="1100" kern="0" dirty="0" err="1">
                <a:solidFill>
                  <a:prstClr val="black"/>
                </a:solidFill>
              </a:rPr>
              <a:t>drb</a:t>
            </a:r>
            <a:r>
              <a:rPr lang="en-US" altLang="zh-CN" sz="1100" kern="0" dirty="0">
                <a:solidFill>
                  <a:prstClr val="black"/>
                </a:solidFill>
              </a:rPr>
              <a:t> measurements in stage 3 schema.</a:t>
            </a:r>
          </a:p>
          <a:p>
            <a:pPr marL="855123" lvl="1" indent="-455073" defTabSz="1219170">
              <a:spcBef>
                <a:spcPts val="0"/>
              </a:spcBef>
              <a:spcAft>
                <a:spcPts val="0"/>
              </a:spcAft>
              <a:defRPr/>
            </a:pPr>
            <a:r>
              <a:rPr lang="en-US" altLang="zh-CN" sz="1100" kern="0" dirty="0">
                <a:solidFill>
                  <a:prstClr val="black"/>
                </a:solidFill>
              </a:rPr>
              <a:t>Trace job restructuring</a:t>
            </a: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400" kern="0" dirty="0">
                <a:solidFill>
                  <a:prstClr val="black"/>
                </a:solidFill>
                <a:latin typeface="Calibri"/>
              </a:rPr>
              <a:t>Impacts and dependencies on other WGs: </a:t>
            </a:r>
            <a:r>
              <a:rPr lang="en-US" sz="1100" kern="0" dirty="0">
                <a:solidFill>
                  <a:prstClr val="black"/>
                </a:solidFill>
                <a:latin typeface="Calibri"/>
              </a:rPr>
              <a:t>N/A</a:t>
            </a:r>
            <a:endParaRPr lang="de-DE" sz="1100" kern="0" dirty="0">
              <a:solidFill>
                <a:prstClr val="black"/>
              </a:solidFill>
              <a:latin typeface="Calibri"/>
            </a:endParaRPr>
          </a:p>
          <a:p>
            <a:pPr marL="455073" indent="-455073" defTabSz="1219170">
              <a:spcBef>
                <a:spcPts val="0"/>
              </a:spcBef>
              <a:spcAft>
                <a:spcPts val="0"/>
              </a:spcAft>
              <a:defRPr/>
            </a:pPr>
            <a:r>
              <a:rPr lang="de-DE" sz="1400" kern="0" dirty="0">
                <a:solidFill>
                  <a:prstClr val="black"/>
                </a:solidFill>
                <a:latin typeface="Calibri"/>
              </a:rPr>
              <a:t>Next steps: </a:t>
            </a:r>
            <a:r>
              <a:rPr lang="en-US" sz="1100" kern="0" dirty="0">
                <a:solidFill>
                  <a:prstClr val="black"/>
                </a:solidFill>
              </a:rPr>
              <a:t>Continue the work according to the objectives.</a:t>
            </a:r>
            <a:endParaRPr lang="de-DE" sz="1600" kern="0" dirty="0">
              <a:solidFill>
                <a:prstClr val="black"/>
              </a:solidFill>
              <a:latin typeface="Calibri"/>
            </a:endParaRPr>
          </a:p>
          <a:p>
            <a:pPr marL="855123" lvl="1" indent="-455073" defTabSz="1219170">
              <a:spcBef>
                <a:spcPts val="0"/>
              </a:spcBef>
              <a:spcAft>
                <a:spcPts val="0"/>
              </a:spcAft>
              <a:defRPr/>
            </a:pPr>
            <a:endParaRPr lang="en-US" sz="1100" kern="0" dirty="0">
              <a:solidFill>
                <a:prstClr val="black"/>
              </a:solidFill>
            </a:endParaRPr>
          </a:p>
        </p:txBody>
      </p:sp>
      <p:sp>
        <p:nvSpPr>
          <p:cNvPr id="9" name="Content Placeholder 7">
            <a:extLst>
              <a:ext uri="{FF2B5EF4-FFF2-40B4-BE49-F238E27FC236}">
                <a16:creationId xmlns:a16="http://schemas.microsoft.com/office/drawing/2014/main" id="{B48BCAE6-9CB6-485E-9C85-83DDC2CAD92B}"/>
              </a:ext>
            </a:extLst>
          </p:cNvPr>
          <p:cNvSpPr txBox="1">
            <a:spLocks/>
          </p:cNvSpPr>
          <p:nvPr/>
        </p:nvSpPr>
        <p:spPr>
          <a:xfrm>
            <a:off x="8017343" y="3074193"/>
            <a:ext cx="4114019" cy="2956012"/>
          </a:xfrm>
          <a:prstGeom prst="rect">
            <a:avLst/>
          </a:prstGeom>
          <a:solidFill>
            <a:schemeClr val="bg1"/>
          </a:solidFill>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AdNRM_ph2</a:t>
            </a:r>
            <a:r>
              <a:rPr lang="zh-CN" altLang="en-US" sz="1600" b="1"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SA5#150:</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Second phase of NRM enhancement for NRF agreed. NRM enhancement for BSF, AANF, TSCTSF, 5G GMLC agreed.</a:t>
            </a:r>
          </a:p>
          <a:p>
            <a:pPr indent="-171450" defTabSz="1219170">
              <a:spcBef>
                <a:spcPts val="0"/>
              </a:spcBef>
              <a:spcAft>
                <a:spcPts val="0"/>
              </a:spcAft>
              <a:buFont typeface="Wingdings" panose="05000000000000000000" pitchFamily="2" charset="2"/>
              <a:buChar char="Ø"/>
              <a:defRPr/>
            </a:pPr>
            <a:r>
              <a:rPr lang="en-US" altLang="de-DE" sz="1100" kern="0" dirty="0" err="1">
                <a:solidFill>
                  <a:prstClr val="black"/>
                </a:solidFill>
              </a:rPr>
              <a:t>Improvments</a:t>
            </a:r>
            <a:r>
              <a:rPr lang="en-US" altLang="de-DE" sz="1100" kern="0" dirty="0">
                <a:solidFill>
                  <a:prstClr val="black"/>
                </a:solidFill>
              </a:rPr>
              <a:t> to </a:t>
            </a:r>
            <a:r>
              <a:rPr lang="en-US" altLang="de-DE" sz="1100" kern="0" dirty="0" err="1">
                <a:solidFill>
                  <a:prstClr val="black"/>
                </a:solidFill>
              </a:rPr>
              <a:t>LogicalInterfaceInfo</a:t>
            </a:r>
            <a:r>
              <a:rPr lang="en-US" altLang="de-DE" sz="1100" kern="0" dirty="0">
                <a:solidFill>
                  <a:prstClr val="black"/>
                </a:solidFill>
              </a:rPr>
              <a:t> model , Non IP Support stage2/3 agreed.</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TS structure proposal for generic NRM Fragment discussed but not agreed, alternative solution discussed</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A few CR related to </a:t>
            </a:r>
            <a:r>
              <a:rPr lang="en-US" altLang="de-DE" sz="1100" kern="0" dirty="0" err="1">
                <a:solidFill>
                  <a:prstClr val="black"/>
                </a:solidFill>
              </a:rPr>
              <a:t>NROperatorCellDU</a:t>
            </a:r>
            <a:r>
              <a:rPr lang="en-US" altLang="de-DE" sz="1100" kern="0" dirty="0">
                <a:solidFill>
                  <a:prstClr val="black"/>
                </a:solidFill>
              </a:rPr>
              <a:t>, feasibility check, BWP configuration agreed.</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User Data Access stage2/3 and adding slice validity info to </a:t>
            </a:r>
            <a:r>
              <a:rPr lang="en-US" altLang="de-DE" sz="1100" kern="0" dirty="0" err="1">
                <a:solidFill>
                  <a:prstClr val="black"/>
                </a:solidFill>
              </a:rPr>
              <a:t>ServiceProfile</a:t>
            </a:r>
            <a:r>
              <a:rPr lang="en-US" altLang="de-DE" sz="1100" kern="0" dirty="0">
                <a:solidFill>
                  <a:prstClr val="black"/>
                </a:solidFill>
              </a:rPr>
              <a:t> discussed but not</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pursued.</a:t>
            </a:r>
            <a:endParaRPr lang="de-DE" altLang="de-DE" sz="1100" kern="0" dirty="0">
              <a:solidFill>
                <a:prstClr val="black"/>
              </a:solidFill>
            </a:endParaRPr>
          </a:p>
          <a:p>
            <a:pPr marL="455073" lvl="1" indent="-455073" defTabSz="1219170">
              <a:spcBef>
                <a:spcPts val="0"/>
              </a:spcBef>
              <a:spcAft>
                <a:spcPts val="0"/>
              </a:spcAft>
              <a:buBlip>
                <a:blip r:embed="rId2"/>
              </a:buBlip>
              <a:defRPr/>
            </a:pPr>
            <a:r>
              <a:rPr lang="en-US" sz="1400" kern="0" dirty="0">
                <a:solidFill>
                  <a:prstClr val="black"/>
                </a:solidFill>
              </a:rPr>
              <a:t>Impacts and dependencies on other WGs: </a:t>
            </a:r>
            <a:r>
              <a:rPr lang="de-DE" sz="1100" kern="0" dirty="0">
                <a:solidFill>
                  <a:prstClr val="black"/>
                </a:solidFill>
              </a:rPr>
              <a:t>Yes</a:t>
            </a:r>
            <a:endParaRPr lang="de-DE" sz="900" kern="0" dirty="0">
              <a:solidFill>
                <a:prstClr val="black"/>
              </a:solidFill>
            </a:endParaRPr>
          </a:p>
          <a:p>
            <a:pPr marL="455073" indent="-455073" defTabSz="1219170">
              <a:spcBef>
                <a:spcPts val="0"/>
              </a:spcBef>
              <a:spcAft>
                <a:spcPts val="0"/>
              </a:spcAft>
              <a:defRPr/>
            </a:pPr>
            <a:r>
              <a:rPr lang="de-DE" sz="1400" kern="0" dirty="0">
                <a:solidFill>
                  <a:prstClr val="black"/>
                </a:solidFill>
              </a:rPr>
              <a:t>Next steps: </a:t>
            </a:r>
            <a:r>
              <a:rPr lang="en-US" sz="1100" kern="0" dirty="0">
                <a:solidFill>
                  <a:prstClr val="black"/>
                </a:solidFill>
              </a:rPr>
              <a:t>Next step is for phase 3 of NRF enhancement, and remaining Core NF NRM enhancement</a:t>
            </a:r>
          </a:p>
        </p:txBody>
      </p:sp>
    </p:spTree>
    <p:extLst>
      <p:ext uri="{BB962C8B-B14F-4D97-AF65-F5344CB8AC3E}">
        <p14:creationId xmlns:p14="http://schemas.microsoft.com/office/powerpoint/2010/main" val="159882255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(3/4)</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760444296"/>
              </p:ext>
            </p:extLst>
          </p:nvPr>
        </p:nvGraphicFramePr>
        <p:xfrm>
          <a:off x="156519" y="980196"/>
          <a:ext cx="11722866" cy="1454346"/>
        </p:xfrm>
        <a:graphic>
          <a:graphicData uri="http://schemas.openxmlformats.org/drawingml/2006/table">
            <a:tbl>
              <a:tblPr firstRow="1" firstCol="1" bandRow="1">
                <a:tableStyleId>{F5AB1C69-6EDB-4FF4-983F-18BD219EF322}</a:tableStyleId>
              </a:tblPr>
              <a:tblGrid>
                <a:gridCol w="526392">
                  <a:extLst>
                    <a:ext uri="{9D8B030D-6E8A-4147-A177-3AD203B41FA5}">
                      <a16:colId xmlns:a16="http://schemas.microsoft.com/office/drawing/2014/main" val="20000"/>
                    </a:ext>
                  </a:extLst>
                </a:gridCol>
                <a:gridCol w="2707160">
                  <a:extLst>
                    <a:ext uri="{9D8B030D-6E8A-4147-A177-3AD203B41FA5}">
                      <a16:colId xmlns:a16="http://schemas.microsoft.com/office/drawing/2014/main" val="20001"/>
                    </a:ext>
                  </a:extLst>
                </a:gridCol>
                <a:gridCol w="700110">
                  <a:extLst>
                    <a:ext uri="{9D8B030D-6E8A-4147-A177-3AD203B41FA5}">
                      <a16:colId xmlns:a16="http://schemas.microsoft.com/office/drawing/2014/main" val="20002"/>
                    </a:ext>
                  </a:extLst>
                </a:gridCol>
                <a:gridCol w="816604">
                  <a:extLst>
                    <a:ext uri="{9D8B030D-6E8A-4147-A177-3AD203B41FA5}">
                      <a16:colId xmlns:a16="http://schemas.microsoft.com/office/drawing/2014/main" val="20005"/>
                    </a:ext>
                  </a:extLst>
                </a:gridCol>
                <a:gridCol w="412937">
                  <a:extLst>
                    <a:ext uri="{9D8B030D-6E8A-4147-A177-3AD203B41FA5}">
                      <a16:colId xmlns:a16="http://schemas.microsoft.com/office/drawing/2014/main" val="20006"/>
                    </a:ext>
                  </a:extLst>
                </a:gridCol>
                <a:gridCol w="617014">
                  <a:extLst>
                    <a:ext uri="{9D8B030D-6E8A-4147-A177-3AD203B41FA5}">
                      <a16:colId xmlns:a16="http://schemas.microsoft.com/office/drawing/2014/main" val="3102338106"/>
                    </a:ext>
                  </a:extLst>
                </a:gridCol>
                <a:gridCol w="617014">
                  <a:extLst>
                    <a:ext uri="{9D8B030D-6E8A-4147-A177-3AD203B41FA5}">
                      <a16:colId xmlns:a16="http://schemas.microsoft.com/office/drawing/2014/main" val="20007"/>
                    </a:ext>
                  </a:extLst>
                </a:gridCol>
                <a:gridCol w="1258608">
                  <a:extLst>
                    <a:ext uri="{9D8B030D-6E8A-4147-A177-3AD203B41FA5}">
                      <a16:colId xmlns:a16="http://schemas.microsoft.com/office/drawing/2014/main" val="20008"/>
                    </a:ext>
                  </a:extLst>
                </a:gridCol>
                <a:gridCol w="1104210">
                  <a:extLst>
                    <a:ext uri="{9D8B030D-6E8A-4147-A177-3AD203B41FA5}">
                      <a16:colId xmlns:a16="http://schemas.microsoft.com/office/drawing/2014/main" val="20009"/>
                    </a:ext>
                  </a:extLst>
                </a:gridCol>
                <a:gridCol w="1018612">
                  <a:extLst>
                    <a:ext uri="{9D8B030D-6E8A-4147-A177-3AD203B41FA5}">
                      <a16:colId xmlns:a16="http://schemas.microsoft.com/office/drawing/2014/main" val="20010"/>
                    </a:ext>
                  </a:extLst>
                </a:gridCol>
                <a:gridCol w="1018612">
                  <a:extLst>
                    <a:ext uri="{9D8B030D-6E8A-4147-A177-3AD203B41FA5}">
                      <a16:colId xmlns:a16="http://schemas.microsoft.com/office/drawing/2014/main" val="20012"/>
                    </a:ext>
                  </a:extLst>
                </a:gridCol>
                <a:gridCol w="925593">
                  <a:extLst>
                    <a:ext uri="{9D8B030D-6E8A-4147-A177-3AD203B41FA5}">
                      <a16:colId xmlns:a16="http://schemas.microsoft.com/office/drawing/2014/main" val="20013"/>
                    </a:ext>
                  </a:extLst>
                </a:gridCol>
              </a:tblGrid>
              <a:tr h="17848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8441">
                <a:tc>
                  <a:txBody>
                    <a:bodyPr/>
                    <a:lstStyle/>
                    <a:p>
                      <a:pPr algn="l" fontAlgn="t"/>
                      <a:r>
                        <a:rPr lang="en-US" altLang="zh-CN" sz="800" b="0" i="0" u="none" strike="noStrike" dirty="0">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宋体" panose="02010600030101010101" pitchFamily="2" charset="-122"/>
                          <a:cs typeface="Arial" panose="020B0604020202020204" pitchFamily="34" charset="0"/>
                        </a:rPr>
                        <a:t>0-&gt;50-&gt;75%</a:t>
                      </a:r>
                      <a:endParaRPr lang="zh-CN" sz="9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900" b="0" i="0" u="none" strike="noStrike">
                          <a:solidFill>
                            <a:srgbClr val="000000"/>
                          </a:solidFill>
                          <a:effectLst/>
                          <a:latin typeface="+mn-lt"/>
                          <a:ea typeface="等线" panose="02010600030101010101" pitchFamily="2" charset="-122"/>
                        </a:rPr>
                        <a:t>28.541; 28.552; 28.554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Niu</a:t>
                      </a:r>
                      <a:r>
                        <a:rPr lang="en-US" sz="900" b="0" i="0" u="none" strike="noStrike" dirty="0">
                          <a:solidFill>
                            <a:srgbClr val="000000"/>
                          </a:solidFill>
                          <a:effectLst/>
                          <a:latin typeface="+mn-lt"/>
                          <a:ea typeface="等线" panose="02010600030101010101" pitchFamily="2" charset="-122"/>
                        </a:rPr>
                        <a:t>, </a:t>
                      </a:r>
                      <a:r>
                        <a:rPr lang="en-US" sz="900" b="0" i="0" u="none" strike="noStrike" dirty="0" err="1">
                          <a:solidFill>
                            <a:srgbClr val="000000"/>
                          </a:solidFill>
                          <a:effectLst/>
                          <a:latin typeface="+mn-lt"/>
                          <a:ea typeface="等线" panose="02010600030101010101" pitchFamily="2" charset="-122"/>
                        </a:rPr>
                        <a:t>Yuxia</a:t>
                      </a:r>
                      <a:r>
                        <a:rPr lang="en-US" sz="900" b="0" i="0" u="none" strike="noStrike" dirty="0">
                          <a:solidFill>
                            <a:srgbClr val="000000"/>
                          </a:solidFill>
                          <a:effectLst/>
                          <a:latin typeface="+mn-lt"/>
                          <a:ea typeface="等线" panose="02010600030101010101" pitchFamily="2" charset="-122"/>
                        </a:rPr>
                        <a:t>, China Telecom </a:t>
                      </a:r>
                    </a:p>
                  </a:txBody>
                  <a:tcPr marL="9525" marR="9525" marT="9525" marB="0"/>
                </a:tc>
                <a:extLst>
                  <a:ext uri="{0D108BD9-81ED-4DB2-BD59-A6C34878D82A}">
                    <a16:rowId xmlns:a16="http://schemas.microsoft.com/office/drawing/2014/main" val="10002"/>
                  </a:ext>
                </a:extLst>
              </a:tr>
              <a:tr h="339329">
                <a:tc>
                  <a:txBody>
                    <a:bodyPr/>
                    <a:lstStyle/>
                    <a:p>
                      <a:pPr algn="l" fontAlgn="t"/>
                      <a:r>
                        <a:rPr lang="en-US" altLang="zh-CN" sz="900" b="0" i="0" u="none" strike="noStrike" dirty="0">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eECM</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SP-220154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0-&gt;5-&gt;10-&gt;20-&gt; 35-&gt;50-&gt;50-&gt;50%</a:t>
                      </a:r>
                      <a:endParaRPr lang="zh-CN" altLang="en-US" sz="900" b="0" kern="1200" dirty="0">
                        <a:solidFill>
                          <a:schemeClr val="dk1"/>
                        </a:solidFill>
                        <a:effectLst/>
                        <a:latin typeface="+mn-lt"/>
                        <a:ea typeface="+mn-ea"/>
                        <a:cs typeface="Arial" panose="020B0604020202020204" pitchFamily="34" charset="0"/>
                      </a:endParaRPr>
                    </a:p>
                  </a:txBody>
                  <a:tcPr marL="114300" marR="114300" marT="0"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28.541; 28.538; 28.552; 28.554; 28.531; 28.532 </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Deepanshu Gautam , Samsung </a:t>
                      </a:r>
                    </a:p>
                  </a:txBody>
                  <a:tcPr marL="9525" marR="9525" marT="9525" marB="0"/>
                </a:tc>
                <a:extLst>
                  <a:ext uri="{0D108BD9-81ED-4DB2-BD59-A6C34878D82A}">
                    <a16:rowId xmlns:a16="http://schemas.microsoft.com/office/drawing/2014/main" val="10003"/>
                  </a:ext>
                </a:extLst>
              </a:tr>
              <a:tr h="285508">
                <a:tc>
                  <a:txBody>
                    <a:bodyPr/>
                    <a:lstStyle/>
                    <a:p>
                      <a:pPr algn="l" fontAlgn="t"/>
                      <a:r>
                        <a:rPr lang="en-US" altLang="zh-CN" sz="9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45%</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90%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fr-FR" altLang="zh-CN" sz="900" b="0" i="0" u="none" strike="noStrike" kern="1200" dirty="0">
                          <a:solidFill>
                            <a:srgbClr val="000000"/>
                          </a:solidFill>
                          <a:effectLst/>
                          <a:latin typeface="+mn-lt"/>
                          <a:ea typeface="+mn-ea"/>
                          <a:cs typeface="+mn-cs"/>
                        </a:rPr>
                        <a:t>SA2</a:t>
                      </a:r>
                      <a:endParaRPr lang="zh-CN" altLang="en-US" sz="9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宋体" panose="02010600030101010101" pitchFamily="2" charset="-122"/>
                          <a:cs typeface="Arial" panose="020B0604020202020204" pitchFamily="34" charset="0"/>
                        </a:rPr>
                        <a:t>0-&gt;45-&gt;90%</a:t>
                      </a:r>
                      <a:endParaRPr lang="zh-CN" sz="9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900" b="0" i="0" u="none" strike="noStrike">
                          <a:solidFill>
                            <a:srgbClr val="000000"/>
                          </a:solidFill>
                          <a:effectLst/>
                          <a:latin typeface="+mn-lt"/>
                          <a:ea typeface="等线" panose="02010600030101010101" pitchFamily="2" charset="-122"/>
                        </a:rPr>
                        <a:t>28.541; 28.552; 28.554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Yushuang Hu, CMCC</a:t>
                      </a:r>
                    </a:p>
                  </a:txBody>
                  <a:tcPr marL="9525" marR="9525" marT="9525" marB="0"/>
                </a:tc>
                <a:extLst>
                  <a:ext uri="{0D108BD9-81ED-4DB2-BD59-A6C34878D82A}">
                    <a16:rowId xmlns:a16="http://schemas.microsoft.com/office/drawing/2014/main" val="3596495204"/>
                  </a:ext>
                </a:extLst>
              </a:tr>
              <a:tr h="285508">
                <a:tc>
                  <a:txBody>
                    <a:bodyPr/>
                    <a:lstStyle/>
                    <a:p>
                      <a:pPr algn="l" fontAlgn="t"/>
                      <a:r>
                        <a:rPr lang="en-US" altLang="zh-CN" sz="900" b="0" i="0" u="none" strike="noStrike" dirty="0">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r>
                        <a:rPr kumimoji="0" lang="en-GB" sz="900" b="0" i="0" u="none" strike="noStrike" kern="1200" cap="none" spc="0" normalizeH="0" baseline="0" noProof="0" dirty="0">
                          <a:ln>
                            <a:noFill/>
                          </a:ln>
                          <a:solidFill>
                            <a:srgbClr val="0000FF"/>
                          </a:solidFill>
                          <a:effectLst/>
                          <a:uLnTx/>
                          <a:uFillTx/>
                          <a:latin typeface="+mn-lt"/>
                          <a:ea typeface="+mn-ea"/>
                          <a:cs typeface="+mn-cs"/>
                        </a:rPr>
                        <a:t>30%</a:t>
                      </a: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mn-ea"/>
                          <a:cs typeface="Arial" panose="020B0604020202020204" pitchFamily="34" charset="0"/>
                        </a:rPr>
                        <a:t>0</a:t>
                      </a:r>
                      <a:r>
                        <a:rPr lang="en-US" altLang="zh-CN" sz="900" b="0" kern="1200" dirty="0">
                          <a:solidFill>
                            <a:schemeClr val="tx1"/>
                          </a:solidFill>
                          <a:effectLst/>
                          <a:latin typeface="+mn-lt"/>
                          <a:ea typeface="+mn-ea"/>
                          <a:cs typeface="Arial" panose="020B0604020202020204" pitchFamily="34" charset="0"/>
                        </a:rPr>
                        <a:t>-&gt;30%</a:t>
                      </a:r>
                      <a:endParaRPr lang="zh-CN" sz="9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28.541; 28.552; 28.554; 28.658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Sun </a:t>
                      </a:r>
                      <a:r>
                        <a:rPr lang="en-US" sz="900" b="0" i="0" u="none" strike="noStrike" dirty="0" err="1">
                          <a:solidFill>
                            <a:srgbClr val="000000"/>
                          </a:solidFill>
                          <a:effectLst/>
                          <a:latin typeface="+mn-lt"/>
                          <a:ea typeface="等线" panose="02010600030101010101" pitchFamily="2" charset="-122"/>
                        </a:rPr>
                        <a:t>Mingrui</a:t>
                      </a:r>
                      <a:r>
                        <a:rPr lang="en-US" sz="900" b="0" i="0" u="none" strike="noStrike" dirty="0">
                          <a:solidFill>
                            <a:srgbClr val="000000"/>
                          </a:solidFill>
                          <a:effectLst/>
                          <a:latin typeface="+mn-lt"/>
                          <a:ea typeface="等线" panose="02010600030101010101" pitchFamily="2" charset="-122"/>
                        </a:rPr>
                        <a:t>, China Unicom </a:t>
                      </a:r>
                    </a:p>
                  </a:txBody>
                  <a:tcPr marL="9525" marR="9525" marT="9525" marB="0"/>
                </a:tc>
                <a:extLst>
                  <a:ext uri="{0D108BD9-81ED-4DB2-BD59-A6C34878D82A}">
                    <a16:rowId xmlns:a16="http://schemas.microsoft.com/office/drawing/2014/main" val="1810529861"/>
                  </a:ext>
                </a:extLst>
              </a:tr>
            </a:tbl>
          </a:graphicData>
        </a:graphic>
      </p:graphicFrame>
      <p:sp>
        <p:nvSpPr>
          <p:cNvPr id="7" name="Content Placeholder 7">
            <a:extLst>
              <a:ext uri="{FF2B5EF4-FFF2-40B4-BE49-F238E27FC236}">
                <a16:creationId xmlns:a16="http://schemas.microsoft.com/office/drawing/2014/main" id="{6F6CA238-B963-43E8-A5F1-DE3DD4551581}"/>
              </a:ext>
            </a:extLst>
          </p:cNvPr>
          <p:cNvSpPr txBox="1">
            <a:spLocks/>
          </p:cNvSpPr>
          <p:nvPr/>
        </p:nvSpPr>
        <p:spPr>
          <a:xfrm>
            <a:off x="3312380" y="2425864"/>
            <a:ext cx="2414953" cy="2559232"/>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err="1">
                <a:solidFill>
                  <a:srgbClr val="0000FF"/>
                </a:solidFill>
                <a:latin typeface="Calibri"/>
              </a:rPr>
              <a:t>eECM</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1" indent="-455073" defTabSz="1219170">
              <a:spcBef>
                <a:spcPts val="0"/>
              </a:spcBef>
              <a:spcAft>
                <a:spcPts val="0"/>
              </a:spcAft>
              <a:buBlip>
                <a:blip r:embed="rId2"/>
              </a:buBlip>
              <a:defRPr/>
            </a:pPr>
            <a:r>
              <a:rPr lang="de-DE" altLang="de-DE" sz="1400" kern="0" dirty="0">
                <a:solidFill>
                  <a:prstClr val="black"/>
                </a:solidFill>
              </a:rPr>
              <a:t>Progress since SA5#150:</a:t>
            </a:r>
          </a:p>
          <a:p>
            <a:pPr marL="512763" lvl="1" indent="-228600" defTabSz="1219170">
              <a:spcBef>
                <a:spcPts val="0"/>
              </a:spcBef>
              <a:spcAft>
                <a:spcPts val="0"/>
              </a:spcAft>
              <a:defRPr/>
            </a:pPr>
            <a:r>
              <a:rPr lang="en-US" sz="1100" kern="0" dirty="0">
                <a:solidFill>
                  <a:prstClr val="black"/>
                </a:solidFill>
              </a:rPr>
              <a:t>Requirement for Federation Management got agreed. Solution for EAS Relocation got agreed</a:t>
            </a:r>
          </a:p>
          <a:p>
            <a:pPr marL="455073" lvl="1" indent="-455073" defTabSz="1219170">
              <a:spcBef>
                <a:spcPts val="0"/>
              </a:spcBef>
              <a:spcAft>
                <a:spcPts val="0"/>
              </a:spcAft>
              <a:buBlip>
                <a:blip r:embed="rId2"/>
              </a:buBlip>
              <a:defRPr/>
            </a:pPr>
            <a:r>
              <a:rPr lang="en-US" sz="1400" kern="0" dirty="0">
                <a:solidFill>
                  <a:prstClr val="black"/>
                </a:solidFill>
              </a:rPr>
              <a:t>Impacts and dependencies on other WGs:</a:t>
            </a:r>
            <a:endParaRPr lang="en-US" sz="1100" kern="0" dirty="0">
              <a:solidFill>
                <a:prstClr val="black"/>
              </a:solidFill>
              <a:highlight>
                <a:srgbClr val="FFFF00"/>
              </a:highlight>
              <a:latin typeface="Calibri"/>
              <a:cs typeface="+mn-cs"/>
            </a:endParaRPr>
          </a:p>
          <a:p>
            <a:pPr marL="512763" lvl="1" indent="-228600" defTabSz="1219170">
              <a:spcBef>
                <a:spcPts val="0"/>
              </a:spcBef>
              <a:spcAft>
                <a:spcPts val="0"/>
              </a:spcAft>
              <a:defRPr/>
            </a:pPr>
            <a:r>
              <a:rPr lang="en-US" altLang="zh-CN" sz="1100" kern="0" dirty="0">
                <a:solidFill>
                  <a:prstClr val="black"/>
                </a:solidFill>
              </a:rPr>
              <a:t>No Impact</a:t>
            </a:r>
          </a:p>
          <a:p>
            <a:pPr marL="455073" indent="-455073" defTabSz="1219170">
              <a:spcBef>
                <a:spcPts val="0"/>
              </a:spcBef>
              <a:spcAft>
                <a:spcPts val="0"/>
              </a:spcAft>
              <a:defRPr/>
            </a:pPr>
            <a:endParaRPr lang="de-DE" sz="1100" kern="0" dirty="0">
              <a:solidFill>
                <a:prstClr val="black"/>
              </a:solidFill>
              <a:highlight>
                <a:srgbClr val="FFFF00"/>
              </a:highlight>
              <a:latin typeface="Calibri"/>
            </a:endParaRPr>
          </a:p>
        </p:txBody>
      </p:sp>
      <p:sp>
        <p:nvSpPr>
          <p:cNvPr id="10" name="Content Placeholder 7">
            <a:extLst>
              <a:ext uri="{FF2B5EF4-FFF2-40B4-BE49-F238E27FC236}">
                <a16:creationId xmlns:a16="http://schemas.microsoft.com/office/drawing/2014/main" id="{E0C246EC-BDAB-405B-ADA4-33E1F1F9F622}"/>
              </a:ext>
            </a:extLst>
          </p:cNvPr>
          <p:cNvSpPr txBox="1">
            <a:spLocks/>
          </p:cNvSpPr>
          <p:nvPr/>
        </p:nvSpPr>
        <p:spPr>
          <a:xfrm>
            <a:off x="246369" y="2425864"/>
            <a:ext cx="2716916" cy="3602277"/>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MANWDAF</a:t>
            </a:r>
            <a:r>
              <a:rPr lang="zh-CN" altLang="en-US" sz="1600" b="1" dirty="0">
                <a:solidFill>
                  <a:srgbClr val="0000FF"/>
                </a:solidFill>
              </a:rPr>
              <a:t>：</a:t>
            </a:r>
            <a:endParaRPr lang="de-DE" altLang="de-DE" sz="1600" b="1"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at SA5#150: </a:t>
            </a:r>
            <a:r>
              <a:rPr lang="de-DE" altLang="de-DE" sz="1100" kern="0" dirty="0">
                <a:solidFill>
                  <a:prstClr val="black"/>
                </a:solidFill>
              </a:rPr>
              <a:t>f</a:t>
            </a:r>
            <a:r>
              <a:rPr lang="en-US" altLang="de-DE" sz="1100" kern="0" dirty="0" err="1">
                <a:solidFill>
                  <a:prstClr val="black"/>
                </a:solidFill>
                <a:latin typeface="Arial" panose="020B0604020202020204" pitchFamily="34" charset="0"/>
                <a:ea typeface="+mn-ea"/>
              </a:rPr>
              <a:t>ollowing</a:t>
            </a:r>
            <a:r>
              <a:rPr lang="en-US" altLang="de-DE" sz="1100" kern="0" dirty="0">
                <a:solidFill>
                  <a:prstClr val="black"/>
                </a:solidFill>
                <a:latin typeface="Arial" panose="020B0604020202020204" pitchFamily="34" charset="0"/>
                <a:ea typeface="+mn-ea"/>
              </a:rPr>
              <a:t> CRs were agreed:</a:t>
            </a:r>
          </a:p>
          <a:p>
            <a:pPr marL="855123" lvl="1" indent="-455073" defTabSz="1219170">
              <a:spcBef>
                <a:spcPts val="0"/>
              </a:spcBef>
              <a:spcAft>
                <a:spcPts val="0"/>
              </a:spcAft>
              <a:defRPr/>
            </a:pPr>
            <a:r>
              <a:rPr lang="en-US" altLang="de-DE" sz="1100" kern="0" dirty="0">
                <a:solidFill>
                  <a:prstClr val="black"/>
                </a:solidFill>
                <a:ea typeface="+mn-ea"/>
              </a:rPr>
              <a:t>S5-235566 Rel-18 CR 28.552 Add use case on monitoring of machine learning model provisioning at NWDAF</a:t>
            </a:r>
          </a:p>
          <a:p>
            <a:pPr marL="855123" lvl="1" indent="-455073" defTabSz="1219170">
              <a:spcBef>
                <a:spcPts val="0"/>
              </a:spcBef>
              <a:spcAft>
                <a:spcPts val="0"/>
              </a:spcAft>
              <a:defRPr/>
            </a:pPr>
            <a:r>
              <a:rPr lang="en-US" altLang="de-DE" sz="1100" kern="0" dirty="0">
                <a:solidFill>
                  <a:prstClr val="black"/>
                </a:solidFill>
                <a:ea typeface="+mn-ea"/>
              </a:rPr>
              <a:t> S5-235644 Rel-18 CR 28.552 Add measurements related to NWDAF ML model provision service; S5</a:t>
            </a:r>
          </a:p>
          <a:p>
            <a:pPr marL="455073" indent="-455073" defTabSz="1219170">
              <a:spcBef>
                <a:spcPts val="0"/>
              </a:spcBef>
              <a:spcAft>
                <a:spcPts val="0"/>
              </a:spcAft>
              <a:defRPr/>
            </a:pPr>
            <a:r>
              <a:rPr lang="en-US" sz="1400" kern="0" dirty="0">
                <a:solidFill>
                  <a:prstClr val="black"/>
                </a:solidFill>
              </a:rPr>
              <a:t>Impacts and dependencies on other WGs:</a:t>
            </a:r>
          </a:p>
          <a:p>
            <a:pPr marL="855123" lvl="1" indent="-455073" defTabSz="1219170">
              <a:spcBef>
                <a:spcPts val="0"/>
              </a:spcBef>
              <a:spcAft>
                <a:spcPts val="0"/>
              </a:spcAft>
              <a:defRPr/>
            </a:pPr>
            <a:r>
              <a:rPr lang="de-DE" sz="1100" kern="0" dirty="0">
                <a:solidFill>
                  <a:prstClr val="black"/>
                </a:solidFill>
              </a:rPr>
              <a:t>No</a:t>
            </a:r>
            <a:endParaRPr lang="de-DE" sz="900" kern="0" dirty="0">
              <a:solidFill>
                <a:prstClr val="black"/>
              </a:solidFill>
            </a:endParaRP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Continue the work per </a:t>
            </a:r>
            <a:r>
              <a:rPr lang="en-US" sz="1100" kern="0" dirty="0" err="1">
                <a:solidFill>
                  <a:prstClr val="black"/>
                </a:solidFill>
              </a:rPr>
              <a:t>WoP</a:t>
            </a:r>
            <a:r>
              <a:rPr lang="en-US" sz="1100" kern="0" dirty="0">
                <a:solidFill>
                  <a:prstClr val="black"/>
                </a:solidFill>
              </a:rPr>
              <a:t> and update the wording in TS.</a:t>
            </a:r>
          </a:p>
        </p:txBody>
      </p:sp>
      <p:sp>
        <p:nvSpPr>
          <p:cNvPr id="11" name="Content Placeholder 7">
            <a:extLst>
              <a:ext uri="{FF2B5EF4-FFF2-40B4-BE49-F238E27FC236}">
                <a16:creationId xmlns:a16="http://schemas.microsoft.com/office/drawing/2014/main" id="{C981FFB0-AEE3-483A-A4ED-A9011DF586D6}"/>
              </a:ext>
            </a:extLst>
          </p:cNvPr>
          <p:cNvSpPr txBox="1">
            <a:spLocks/>
          </p:cNvSpPr>
          <p:nvPr/>
        </p:nvSpPr>
        <p:spPr>
          <a:xfrm>
            <a:off x="5642345" y="2425864"/>
            <a:ext cx="3090530" cy="3417995"/>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5GLAN_Mgt</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at SA5#150: </a:t>
            </a:r>
            <a:r>
              <a:rPr lang="en-US" altLang="de-DE" sz="1100" kern="0" dirty="0">
                <a:solidFill>
                  <a:prstClr val="black"/>
                </a:solidFill>
              </a:rPr>
              <a:t>following CRs were agreed:</a:t>
            </a:r>
          </a:p>
          <a:p>
            <a:pPr marL="574675" lvl="1" indent="-454025" defTabSz="1219170">
              <a:spcBef>
                <a:spcPts val="0"/>
              </a:spcBef>
              <a:spcAft>
                <a:spcPts val="0"/>
              </a:spcAft>
              <a:defRPr/>
            </a:pPr>
            <a:r>
              <a:rPr lang="en-US" altLang="de-DE" sz="1100" kern="0" dirty="0">
                <a:solidFill>
                  <a:prstClr val="black"/>
                </a:solidFill>
              </a:rPr>
              <a:t>S5-235936 (revision of S5-235667) Rel-18 CR 28.554 Add Accessibility KPIs for 5G VN group measurements</a:t>
            </a:r>
          </a:p>
          <a:p>
            <a:pPr marL="574675" lvl="1" indent="-454025" defTabSz="1219170">
              <a:spcBef>
                <a:spcPts val="0"/>
              </a:spcBef>
              <a:spcAft>
                <a:spcPts val="0"/>
              </a:spcAft>
              <a:defRPr/>
            </a:pPr>
            <a:r>
              <a:rPr lang="en-US" altLang="de-DE" sz="1100" kern="0" dirty="0">
                <a:solidFill>
                  <a:prstClr val="black"/>
                </a:solidFill>
              </a:rPr>
              <a:t>S5-235937(revision of S5-235669) Rel-18 CR 28.554 Add Integrity KPIs for 5G VN group measurements</a:t>
            </a:r>
          </a:p>
          <a:p>
            <a:pPr marL="574675" lvl="1" indent="-454025" defTabSz="1219170">
              <a:spcBef>
                <a:spcPts val="0"/>
              </a:spcBef>
              <a:spcAft>
                <a:spcPts val="0"/>
              </a:spcAft>
              <a:defRPr/>
            </a:pPr>
            <a:r>
              <a:rPr lang="en-US" altLang="de-DE" sz="1100" kern="0" dirty="0">
                <a:solidFill>
                  <a:prstClr val="black"/>
                </a:solidFill>
              </a:rPr>
              <a:t>S5-235938 (revision of S5-235670) Rel-18 CR 28.554 Add Utilization KPIs for 5G VN group measurements</a:t>
            </a:r>
          </a:p>
          <a:p>
            <a:pPr marL="574675" lvl="1" indent="-454025" defTabSz="1219170">
              <a:spcBef>
                <a:spcPts val="0"/>
              </a:spcBef>
              <a:spcAft>
                <a:spcPts val="0"/>
              </a:spcAft>
              <a:defRPr/>
            </a:pPr>
            <a:r>
              <a:rPr lang="en-US" altLang="de-DE" sz="1100" kern="0" dirty="0">
                <a:solidFill>
                  <a:prstClr val="black"/>
                </a:solidFill>
              </a:rPr>
              <a:t>And one LS out to CT4 and SA2 for aligning: S5-235780 LS on Enhancement on the attribute for 5GLAN management</a:t>
            </a:r>
          </a:p>
          <a:p>
            <a:pPr marL="455073" indent="-455073" defTabSz="1219170">
              <a:spcBef>
                <a:spcPts val="0"/>
              </a:spcBef>
              <a:spcAft>
                <a:spcPts val="0"/>
              </a:spcAft>
              <a:defRPr/>
            </a:pPr>
            <a:r>
              <a:rPr lang="en-US" altLang="zh-CN" sz="1400" kern="0" dirty="0">
                <a:solidFill>
                  <a:prstClr val="black"/>
                </a:solidFill>
              </a:rPr>
              <a:t>Impacts and dependencies on other WGs:</a:t>
            </a:r>
            <a:r>
              <a:rPr lang="en-US" altLang="zh-CN" sz="1100" kern="0" dirty="0">
                <a:solidFill>
                  <a:prstClr val="black"/>
                </a:solidFill>
              </a:rPr>
              <a:t> SA2,CT4</a:t>
            </a:r>
            <a:endParaRPr lang="de-DE" altLang="zh-CN" sz="140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 </a:t>
            </a:r>
            <a:r>
              <a:rPr lang="en-US" altLang="zh-CN" sz="1400" kern="0" dirty="0">
                <a:solidFill>
                  <a:prstClr val="black"/>
                </a:solidFill>
              </a:rPr>
              <a:t> </a:t>
            </a:r>
            <a:r>
              <a:rPr lang="en-US" altLang="zh-CN" sz="1100" kern="0" dirty="0">
                <a:solidFill>
                  <a:prstClr val="black"/>
                </a:solidFill>
              </a:rPr>
              <a:t>waiting the feedback from SA2/CT4 and continue to finish this WID.</a:t>
            </a:r>
          </a:p>
        </p:txBody>
      </p:sp>
      <p:sp>
        <p:nvSpPr>
          <p:cNvPr id="12" name="Content Placeholder 7">
            <a:extLst>
              <a:ext uri="{FF2B5EF4-FFF2-40B4-BE49-F238E27FC236}">
                <a16:creationId xmlns:a16="http://schemas.microsoft.com/office/drawing/2014/main" id="{99B1E659-95C3-4D80-8D6D-10F4DE702E57}"/>
              </a:ext>
            </a:extLst>
          </p:cNvPr>
          <p:cNvSpPr txBox="1">
            <a:spLocks/>
          </p:cNvSpPr>
          <p:nvPr/>
        </p:nvSpPr>
        <p:spPr>
          <a:xfrm>
            <a:off x="9117328" y="2425864"/>
            <a:ext cx="2374273" cy="3293112"/>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OAM_NTN</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lvl="0" indent="-455073" defTabSz="1219170">
              <a:spcBef>
                <a:spcPts val="0"/>
              </a:spcBef>
              <a:spcAft>
                <a:spcPts val="0"/>
              </a:spcAft>
              <a:defRPr/>
            </a:pPr>
            <a:r>
              <a:rPr lang="de-DE" altLang="de-DE" sz="1200" kern="0" dirty="0">
                <a:solidFill>
                  <a:prstClr val="black"/>
                </a:solidFill>
              </a:rPr>
              <a:t>Progress at SA5#150: </a:t>
            </a:r>
            <a:r>
              <a:rPr lang="en-US" altLang="zh-CN" sz="1100" kern="0" dirty="0">
                <a:solidFill>
                  <a:prstClr val="black"/>
                </a:solidFill>
              </a:rPr>
              <a:t>The following topics were agreed</a:t>
            </a:r>
          </a:p>
          <a:p>
            <a:pPr marL="855123" lvl="1" indent="-455073" defTabSz="1219170">
              <a:spcBef>
                <a:spcPts val="0"/>
              </a:spcBef>
              <a:spcAft>
                <a:spcPts val="0"/>
              </a:spcAft>
              <a:defRPr/>
            </a:pPr>
            <a:r>
              <a:rPr lang="en-US" altLang="zh-CN" sz="1000" kern="0" dirty="0">
                <a:solidFill>
                  <a:prstClr val="black"/>
                </a:solidFill>
              </a:rPr>
              <a:t>Rel-18 CR 28.541 NTN Location Restriction Stage-2&amp;Stage3</a:t>
            </a:r>
          </a:p>
          <a:p>
            <a:pPr marL="855123" lvl="1" indent="-455073" defTabSz="1219170">
              <a:spcBef>
                <a:spcPts val="0"/>
              </a:spcBef>
              <a:spcAft>
                <a:spcPts val="0"/>
              </a:spcAft>
              <a:defRPr/>
            </a:pPr>
            <a:r>
              <a:rPr lang="en-US" altLang="zh-CN" sz="1000" kern="0" dirty="0">
                <a:solidFill>
                  <a:prstClr val="black"/>
                </a:solidFill>
              </a:rPr>
              <a:t>Rel-18 CR TS 28.541 Add NRM Info Model definitions for NTN management(stage2)&amp;(stage3)Rel-18 CR 28.541 NTN Coverage Availability Information Configuration Stage 2&amp;Stage3</a:t>
            </a:r>
            <a:endParaRPr lang="en-US" altLang="zh-CN" sz="1000" kern="0" dirty="0">
              <a:solidFill>
                <a:prstClr val="black"/>
              </a:solidFill>
              <a:latin typeface="Calibri"/>
              <a:cs typeface="+mn-cs"/>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r>
              <a:rPr lang="de-DE" sz="1200" kern="0" dirty="0">
                <a:solidFill>
                  <a:prstClr val="black"/>
                </a:solidFill>
                <a:latin typeface="Calibri"/>
              </a:rPr>
              <a:t> N/A</a:t>
            </a:r>
            <a:endParaRPr lang="en-US" sz="10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 s</a:t>
            </a:r>
            <a:r>
              <a:rPr lang="en-US" sz="1000" kern="0" dirty="0" err="1">
                <a:solidFill>
                  <a:prstClr val="black"/>
                </a:solidFill>
              </a:rPr>
              <a:t>pecify</a:t>
            </a:r>
            <a:r>
              <a:rPr lang="en-US" sz="1000" kern="0" dirty="0">
                <a:solidFill>
                  <a:prstClr val="black"/>
                </a:solidFill>
              </a:rPr>
              <a:t> appropriate performance measurements and KPIs for NTN</a:t>
            </a:r>
            <a:endParaRPr lang="de-DE" sz="1000" kern="0" dirty="0">
              <a:solidFill>
                <a:prstClr val="black"/>
              </a:solidFill>
              <a:latin typeface="Calibri"/>
            </a:endParaRPr>
          </a:p>
          <a:p>
            <a:pPr marL="855123" lvl="1" indent="-455073" defTabSz="1219170">
              <a:spcBef>
                <a:spcPts val="0"/>
              </a:spcBef>
              <a:spcAft>
                <a:spcPts val="0"/>
              </a:spcAft>
              <a:defRPr/>
            </a:pPr>
            <a:endParaRPr lang="en-US" sz="1050" kern="0" dirty="0">
              <a:solidFill>
                <a:prstClr val="black"/>
              </a:solidFill>
            </a:endParaRPr>
          </a:p>
        </p:txBody>
      </p:sp>
    </p:spTree>
    <p:extLst>
      <p:ext uri="{BB962C8B-B14F-4D97-AF65-F5344CB8AC3E}">
        <p14:creationId xmlns:p14="http://schemas.microsoft.com/office/powerpoint/2010/main" val="367548324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(4/4)</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674914325"/>
              </p:ext>
            </p:extLst>
          </p:nvPr>
        </p:nvGraphicFramePr>
        <p:xfrm>
          <a:off x="156519" y="980196"/>
          <a:ext cx="11722866" cy="1085499"/>
        </p:xfrm>
        <a:graphic>
          <a:graphicData uri="http://schemas.openxmlformats.org/drawingml/2006/table">
            <a:tbl>
              <a:tblPr firstRow="1" firstCol="1" bandRow="1">
                <a:tableStyleId>{F5AB1C69-6EDB-4FF4-983F-18BD219EF322}</a:tableStyleId>
              </a:tblPr>
              <a:tblGrid>
                <a:gridCol w="526392">
                  <a:extLst>
                    <a:ext uri="{9D8B030D-6E8A-4147-A177-3AD203B41FA5}">
                      <a16:colId xmlns:a16="http://schemas.microsoft.com/office/drawing/2014/main" val="20000"/>
                    </a:ext>
                  </a:extLst>
                </a:gridCol>
                <a:gridCol w="2707160">
                  <a:extLst>
                    <a:ext uri="{9D8B030D-6E8A-4147-A177-3AD203B41FA5}">
                      <a16:colId xmlns:a16="http://schemas.microsoft.com/office/drawing/2014/main" val="20001"/>
                    </a:ext>
                  </a:extLst>
                </a:gridCol>
                <a:gridCol w="700110">
                  <a:extLst>
                    <a:ext uri="{9D8B030D-6E8A-4147-A177-3AD203B41FA5}">
                      <a16:colId xmlns:a16="http://schemas.microsoft.com/office/drawing/2014/main" val="20002"/>
                    </a:ext>
                  </a:extLst>
                </a:gridCol>
                <a:gridCol w="816604">
                  <a:extLst>
                    <a:ext uri="{9D8B030D-6E8A-4147-A177-3AD203B41FA5}">
                      <a16:colId xmlns:a16="http://schemas.microsoft.com/office/drawing/2014/main" val="20005"/>
                    </a:ext>
                  </a:extLst>
                </a:gridCol>
                <a:gridCol w="412937">
                  <a:extLst>
                    <a:ext uri="{9D8B030D-6E8A-4147-A177-3AD203B41FA5}">
                      <a16:colId xmlns:a16="http://schemas.microsoft.com/office/drawing/2014/main" val="20006"/>
                    </a:ext>
                  </a:extLst>
                </a:gridCol>
                <a:gridCol w="617014">
                  <a:extLst>
                    <a:ext uri="{9D8B030D-6E8A-4147-A177-3AD203B41FA5}">
                      <a16:colId xmlns:a16="http://schemas.microsoft.com/office/drawing/2014/main" val="3102338106"/>
                    </a:ext>
                  </a:extLst>
                </a:gridCol>
                <a:gridCol w="617014">
                  <a:extLst>
                    <a:ext uri="{9D8B030D-6E8A-4147-A177-3AD203B41FA5}">
                      <a16:colId xmlns:a16="http://schemas.microsoft.com/office/drawing/2014/main" val="20007"/>
                    </a:ext>
                  </a:extLst>
                </a:gridCol>
                <a:gridCol w="1258608">
                  <a:extLst>
                    <a:ext uri="{9D8B030D-6E8A-4147-A177-3AD203B41FA5}">
                      <a16:colId xmlns:a16="http://schemas.microsoft.com/office/drawing/2014/main" val="20008"/>
                    </a:ext>
                  </a:extLst>
                </a:gridCol>
                <a:gridCol w="1104210">
                  <a:extLst>
                    <a:ext uri="{9D8B030D-6E8A-4147-A177-3AD203B41FA5}">
                      <a16:colId xmlns:a16="http://schemas.microsoft.com/office/drawing/2014/main" val="20009"/>
                    </a:ext>
                  </a:extLst>
                </a:gridCol>
                <a:gridCol w="1018612">
                  <a:extLst>
                    <a:ext uri="{9D8B030D-6E8A-4147-A177-3AD203B41FA5}">
                      <a16:colId xmlns:a16="http://schemas.microsoft.com/office/drawing/2014/main" val="20010"/>
                    </a:ext>
                  </a:extLst>
                </a:gridCol>
                <a:gridCol w="1018612">
                  <a:extLst>
                    <a:ext uri="{9D8B030D-6E8A-4147-A177-3AD203B41FA5}">
                      <a16:colId xmlns:a16="http://schemas.microsoft.com/office/drawing/2014/main" val="20012"/>
                    </a:ext>
                  </a:extLst>
                </a:gridCol>
                <a:gridCol w="925593">
                  <a:extLst>
                    <a:ext uri="{9D8B030D-6E8A-4147-A177-3AD203B41FA5}">
                      <a16:colId xmlns:a16="http://schemas.microsoft.com/office/drawing/2014/main" val="20013"/>
                    </a:ext>
                  </a:extLst>
                </a:gridCol>
              </a:tblGrid>
              <a:tr h="17848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8441">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1000007</a:t>
                      </a:r>
                    </a:p>
                  </a:txBody>
                  <a:tcPr marL="7620" marR="7620" marT="7620"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cloud-native Virtualized Network Functions</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MCVNF</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2024/3/3</a:t>
                      </a:r>
                    </a:p>
                  </a:txBody>
                  <a:tcPr marL="7620" marR="7620" marT="7620"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7620" marR="7620" marT="7620" marB="0"/>
                </a:tc>
                <a:tc>
                  <a:txBody>
                    <a:bodyPr/>
                    <a:lstStyle/>
                    <a:p>
                      <a:pPr algn="l" fontAlgn="t"/>
                      <a:r>
                        <a:rPr lang="en-US" sz="900" b="0" i="0" u="none" strike="noStrike" dirty="0">
                          <a:solidFill>
                            <a:srgbClr val="000000"/>
                          </a:solidFill>
                          <a:effectLst/>
                          <a:latin typeface="+mn-lt"/>
                          <a:ea typeface="等线" panose="02010600030101010101" pitchFamily="2" charset="-122"/>
                        </a:rPr>
                        <a:t>SP-230764</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mn-ea"/>
                          <a:cs typeface="+mn-cs"/>
                        </a:rPr>
                        <a:t>ETSI NFV</a:t>
                      </a:r>
                      <a:endParaRPr lang="zh-CN" altLang="en-US" sz="9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en-US" altLang="zh-CN" sz="900" b="0" kern="1200" dirty="0">
                          <a:solidFill>
                            <a:schemeClr val="tx1"/>
                          </a:solidFill>
                          <a:effectLst/>
                          <a:latin typeface="+mn-lt"/>
                          <a:ea typeface="宋体" panose="02010600030101010101" pitchFamily="2" charset="-122"/>
                          <a:cs typeface="Arial" panose="020B0604020202020204" pitchFamily="34" charset="0"/>
                        </a:rPr>
                        <a:t>0-&gt;30%</a:t>
                      </a:r>
                      <a:endParaRPr lang="zh-CN" sz="9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endParaRPr lang="en-US" altLang="zh-CN"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endParaRPr lang="en-US" sz="900" b="0" i="0" u="none" strike="noStrike" dirty="0">
                        <a:solidFill>
                          <a:srgbClr val="000000"/>
                        </a:solidFill>
                        <a:effectLst/>
                        <a:latin typeface="+mn-lt"/>
                        <a:ea typeface="等线" panose="02010600030101010101" pitchFamily="2" charset="-122"/>
                      </a:endParaRPr>
                    </a:p>
                  </a:txBody>
                  <a:tcPr marL="9525" marR="9525" marT="9525" marB="0"/>
                </a:tc>
                <a:extLst>
                  <a:ext uri="{0D108BD9-81ED-4DB2-BD59-A6C34878D82A}">
                    <a16:rowId xmlns:a16="http://schemas.microsoft.com/office/drawing/2014/main" val="10002"/>
                  </a:ext>
                </a:extLst>
              </a:tr>
              <a:tr h="339329">
                <a:tc>
                  <a:txBody>
                    <a:bodyPr/>
                    <a:lstStyle/>
                    <a:p>
                      <a:pPr algn="l" fontAlgn="t"/>
                      <a:r>
                        <a:rPr lang="en-US" altLang="zh-CN" sz="900" b="0" i="0" u="none" strike="noStrike" dirty="0">
                          <a:solidFill>
                            <a:srgbClr val="000000"/>
                          </a:solidFill>
                          <a:effectLst/>
                          <a:latin typeface="+mn-lt"/>
                          <a:ea typeface="等线" panose="02010600030101010101" pitchFamily="2" charset="-122"/>
                        </a:rPr>
                        <a:t>1000012</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of 5G Network Sharing Phase2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MANS_ph2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2024/3/3</a:t>
                      </a:r>
                    </a:p>
                  </a:txBody>
                  <a:tcPr marL="7620" marR="7620" marT="7620"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7620" marR="7620" marT="7620" marB="0"/>
                </a:tc>
                <a:tc>
                  <a:txBody>
                    <a:bodyPr/>
                    <a:lstStyle/>
                    <a:p>
                      <a:pPr marL="0" algn="l" defTabSz="1219170" rtl="0" eaLnBrk="1" fontAlgn="t" latinLnBrk="0" hangingPunct="1"/>
                      <a:r>
                        <a:rPr lang="en-US" sz="900" b="0" i="0" u="none" strike="noStrike" kern="1200" dirty="0">
                          <a:solidFill>
                            <a:srgbClr val="000000"/>
                          </a:solidFill>
                          <a:effectLst/>
                          <a:latin typeface="+mn-lt"/>
                          <a:ea typeface="等线" panose="02010600030101010101" pitchFamily="2" charset="-122"/>
                          <a:cs typeface="+mn-cs"/>
                        </a:rPr>
                        <a:t>SP-230629</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RAN3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tx1"/>
                          </a:solidFill>
                          <a:effectLst/>
                          <a:latin typeface="+mn-lt"/>
                          <a:ea typeface="+mn-ea"/>
                          <a:cs typeface="Arial" panose="020B0604020202020204" pitchFamily="34" charset="0"/>
                        </a:rPr>
                        <a:t>0-&gt;30%</a:t>
                      </a:r>
                      <a:endParaRPr lang="zh-CN" altLang="en-US" sz="900" b="0" kern="1200" dirty="0">
                        <a:solidFill>
                          <a:schemeClr val="dk1"/>
                        </a:solidFill>
                        <a:effectLst/>
                        <a:latin typeface="+mn-lt"/>
                        <a:ea typeface="+mn-ea"/>
                        <a:cs typeface="Arial" panose="020B0604020202020204" pitchFamily="34" charset="0"/>
                      </a:endParaRPr>
                    </a:p>
                  </a:txBody>
                  <a:tcPr marL="114300" marR="114300" marT="0" marB="0"/>
                </a:tc>
                <a:tc>
                  <a:txBody>
                    <a:bodyPr/>
                    <a:lstStyle/>
                    <a:p>
                      <a:pPr algn="l" fontAlgn="t"/>
                      <a:endParaRPr lang="en-US" altLang="zh-CN"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err="1">
                          <a:solidFill>
                            <a:srgbClr val="000000"/>
                          </a:solidFill>
                          <a:effectLst/>
                          <a:latin typeface="+mn-lt"/>
                          <a:ea typeface="等线" panose="02010600030101010101" pitchFamily="2" charset="-122"/>
                        </a:rPr>
                        <a:t>Mingrui,sun</a:t>
                      </a:r>
                      <a:r>
                        <a:rPr lang="en-US" altLang="zh-CN" sz="900" b="0" i="0" u="none" strike="noStrike" dirty="0">
                          <a:solidFill>
                            <a:srgbClr val="000000"/>
                          </a:solidFill>
                          <a:effectLst/>
                          <a:latin typeface="+mn-lt"/>
                          <a:ea typeface="等线" panose="02010600030101010101" pitchFamily="2" charset="-122"/>
                        </a:rPr>
                        <a:t>, China Unicom</a:t>
                      </a:r>
                    </a:p>
                  </a:txBody>
                  <a:tcPr marL="9525" marR="9525" marT="9525" marB="0"/>
                </a:tc>
                <a:extLst>
                  <a:ext uri="{0D108BD9-81ED-4DB2-BD59-A6C34878D82A}">
                    <a16:rowId xmlns:a16="http://schemas.microsoft.com/office/drawing/2014/main" val="10003"/>
                  </a:ext>
                </a:extLst>
              </a:tr>
              <a:tr h="0">
                <a:tc>
                  <a:txBody>
                    <a:bodyPr/>
                    <a:lstStyle/>
                    <a:p>
                      <a:pPr algn="l" fontAlgn="t"/>
                      <a:r>
                        <a:rPr lang="en-US" altLang="zh-CN" sz="900" b="0" i="0" u="none" strike="noStrike">
                          <a:solidFill>
                            <a:srgbClr val="000000"/>
                          </a:solidFill>
                          <a:effectLst/>
                          <a:latin typeface="+mn-lt"/>
                          <a:ea typeface="等线" panose="02010600030101010101" pitchFamily="2" charset="-122"/>
                        </a:rPr>
                        <a:t>1000013</a:t>
                      </a:r>
                      <a:endParaRPr lang="en-US" altLang="zh-CN"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of URLLC</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URLLC_Mgt</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2024/3/3</a:t>
                      </a:r>
                    </a:p>
                  </a:txBody>
                  <a:tcPr marL="7620" marR="7620" marT="7620"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7620" marR="7620" marT="7620" marB="0"/>
                </a:tc>
                <a:tc>
                  <a:txBody>
                    <a:bodyPr/>
                    <a:lstStyle/>
                    <a:p>
                      <a:pPr algn="l" fontAlgn="t"/>
                      <a:r>
                        <a:rPr lang="en-US" sz="900" b="0" i="0" u="none" strike="noStrike" dirty="0">
                          <a:solidFill>
                            <a:srgbClr val="000000"/>
                          </a:solidFill>
                          <a:effectLst/>
                          <a:latin typeface="+mn-lt"/>
                          <a:ea typeface="等线" panose="02010600030101010101" pitchFamily="2" charset="-122"/>
                        </a:rPr>
                        <a:t>SP-230631</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mn-ea"/>
                          <a:cs typeface="+mn-cs"/>
                        </a:rPr>
                        <a:t>RAN3</a:t>
                      </a:r>
                      <a:endParaRPr lang="zh-CN" altLang="en-US" sz="9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en-US" altLang="zh-CN" sz="900" b="0" kern="1200" dirty="0">
                          <a:solidFill>
                            <a:schemeClr val="tx1"/>
                          </a:solidFill>
                          <a:effectLst/>
                          <a:latin typeface="+mn-lt"/>
                          <a:ea typeface="+mn-ea"/>
                          <a:cs typeface="Arial" panose="020B0604020202020204" pitchFamily="34" charset="0"/>
                        </a:rPr>
                        <a:t>0-&gt;10%</a:t>
                      </a:r>
                      <a:endParaRPr lang="zh-CN" sz="9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endParaRPr lang="en-US" altLang="zh-CN"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Mingrui,sun</a:t>
                      </a:r>
                      <a:r>
                        <a:rPr lang="en-US" sz="900" b="0" i="0" u="none" strike="noStrike" dirty="0">
                          <a:solidFill>
                            <a:srgbClr val="000000"/>
                          </a:solidFill>
                          <a:effectLst/>
                          <a:latin typeface="+mn-lt"/>
                          <a:ea typeface="等线" panose="02010600030101010101" pitchFamily="2" charset="-122"/>
                        </a:rPr>
                        <a:t>, China Unicom</a:t>
                      </a:r>
                    </a:p>
                  </a:txBody>
                  <a:tcPr marL="9525" marR="9525" marT="9525" marB="0"/>
                </a:tc>
                <a:extLst>
                  <a:ext uri="{0D108BD9-81ED-4DB2-BD59-A6C34878D82A}">
                    <a16:rowId xmlns:a16="http://schemas.microsoft.com/office/drawing/2014/main" val="3596495204"/>
                  </a:ext>
                </a:extLst>
              </a:tr>
            </a:tbl>
          </a:graphicData>
        </a:graphic>
      </p:graphicFrame>
      <p:sp>
        <p:nvSpPr>
          <p:cNvPr id="10" name="Content Placeholder 7">
            <a:extLst>
              <a:ext uri="{FF2B5EF4-FFF2-40B4-BE49-F238E27FC236}">
                <a16:creationId xmlns:a16="http://schemas.microsoft.com/office/drawing/2014/main" id="{E0C246EC-BDAB-405B-ADA4-33E1F1F9F622}"/>
              </a:ext>
            </a:extLst>
          </p:cNvPr>
          <p:cNvSpPr txBox="1">
            <a:spLocks/>
          </p:cNvSpPr>
          <p:nvPr/>
        </p:nvSpPr>
        <p:spPr>
          <a:xfrm>
            <a:off x="246369" y="2226438"/>
            <a:ext cx="3269692" cy="183667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lvl="0" indent="0" defTabSz="1219170">
              <a:spcBef>
                <a:spcPts val="0"/>
              </a:spcBef>
              <a:spcAft>
                <a:spcPts val="0"/>
              </a:spcAft>
              <a:buNone/>
              <a:defRPr/>
            </a:pPr>
            <a:r>
              <a:rPr lang="en-US" altLang="zh-CN" sz="1600" b="1" dirty="0">
                <a:solidFill>
                  <a:srgbClr val="0000FF"/>
                </a:solidFill>
              </a:rPr>
              <a:t>MCVNF</a:t>
            </a:r>
            <a:r>
              <a:rPr kumimoji="0" lang="zh-CN" altLang="en-US" sz="1600" b="1" i="0" u="none" strike="noStrike" kern="1200" cap="none" spc="0" normalizeH="0" baseline="0" noProof="0" dirty="0">
                <a:ln>
                  <a:noFill/>
                </a:ln>
                <a:solidFill>
                  <a:srgbClr val="0000FF"/>
                </a:solidFill>
                <a:effectLst/>
                <a:uLnTx/>
                <a:uFillTx/>
                <a:latin typeface="Calibri"/>
                <a:ea typeface="MS PGothic" panose="020B0600070205080204" pitchFamily="34" charset="-128"/>
              </a:rPr>
              <a:t>：</a:t>
            </a:r>
            <a:endParaRPr kumimoji="0" lang="de-DE" altLang="de-DE" sz="1600" b="1" i="0" u="none" strike="noStrike" kern="1200" cap="none" spc="0" normalizeH="0" baseline="0" noProof="0" dirty="0">
              <a:ln>
                <a:noFill/>
              </a:ln>
              <a:solidFill>
                <a:srgbClr val="0000FF"/>
              </a:solidFill>
              <a:effectLst/>
              <a:uLnTx/>
              <a:uFillTx/>
              <a:latin typeface="Calibri"/>
              <a:ea typeface="MS PGothic" panose="020B0600070205080204" pitchFamily="34" charset="-128"/>
            </a:endParaRPr>
          </a:p>
          <a:p>
            <a:pPr marL="455073" lvl="0" indent="-455073" defTabSz="1219170">
              <a:spcBef>
                <a:spcPts val="0"/>
              </a:spcBef>
              <a:spcAft>
                <a:spcPts val="0"/>
              </a:spcAft>
              <a:defRPr/>
            </a:pPr>
            <a:r>
              <a:rPr kumimoji="0" lang="de-DE" alt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at SA5#150: </a:t>
            </a:r>
            <a:r>
              <a:rPr lang="en-US" altLang="de-DE" sz="1100" kern="0" dirty="0">
                <a:solidFill>
                  <a:prstClr val="black"/>
                </a:solidFill>
              </a:rPr>
              <a:t> Adding the interactions with NFV-MANO in NF instance creation and deletion procedure on TS 28.531</a:t>
            </a:r>
            <a:endParaRPr kumimoji="0" lang="en-US" altLang="de-DE" sz="11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 </a:t>
            </a:r>
            <a:r>
              <a:rPr kumimoji="0" lang="de-DE" sz="11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a:t>
            </a:r>
            <a:endParaRPr kumimoji="0" lang="de-DE" sz="9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 </a:t>
            </a:r>
            <a:r>
              <a:rPr lang="en-US" sz="1100" kern="0" dirty="0">
                <a:solidFill>
                  <a:prstClr val="black"/>
                </a:solidFill>
              </a:rPr>
              <a:t>Based on the conclusions of 28.834, we continue to enhance TS 28.531 and 28.533</a:t>
            </a:r>
            <a:endParaRPr kumimoji="0" lang="en-US" sz="11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11" name="Content Placeholder 7">
            <a:extLst>
              <a:ext uri="{FF2B5EF4-FFF2-40B4-BE49-F238E27FC236}">
                <a16:creationId xmlns:a16="http://schemas.microsoft.com/office/drawing/2014/main" id="{C981FFB0-AEE3-483A-A4ED-A9011DF586D6}"/>
              </a:ext>
            </a:extLst>
          </p:cNvPr>
          <p:cNvSpPr txBox="1">
            <a:spLocks/>
          </p:cNvSpPr>
          <p:nvPr/>
        </p:nvSpPr>
        <p:spPr>
          <a:xfrm>
            <a:off x="3953244" y="2226438"/>
            <a:ext cx="3719321" cy="2353513"/>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lvl="0" indent="0" defTabSz="1219170">
              <a:spcBef>
                <a:spcPts val="0"/>
              </a:spcBef>
              <a:spcAft>
                <a:spcPts val="0"/>
              </a:spcAft>
              <a:buNone/>
              <a:defRPr/>
            </a:pPr>
            <a:r>
              <a:rPr lang="en-US" altLang="zh-CN" sz="1600" b="1" kern="0" dirty="0">
                <a:solidFill>
                  <a:srgbClr val="0000FF"/>
                </a:solidFill>
              </a:rPr>
              <a:t>MANS_ph2</a:t>
            </a:r>
            <a:r>
              <a:rPr kumimoji="0" lang="zh-CN" altLang="en-US" sz="1600" b="1" i="0" u="none" strike="noStrike" kern="0" cap="none" spc="0" normalizeH="0" baseline="0" noProof="0" dirty="0">
                <a:ln>
                  <a:noFill/>
                </a:ln>
                <a:solidFill>
                  <a:srgbClr val="0000FF"/>
                </a:solidFill>
                <a:effectLst/>
                <a:uLnTx/>
                <a:uFillTx/>
                <a:latin typeface="Calibri"/>
                <a:ea typeface="MS PGothic" panose="020B0600070205080204" pitchFamily="34" charset="-128"/>
              </a:rPr>
              <a:t>：</a:t>
            </a:r>
            <a:endParaRPr kumimoji="0" lang="de-DE" altLang="de-DE" sz="1600" b="1" i="0" u="none" strike="noStrike" kern="0" cap="none" spc="0" normalizeH="0" baseline="0" noProof="0" dirty="0">
              <a:ln>
                <a:noFill/>
              </a:ln>
              <a:solidFill>
                <a:srgbClr val="0000FF"/>
              </a:solidFill>
              <a:effectLst/>
              <a:uLnTx/>
              <a:uFillTx/>
              <a:latin typeface="Calibri"/>
              <a:ea typeface="MS PGothic" panose="020B0600070205080204" pitchFamily="34" charset="-128"/>
            </a:endParaRPr>
          </a:p>
          <a:p>
            <a:pPr marL="455073" indent="-455073" defTabSz="1219170">
              <a:spcBef>
                <a:spcPts val="0"/>
              </a:spcBef>
              <a:spcAft>
                <a:spcPts val="0"/>
              </a:spcAft>
              <a:defRPr/>
            </a:pPr>
            <a:r>
              <a:rPr lang="de-DE" altLang="de-DE" sz="1400" kern="0" dirty="0">
                <a:solidFill>
                  <a:prstClr val="black"/>
                </a:solidFill>
                <a:latin typeface="Calibri"/>
              </a:rPr>
              <a:t>Progress at SA5#150: </a:t>
            </a:r>
            <a:r>
              <a:rPr lang="en-US" altLang="de-DE" sz="1100" kern="0" dirty="0">
                <a:solidFill>
                  <a:prstClr val="black"/>
                </a:solidFill>
              </a:rPr>
              <a:t>The following three CRs were agreed on this meeting: Add new requirements for management support for NG-RAN MOCN network sharing scenario; Update recommended QoS model usage for Shared RAN; Update NRM for operator specific QoS model for RAN Sharing.</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altLang="zh-CN"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a:t>
            </a:r>
            <a:r>
              <a:rPr kumimoji="0" lang="en-US" altLang="zh-CN" sz="1100" b="0" i="0" u="none" strike="noStrike" kern="0" cap="none" spc="0" normalizeH="0" baseline="0" noProof="0" dirty="0">
                <a:ln>
                  <a:noFill/>
                </a:ln>
                <a:solidFill>
                  <a:prstClr val="black"/>
                </a:solidFill>
                <a:effectLst/>
                <a:uLnTx/>
                <a:uFillTx/>
                <a:latin typeface="Calibri"/>
                <a:ea typeface="MS PGothic" panose="020B0600070205080204" pitchFamily="34" charset="-128"/>
              </a:rPr>
              <a:t> no changes</a:t>
            </a:r>
            <a:endParaRPr kumimoji="0" lang="de-DE" altLang="zh-CN" sz="14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455073" lvl="0" indent="-455073" defTabSz="1219170">
              <a:spcBef>
                <a:spcPts val="0"/>
              </a:spcBef>
              <a:spcAft>
                <a:spcPts val="0"/>
              </a:spcAft>
              <a:defRPr/>
            </a:pPr>
            <a:r>
              <a:rPr kumimoji="0" lang="de-DE" altLang="zh-CN"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r>
              <a:rPr lang="en-US" altLang="zh-CN" sz="1400" kern="0" dirty="0">
                <a:solidFill>
                  <a:prstClr val="black"/>
                </a:solidFill>
              </a:rPr>
              <a:t> </a:t>
            </a:r>
            <a:r>
              <a:rPr lang="en-US" altLang="zh-CN" sz="1100" kern="0" dirty="0">
                <a:solidFill>
                  <a:prstClr val="black"/>
                </a:solidFill>
              </a:rPr>
              <a:t>Continue to update requirements, IOC and </a:t>
            </a:r>
            <a:r>
              <a:rPr lang="en-US" altLang="zh-CN" sz="1100" kern="0" dirty="0" err="1">
                <a:solidFill>
                  <a:prstClr val="black"/>
                </a:solidFill>
              </a:rPr>
              <a:t>measuremnets</a:t>
            </a:r>
            <a:r>
              <a:rPr lang="en-US" altLang="zh-CN" sz="1100" kern="0" dirty="0">
                <a:solidFill>
                  <a:prstClr val="black"/>
                </a:solidFill>
              </a:rPr>
              <a:t> for MOCN.</a:t>
            </a:r>
            <a:r>
              <a:rPr kumimoji="0" lang="en-US" altLang="zh-CN" sz="1100" b="0" i="0" u="none" strike="noStrike" kern="0" cap="none" spc="0" normalizeH="0" baseline="0" noProof="0" dirty="0">
                <a:ln>
                  <a:noFill/>
                </a:ln>
                <a:solidFill>
                  <a:prstClr val="black"/>
                </a:solidFill>
                <a:effectLst/>
                <a:uLnTx/>
                <a:uFillTx/>
                <a:latin typeface="Calibri"/>
                <a:ea typeface="MS PGothic" panose="020B0600070205080204" pitchFamily="34" charset="-128"/>
              </a:rPr>
              <a:t>.</a:t>
            </a:r>
          </a:p>
        </p:txBody>
      </p:sp>
      <p:sp>
        <p:nvSpPr>
          <p:cNvPr id="12" name="Content Placeholder 7">
            <a:extLst>
              <a:ext uri="{FF2B5EF4-FFF2-40B4-BE49-F238E27FC236}">
                <a16:creationId xmlns:a16="http://schemas.microsoft.com/office/drawing/2014/main" id="{99B1E659-95C3-4D80-8D6D-10F4DE702E57}"/>
              </a:ext>
            </a:extLst>
          </p:cNvPr>
          <p:cNvSpPr txBox="1">
            <a:spLocks/>
          </p:cNvSpPr>
          <p:nvPr/>
        </p:nvSpPr>
        <p:spPr>
          <a:xfrm>
            <a:off x="8255343" y="2226438"/>
            <a:ext cx="3719321" cy="257960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lvl="0" indent="0" defTabSz="1219170">
              <a:spcBef>
                <a:spcPts val="0"/>
              </a:spcBef>
              <a:spcAft>
                <a:spcPts val="0"/>
              </a:spcAft>
              <a:buNone/>
              <a:defRPr/>
            </a:pPr>
            <a:r>
              <a:rPr lang="en-US" altLang="zh-CN" sz="1600" b="1" kern="0" dirty="0" err="1">
                <a:solidFill>
                  <a:srgbClr val="0000FF"/>
                </a:solidFill>
              </a:rPr>
              <a:t>URLLC_Mgt</a:t>
            </a:r>
            <a:r>
              <a:rPr kumimoji="0" lang="zh-CN" altLang="en-US" sz="1600" b="1" i="0" u="none" strike="noStrike" kern="0" cap="none" spc="0" normalizeH="0" baseline="0" noProof="0" dirty="0">
                <a:ln>
                  <a:noFill/>
                </a:ln>
                <a:solidFill>
                  <a:srgbClr val="0000FF"/>
                </a:solidFill>
                <a:effectLst/>
                <a:uLnTx/>
                <a:uFillTx/>
                <a:latin typeface="Calibri"/>
                <a:ea typeface="MS PGothic" panose="020B0600070205080204" pitchFamily="34" charset="-128"/>
              </a:rPr>
              <a:t>：</a:t>
            </a:r>
            <a:endParaRPr kumimoji="0" lang="de-DE" altLang="de-DE" sz="1600" b="1" i="0" u="none" strike="noStrike" kern="0" cap="none" spc="0" normalizeH="0" baseline="0" noProof="0" dirty="0">
              <a:ln>
                <a:noFill/>
              </a:ln>
              <a:solidFill>
                <a:srgbClr val="0000FF"/>
              </a:solidFill>
              <a:effectLst/>
              <a:uLnTx/>
              <a:uFillTx/>
              <a:latin typeface="Calibri"/>
              <a:ea typeface="MS PGothic" panose="020B0600070205080204" pitchFamily="34" charset="-128"/>
            </a:endParaRPr>
          </a:p>
          <a:p>
            <a:pPr marL="455073" lvl="0" indent="-455073" defTabSz="1219170">
              <a:spcBef>
                <a:spcPts val="0"/>
              </a:spcBef>
              <a:spcAft>
                <a:spcPts val="0"/>
              </a:spcAft>
              <a:defRPr/>
            </a:pPr>
            <a:r>
              <a:rPr kumimoji="0" lang="de-DE" alt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at SA5#150: </a:t>
            </a:r>
            <a:r>
              <a:rPr lang="en-US" altLang="zh-CN" sz="1400" kern="0" dirty="0">
                <a:solidFill>
                  <a:prstClr val="black"/>
                </a:solidFill>
              </a:rPr>
              <a:t> </a:t>
            </a:r>
            <a:r>
              <a:rPr lang="en-US" altLang="zh-CN" sz="1100" kern="0" dirty="0">
                <a:solidFill>
                  <a:prstClr val="black"/>
                </a:solidFill>
              </a:rPr>
              <a:t>Two CRs are submitted and one CR of UL and DL reliability configuration in slice and subnet profiles has approved on this meeting. The other CR adding new KPI on DL reliability with delay threshold in RAN will be discussed on the next meeting </a:t>
            </a:r>
            <a:endParaRPr kumimoji="0" lang="en-US" altLang="zh-CN" sz="1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a:t>
            </a:r>
            <a:r>
              <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rPr>
              <a:t>:</a:t>
            </a:r>
            <a:r>
              <a:rPr kumimoji="0" lang="de-DE" sz="1200" b="0" i="0" u="none" strike="noStrike" kern="0" cap="none" spc="0" normalizeH="0" baseline="0" noProof="0" dirty="0">
                <a:ln>
                  <a:noFill/>
                </a:ln>
                <a:solidFill>
                  <a:prstClr val="black"/>
                </a:solidFill>
                <a:effectLst/>
                <a:uLnTx/>
                <a:uFillTx/>
                <a:latin typeface="Calibri"/>
                <a:ea typeface="MS PGothic" panose="020B0600070205080204" pitchFamily="34" charset="-128"/>
              </a:rPr>
              <a:t> N/A</a:t>
            </a:r>
            <a:endParaRPr kumimoji="0" lang="en-US" sz="1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455073" lvl="0" indent="-455073" defTabSz="1219170">
              <a:spcBef>
                <a:spcPts val="0"/>
              </a:spcBef>
              <a:spcAft>
                <a:spcPts val="0"/>
              </a:spcAft>
              <a:defRPr/>
            </a:pPr>
            <a:r>
              <a:rPr kumimoji="0" 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 </a:t>
            </a:r>
            <a:r>
              <a:rPr lang="en-US" sz="1400" kern="0" dirty="0">
                <a:solidFill>
                  <a:prstClr val="black"/>
                </a:solidFill>
              </a:rPr>
              <a:t> </a:t>
            </a:r>
            <a:r>
              <a:rPr lang="en-US" sz="1200" kern="0" dirty="0">
                <a:solidFill>
                  <a:prstClr val="black"/>
                </a:solidFill>
              </a:rPr>
              <a:t>Continue to way forward the performance and configuration management of URLLC</a:t>
            </a:r>
            <a:endParaRPr kumimoji="0" lang="en-US" sz="105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5052184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621542445"/>
              </p:ext>
            </p:extLst>
          </p:nvPr>
        </p:nvGraphicFramePr>
        <p:xfrm>
          <a:off x="237685" y="1084472"/>
          <a:ext cx="11587848" cy="2014743"/>
        </p:xfrm>
        <a:graphic>
          <a:graphicData uri="http://schemas.openxmlformats.org/drawingml/2006/table">
            <a:tbl>
              <a:tblPr firstRow="1" firstCol="1" bandRow="1">
                <a:tableStyleId>{F5AB1C69-6EDB-4FF4-983F-18BD219EF322}</a:tableStyleId>
              </a:tblPr>
              <a:tblGrid>
                <a:gridCol w="519783">
                  <a:extLst>
                    <a:ext uri="{9D8B030D-6E8A-4147-A177-3AD203B41FA5}">
                      <a16:colId xmlns:a16="http://schemas.microsoft.com/office/drawing/2014/main" val="20000"/>
                    </a:ext>
                  </a:extLst>
                </a:gridCol>
                <a:gridCol w="2673169">
                  <a:extLst>
                    <a:ext uri="{9D8B030D-6E8A-4147-A177-3AD203B41FA5}">
                      <a16:colId xmlns:a16="http://schemas.microsoft.com/office/drawing/2014/main" val="20001"/>
                    </a:ext>
                  </a:extLst>
                </a:gridCol>
                <a:gridCol w="691320">
                  <a:extLst>
                    <a:ext uri="{9D8B030D-6E8A-4147-A177-3AD203B41FA5}">
                      <a16:colId xmlns:a16="http://schemas.microsoft.com/office/drawing/2014/main" val="20002"/>
                    </a:ext>
                  </a:extLst>
                </a:gridCol>
                <a:gridCol w="806350">
                  <a:extLst>
                    <a:ext uri="{9D8B030D-6E8A-4147-A177-3AD203B41FA5}">
                      <a16:colId xmlns:a16="http://schemas.microsoft.com/office/drawing/2014/main" val="20005"/>
                    </a:ext>
                  </a:extLst>
                </a:gridCol>
                <a:gridCol w="594331">
                  <a:extLst>
                    <a:ext uri="{9D8B030D-6E8A-4147-A177-3AD203B41FA5}">
                      <a16:colId xmlns:a16="http://schemas.microsoft.com/office/drawing/2014/main" val="20006"/>
                    </a:ext>
                  </a:extLst>
                </a:gridCol>
                <a:gridCol w="621439">
                  <a:extLst>
                    <a:ext uri="{9D8B030D-6E8A-4147-A177-3AD203B41FA5}">
                      <a16:colId xmlns:a16="http://schemas.microsoft.com/office/drawing/2014/main" val="497328363"/>
                    </a:ext>
                  </a:extLst>
                </a:gridCol>
                <a:gridCol w="621439">
                  <a:extLst>
                    <a:ext uri="{9D8B030D-6E8A-4147-A177-3AD203B41FA5}">
                      <a16:colId xmlns:a16="http://schemas.microsoft.com/office/drawing/2014/main" val="20007"/>
                    </a:ext>
                  </a:extLst>
                </a:gridCol>
                <a:gridCol w="1044055">
                  <a:extLst>
                    <a:ext uri="{9D8B030D-6E8A-4147-A177-3AD203B41FA5}">
                      <a16:colId xmlns:a16="http://schemas.microsoft.com/office/drawing/2014/main" val="20008"/>
                    </a:ext>
                  </a:extLst>
                </a:gridCol>
                <a:gridCol w="1090346">
                  <a:extLst>
                    <a:ext uri="{9D8B030D-6E8A-4147-A177-3AD203B41FA5}">
                      <a16:colId xmlns:a16="http://schemas.microsoft.com/office/drawing/2014/main" val="20009"/>
                    </a:ext>
                  </a:extLst>
                </a:gridCol>
                <a:gridCol w="1005823">
                  <a:extLst>
                    <a:ext uri="{9D8B030D-6E8A-4147-A177-3AD203B41FA5}">
                      <a16:colId xmlns:a16="http://schemas.microsoft.com/office/drawing/2014/main" val="20010"/>
                    </a:ext>
                  </a:extLst>
                </a:gridCol>
                <a:gridCol w="1005823">
                  <a:extLst>
                    <a:ext uri="{9D8B030D-6E8A-4147-A177-3AD203B41FA5}">
                      <a16:colId xmlns:a16="http://schemas.microsoft.com/office/drawing/2014/main" val="20012"/>
                    </a:ext>
                  </a:extLst>
                </a:gridCol>
                <a:gridCol w="913970">
                  <a:extLst>
                    <a:ext uri="{9D8B030D-6E8A-4147-A177-3AD203B41FA5}">
                      <a16:colId xmlns:a16="http://schemas.microsoft.com/office/drawing/2014/main" val="20013"/>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50087">
                <a:tc>
                  <a:txBody>
                    <a:bodyPr/>
                    <a:lstStyle/>
                    <a:p>
                      <a:pPr algn="l" fontAlgn="t"/>
                      <a:r>
                        <a:rPr lang="en-US" altLang="zh-CN" sz="9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72%</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73%</a:t>
                      </a:r>
                    </a:p>
                  </a:txBody>
                  <a:tcPr marL="36002" marR="36002" marT="0" marB="0" anchor="ctr"/>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5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900" kern="1200" dirty="0">
                          <a:solidFill>
                            <a:srgbClr val="FF0000"/>
                          </a:solidFill>
                          <a:effectLst/>
                          <a:latin typeface="+mn-lt"/>
                          <a:ea typeface="+mn-ea"/>
                          <a:cs typeface="Arial" panose="020B0604020202020204" pitchFamily="34" charset="0"/>
                        </a:rPr>
                        <a:t>67-&gt;67-&gt;67%-</a:t>
                      </a:r>
                      <a:r>
                        <a:rPr lang="en-US" altLang="zh-CN" sz="900" kern="1200" dirty="0">
                          <a:solidFill>
                            <a:srgbClr val="000000"/>
                          </a:solidFill>
                          <a:effectLst/>
                          <a:latin typeface="+mn-lt"/>
                          <a:ea typeface="+mn-ea"/>
                          <a:cs typeface="Arial" panose="020B0604020202020204" pitchFamily="34" charset="0"/>
                        </a:rPr>
                        <a:t>&gt;68-&gt;69-&gt;72-&gt;73%</a:t>
                      </a:r>
                      <a:r>
                        <a:rPr lang="fr-FR" altLang="zh-CN" sz="900" kern="1200" dirty="0">
                          <a:solidFill>
                            <a:srgbClr val="000000"/>
                          </a:solidFill>
                          <a:effectLst/>
                          <a:latin typeface="+mn-lt"/>
                          <a:ea typeface="+mn-ea"/>
                          <a:cs typeface="Arial" panose="020B0604020202020204" pitchFamily="34" charset="0"/>
                        </a:rPr>
                        <a:t> </a:t>
                      </a:r>
                      <a:endParaRPr lang="en-GB" sz="9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28.533; 28.540; 28.622; 28.623; 28.532; </a:t>
                      </a:r>
                    </a:p>
                  </a:txBody>
                  <a:tcPr marL="9525" marR="9525" marT="9525" marB="0"/>
                </a:tc>
                <a:tc>
                  <a:txBody>
                    <a:bodyPr/>
                    <a:lstStyle/>
                    <a:p>
                      <a:pPr algn="l" fontAlgn="t"/>
                      <a:r>
                        <a:rPr lang="en-US" sz="800" b="0" i="0" u="none" strike="noStrike" dirty="0">
                          <a:solidFill>
                            <a:schemeClr val="tx1"/>
                          </a:solidFill>
                          <a:effectLst/>
                          <a:latin typeface="Arial" panose="020B0604020202020204" pitchFamily="34" charset="0"/>
                          <a:ea typeface="等线" panose="02010600030101010101" pitchFamily="2" charset="-122"/>
                        </a:rPr>
                        <a:t>Jing Ping, Nokia </a:t>
                      </a:r>
                    </a:p>
                  </a:txBody>
                  <a:tcPr marL="9525" marR="9525" marT="9525" marB="0"/>
                </a:tc>
                <a:extLst>
                  <a:ext uri="{0D108BD9-81ED-4DB2-BD59-A6C34878D82A}">
                    <a16:rowId xmlns:a16="http://schemas.microsoft.com/office/drawing/2014/main" val="10001"/>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10%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SA1, SA2, RAN3</a:t>
                      </a:r>
                      <a:endParaRPr lang="zh-CN" altLang="en-US"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900" kern="1200" dirty="0">
                          <a:solidFill>
                            <a:schemeClr val="tx1"/>
                          </a:solidFill>
                          <a:effectLst/>
                          <a:latin typeface="+mn-lt"/>
                          <a:ea typeface="宋体" panose="02010600030101010101" pitchFamily="2" charset="-122"/>
                          <a:cs typeface="Arial" panose="020B0604020202020204" pitchFamily="34" charset="0"/>
                        </a:rPr>
                        <a:t>0-&gt;10-&gt;40%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28.557; 28.541; 28.531; 28.533; 28.552 </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ZHANG, Kai, Huawei </a:t>
                      </a:r>
                    </a:p>
                  </a:txBody>
                  <a:tcPr marL="9525" marR="9525" marT="9525" marB="0"/>
                </a:tc>
                <a:extLst>
                  <a:ext uri="{0D108BD9-81ED-4DB2-BD59-A6C34878D82A}">
                    <a16:rowId xmlns:a16="http://schemas.microsoft.com/office/drawing/2014/main" val="10002"/>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35%</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SA2,RAN2,RAN3</a:t>
                      </a:r>
                      <a:endParaRPr lang="zh-CN" altLang="en-US"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0-&gt;0-&gt;0-&gt;10-&gt;25-&gt;30-&gt;35-&gt;55%</a:t>
                      </a:r>
                      <a:endParaRPr lang="zh-CN" altLang="en-US" sz="9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28.310; 28.552; 28.554; 28.541 </a:t>
                      </a:r>
                    </a:p>
                  </a:txBody>
                  <a:tcPr marL="9525" marR="9525" marT="9525" marB="0"/>
                </a:tc>
                <a:tc>
                  <a:txBody>
                    <a:bodyPr/>
                    <a:lstStyle/>
                    <a:p>
                      <a:pPr algn="l" fontAlgn="t"/>
                      <a:r>
                        <a:rPr lang="en-US" sz="800" b="0" i="0" u="none" strike="noStrike" dirty="0">
                          <a:solidFill>
                            <a:schemeClr val="tx1"/>
                          </a:solidFill>
                          <a:effectLst/>
                          <a:latin typeface="Arial" panose="020B0604020202020204" pitchFamily="34" charset="0"/>
                          <a:ea typeface="等线" panose="02010600030101010101" pitchFamily="2" charset="-122"/>
                        </a:rPr>
                        <a:t>Cornily Jean-Michel, Huawei </a:t>
                      </a:r>
                    </a:p>
                  </a:txBody>
                  <a:tcPr marL="9525" marR="9525" marT="9525" marB="0"/>
                </a:tc>
                <a:extLst>
                  <a:ext uri="{0D108BD9-81ED-4DB2-BD59-A6C34878D82A}">
                    <a16:rowId xmlns:a16="http://schemas.microsoft.com/office/drawing/2014/main" val="1451949589"/>
                  </a:ext>
                </a:extLst>
              </a:tr>
              <a:tr h="415253">
                <a:tc>
                  <a:txBody>
                    <a:bodyPr/>
                    <a:lstStyle/>
                    <a:p>
                      <a:pPr algn="l" fontAlgn="t"/>
                      <a:r>
                        <a:rPr lang="en-US" altLang="zh-CN" sz="900" b="0" i="0" u="none" strike="noStrike" dirty="0">
                          <a:solidFill>
                            <a:srgbClr val="000000"/>
                          </a:solidFill>
                          <a:effectLst/>
                          <a:latin typeface="+mn-lt"/>
                          <a:ea typeface="等线" panose="02010600030101010101" pitchFamily="2" charset="-122"/>
                        </a:rPr>
                        <a:t>1000014</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Network and Service Operations for Energy Utilities</a:t>
                      </a:r>
                    </a:p>
                  </a:txBody>
                  <a:tcPr marL="9525" marR="9525" marT="9525" marB="0"/>
                </a:tc>
                <a:tc>
                  <a:txBody>
                    <a:bodyPr/>
                    <a:lstStyle/>
                    <a:p>
                      <a:pPr algn="l" fontAlgn="t"/>
                      <a:r>
                        <a:rPr lang="fr-FR" sz="900" b="0" i="0" u="none" strike="noStrike" dirty="0">
                          <a:solidFill>
                            <a:srgbClr val="000000"/>
                          </a:solidFill>
                          <a:effectLst/>
                          <a:latin typeface="+mn-lt"/>
                          <a:ea typeface="等线" panose="02010600030101010101" pitchFamily="2" charset="-122"/>
                        </a:rPr>
                        <a:t>NSOEU</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fr-FR" altLang="zh-CN" sz="900" b="0" i="0" u="none" strike="noStrike" dirty="0">
                          <a:solidFill>
                            <a:srgbClr val="000000"/>
                          </a:solidFill>
                          <a:effectLst/>
                          <a:latin typeface="+mn-lt"/>
                          <a:ea typeface="等线" panose="02010600030101010101" pitchFamily="2" charset="-122"/>
                        </a:rPr>
                        <a:t>2023/12</a:t>
                      </a:r>
                      <a:endParaRPr lang="en-US" altLang="zh-CN"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fr-FR" altLang="zh-CN" sz="900" b="0" i="0" u="none" strike="noStrike" dirty="0">
                          <a:solidFill>
                            <a:srgbClr val="000000"/>
                          </a:solidFill>
                          <a:effectLst/>
                          <a:latin typeface="+mn-lt"/>
                          <a:ea typeface="等线" panose="02010600030101010101" pitchFamily="2" charset="-122"/>
                        </a:rPr>
                        <a:t>0%</a:t>
                      </a:r>
                      <a:endParaRPr lang="en-US" altLang="zh-CN"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SP-230632</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fr-FR" altLang="zh-CN" sz="1000" b="0" i="0" u="none" strike="noStrike" kern="1200" dirty="0">
                          <a:solidFill>
                            <a:srgbClr val="000000"/>
                          </a:solidFill>
                          <a:effectLst/>
                          <a:latin typeface="+mn-lt"/>
                          <a:ea typeface="+mn-ea"/>
                          <a:cs typeface="+mn-cs"/>
                        </a:rPr>
                        <a:t>SA1</a:t>
                      </a:r>
                      <a:endParaRPr lang="zh-CN" altLang="en-US"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900" kern="1200" dirty="0">
                          <a:solidFill>
                            <a:srgbClr val="000000"/>
                          </a:solidFill>
                          <a:effectLst/>
                          <a:latin typeface="+mn-lt"/>
                          <a:ea typeface="+mn-ea"/>
                          <a:cs typeface="Arial" panose="020B0604020202020204" pitchFamily="34" charset="0"/>
                        </a:rPr>
                        <a:t>0-&gt;30%</a:t>
                      </a:r>
                      <a:endParaRPr lang="zh-CN" altLang="en-US" sz="9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fr-FR" altLang="zh-CN" sz="800" b="0" i="0" u="none" strike="noStrike" dirty="0">
                          <a:solidFill>
                            <a:srgbClr val="000000"/>
                          </a:solidFill>
                          <a:effectLst/>
                          <a:latin typeface="Arial" panose="020B0604020202020204" pitchFamily="34" charset="0"/>
                          <a:ea typeface="等线" panose="02010600030101010101" pitchFamily="2" charset="-122"/>
                        </a:rPr>
                        <a:t>28.318, 28.522, 28.554, 28.622</a:t>
                      </a:r>
                      <a:endParaRPr lang="en-US" altLang="zh-CN" sz="80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tc>
                <a:tc>
                  <a:txBody>
                    <a:bodyPr/>
                    <a:lstStyle/>
                    <a:p>
                      <a:pPr algn="l" fontAlgn="t"/>
                      <a:r>
                        <a:rPr lang="fr-FR" sz="800" b="0" i="0" u="none" strike="noStrike" dirty="0">
                          <a:solidFill>
                            <a:schemeClr val="tx1"/>
                          </a:solidFill>
                          <a:effectLst/>
                          <a:latin typeface="Arial" panose="020B0604020202020204" pitchFamily="34" charset="0"/>
                          <a:ea typeface="等线" panose="02010600030101010101" pitchFamily="2" charset="-122"/>
                        </a:rPr>
                        <a:t>Erik Guttman, Samsung</a:t>
                      </a:r>
                      <a:endParaRPr lang="en-US" sz="8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4006537558"/>
                  </a:ext>
                </a:extLst>
              </a:tr>
            </a:tbl>
          </a:graphicData>
        </a:graphic>
      </p:graphicFrame>
      <p:sp>
        <p:nvSpPr>
          <p:cNvPr id="11" name="Content Placeholder 7">
            <a:extLst>
              <a:ext uri="{FF2B5EF4-FFF2-40B4-BE49-F238E27FC236}">
                <a16:creationId xmlns:a16="http://schemas.microsoft.com/office/drawing/2014/main" id="{73BD48FE-BB41-46B0-8DA8-D3A292E80E90}"/>
              </a:ext>
            </a:extLst>
          </p:cNvPr>
          <p:cNvSpPr txBox="1">
            <a:spLocks/>
          </p:cNvSpPr>
          <p:nvPr/>
        </p:nvSpPr>
        <p:spPr>
          <a:xfrm>
            <a:off x="237685" y="3211040"/>
            <a:ext cx="3595022" cy="2562488"/>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at SA5#150:</a:t>
            </a:r>
          </a:p>
          <a:p>
            <a:pPr marL="855123" lvl="1" indent="-455073" defTabSz="1219170">
              <a:spcBef>
                <a:spcPts val="0"/>
              </a:spcBef>
              <a:spcAft>
                <a:spcPts val="0"/>
              </a:spcAft>
              <a:defRPr/>
            </a:pPr>
            <a:r>
              <a:rPr lang="en-US" altLang="de-DE" sz="1100" kern="0" dirty="0">
                <a:solidFill>
                  <a:prstClr val="black"/>
                </a:solidFill>
              </a:rPr>
              <a:t>Approved Input to Draft CR(S5-235947) co-signed with Deutsche Telekom, Telefonica New Baseline Draft CR – S5-235998 approval ongoing with consolidation of previously approved baseline Draft CRs(S5-234845)·  </a:t>
            </a:r>
          </a:p>
          <a:p>
            <a:pPr marL="455073" indent="-455073" defTabSz="1219170">
              <a:spcBef>
                <a:spcPts val="0"/>
              </a:spcBef>
              <a:spcAft>
                <a:spcPts val="0"/>
              </a:spcAft>
              <a:defRPr/>
            </a:pPr>
            <a:r>
              <a:rPr lang="en-US" altLang="zh-CN" sz="1100" dirty="0"/>
              <a:t>SA/RAN/CT impacts and dependencies: yes</a:t>
            </a:r>
            <a:endParaRPr lang="en-US" altLang="de-DE" sz="1100" kern="0" dirty="0">
              <a:solidFill>
                <a:prstClr val="black"/>
              </a:solidFill>
            </a:endParaRPr>
          </a:p>
          <a:p>
            <a:pPr marL="455073" indent="-455073" defTabSz="1219170">
              <a:spcBef>
                <a:spcPts val="0"/>
              </a:spcBef>
              <a:spcAft>
                <a:spcPts val="0"/>
              </a:spcAft>
              <a:defRPr/>
            </a:pPr>
            <a:r>
              <a:rPr lang="en-US" altLang="de-DE" sz="1100" kern="0" dirty="0">
                <a:solidFill>
                  <a:prstClr val="black"/>
                </a:solidFill>
              </a:rPr>
              <a:t>Next steps:</a:t>
            </a:r>
            <a:r>
              <a:rPr lang="zh-CN" altLang="en-US" sz="1100" kern="0" dirty="0">
                <a:solidFill>
                  <a:prstClr val="black"/>
                </a:solidFill>
              </a:rPr>
              <a:t> </a:t>
            </a:r>
            <a:endParaRPr lang="en-US" altLang="zh-CN" sz="1100" kern="0" dirty="0">
              <a:solidFill>
                <a:prstClr val="black"/>
              </a:solidFill>
            </a:endParaRPr>
          </a:p>
          <a:p>
            <a:pPr marL="855123" lvl="1" indent="-455073" defTabSz="1219170">
              <a:spcBef>
                <a:spcPts val="0"/>
              </a:spcBef>
              <a:spcAft>
                <a:spcPts val="0"/>
              </a:spcAft>
              <a:defRPr/>
            </a:pPr>
            <a:r>
              <a:rPr lang="en-US" altLang="de-DE" sz="1100" kern="0" dirty="0">
                <a:solidFill>
                  <a:prstClr val="black"/>
                </a:solidFill>
              </a:rPr>
              <a:t>Complete Stage 2 and Stage 3 of Management Service Access </a:t>
            </a:r>
            <a:r>
              <a:rPr lang="en-US" altLang="de-DE" sz="1100" kern="0" dirty="0" err="1">
                <a:solidFill>
                  <a:prstClr val="black"/>
                </a:solidFill>
              </a:rPr>
              <a:t>controlAdd</a:t>
            </a:r>
            <a:r>
              <a:rPr lang="en-US" altLang="de-DE" sz="1100" kern="0" dirty="0">
                <a:solidFill>
                  <a:prstClr val="black"/>
                </a:solidFill>
              </a:rPr>
              <a:t> use cases and requirements for management service access control if required</a:t>
            </a:r>
            <a:endParaRPr lang="en-US" sz="1100" kern="0" dirty="0">
              <a:solidFill>
                <a:prstClr val="black"/>
              </a:solidFill>
            </a:endParaRPr>
          </a:p>
        </p:txBody>
      </p:sp>
      <p:sp>
        <p:nvSpPr>
          <p:cNvPr id="12" name="Content Placeholder 7">
            <a:extLst>
              <a:ext uri="{FF2B5EF4-FFF2-40B4-BE49-F238E27FC236}">
                <a16:creationId xmlns:a16="http://schemas.microsoft.com/office/drawing/2014/main" id="{431B2FA2-9890-4570-80A5-32C2E81269F2}"/>
              </a:ext>
            </a:extLst>
          </p:cNvPr>
          <p:cNvSpPr txBox="1">
            <a:spLocks/>
          </p:cNvSpPr>
          <p:nvPr/>
        </p:nvSpPr>
        <p:spPr>
          <a:xfrm>
            <a:off x="4171188" y="3199907"/>
            <a:ext cx="3316328" cy="166182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OAM_NPN_Ph2:</a:t>
            </a:r>
            <a:endParaRPr lang="de-DE" altLang="de-DE" sz="1600" b="1" kern="0" dirty="0">
              <a:solidFill>
                <a:srgbClr val="0000FF"/>
              </a:solidFill>
            </a:endParaRPr>
          </a:p>
          <a:p>
            <a:pPr marL="455073" lvl="0" indent="-455073" defTabSz="1219170">
              <a:spcBef>
                <a:spcPts val="0"/>
              </a:spcBef>
              <a:spcAft>
                <a:spcPts val="0"/>
              </a:spcAft>
              <a:defRPr/>
            </a:pPr>
            <a:r>
              <a:rPr lang="de-DE" altLang="de-DE" sz="1100" kern="0" dirty="0">
                <a:solidFill>
                  <a:prstClr val="black"/>
                </a:solidFill>
              </a:rPr>
              <a:t>Progress at SA5#150:</a:t>
            </a:r>
          </a:p>
          <a:p>
            <a:pPr marL="855123" lvl="1" indent="-455073" defTabSz="1219170">
              <a:spcBef>
                <a:spcPts val="0"/>
              </a:spcBef>
              <a:spcAft>
                <a:spcPts val="0"/>
              </a:spcAft>
              <a:defRPr/>
            </a:pPr>
            <a:r>
              <a:rPr lang="en-US" altLang="de-DE" sz="1100" kern="0" dirty="0">
                <a:solidFill>
                  <a:prstClr val="black"/>
                </a:solidFill>
              </a:rPr>
              <a:t>The group agreed the solution for management of NPN service customer and the solution for NPN fault management.</a:t>
            </a:r>
          </a:p>
          <a:p>
            <a:pPr marL="455073" indent="-455073" defTabSz="1219170">
              <a:spcBef>
                <a:spcPts val="0"/>
              </a:spcBef>
              <a:spcAft>
                <a:spcPts val="0"/>
              </a:spcAft>
              <a:defRPr/>
            </a:pPr>
            <a:r>
              <a:rPr lang="en-US" sz="1100" kern="0" dirty="0">
                <a:solidFill>
                  <a:prstClr val="black"/>
                </a:solidFill>
              </a:rPr>
              <a:t>Impacts and dependencies on other WGs</a:t>
            </a:r>
          </a:p>
          <a:p>
            <a:pPr marL="455073" indent="-455073" defTabSz="1219170">
              <a:spcBef>
                <a:spcPts val="0"/>
              </a:spcBef>
              <a:spcAft>
                <a:spcPts val="0"/>
              </a:spcAft>
              <a:defRPr/>
            </a:pPr>
            <a:r>
              <a:rPr lang="de-DE" sz="1100" kern="0" dirty="0">
                <a:solidFill>
                  <a:prstClr val="black"/>
                </a:solidFill>
              </a:rPr>
              <a:t>Next steps:</a:t>
            </a:r>
          </a:p>
          <a:p>
            <a:pPr marL="855123" lvl="1" indent="-455073" defTabSz="1219170">
              <a:spcBef>
                <a:spcPts val="0"/>
              </a:spcBef>
              <a:spcAft>
                <a:spcPts val="0"/>
              </a:spcAft>
              <a:defRPr/>
            </a:pPr>
            <a:r>
              <a:rPr lang="de-DE" sz="1100" kern="0" dirty="0">
                <a:solidFill>
                  <a:prstClr val="black"/>
                </a:solidFill>
                <a:cs typeface="Arial" panose="020B0604020202020204" pitchFamily="34" charset="0"/>
              </a:rPr>
              <a:t>continue discussion</a:t>
            </a:r>
          </a:p>
        </p:txBody>
      </p:sp>
      <p:sp>
        <p:nvSpPr>
          <p:cNvPr id="13" name="Content Placeholder 7">
            <a:extLst>
              <a:ext uri="{FF2B5EF4-FFF2-40B4-BE49-F238E27FC236}">
                <a16:creationId xmlns:a16="http://schemas.microsoft.com/office/drawing/2014/main" id="{4CCCA1DD-DF7C-4D0A-A3AE-82F69CBEEB0A}"/>
              </a:ext>
            </a:extLst>
          </p:cNvPr>
          <p:cNvSpPr txBox="1">
            <a:spLocks/>
          </p:cNvSpPr>
          <p:nvPr/>
        </p:nvSpPr>
        <p:spPr>
          <a:xfrm>
            <a:off x="8104691" y="3211039"/>
            <a:ext cx="3849624" cy="28259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100" kern="0" dirty="0">
                <a:solidFill>
                  <a:prstClr val="black"/>
                </a:solidFill>
              </a:rPr>
              <a:t>Progress at SA5#150:</a:t>
            </a:r>
          </a:p>
          <a:p>
            <a:pPr marL="855123" lvl="1" indent="-455073" defTabSz="1219170">
              <a:spcBef>
                <a:spcPts val="0"/>
              </a:spcBef>
              <a:spcAft>
                <a:spcPts val="0"/>
              </a:spcAft>
              <a:defRPr/>
            </a:pPr>
            <a:r>
              <a:rPr lang="en-US" altLang="de-DE" sz="1100" kern="0" dirty="0">
                <a:solidFill>
                  <a:prstClr val="black"/>
                </a:solidFill>
              </a:rPr>
              <a:t>Two CRs have been agreed (one (for TS 28.554) introducing new metrics for estimating the energy consumption of VNF/VNFCs, and one (for TS 28.310) introducing roles involved in EE KPI building). Two CR proposals for a EE KPI definition of URLLC network slice based on reliability have been discussed but not agreed. The two contributing companies will try to converge for the next meeting.</a:t>
            </a:r>
          </a:p>
          <a:p>
            <a:pPr marL="455073" indent="-455073" defTabSz="1219170">
              <a:spcBef>
                <a:spcPts val="0"/>
              </a:spcBef>
              <a:spcAft>
                <a:spcPts val="0"/>
              </a:spcAft>
              <a:defRPr/>
            </a:pPr>
            <a:r>
              <a:rPr lang="en-US" sz="1100" kern="0" dirty="0">
                <a:solidFill>
                  <a:prstClr val="black"/>
                </a:solidFill>
              </a:rPr>
              <a:t>Impacts and dependencies on other WGs:</a:t>
            </a:r>
            <a:endParaRPr lang="de-DE" sz="11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1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Try to converge for the definition of a unique URLLC network slice EE KPI based on reliability.</a:t>
            </a:r>
            <a:endParaRPr lang="de-DE" sz="1100" kern="0" dirty="0">
              <a:solidFill>
                <a:prstClr val="black"/>
              </a:solidFill>
            </a:endParaRPr>
          </a:p>
          <a:p>
            <a:pPr marL="400050" lvl="1" indent="0" defTabSz="1219170">
              <a:spcBef>
                <a:spcPts val="0"/>
              </a:spcBef>
              <a:spcAft>
                <a:spcPts val="0"/>
              </a:spcAft>
              <a:buNone/>
              <a:defRPr/>
            </a:pPr>
            <a:endParaRPr lang="de-DE" sz="1200" kern="0" dirty="0">
              <a:solidFill>
                <a:prstClr val="black"/>
              </a:solidFill>
            </a:endParaRPr>
          </a:p>
        </p:txBody>
      </p:sp>
      <p:sp>
        <p:nvSpPr>
          <p:cNvPr id="8" name="Content Placeholder 7">
            <a:extLst>
              <a:ext uri="{FF2B5EF4-FFF2-40B4-BE49-F238E27FC236}">
                <a16:creationId xmlns:a16="http://schemas.microsoft.com/office/drawing/2014/main" id="{AEE81C20-E5AA-4436-A513-D1A4E7E4AC5D}"/>
              </a:ext>
            </a:extLst>
          </p:cNvPr>
          <p:cNvSpPr txBox="1">
            <a:spLocks/>
          </p:cNvSpPr>
          <p:nvPr/>
        </p:nvSpPr>
        <p:spPr>
          <a:xfrm>
            <a:off x="4171188" y="4766527"/>
            <a:ext cx="3595022" cy="1661823"/>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NSOEU</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latin typeface="Calibri"/>
              </a:rPr>
              <a:t>Progress at SA5#150:</a:t>
            </a:r>
          </a:p>
          <a:p>
            <a:pPr marL="512763" lvl="1" indent="-228600" defTabSz="1219170">
              <a:spcBef>
                <a:spcPts val="0"/>
              </a:spcBef>
              <a:spcAft>
                <a:spcPts val="0"/>
              </a:spcAft>
              <a:defRPr/>
            </a:pPr>
            <a:r>
              <a:rPr lang="en-US" altLang="de-DE" sz="1000" kern="0" dirty="0">
                <a:solidFill>
                  <a:prstClr val="black"/>
                </a:solidFill>
              </a:rPr>
              <a:t>Began TS, added general information</a:t>
            </a:r>
          </a:p>
          <a:p>
            <a:pPr marL="512763" lvl="1" indent="-228600" defTabSz="1219170">
              <a:spcBef>
                <a:spcPts val="0"/>
              </a:spcBef>
              <a:spcAft>
                <a:spcPts val="0"/>
              </a:spcAft>
              <a:defRPr/>
            </a:pPr>
            <a:r>
              <a:rPr lang="en-US" altLang="de-DE" sz="1000" kern="0" dirty="0">
                <a:solidFill>
                  <a:prstClr val="black"/>
                </a:solidFill>
              </a:rPr>
              <a:t>Progress on specifying requirements and procedures for performance measurement exposure</a:t>
            </a:r>
          </a:p>
          <a:p>
            <a:pPr marL="455073" indent="-455073" defTabSz="1219170">
              <a:spcBef>
                <a:spcPts val="0"/>
              </a:spcBef>
              <a:spcAft>
                <a:spcPts val="0"/>
              </a:spcAft>
              <a:defRPr/>
            </a:pPr>
            <a:r>
              <a:rPr lang="en-US" altLang="de-DE" sz="1100" kern="0" dirty="0">
                <a:solidFill>
                  <a:prstClr val="black"/>
                </a:solidFill>
                <a:latin typeface="Calibri"/>
              </a:rPr>
              <a:t> </a:t>
            </a:r>
            <a:r>
              <a:rPr lang="en-US" sz="1100" kern="0" dirty="0">
                <a:solidFill>
                  <a:prstClr val="black"/>
                </a:solidFill>
                <a:latin typeface="Calibri"/>
              </a:rPr>
              <a:t>Impacts and dependencies on other WGs: </a:t>
            </a:r>
            <a:r>
              <a:rPr lang="en-US" sz="1000" kern="0" dirty="0">
                <a:solidFill>
                  <a:prstClr val="black"/>
                </a:solidFill>
              </a:rPr>
              <a:t>None</a:t>
            </a:r>
          </a:p>
          <a:p>
            <a:pPr marL="455073" indent="-455073" defTabSz="1219170">
              <a:spcBef>
                <a:spcPts val="0"/>
              </a:spcBef>
              <a:spcAft>
                <a:spcPts val="0"/>
              </a:spcAft>
              <a:defRPr/>
            </a:pPr>
            <a:r>
              <a:rPr lang="de-DE" sz="1100" kern="0" dirty="0">
                <a:solidFill>
                  <a:prstClr val="black"/>
                </a:solidFill>
                <a:latin typeface="Calibri"/>
              </a:rPr>
              <a:t>Next steps:</a:t>
            </a:r>
          </a:p>
          <a:p>
            <a:pPr marL="512763" lvl="1" indent="-228600" defTabSz="1219170">
              <a:spcBef>
                <a:spcPts val="0"/>
              </a:spcBef>
              <a:spcAft>
                <a:spcPts val="0"/>
              </a:spcAft>
              <a:defRPr/>
            </a:pPr>
            <a:r>
              <a:rPr lang="en-US" sz="1000" kern="0" dirty="0">
                <a:solidFill>
                  <a:prstClr val="black"/>
                </a:solidFill>
              </a:rPr>
              <a:t>Complete performance measurement exposure and energy recovery coordination exposure functionality</a:t>
            </a:r>
            <a:endParaRPr lang="en-US" sz="1100" kern="0" dirty="0">
              <a:solidFill>
                <a:prstClr val="black"/>
              </a:solidFill>
              <a:cs typeface="+mn-cs"/>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 OAM SWG level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795379996"/>
              </p:ext>
            </p:extLst>
          </p:nvPr>
        </p:nvGraphicFramePr>
        <p:xfrm>
          <a:off x="122711" y="1163552"/>
          <a:ext cx="11005766" cy="4091211"/>
        </p:xfrm>
        <a:graphic>
          <a:graphicData uri="http://schemas.openxmlformats.org/drawingml/2006/table">
            <a:tbl>
              <a:tblPr firstRow="1" bandRow="1">
                <a:tableStyleId>{5C22544A-7EE6-4342-B048-85BDC9FD1C3A}</a:tableStyleId>
              </a:tblPr>
              <a:tblGrid>
                <a:gridCol w="940811">
                  <a:extLst>
                    <a:ext uri="{9D8B030D-6E8A-4147-A177-3AD203B41FA5}">
                      <a16:colId xmlns:a16="http://schemas.microsoft.com/office/drawing/2014/main" val="570476699"/>
                    </a:ext>
                  </a:extLst>
                </a:gridCol>
                <a:gridCol w="5715701">
                  <a:extLst>
                    <a:ext uri="{9D8B030D-6E8A-4147-A177-3AD203B41FA5}">
                      <a16:colId xmlns:a16="http://schemas.microsoft.com/office/drawing/2014/main" val="2618836924"/>
                    </a:ext>
                  </a:extLst>
                </a:gridCol>
                <a:gridCol w="1544690">
                  <a:extLst>
                    <a:ext uri="{9D8B030D-6E8A-4147-A177-3AD203B41FA5}">
                      <a16:colId xmlns:a16="http://schemas.microsoft.com/office/drawing/2014/main" val="3016348962"/>
                    </a:ext>
                  </a:extLst>
                </a:gridCol>
                <a:gridCol w="1544381">
                  <a:extLst>
                    <a:ext uri="{9D8B030D-6E8A-4147-A177-3AD203B41FA5}">
                      <a16:colId xmlns:a16="http://schemas.microsoft.com/office/drawing/2014/main" val="3690116950"/>
                    </a:ext>
                  </a:extLst>
                </a:gridCol>
                <a:gridCol w="1260183">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Tdoc</a:t>
                      </a:r>
                      <a:endParaRPr lang="sv-SE" sz="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Title</a:t>
                      </a:r>
                      <a:endPar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0">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2"/>
                        </a:rPr>
                        <a:t>S5-235024</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3GPP work on Energy Efficiency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C4-232465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Noted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0">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3"/>
                        </a:rPr>
                        <a:t>S5-235025</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err="1">
                          <a:solidFill>
                            <a:srgbClr val="000000"/>
                          </a:solidFill>
                          <a:effectLst/>
                          <a:latin typeface="Arial" panose="020B0604020202020204" pitchFamily="34" charset="0"/>
                          <a:cs typeface="Arial" panose="020B0604020202020204" pitchFamily="34" charset="0"/>
                        </a:rPr>
                        <a:t>LSout</a:t>
                      </a:r>
                      <a:r>
                        <a:rPr lang="en-US" sz="1100" b="0" i="0" u="none" strike="noStrike" dirty="0">
                          <a:solidFill>
                            <a:srgbClr val="000000"/>
                          </a:solidFill>
                          <a:effectLst/>
                          <a:latin typeface="Arial" panose="020B0604020202020204" pitchFamily="34" charset="0"/>
                          <a:cs typeface="Arial" panose="020B0604020202020204" pitchFamily="34" charset="0"/>
                        </a:rPr>
                        <a:t> to 3GPP SA5 about status of FEAT24 ^VNF-OAM" development by ETSI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S5-235771</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4"/>
                        </a:rPr>
                        <a:t>S5-235026</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Approval of </a:t>
                      </a:r>
                      <a:r>
                        <a:rPr lang="en-US" sz="1100" b="0" i="0" u="none" strike="noStrike" dirty="0" err="1">
                          <a:solidFill>
                            <a:srgbClr val="000000"/>
                          </a:solidFill>
                          <a:effectLst/>
                          <a:latin typeface="Arial" panose="020B0604020202020204" pitchFamily="34" charset="0"/>
                          <a:cs typeface="Arial" panose="020B0604020202020204" pitchFamily="34" charset="0"/>
                        </a:rPr>
                        <a:t>eQoE</a:t>
                      </a:r>
                      <a:r>
                        <a:rPr lang="en-US" sz="1100" b="0" i="0" u="none" strike="noStrike" dirty="0">
                          <a:solidFill>
                            <a:srgbClr val="000000"/>
                          </a:solidFill>
                          <a:effectLst/>
                          <a:latin typeface="Arial" panose="020B0604020202020204" pitchFamily="34" charset="0"/>
                          <a:cs typeface="Arial" panose="020B0604020202020204" pitchFamily="34" charset="0"/>
                        </a:rPr>
                        <a:t> CRs for NR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R2-2304401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S5-235772</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4277066"/>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5"/>
                        </a:rPr>
                        <a:t>S5-235027</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area scope for </a:t>
                      </a:r>
                      <a:r>
                        <a:rPr lang="en-US" sz="1100" b="0" i="0" u="none" strike="noStrike" dirty="0" err="1">
                          <a:solidFill>
                            <a:srgbClr val="000000"/>
                          </a:solidFill>
                          <a:effectLst/>
                          <a:latin typeface="Arial" panose="020B0604020202020204" pitchFamily="34" charset="0"/>
                          <a:cs typeface="Arial" panose="020B0604020202020204" pitchFamily="34" charset="0"/>
                        </a:rPr>
                        <a:t>QoE</a:t>
                      </a:r>
                      <a:r>
                        <a:rPr lang="en-US" sz="1100" b="0" i="0" u="none" strike="noStrike" dirty="0">
                          <a:solidFill>
                            <a:srgbClr val="000000"/>
                          </a:solidFill>
                          <a:effectLst/>
                          <a:latin typeface="Arial" panose="020B0604020202020204" pitchFamily="34" charset="0"/>
                          <a:cs typeface="Arial" panose="020B0604020202020204" pitchFamily="34" charset="0"/>
                        </a:rPr>
                        <a:t>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R2-2306569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lvl="0" indent="0" algn="l" defTabSz="1219170" rtl="0" eaLnBrk="1" fontAlgn="auto" latinLnBrk="0" hangingPunct="1">
                        <a:lnSpc>
                          <a:spcPct val="100000"/>
                        </a:lnSpc>
                        <a:spcBef>
                          <a:spcPts val="0"/>
                        </a:spcBef>
                        <a:spcAft>
                          <a:spcPts val="0"/>
                        </a:spcAft>
                        <a:buClrTx/>
                        <a:buSzTx/>
                        <a:buFontTx/>
                        <a:buNone/>
                        <a:tabLst/>
                        <a:defRPr/>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S5-235782</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188984"/>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6"/>
                        </a:rPr>
                        <a:t>S5-235028</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the feasibility of introducing assistance information for handling of </a:t>
                      </a:r>
                      <a:r>
                        <a:rPr lang="en-US" sz="1100" b="0" i="0" u="none" strike="noStrike" dirty="0" err="1">
                          <a:solidFill>
                            <a:srgbClr val="000000"/>
                          </a:solidFill>
                          <a:effectLst/>
                          <a:latin typeface="Arial" panose="020B0604020202020204" pitchFamily="34" charset="0"/>
                          <a:cs typeface="Arial" panose="020B0604020202020204" pitchFamily="34" charset="0"/>
                        </a:rPr>
                        <a:t>QoE</a:t>
                      </a:r>
                      <a:r>
                        <a:rPr lang="en-US" sz="1100" b="0" i="0" u="none" strike="noStrike" dirty="0">
                          <a:solidFill>
                            <a:srgbClr val="000000"/>
                          </a:solidFill>
                          <a:effectLst/>
                          <a:latin typeface="Arial" panose="020B0604020202020204" pitchFamily="34" charset="0"/>
                          <a:cs typeface="Arial" panose="020B0604020202020204" pitchFamily="34" charset="0"/>
                        </a:rPr>
                        <a:t> reporting during RAN overload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R3-232047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lvl="0" indent="0" algn="l" defTabSz="1219170" rtl="0" eaLnBrk="1" fontAlgn="auto" latinLnBrk="0" hangingPunct="1">
                        <a:lnSpc>
                          <a:spcPct val="100000"/>
                        </a:lnSpc>
                        <a:spcBef>
                          <a:spcPts val="0"/>
                        </a:spcBef>
                        <a:spcAft>
                          <a:spcPts val="0"/>
                        </a:spcAft>
                        <a:buClrTx/>
                        <a:buSzTx/>
                        <a:buFontTx/>
                        <a:buNone/>
                        <a:tabLst/>
                        <a:defRPr/>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S5-235542</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356762"/>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7"/>
                        </a:rPr>
                        <a:t>S5-235029</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NCR Solutions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R3-225253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Postponed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2363805"/>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8"/>
                        </a:rPr>
                        <a:t>S5-235030</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MDT measurements collection in MR-DC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R3-232070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Postponed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3800945"/>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9"/>
                        </a:rPr>
                        <a:t>S5-235031</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a:solidFill>
                            <a:srgbClr val="000000"/>
                          </a:solidFill>
                          <a:effectLst/>
                          <a:latin typeface="Arial" panose="020B0604020202020204" pitchFamily="34" charset="0"/>
                          <a:cs typeface="Arial" panose="020B0604020202020204" pitchFamily="34" charset="0"/>
                        </a:rPr>
                        <a:t>LS on collecting QoE measurements per MBS service area and MBS session ID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R3-232079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S5-235781</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41235340"/>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0"/>
                        </a:rPr>
                        <a:t>S5-235032</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Response to Reply LS on Support of network slices which have area of service not matching deployed tracking areas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R3-233432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S5-235774</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4496508"/>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1"/>
                        </a:rPr>
                        <a:t>S5-235033</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a:t>
                      </a:r>
                      <a:r>
                        <a:rPr lang="en-US" sz="1100" b="0" i="0" u="none" strike="noStrike" dirty="0" err="1">
                          <a:solidFill>
                            <a:srgbClr val="000000"/>
                          </a:solidFill>
                          <a:effectLst/>
                          <a:latin typeface="Arial" panose="020B0604020202020204" pitchFamily="34" charset="0"/>
                          <a:cs typeface="Arial" panose="020B0604020202020204" pitchFamily="34" charset="0"/>
                        </a:rPr>
                        <a:t>QoE</a:t>
                      </a:r>
                      <a:r>
                        <a:rPr lang="en-US" sz="1100" b="0" i="0" u="none" strike="noStrike" dirty="0">
                          <a:solidFill>
                            <a:srgbClr val="000000"/>
                          </a:solidFill>
                          <a:effectLst/>
                          <a:latin typeface="Arial" panose="020B0604020202020204" pitchFamily="34" charset="0"/>
                          <a:cs typeface="Arial" panose="020B0604020202020204" pitchFamily="34" charset="0"/>
                        </a:rPr>
                        <a:t> measurement collection for application sessions delivered via MBS broadcast or multicast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R3-233457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Postponed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547095"/>
                  </a:ext>
                </a:extLst>
              </a:tr>
              <a:tr h="174454">
                <a:tc>
                  <a:txBody>
                    <a:bodyPr/>
                    <a:lstStyle/>
                    <a:p>
                      <a:pPr marL="55563" indent="0" algn="l" fontAlgn="t"/>
                      <a:r>
                        <a:rPr lang="en-US" sz="1100" b="1" i="0" u="sng" strike="noStrike">
                          <a:solidFill>
                            <a:srgbClr val="0000FF"/>
                          </a:solidFill>
                          <a:effectLst/>
                          <a:latin typeface="Arial" panose="020B0604020202020204" pitchFamily="34" charset="0"/>
                          <a:cs typeface="Arial" panose="020B0604020202020204" pitchFamily="34" charset="0"/>
                          <a:hlinkClick r:id="rId12"/>
                        </a:rPr>
                        <a:t>S5-235034</a:t>
                      </a:r>
                      <a:endParaRPr lang="en-US" sz="1100" b="1" i="0" u="sng" strike="noStrike">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RAN UE Id optionality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R3-233476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Postponed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9091430"/>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3"/>
                        </a:rPr>
                        <a:t>S5-235035</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fr-FR" sz="1100" b="0" i="0" u="none" strike="noStrike" dirty="0">
                          <a:solidFill>
                            <a:srgbClr val="000000"/>
                          </a:solidFill>
                          <a:effectLst/>
                          <a:latin typeface="Arial" panose="020B0604020202020204" pitchFamily="34" charset="0"/>
                          <a:cs typeface="Arial" panose="020B0604020202020204" pitchFamily="34" charset="0"/>
                        </a:rPr>
                        <a:t>LS on Multiple Trace/MDT configurations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R3-233481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S5-235775</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553668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4"/>
                        </a:rPr>
                        <a:t>S5-235036</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AI/ML for NG-RAN Energy Saving Energy Cost index</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R3-233515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S5-235777</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96224229"/>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5"/>
                        </a:rPr>
                        <a:t>S5-235037</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cell ID (re)configuration for mobile IAB cell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R3-233516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S5-236128</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2772344"/>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6"/>
                        </a:rPr>
                        <a:t>S5-235038</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customer acceptance of limited QoS degradation to save energy in the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S1-231468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S5-235364</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42026855"/>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7"/>
                        </a:rPr>
                        <a:t>S5-235039</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Reply LS on DN energy efficiency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S1-231469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Noted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92540189"/>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8"/>
                        </a:rPr>
                        <a:t>S5-235040</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3GPP work on Energy Efficiency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S1-231805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Noted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2276096"/>
                  </a:ext>
                </a:extLst>
              </a:tr>
            </a:tbl>
          </a:graphicData>
        </a:graphic>
      </p:graphicFrame>
    </p:spTree>
    <p:extLst>
      <p:ext uri="{BB962C8B-B14F-4D97-AF65-F5344CB8AC3E}">
        <p14:creationId xmlns:p14="http://schemas.microsoft.com/office/powerpoint/2010/main" val="2054346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GB" altLang="en-US" sz="2800" dirty="0"/>
              <a:t>Summary - Rel-18 SI - Intelligence and Automation </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97470" y="6068418"/>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276363811"/>
              </p:ext>
            </p:extLst>
          </p:nvPr>
        </p:nvGraphicFramePr>
        <p:xfrm>
          <a:off x="223086" y="807597"/>
          <a:ext cx="11610073" cy="4885504"/>
        </p:xfrm>
        <a:graphic>
          <a:graphicData uri="http://schemas.openxmlformats.org/drawingml/2006/table">
            <a:tbl>
              <a:tblPr firstRow="1" firstCol="1" bandRow="1">
                <a:tableStyleId>{F5AB1C69-6EDB-4FF4-983F-18BD219EF322}</a:tableStyleId>
              </a:tblPr>
              <a:tblGrid>
                <a:gridCol w="519192">
                  <a:extLst>
                    <a:ext uri="{9D8B030D-6E8A-4147-A177-3AD203B41FA5}">
                      <a16:colId xmlns:a16="http://schemas.microsoft.com/office/drawing/2014/main" val="20000"/>
                    </a:ext>
                  </a:extLst>
                </a:gridCol>
                <a:gridCol w="2409151">
                  <a:extLst>
                    <a:ext uri="{9D8B030D-6E8A-4147-A177-3AD203B41FA5}">
                      <a16:colId xmlns:a16="http://schemas.microsoft.com/office/drawing/2014/main" val="20001"/>
                    </a:ext>
                  </a:extLst>
                </a:gridCol>
                <a:gridCol w="803301">
                  <a:extLst>
                    <a:ext uri="{9D8B030D-6E8A-4147-A177-3AD203B41FA5}">
                      <a16:colId xmlns:a16="http://schemas.microsoft.com/office/drawing/2014/main" val="20002"/>
                    </a:ext>
                  </a:extLst>
                </a:gridCol>
                <a:gridCol w="1001194">
                  <a:extLst>
                    <a:ext uri="{9D8B030D-6E8A-4147-A177-3AD203B41FA5}">
                      <a16:colId xmlns:a16="http://schemas.microsoft.com/office/drawing/2014/main" val="20005"/>
                    </a:ext>
                  </a:extLst>
                </a:gridCol>
                <a:gridCol w="407289">
                  <a:extLst>
                    <a:ext uri="{9D8B030D-6E8A-4147-A177-3AD203B41FA5}">
                      <a16:colId xmlns:a16="http://schemas.microsoft.com/office/drawing/2014/main" val="20006"/>
                    </a:ext>
                  </a:extLst>
                </a:gridCol>
                <a:gridCol w="608575">
                  <a:extLst>
                    <a:ext uri="{9D8B030D-6E8A-4147-A177-3AD203B41FA5}">
                      <a16:colId xmlns:a16="http://schemas.microsoft.com/office/drawing/2014/main" val="2617781970"/>
                    </a:ext>
                  </a:extLst>
                </a:gridCol>
                <a:gridCol w="608575">
                  <a:extLst>
                    <a:ext uri="{9D8B030D-6E8A-4147-A177-3AD203B41FA5}">
                      <a16:colId xmlns:a16="http://schemas.microsoft.com/office/drawing/2014/main" val="20007"/>
                    </a:ext>
                  </a:extLst>
                </a:gridCol>
                <a:gridCol w="1241394">
                  <a:extLst>
                    <a:ext uri="{9D8B030D-6E8A-4147-A177-3AD203B41FA5}">
                      <a16:colId xmlns:a16="http://schemas.microsoft.com/office/drawing/2014/main" val="20008"/>
                    </a:ext>
                  </a:extLst>
                </a:gridCol>
                <a:gridCol w="1089108">
                  <a:extLst>
                    <a:ext uri="{9D8B030D-6E8A-4147-A177-3AD203B41FA5}">
                      <a16:colId xmlns:a16="http://schemas.microsoft.com/office/drawing/2014/main" val="20009"/>
                    </a:ext>
                  </a:extLst>
                </a:gridCol>
                <a:gridCol w="1004680">
                  <a:extLst>
                    <a:ext uri="{9D8B030D-6E8A-4147-A177-3AD203B41FA5}">
                      <a16:colId xmlns:a16="http://schemas.microsoft.com/office/drawing/2014/main" val="20010"/>
                    </a:ext>
                  </a:extLst>
                </a:gridCol>
                <a:gridCol w="1004680">
                  <a:extLst>
                    <a:ext uri="{9D8B030D-6E8A-4147-A177-3AD203B41FA5}">
                      <a16:colId xmlns:a16="http://schemas.microsoft.com/office/drawing/2014/main" val="20012"/>
                    </a:ext>
                  </a:extLst>
                </a:gridCol>
                <a:gridCol w="912934">
                  <a:extLst>
                    <a:ext uri="{9D8B030D-6E8A-4147-A177-3AD203B41FA5}">
                      <a16:colId xmlns:a16="http://schemas.microsoft.com/office/drawing/2014/main" val="20013"/>
                    </a:ext>
                  </a:extLst>
                </a:gridCol>
              </a:tblGrid>
              <a:tr h="21764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393982">
                <a:tc>
                  <a:txBody>
                    <a:bodyPr/>
                    <a:lstStyle/>
                    <a:p>
                      <a:pPr algn="ctr" fontAlgn="t"/>
                      <a:r>
                        <a:rPr lang="en-US" sz="900" b="0" i="0" u="none" strike="noStrike" dirty="0">
                          <a:solidFill>
                            <a:srgbClr val="000000"/>
                          </a:solidFill>
                          <a:effectLst/>
                          <a:latin typeface="+mn-lt"/>
                        </a:rPr>
                        <a:t>940042</a:t>
                      </a:r>
                    </a:p>
                  </a:txBody>
                  <a:tcPr marL="6350" marR="6350" marT="6350" marB="0"/>
                </a:tc>
                <a:tc>
                  <a:txBody>
                    <a:bodyPr/>
                    <a:lstStyle/>
                    <a:p>
                      <a:pPr algn="l" fontAlgn="t"/>
                      <a:r>
                        <a:rPr lang="en-US" sz="9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900" b="0" i="0" u="none" strike="noStrike" dirty="0" err="1">
                          <a:solidFill>
                            <a:srgbClr val="000000"/>
                          </a:solidFill>
                          <a:effectLst/>
                          <a:latin typeface="+mn-lt"/>
                        </a:rPr>
                        <a:t>FS_eANL</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SA#100 (Jun.2023</a:t>
                      </a:r>
                      <a:r>
                        <a:rPr lang="en-US" altLang="zh-CN" sz="900" b="1" i="0" u="none" strike="noStrike" kern="1200" dirty="0">
                          <a:solidFill>
                            <a:srgbClr val="0000FF"/>
                          </a:solidFill>
                          <a:effectLst/>
                          <a:latin typeface="+mn-lt"/>
                          <a:ea typeface="等线" panose="02010600030101010101" pitchFamily="2" charset="-122"/>
                          <a:cs typeface="+mn-cs"/>
                        </a:rPr>
                        <a:t>)-&gt;-&gt;SA#102(Dec 2023)</a:t>
                      </a:r>
                      <a:endParaRPr lang="zh-CN" altLang="en-US" sz="9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SP-211446</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0-&gt;10-&gt;25-&gt;25-&gt;30-&gt;30%-&gt;</a:t>
                      </a:r>
                      <a:r>
                        <a:rPr lang="en-US" altLang="zh-CN" sz="900" b="0" kern="1200" dirty="0">
                          <a:solidFill>
                            <a:srgbClr val="FF0000"/>
                          </a:solidFill>
                          <a:effectLst/>
                          <a:latin typeface="+mn-lt"/>
                          <a:ea typeface="+mn-ea"/>
                          <a:cs typeface="Arial" panose="020B0604020202020204" pitchFamily="34" charset="0"/>
                        </a:rPr>
                        <a:t>70% with WA-&gt;75%-&gt;75-&gt;85%</a:t>
                      </a:r>
                      <a:endParaRPr lang="zh-CN" altLang="en-US" sz="900" b="0" kern="1200" dirty="0">
                        <a:solidFill>
                          <a:srgbClr val="FF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28.910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73027">
                <a:tc>
                  <a:txBody>
                    <a:bodyPr/>
                    <a:lstStyle/>
                    <a:p>
                      <a:pPr algn="ctr" fontAlgn="t"/>
                      <a:r>
                        <a:rPr lang="en-US" sz="900" b="0" i="0" u="none" strike="noStrike" dirty="0">
                          <a:solidFill>
                            <a:srgbClr val="000000"/>
                          </a:solidFill>
                          <a:effectLst/>
                          <a:latin typeface="+mn-lt"/>
                        </a:rPr>
                        <a:t>940041</a:t>
                      </a:r>
                    </a:p>
                  </a:txBody>
                  <a:tcPr marL="6350" marR="6350" marT="6350" marB="0"/>
                </a:tc>
                <a:tc>
                  <a:txBody>
                    <a:bodyPr/>
                    <a:lstStyle/>
                    <a:p>
                      <a:pPr algn="l" fontAlgn="t"/>
                      <a:r>
                        <a:rPr lang="en-US" sz="9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900" b="0" i="0" u="none" strike="noStrike">
                          <a:solidFill>
                            <a:srgbClr val="000000"/>
                          </a:solidFill>
                          <a:effectLst/>
                          <a:latin typeface="+mn-lt"/>
                        </a:rPr>
                        <a:t>FS_ANLEVA</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SA#102 (Dec.2023)</a:t>
                      </a:r>
                      <a:r>
                        <a:rPr lang="en-US" altLang="zh-CN" sz="900" b="1" i="0" u="none" strike="noStrike" kern="1200" dirty="0">
                          <a:solidFill>
                            <a:srgbClr val="0000FF"/>
                          </a:solidFill>
                          <a:effectLst/>
                          <a:latin typeface="+mn-lt"/>
                          <a:ea typeface="等线" panose="02010600030101010101" pitchFamily="2" charset="-122"/>
                          <a:cs typeface="+mn-cs"/>
                        </a:rPr>
                        <a:t>-&gt;-&gt;SA#103(Mar 2024)</a:t>
                      </a:r>
                    </a:p>
                    <a:p>
                      <a:pPr marL="0" algn="l" defTabSz="1219170" rtl="0" eaLnBrk="1" fontAlgn="t" latinLnBrk="0" hangingPunct="1">
                        <a:lnSpc>
                          <a:spcPct val="150000"/>
                        </a:lnSpc>
                        <a:spcAft>
                          <a:spcPts val="0"/>
                        </a:spcAft>
                      </a:pPr>
                      <a:endParaRPr lang="zh-CN" altLang="en-US" sz="900" b="0" i="0" u="none" strike="noStrike" kern="1200" dirty="0">
                        <a:solidFill>
                          <a:srgbClr val="000000"/>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SP-211445</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900" dirty="0">
                          <a:latin typeface="+mn-lt"/>
                        </a:rPr>
                        <a:t>update</a:t>
                      </a:r>
                      <a:r>
                        <a:rPr lang="en-US" altLang="zh-CN" sz="900" dirty="0">
                          <a:latin typeface="+mn-lt"/>
                        </a:rPr>
                        <a:t> TR title to align with SA5 official title</a:t>
                      </a: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0-&gt;10-&gt;10-&gt;10-&gt;10-&gt;10%-&gt;</a:t>
                      </a:r>
                      <a:r>
                        <a:rPr lang="en-US" altLang="zh-CN" sz="900" b="0" kern="1200" dirty="0">
                          <a:solidFill>
                            <a:srgbClr val="FF0000"/>
                          </a:solidFill>
                          <a:effectLst/>
                          <a:latin typeface="+mn-lt"/>
                          <a:ea typeface="+mn-ea"/>
                          <a:cs typeface="Arial" panose="020B0604020202020204" pitchFamily="34" charset="0"/>
                        </a:rPr>
                        <a:t>60% with WA-&gt;60-&gt;70%</a:t>
                      </a:r>
                      <a:endParaRPr lang="zh-CN" altLang="en-US" sz="900" b="0" kern="1200" dirty="0">
                        <a:solidFill>
                          <a:srgbClr val="FF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28.909</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332020">
                <a:tc>
                  <a:txBody>
                    <a:bodyPr/>
                    <a:lstStyle/>
                    <a:p>
                      <a:pPr algn="ctr" fontAlgn="t"/>
                      <a:r>
                        <a:rPr lang="en-US" sz="900" b="0" i="0" u="none" strike="noStrike" dirty="0">
                          <a:solidFill>
                            <a:srgbClr val="000000"/>
                          </a:solidFill>
                          <a:effectLst/>
                          <a:latin typeface="+mn-lt"/>
                        </a:rPr>
                        <a:t>940046</a:t>
                      </a:r>
                    </a:p>
                  </a:txBody>
                  <a:tcPr marL="6350" marR="6350" marT="6350" marB="0">
                    <a:solidFill>
                      <a:schemeClr val="bg1">
                        <a:lumMod val="65000"/>
                      </a:schemeClr>
                    </a:solidFill>
                  </a:tcPr>
                </a:tc>
                <a:tc>
                  <a:txBody>
                    <a:bodyPr/>
                    <a:lstStyle/>
                    <a:p>
                      <a:pPr algn="l" fontAlgn="t"/>
                      <a:r>
                        <a:rPr lang="en-US" sz="900" b="0" i="0" u="none" strike="noStrike" dirty="0">
                          <a:solidFill>
                            <a:schemeClr val="tx1"/>
                          </a:solidFill>
                          <a:effectLst/>
                          <a:latin typeface="+mn-lt"/>
                        </a:rPr>
                        <a:t>Study on enhanced intent driven management services for mobile networks </a:t>
                      </a:r>
                    </a:p>
                  </a:txBody>
                  <a:tcPr marL="6350" marR="6350" marT="6350" marB="0">
                    <a:solidFill>
                      <a:schemeClr val="bg1">
                        <a:lumMod val="65000"/>
                      </a:schemeClr>
                    </a:solidFill>
                  </a:tcPr>
                </a:tc>
                <a:tc>
                  <a:txBody>
                    <a:bodyPr/>
                    <a:lstStyle/>
                    <a:p>
                      <a:pPr algn="l" fontAlgn="t"/>
                      <a:r>
                        <a:rPr lang="en-US" sz="900" b="0" i="0" u="none" strike="noStrike" dirty="0" err="1">
                          <a:solidFill>
                            <a:srgbClr val="000000"/>
                          </a:solidFill>
                          <a:effectLst/>
                          <a:latin typeface="+mn-lt"/>
                        </a:rPr>
                        <a:t>FS_eIDMS_MN</a:t>
                      </a:r>
                      <a:endParaRPr lang="en-US" sz="900" b="0" i="0" u="none" strike="noStrike" dirty="0">
                        <a:solidFill>
                          <a:srgbClr val="000000"/>
                        </a:solidFill>
                        <a:effectLst/>
                        <a:latin typeface="+mn-lt"/>
                      </a:endParaRP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SA#100(June 2023)</a:t>
                      </a:r>
                      <a:endParaRPr lang="zh-CN" altLang="zh-CN" sz="9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altLang="zh-CN" sz="900" b="0" i="0" u="none" strike="noStrike" kern="1200" dirty="0">
                          <a:solidFill>
                            <a:srgbClr val="0000FF"/>
                          </a:solidFill>
                          <a:effectLst/>
                          <a:highlight>
                            <a:srgbClr val="00FF00"/>
                          </a:highlight>
                          <a:latin typeface="+mn-lt"/>
                          <a:ea typeface="+mn-ea"/>
                          <a:cs typeface="+mn-cs"/>
                        </a:rPr>
                        <a:t>100%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SP-211450</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0-&gt;15-&gt;40-</a:t>
                      </a:r>
                      <a:r>
                        <a:rPr lang="en-US" altLang="zh-CN" sz="900" kern="1200" dirty="0">
                          <a:solidFill>
                            <a:srgbClr val="000000"/>
                          </a:solidFill>
                          <a:effectLst/>
                          <a:latin typeface="+mn-lt"/>
                          <a:ea typeface="宋体" panose="02010600030101010101" pitchFamily="2" charset="-122"/>
                          <a:cs typeface="Arial" panose="020B0604020202020204" pitchFamily="34" charset="0"/>
                        </a:rPr>
                        <a:t>&gt;65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-&gt;80-&gt;90-&gt;98-&gt;100%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28.912</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 Ericsson</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3"/>
                  </a:ext>
                </a:extLst>
              </a:tr>
              <a:tr h="346906">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b="0" kern="1200" dirty="0">
                          <a:solidFill>
                            <a:schemeClr val="tx1"/>
                          </a:solidFill>
                          <a:effectLst/>
                          <a:latin typeface="+mn-lt"/>
                          <a:ea typeface="+mn-ea"/>
                          <a:cs typeface="Arial" panose="020B0604020202020204" pitchFamily="34" charset="0"/>
                        </a:rPr>
                        <a:t>-&gt; SA#101 (Sep 2023)</a:t>
                      </a:r>
                      <a:endParaRPr lang="en-US"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0-&gt;10-&gt;20-&gt;35-&gt;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40-&gt;50-&gt;60-&gt;70-&gt;85%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522111">
                <a:tc>
                  <a:txBody>
                    <a:bodyPr/>
                    <a:lstStyle/>
                    <a:p>
                      <a:pPr algn="ctr" fontAlgn="t"/>
                      <a:r>
                        <a:rPr lang="en-US" sz="900" b="0" i="0" u="none" strike="noStrike" dirty="0">
                          <a:solidFill>
                            <a:srgbClr val="000000"/>
                          </a:solidFill>
                          <a:effectLst/>
                          <a:latin typeface="+mn-lt"/>
                        </a:rPr>
                        <a:t>940039</a:t>
                      </a:r>
                    </a:p>
                  </a:txBody>
                  <a:tcPr marL="6350" marR="6350" marT="6350" marB="0">
                    <a:solidFill>
                      <a:schemeClr val="bg1">
                        <a:lumMod val="65000"/>
                      </a:schemeClr>
                    </a:solidFill>
                  </a:tcPr>
                </a:tc>
                <a:tc>
                  <a:txBody>
                    <a:bodyPr/>
                    <a:lstStyle/>
                    <a:p>
                      <a:pPr algn="l" fontAlgn="t"/>
                      <a:r>
                        <a:rPr lang="en-US" sz="900" b="0" i="0" u="none" strike="noStrike" kern="1200" dirty="0">
                          <a:solidFill>
                            <a:schemeClr val="tx1"/>
                          </a:solidFill>
                          <a:effectLst/>
                          <a:latin typeface="+mn-lt"/>
                          <a:ea typeface="+mn-ea"/>
                          <a:cs typeface="+mn-cs"/>
                        </a:rPr>
                        <a:t>Study on AI/ML management </a:t>
                      </a:r>
                    </a:p>
                  </a:txBody>
                  <a:tcPr marL="6350" marR="6350" marT="6350" marB="0">
                    <a:solidFill>
                      <a:schemeClr val="bg1">
                        <a:lumMod val="65000"/>
                      </a:schemeClr>
                    </a:solidFill>
                  </a:tcPr>
                </a:tc>
                <a:tc>
                  <a:txBody>
                    <a:bodyPr/>
                    <a:lstStyle/>
                    <a:p>
                      <a:pPr algn="l" fontAlgn="t"/>
                      <a:r>
                        <a:rPr lang="en-US" sz="900" b="0" i="0" u="none" strike="noStrike" dirty="0">
                          <a:solidFill>
                            <a:srgbClr val="000000"/>
                          </a:solidFill>
                          <a:effectLst/>
                          <a:latin typeface="+mn-lt"/>
                        </a:rPr>
                        <a:t>FS_AIML_MGMT</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rPr>
                        <a:t>SA#100(June 2023)</a:t>
                      </a:r>
                      <a:endParaRPr kumimoji="0" lang="zh-CN"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kern="1200" dirty="0">
                          <a:solidFill>
                            <a:srgbClr val="000000"/>
                          </a:solidFill>
                          <a:effectLst/>
                          <a:latin typeface="+mn-lt"/>
                          <a:ea typeface="+mn-ea"/>
                          <a:cs typeface="Arial" panose="020B0604020202020204" pitchFamily="34" charset="0"/>
                        </a:rPr>
                        <a:t>SP-211443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endParaRPr lang="zh-CN" altLang="en-US"/>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SA1, SA2, RAN3,RAN2 </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-&gt;55%-&gt;85%-&gt;95-&gt;100%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28.908</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fr-FR" altLang="zh-CN" sz="900" kern="1200" dirty="0">
                          <a:solidFill>
                            <a:srgbClr val="000000"/>
                          </a:solidFill>
                          <a:effectLst/>
                          <a:latin typeface="+mn-lt"/>
                          <a:ea typeface="+mn-ea"/>
                          <a:cs typeface="Arial" panose="020B0604020202020204" pitchFamily="34" charset="0"/>
                        </a:rPr>
                        <a:t>Intel, NEC</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5"/>
                  </a:ext>
                </a:extLst>
              </a:tr>
              <a:tr h="547468">
                <a:tc>
                  <a:txBody>
                    <a:bodyPr/>
                    <a:lstStyle/>
                    <a:p>
                      <a:pPr algn="ctr" fontAlgn="t"/>
                      <a:r>
                        <a:rPr lang="en-US" sz="900" b="0" i="0" u="none" strike="noStrike" dirty="0">
                          <a:solidFill>
                            <a:srgbClr val="000000"/>
                          </a:solidFill>
                          <a:effectLst/>
                          <a:latin typeface="+mn-lt"/>
                        </a:rPr>
                        <a:t>940034</a:t>
                      </a:r>
                    </a:p>
                  </a:txBody>
                  <a:tcPr marL="6350" marR="6350" marT="6350" marB="0">
                    <a:solidFill>
                      <a:schemeClr val="bg1">
                        <a:lumMod val="75000"/>
                      </a:schemeClr>
                    </a:solidFill>
                  </a:tcPr>
                </a:tc>
                <a:tc>
                  <a:txBody>
                    <a:bodyPr/>
                    <a:lstStyle/>
                    <a:p>
                      <a:pPr algn="l" fontAlgn="t"/>
                      <a:r>
                        <a:rPr lang="en-US" sz="900" b="0" i="0" u="none" strike="noStrike" dirty="0">
                          <a:solidFill>
                            <a:schemeClr val="tx1"/>
                          </a:solidFill>
                          <a:effectLst/>
                          <a:latin typeface="+mn-lt"/>
                        </a:rPr>
                        <a:t>Study on Enhancement of the management aspects related to NWDAF </a:t>
                      </a:r>
                    </a:p>
                  </a:txBody>
                  <a:tcPr marL="6350" marR="6350" marT="6350" marB="0">
                    <a:solidFill>
                      <a:schemeClr val="bg1">
                        <a:lumMod val="75000"/>
                      </a:schemeClr>
                    </a:solidFill>
                  </a:tcPr>
                </a:tc>
                <a:tc>
                  <a:txBody>
                    <a:bodyPr/>
                    <a:lstStyle/>
                    <a:p>
                      <a:pPr algn="l" fontAlgn="t"/>
                      <a:r>
                        <a:rPr lang="en-US" sz="900" b="0" i="0" u="none" strike="noStrike" dirty="0">
                          <a:solidFill>
                            <a:srgbClr val="000000"/>
                          </a:solidFill>
                          <a:effectLst/>
                          <a:latin typeface="+mn-lt"/>
                        </a:rPr>
                        <a:t>FS_MANWDAF</a:t>
                      </a:r>
                    </a:p>
                  </a:txBody>
                  <a:tcPr marL="6350" marR="6350" marT="6350" marB="0">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rPr>
                        <a:t>SA#100(June 2023)</a:t>
                      </a:r>
                      <a:endParaRPr kumimoji="0" lang="zh-CN"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SP-211435</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75000"/>
                      </a:schemeClr>
                    </a:solidFill>
                  </a:tcPr>
                </a:tc>
                <a:tc>
                  <a:txBody>
                    <a:bodyPr/>
                    <a:lstStyle/>
                    <a:p>
                      <a:endParaRPr lang="zh-CN" altLang="en-US" dirty="0"/>
                    </a:p>
                  </a:txBody>
                  <a:tcPr marL="36002" marR="36002" marT="0" marB="0">
                    <a:solidFill>
                      <a:schemeClr val="bg1">
                        <a:lumMod val="75000"/>
                      </a:schemeClr>
                    </a:solidFill>
                  </a:tcPr>
                </a:tc>
                <a:tc>
                  <a:txBody>
                    <a:bodyPr/>
                    <a:lstStyle/>
                    <a:p>
                      <a:pP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0-&gt;5-&gt;</a:t>
                      </a:r>
                      <a:r>
                        <a:rPr lang="en-US" altLang="zh-CN" sz="900" kern="1200" dirty="0">
                          <a:solidFill>
                            <a:srgbClr val="000000"/>
                          </a:solidFill>
                          <a:effectLst/>
                          <a:latin typeface="+mn-lt"/>
                          <a:ea typeface="宋体" panose="02010600030101010101" pitchFamily="2" charset="-122"/>
                          <a:cs typeface="Arial" panose="020B0604020202020204" pitchFamily="34" charset="0"/>
                        </a:rPr>
                        <a:t>30-&gt;60-&gt; 65-&gt;75-&gt;95-&gt;100%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28.864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Telecom</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extLst>
                  <a:ext uri="{0D108BD9-81ED-4DB2-BD59-A6C34878D82A}">
                    <a16:rowId xmlns:a16="http://schemas.microsoft.com/office/drawing/2014/main" val="10006"/>
                  </a:ext>
                </a:extLst>
              </a:tr>
              <a:tr h="471351">
                <a:tc>
                  <a:txBody>
                    <a:bodyPr/>
                    <a:lstStyle/>
                    <a:p>
                      <a:pPr algn="ctr" fontAlgn="t"/>
                      <a:r>
                        <a:rPr lang="en-US" sz="900" b="0" i="0" u="none" strike="noStrike" dirty="0">
                          <a:solidFill>
                            <a:srgbClr val="000000"/>
                          </a:solidFill>
                          <a:effectLst/>
                          <a:latin typeface="+mn-lt"/>
                        </a:rPr>
                        <a:t>950035</a:t>
                      </a:r>
                    </a:p>
                  </a:txBody>
                  <a:tcPr marL="6350" marR="6350" marT="6350" marB="0"/>
                </a:tc>
                <a:tc>
                  <a:txBody>
                    <a:bodyPr/>
                    <a:lstStyle/>
                    <a:p>
                      <a:pPr algn="l" fontAlgn="t"/>
                      <a:r>
                        <a:rPr lang="en-US" sz="9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9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mn-ea"/>
                          <a:cs typeface="Arial" panose="020B0604020202020204" pitchFamily="34" charset="0"/>
                        </a:rPr>
                        <a:t>SA#100 (Jun 2023)</a:t>
                      </a:r>
                    </a:p>
                    <a:p>
                      <a:pPr marL="0" algn="ctr" defTabSz="1219170" rtl="0" eaLnBrk="1" latinLnBrk="0" hangingPunct="1">
                        <a:lnSpc>
                          <a:spcPct val="150000"/>
                        </a:lnSpc>
                        <a:spcAft>
                          <a:spcPts val="0"/>
                        </a:spcAft>
                      </a:pPr>
                      <a:r>
                        <a:rPr lang="fr-FR" altLang="zh-CN" sz="900" b="1" kern="1200" dirty="0">
                          <a:solidFill>
                            <a:srgbClr val="0000FF"/>
                          </a:solidFill>
                          <a:effectLst/>
                          <a:latin typeface="+mn-lt"/>
                          <a:ea typeface="+mn-ea"/>
                          <a:cs typeface="Arial" panose="020B0604020202020204" pitchFamily="34" charset="0"/>
                        </a:rPr>
                        <a:t>-&gt;SA#103(Mar 2024)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9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40%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0-&gt;10-&gt;10-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FF3300"/>
                          </a:solidFill>
                          <a:effectLst/>
                          <a:latin typeface="+mn-lt"/>
                          <a:ea typeface="宋体" panose="02010600030101010101" pitchFamily="2" charset="-122"/>
                          <a:cs typeface="Arial" panose="020B0604020202020204" pitchFamily="34" charset="0"/>
                        </a:rPr>
                        <a:t>-&gt;20%-&gt;20-</a:t>
                      </a:r>
                      <a:r>
                        <a:rPr lang="en-US" altLang="zh-CN" sz="900" kern="1200" dirty="0">
                          <a:solidFill>
                            <a:schemeClr val="tx1"/>
                          </a:solidFill>
                          <a:effectLst/>
                          <a:latin typeface="+mn-lt"/>
                          <a:ea typeface="宋体" panose="02010600030101010101" pitchFamily="2" charset="-122"/>
                          <a:cs typeface="Arial" panose="020B0604020202020204" pitchFamily="34" charset="0"/>
                        </a:rPr>
                        <a:t>&gt;30-&gt;30-&gt;30-&gt;40%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28.830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346906">
                <a:tc>
                  <a:txBody>
                    <a:bodyPr/>
                    <a:lstStyle/>
                    <a:p>
                      <a:pPr algn="ctr" fontAlgn="t"/>
                      <a:r>
                        <a:rPr lang="en-US" sz="900" b="0" i="0" u="none" strike="noStrike" dirty="0">
                          <a:solidFill>
                            <a:srgbClr val="000000"/>
                          </a:solidFill>
                          <a:effectLst/>
                          <a:latin typeface="+mn-lt"/>
                        </a:rPr>
                        <a:t>960024</a:t>
                      </a:r>
                    </a:p>
                  </a:txBody>
                  <a:tcPr marL="6350" marR="6350" marT="6350" marB="0"/>
                </a:tc>
                <a:tc>
                  <a:txBody>
                    <a:bodyPr/>
                    <a:lstStyle/>
                    <a:p>
                      <a:pPr algn="l" fontAlgn="t"/>
                      <a:r>
                        <a:rPr lang="en-US" sz="9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9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dirty="0">
                          <a:solidFill>
                            <a:srgbClr val="0000FF"/>
                          </a:solidFill>
                          <a:highlight>
                            <a:srgbClr val="00FF00"/>
                          </a:highlight>
                          <a:latin typeface="+mn-lt"/>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endParaRPr lang="en-GB" sz="900" dirty="0">
                        <a:solidFill>
                          <a:srgbClr val="0000FF"/>
                        </a:solidFill>
                        <a:latin typeface="+mn-lt"/>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900" kern="1200" dirty="0">
                          <a:solidFill>
                            <a:srgbClr val="000000"/>
                          </a:solidFill>
                          <a:effectLst/>
                          <a:latin typeface="+mn-lt"/>
                          <a:ea typeface="宋体" panose="02010600030101010101" pitchFamily="2" charset="-122"/>
                          <a:cs typeface="Arial" panose="020B0604020202020204" pitchFamily="34" charset="0"/>
                        </a:rPr>
                        <a:t>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-&gt;10</a:t>
                      </a:r>
                      <a:r>
                        <a:rPr lang="en-US" altLang="zh-CN" sz="900" kern="1200" baseline="0" dirty="0">
                          <a:solidFill>
                            <a:srgbClr val="000000"/>
                          </a:solidFill>
                          <a:effectLst/>
                          <a:latin typeface="+mn-lt"/>
                          <a:ea typeface="宋体" panose="02010600030101010101" pitchFamily="2" charset="-122"/>
                          <a:cs typeface="Arial" panose="020B0604020202020204" pitchFamily="34" charset="0"/>
                        </a:rPr>
                        <a:t>-&gt;100 </a:t>
                      </a:r>
                      <a:r>
                        <a:rPr lang="fr-FR" altLang="zh-CN" sz="900" kern="1200" dirty="0">
                          <a:solidFill>
                            <a:srgbClr val="000000"/>
                          </a:solidFill>
                          <a:effectLst/>
                          <a:latin typeface="+mn-lt"/>
                          <a:ea typeface="宋体" panose="02010600030101010101" pitchFamily="2" charset="-122"/>
                          <a:cs typeface="Arial" panose="020B0604020202020204" pitchFamily="34" charset="0"/>
                        </a:rPr>
                        <a:t>%</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kern="1200" dirty="0">
                          <a:solidFill>
                            <a:srgbClr val="000000"/>
                          </a:solidFill>
                          <a:effectLst/>
                          <a:latin typeface="+mn-lt"/>
                          <a:ea typeface="+mn-ea"/>
                          <a:cs typeface="Arial" panose="020B0604020202020204" pitchFamily="34" charset="0"/>
                        </a:rPr>
                        <a:t>28.838</a:t>
                      </a:r>
                      <a:endParaRPr lang="zh-CN" sz="9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Intel</a:t>
                      </a:r>
                      <a:r>
                        <a:rPr lang="en-US" altLang="zh-CN" sz="900" kern="1200" dirty="0">
                          <a:solidFill>
                            <a:srgbClr val="000000"/>
                          </a:solidFill>
                          <a:effectLst/>
                          <a:latin typeface="+mn-lt"/>
                          <a:ea typeface="宋体" panose="02010600030101010101" pitchFamily="2" charset="-122"/>
                          <a:cs typeface="Arial" panose="020B0604020202020204" pitchFamily="34" charset="0"/>
                        </a:rPr>
                        <a:t>,</a:t>
                      </a:r>
                      <a:r>
                        <a:rPr lang="zh-CN" altLang="en-US"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宋体" panose="02010600030101010101" pitchFamily="2" charset="-122"/>
                          <a:cs typeface="Arial" panose="020B0604020202020204" pitchFamily="34" charset="0"/>
                        </a:rPr>
                        <a:t>China</a:t>
                      </a:r>
                      <a:r>
                        <a:rPr lang="zh-CN" altLang="en-US"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宋体" panose="02010600030101010101" pitchFamily="2" charset="-122"/>
                          <a:cs typeface="Arial" panose="020B0604020202020204" pitchFamily="34" charset="0"/>
                        </a:rPr>
                        <a:t>Mobile</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007842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(1/2) </a:t>
            </a:r>
            <a:endParaRPr lang="en-US" altLang="en-US" sz="2800" dirty="0"/>
          </a:p>
        </p:txBody>
      </p:sp>
      <p:graphicFrame>
        <p:nvGraphicFramePr>
          <p:cNvPr id="2" name="表格 1"/>
          <p:cNvGraphicFramePr>
            <a:graphicFrameLocks noGrp="1"/>
          </p:cNvGraphicFramePr>
          <p:nvPr>
            <p:extLst>
              <p:ext uri="{D42A27DB-BD31-4B8C-83A1-F6EECF244321}">
                <p14:modId xmlns:p14="http://schemas.microsoft.com/office/powerpoint/2010/main" val="1716068858"/>
              </p:ext>
            </p:extLst>
          </p:nvPr>
        </p:nvGraphicFramePr>
        <p:xfrm>
          <a:off x="117861" y="915263"/>
          <a:ext cx="11621056" cy="1558685"/>
        </p:xfrm>
        <a:graphic>
          <a:graphicData uri="http://schemas.openxmlformats.org/drawingml/2006/table">
            <a:tbl>
              <a:tblPr firstRow="1" firstCol="1" bandRow="1">
                <a:tableStyleId>{F5AB1C69-6EDB-4FF4-983F-18BD219EF322}</a:tableStyleId>
              </a:tblPr>
              <a:tblGrid>
                <a:gridCol w="521820">
                  <a:extLst>
                    <a:ext uri="{9D8B030D-6E8A-4147-A177-3AD203B41FA5}">
                      <a16:colId xmlns:a16="http://schemas.microsoft.com/office/drawing/2014/main" val="20000"/>
                    </a:ext>
                  </a:extLst>
                </a:gridCol>
                <a:gridCol w="2683649">
                  <a:extLst>
                    <a:ext uri="{9D8B030D-6E8A-4147-A177-3AD203B41FA5}">
                      <a16:colId xmlns:a16="http://schemas.microsoft.com/office/drawing/2014/main" val="20001"/>
                    </a:ext>
                  </a:extLst>
                </a:gridCol>
                <a:gridCol w="694030">
                  <a:extLst>
                    <a:ext uri="{9D8B030D-6E8A-4147-A177-3AD203B41FA5}">
                      <a16:colId xmlns:a16="http://schemas.microsoft.com/office/drawing/2014/main" val="20002"/>
                    </a:ext>
                  </a:extLst>
                </a:gridCol>
                <a:gridCol w="809512">
                  <a:extLst>
                    <a:ext uri="{9D8B030D-6E8A-4147-A177-3AD203B41FA5}">
                      <a16:colId xmlns:a16="http://schemas.microsoft.com/office/drawing/2014/main" val="20005"/>
                    </a:ext>
                  </a:extLst>
                </a:gridCol>
                <a:gridCol w="409351">
                  <a:extLst>
                    <a:ext uri="{9D8B030D-6E8A-4147-A177-3AD203B41FA5}">
                      <a16:colId xmlns:a16="http://schemas.microsoft.com/office/drawing/2014/main" val="20006"/>
                    </a:ext>
                  </a:extLst>
                </a:gridCol>
                <a:gridCol w="611655">
                  <a:extLst>
                    <a:ext uri="{9D8B030D-6E8A-4147-A177-3AD203B41FA5}">
                      <a16:colId xmlns:a16="http://schemas.microsoft.com/office/drawing/2014/main" val="2339014609"/>
                    </a:ext>
                  </a:extLst>
                </a:gridCol>
                <a:gridCol w="611655">
                  <a:extLst>
                    <a:ext uri="{9D8B030D-6E8A-4147-A177-3AD203B41FA5}">
                      <a16:colId xmlns:a16="http://schemas.microsoft.com/office/drawing/2014/main" val="20007"/>
                    </a:ext>
                  </a:extLst>
                </a:gridCol>
                <a:gridCol w="1247678">
                  <a:extLst>
                    <a:ext uri="{9D8B030D-6E8A-4147-A177-3AD203B41FA5}">
                      <a16:colId xmlns:a16="http://schemas.microsoft.com/office/drawing/2014/main" val="20008"/>
                    </a:ext>
                  </a:extLst>
                </a:gridCol>
                <a:gridCol w="1094620">
                  <a:extLst>
                    <a:ext uri="{9D8B030D-6E8A-4147-A177-3AD203B41FA5}">
                      <a16:colId xmlns:a16="http://schemas.microsoft.com/office/drawing/2014/main" val="20009"/>
                    </a:ext>
                  </a:extLst>
                </a:gridCol>
                <a:gridCol w="1009766">
                  <a:extLst>
                    <a:ext uri="{9D8B030D-6E8A-4147-A177-3AD203B41FA5}">
                      <a16:colId xmlns:a16="http://schemas.microsoft.com/office/drawing/2014/main" val="20010"/>
                    </a:ext>
                  </a:extLst>
                </a:gridCol>
                <a:gridCol w="1009766">
                  <a:extLst>
                    <a:ext uri="{9D8B030D-6E8A-4147-A177-3AD203B41FA5}">
                      <a16:colId xmlns:a16="http://schemas.microsoft.com/office/drawing/2014/main" val="20012"/>
                    </a:ext>
                  </a:extLst>
                </a:gridCol>
                <a:gridCol w="917554">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SA#100 (Jun.</a:t>
                      </a:r>
                      <a:r>
                        <a:rPr lang="en-US" altLang="zh-CN" sz="800" b="0" i="0" u="none" strike="noStrike" kern="1200" dirty="0">
                          <a:solidFill>
                            <a:schemeClr val="tx1"/>
                          </a:solidFill>
                          <a:effectLst/>
                          <a:latin typeface="+mn-lt"/>
                          <a:ea typeface="等线" panose="02010600030101010101" pitchFamily="2" charset="-122"/>
                          <a:cs typeface="+mn-cs"/>
                        </a:rPr>
                        <a:t>2023</a:t>
                      </a:r>
                      <a:r>
                        <a:rPr lang="en-US" altLang="zh-CN" sz="800" b="1" i="0" u="none" strike="noStrike" kern="1200" dirty="0">
                          <a:solidFill>
                            <a:schemeClr val="tx1"/>
                          </a:solidFill>
                          <a:effectLst/>
                          <a:latin typeface="+mn-lt"/>
                          <a:ea typeface="等线" panose="02010600030101010101" pitchFamily="2" charset="-122"/>
                          <a:cs typeface="+mn-cs"/>
                        </a:rPr>
                        <a: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1" i="0" u="none" strike="noStrike" kern="1200" dirty="0">
                          <a:solidFill>
                            <a:srgbClr val="0000FF"/>
                          </a:solidFill>
                          <a:effectLst/>
                          <a:latin typeface="+mn-lt"/>
                          <a:ea typeface="等线" panose="02010600030101010101" pitchFamily="2" charset="-122"/>
                          <a:cs typeface="+mn-cs"/>
                        </a:rPr>
                        <a:t>-&gt;SA#102(Dec 2023)</a:t>
                      </a:r>
                      <a:endParaRPr lang="zh-CN" altLang="en-US" sz="8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dk1"/>
                          </a:solidFill>
                          <a:effectLst/>
                          <a:latin typeface="+mn-lt"/>
                          <a:ea typeface="+mn-ea"/>
                          <a:cs typeface="Arial" panose="020B0604020202020204" pitchFamily="34" charset="0"/>
                        </a:rPr>
                        <a:t>0-&gt;10-&gt;25-&gt;25-&gt;30-&gt;30%-&gt;</a:t>
                      </a:r>
                      <a:r>
                        <a:rPr lang="en-US" altLang="zh-CN" sz="800" b="0" kern="1200" dirty="0">
                          <a:solidFill>
                            <a:srgbClr val="FF0000"/>
                          </a:solidFill>
                          <a:effectLst/>
                          <a:latin typeface="+mn-lt"/>
                          <a:ea typeface="+mn-ea"/>
                          <a:cs typeface="Arial" panose="020B0604020202020204" pitchFamily="34" charset="0"/>
                        </a:rPr>
                        <a:t>70% with WA-&gt;75%-&gt;75-&gt;85%</a:t>
                      </a:r>
                      <a:endParaRPr lang="zh-CN" altLang="en-US" sz="800" b="0" kern="1200" dirty="0">
                        <a:solidFill>
                          <a:srgbClr val="FF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07631">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a:solidFill>
                            <a:srgbClr val="000000"/>
                          </a:solidFill>
                          <a:effectLst/>
                          <a:latin typeface="+mn-lt"/>
                        </a:rPr>
                        <a:t>FS_ANLEVA</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SA#102 (Dec.2023)</a:t>
                      </a:r>
                      <a:r>
                        <a:rPr lang="en-US" altLang="zh-CN" sz="800" b="1" i="0" u="none" strike="noStrike" kern="1200" dirty="0">
                          <a:solidFill>
                            <a:srgbClr val="0000FF"/>
                          </a:solidFill>
                          <a:effectLst/>
                          <a:latin typeface="+mn-lt"/>
                          <a:ea typeface="等线" panose="02010600030101010101" pitchFamily="2" charset="-122"/>
                          <a:cs typeface="+mn-cs"/>
                        </a:rPr>
                        <a:t>-&gt;-&gt;SA#103(Mar 2024)</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dk1"/>
                          </a:solidFill>
                          <a:effectLst/>
                          <a:latin typeface="+mn-lt"/>
                          <a:ea typeface="+mn-ea"/>
                          <a:cs typeface="Arial" panose="020B0604020202020204" pitchFamily="34" charset="0"/>
                        </a:rPr>
                        <a:t>0-&gt;10-&gt;10-&gt;10-&gt;10-&gt;10%-</a:t>
                      </a:r>
                      <a:r>
                        <a:rPr lang="en-US" altLang="zh-CN" sz="800" b="0" kern="1200" dirty="0">
                          <a:solidFill>
                            <a:schemeClr val="tx1"/>
                          </a:solidFill>
                          <a:effectLst/>
                          <a:latin typeface="+mn-lt"/>
                          <a:ea typeface="+mn-ea"/>
                          <a:cs typeface="Arial" panose="020B0604020202020204" pitchFamily="34" charset="0"/>
                        </a:rPr>
                        <a:t>&gt;60%-&gt;70%</a:t>
                      </a:r>
                      <a:endParaRPr lang="zh-CN" altLang="en-US" sz="800" b="0" kern="1200" dirty="0">
                        <a:solidFill>
                          <a:schemeClr val="tx1"/>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28.909</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63AA68DA-3EDD-4D51-9B08-BC0DF15C6314}"/>
              </a:ext>
            </a:extLst>
          </p:cNvPr>
          <p:cNvSpPr txBox="1">
            <a:spLocks/>
          </p:cNvSpPr>
          <p:nvPr/>
        </p:nvSpPr>
        <p:spPr>
          <a:xfrm>
            <a:off x="199197" y="2981065"/>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at SA5#150:</a:t>
            </a:r>
          </a:p>
          <a:p>
            <a:pPr marL="988459" lvl="1" indent="-378875" defTabSz="1219170">
              <a:defRPr/>
            </a:pPr>
            <a:r>
              <a:rPr lang="en-US" altLang="zh-CN" sz="1200" kern="0" dirty="0">
                <a:solidFill>
                  <a:prstClr val="black"/>
                </a:solidFill>
              </a:rPr>
              <a:t>add recommendation for KI#5.1b: RAN UE throughput optimization</a:t>
            </a:r>
            <a:endParaRPr lang="fr-FR" altLang="zh-CN" sz="1200" kern="0" dirty="0">
              <a:solidFill>
                <a:prstClr val="black"/>
              </a:solidFill>
            </a:endParaRPr>
          </a:p>
          <a:p>
            <a:pPr marL="988459" lvl="1" indent="-378875" defTabSz="1219170">
              <a:defRPr/>
            </a:pPr>
            <a:r>
              <a:rPr lang="en-US" altLang="zh-CN" sz="1200" kern="0" dirty="0">
                <a:solidFill>
                  <a:prstClr val="black"/>
                </a:solidFill>
              </a:rPr>
              <a:t>add potential solutions for KI#6-1: RAN energy saving </a:t>
            </a:r>
          </a:p>
          <a:p>
            <a:pPr marL="988459" lvl="1" indent="-378875" defTabSz="1219170">
              <a:defRPr/>
            </a:pPr>
            <a:r>
              <a:rPr lang="en-US" altLang="zh-CN" sz="1200" kern="0" dirty="0">
                <a:solidFill>
                  <a:prstClr val="black"/>
                </a:solidFill>
              </a:rPr>
              <a:t>add use cases and requirements for management of ANL.</a:t>
            </a:r>
            <a:endParaRPr lang="en-US" altLang="zh-CN" sz="105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add potential solution for KI #6.2, discuss management of ANL, make conclusion and recommendation for the rest of the KIs and present Draft TR to SA for approval.</a:t>
            </a:r>
            <a:endParaRPr lang="en-US" sz="1050" kern="0" dirty="0">
              <a:solidFill>
                <a:prstClr val="black"/>
              </a:solidFill>
              <a:latin typeface="Calibri"/>
              <a:cs typeface="+mn-cs"/>
            </a:endParaRPr>
          </a:p>
        </p:txBody>
      </p:sp>
      <p:sp>
        <p:nvSpPr>
          <p:cNvPr id="8" name="Content Placeholder 7">
            <a:extLst>
              <a:ext uri="{FF2B5EF4-FFF2-40B4-BE49-F238E27FC236}">
                <a16:creationId xmlns:a16="http://schemas.microsoft.com/office/drawing/2014/main" id="{5C6D7658-53BB-4FFA-A58A-D2604C00B793}"/>
              </a:ext>
            </a:extLst>
          </p:cNvPr>
          <p:cNvSpPr txBox="1">
            <a:spLocks/>
          </p:cNvSpPr>
          <p:nvPr/>
        </p:nvSpPr>
        <p:spPr>
          <a:xfrm>
            <a:off x="6096000" y="2975344"/>
            <a:ext cx="5654002" cy="27897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at SA5#150:</a:t>
            </a:r>
          </a:p>
          <a:p>
            <a:pPr marL="988459" lvl="1" indent="-378875" defTabSz="1219170">
              <a:defRPr/>
            </a:pPr>
            <a:r>
              <a:rPr lang="en-US" altLang="zh-CN" sz="1200" kern="0" dirty="0">
                <a:solidFill>
                  <a:prstClr val="black"/>
                </a:solidFill>
              </a:rPr>
              <a:t>update concept for key effectiveness indicator, add conclusion and recommendation for generic methodology for autonomous network levels evaluation.</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200" kern="0" dirty="0">
                <a:solidFill>
                  <a:prstClr val="black"/>
                </a:solidFill>
              </a:rPr>
              <a:t>add potential solution for KEI of fault management and other use cases defined in Rel-17, </a:t>
            </a:r>
            <a:r>
              <a:rPr lang="en-US" altLang="zh-CN" sz="1200" kern="0" dirty="0" err="1">
                <a:solidFill>
                  <a:prstClr val="black"/>
                </a:solidFill>
              </a:rPr>
              <a:t>analyse</a:t>
            </a:r>
            <a:r>
              <a:rPr lang="en-US" altLang="zh-CN" sz="1200" kern="0" dirty="0">
                <a:solidFill>
                  <a:prstClr val="black"/>
                </a:solidFill>
              </a:rPr>
              <a:t> and discuss the conclusion and recommendation for the KIs without conclusion yet. </a:t>
            </a:r>
            <a:endParaRPr lang="en-US" sz="1200" kern="0" dirty="0">
              <a:solidFill>
                <a:prstClr val="black"/>
              </a:solidFill>
            </a:endParaRPr>
          </a:p>
        </p:txBody>
      </p:sp>
    </p:spTree>
    <p:extLst>
      <p:ext uri="{BB962C8B-B14F-4D97-AF65-F5344CB8AC3E}">
        <p14:creationId xmlns:p14="http://schemas.microsoft.com/office/powerpoint/2010/main" val="288610387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(2/2) </a:t>
            </a:r>
            <a:endParaRPr lang="en-US" altLang="en-US" sz="2800" dirty="0"/>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183185" y="3078771"/>
            <a:ext cx="5486095" cy="311109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SA5#150:</a:t>
            </a:r>
          </a:p>
          <a:p>
            <a:pPr marL="988459" lvl="1" indent="-378875" defTabSz="1219170">
              <a:defRPr/>
            </a:pPr>
            <a:r>
              <a:rPr lang="en-US" altLang="zh-CN" sz="1400" kern="0" dirty="0">
                <a:solidFill>
                  <a:prstClr val="black"/>
                </a:solidFill>
              </a:rPr>
              <a:t>Four of ten contributions where agreed, and good discussions on expectation and expectation object where had, but not yet completed. The main outstanding question is the definition of the object type</a:t>
            </a: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050" kern="0" dirty="0">
                <a:solidFill>
                  <a:prstClr val="black"/>
                </a:solidFill>
                <a:cs typeface="+mn-cs"/>
              </a:rPr>
              <a:t>not identified </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050" kern="0" dirty="0">
                <a:solidFill>
                  <a:prstClr val="black"/>
                </a:solidFill>
                <a:cs typeface="+mn-cs"/>
              </a:rPr>
              <a:t> </a:t>
            </a:r>
            <a:r>
              <a:rPr lang="en-US" sz="1100" kern="0" dirty="0">
                <a:solidFill>
                  <a:prstClr val="black"/>
                </a:solidFill>
                <a:cs typeface="+mn-cs"/>
              </a:rPr>
              <a:t>Complete solution descriptions, conclusions and recommendations.</a:t>
            </a: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1148008630"/>
              </p:ext>
            </p:extLst>
          </p:nvPr>
        </p:nvGraphicFramePr>
        <p:xfrm>
          <a:off x="256800" y="1048744"/>
          <a:ext cx="11528797" cy="1970991"/>
        </p:xfrm>
        <a:graphic>
          <a:graphicData uri="http://schemas.openxmlformats.org/drawingml/2006/table">
            <a:tbl>
              <a:tblPr firstRow="1" firstCol="1" bandRow="1">
                <a:tableStyleId>{F5AB1C69-6EDB-4FF4-983F-18BD219EF322}</a:tableStyleId>
              </a:tblPr>
              <a:tblGrid>
                <a:gridCol w="517678">
                  <a:extLst>
                    <a:ext uri="{9D8B030D-6E8A-4147-A177-3AD203B41FA5}">
                      <a16:colId xmlns:a16="http://schemas.microsoft.com/office/drawing/2014/main" val="20000"/>
                    </a:ext>
                  </a:extLst>
                </a:gridCol>
                <a:gridCol w="2662344">
                  <a:extLst>
                    <a:ext uri="{9D8B030D-6E8A-4147-A177-3AD203B41FA5}">
                      <a16:colId xmlns:a16="http://schemas.microsoft.com/office/drawing/2014/main" val="20001"/>
                    </a:ext>
                  </a:extLst>
                </a:gridCol>
                <a:gridCol w="688520">
                  <a:extLst>
                    <a:ext uri="{9D8B030D-6E8A-4147-A177-3AD203B41FA5}">
                      <a16:colId xmlns:a16="http://schemas.microsoft.com/office/drawing/2014/main" val="20002"/>
                    </a:ext>
                  </a:extLst>
                </a:gridCol>
                <a:gridCol w="803085">
                  <a:extLst>
                    <a:ext uri="{9D8B030D-6E8A-4147-A177-3AD203B41FA5}">
                      <a16:colId xmlns:a16="http://schemas.microsoft.com/office/drawing/2014/main" val="20005"/>
                    </a:ext>
                  </a:extLst>
                </a:gridCol>
                <a:gridCol w="406101">
                  <a:extLst>
                    <a:ext uri="{9D8B030D-6E8A-4147-A177-3AD203B41FA5}">
                      <a16:colId xmlns:a16="http://schemas.microsoft.com/office/drawing/2014/main" val="20006"/>
                    </a:ext>
                  </a:extLst>
                </a:gridCol>
                <a:gridCol w="606799">
                  <a:extLst>
                    <a:ext uri="{9D8B030D-6E8A-4147-A177-3AD203B41FA5}">
                      <a16:colId xmlns:a16="http://schemas.microsoft.com/office/drawing/2014/main" val="811818362"/>
                    </a:ext>
                  </a:extLst>
                </a:gridCol>
                <a:gridCol w="606799">
                  <a:extLst>
                    <a:ext uri="{9D8B030D-6E8A-4147-A177-3AD203B41FA5}">
                      <a16:colId xmlns:a16="http://schemas.microsoft.com/office/drawing/2014/main" val="20007"/>
                    </a:ext>
                  </a:extLst>
                </a:gridCol>
                <a:gridCol w="1237773">
                  <a:extLst>
                    <a:ext uri="{9D8B030D-6E8A-4147-A177-3AD203B41FA5}">
                      <a16:colId xmlns:a16="http://schemas.microsoft.com/office/drawing/2014/main" val="20008"/>
                    </a:ext>
                  </a:extLst>
                </a:gridCol>
                <a:gridCol w="1085930">
                  <a:extLst>
                    <a:ext uri="{9D8B030D-6E8A-4147-A177-3AD203B41FA5}">
                      <a16:colId xmlns:a16="http://schemas.microsoft.com/office/drawing/2014/main" val="20009"/>
                    </a:ext>
                  </a:extLst>
                </a:gridCol>
                <a:gridCol w="1001749">
                  <a:extLst>
                    <a:ext uri="{9D8B030D-6E8A-4147-A177-3AD203B41FA5}">
                      <a16:colId xmlns:a16="http://schemas.microsoft.com/office/drawing/2014/main" val="20010"/>
                    </a:ext>
                  </a:extLst>
                </a:gridCol>
                <a:gridCol w="1001749">
                  <a:extLst>
                    <a:ext uri="{9D8B030D-6E8A-4147-A177-3AD203B41FA5}">
                      <a16:colId xmlns:a16="http://schemas.microsoft.com/office/drawing/2014/main" val="20012"/>
                    </a:ext>
                  </a:extLst>
                </a:gridCol>
                <a:gridCol w="910270">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b="1" kern="1200" dirty="0">
                          <a:solidFill>
                            <a:srgbClr val="0000FF"/>
                          </a:solidFill>
                          <a:effectLst/>
                          <a:latin typeface="+mn-lt"/>
                          <a:ea typeface="+mn-ea"/>
                          <a:cs typeface="Arial" panose="020B0604020202020204" pitchFamily="34" charset="0"/>
                        </a:rPr>
                        <a:t>-&gt; SA#102 (</a:t>
                      </a:r>
                      <a:r>
                        <a:rPr lang="fr-FR" altLang="zh-CN" sz="1000" b="1" kern="1200" dirty="0" err="1">
                          <a:solidFill>
                            <a:srgbClr val="0000FF"/>
                          </a:solidFill>
                          <a:effectLst/>
                          <a:latin typeface="+mn-lt"/>
                          <a:ea typeface="+mn-ea"/>
                          <a:cs typeface="Arial" panose="020B0604020202020204" pitchFamily="34" charset="0"/>
                        </a:rPr>
                        <a:t>Dec</a:t>
                      </a:r>
                      <a:r>
                        <a:rPr lang="fr-FR" altLang="zh-CN" sz="1000" b="1" kern="1200" dirty="0">
                          <a:solidFill>
                            <a:srgbClr val="0000FF"/>
                          </a:solidFill>
                          <a:effectLst/>
                          <a:latin typeface="+mn-lt"/>
                          <a:ea typeface="+mn-ea"/>
                          <a:cs typeface="Arial" panose="020B0604020202020204" pitchFamily="34" charset="0"/>
                        </a:rPr>
                        <a:t> 2023)</a:t>
                      </a:r>
                      <a:endParaRPr lang="en-US"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0-&gt;10-&gt;20-&gt;35-&gt;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40-&gt;50-&gt;60-&gt;70-&gt;85%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mn-ea"/>
                          <a:cs typeface="Arial" panose="020B0604020202020204" pitchFamily="34" charset="0"/>
                        </a:rPr>
                        <a:t>SA#100 (Jun 2023)</a:t>
                      </a:r>
                    </a:p>
                    <a:p>
                      <a:pPr marL="0" algn="ctr" defTabSz="1219170" rtl="0" eaLnBrk="1" latinLnBrk="0" hangingPunct="1">
                        <a:lnSpc>
                          <a:spcPct val="150000"/>
                        </a:lnSpc>
                        <a:spcAft>
                          <a:spcPts val="0"/>
                        </a:spcAft>
                      </a:pPr>
                      <a:r>
                        <a:rPr lang="fr-FR" altLang="zh-CN" sz="900" b="1" kern="1200" dirty="0">
                          <a:solidFill>
                            <a:srgbClr val="0000FF"/>
                          </a:solidFill>
                          <a:effectLst/>
                          <a:latin typeface="+mn-lt"/>
                          <a:ea typeface="+mn-ea"/>
                          <a:cs typeface="Arial" panose="020B0604020202020204" pitchFamily="34" charset="0"/>
                        </a:rPr>
                        <a:t>-&gt;SA#103(Mar 2024)</a:t>
                      </a:r>
                      <a:endParaRPr lang="zh-CN" altLang="zh-CN" sz="9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40%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0-&gt;10-&gt;10-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FF3300"/>
                          </a:solidFill>
                          <a:effectLst/>
                          <a:latin typeface="+mn-lt"/>
                          <a:ea typeface="宋体" panose="02010600030101010101" pitchFamily="2" charset="-122"/>
                          <a:cs typeface="Arial" panose="020B0604020202020204" pitchFamily="34" charset="0"/>
                        </a:rPr>
                        <a:t>-&gt;20%-&gt;20-</a:t>
                      </a:r>
                      <a:r>
                        <a:rPr lang="en-US" altLang="zh-CN" sz="900" kern="1200" dirty="0">
                          <a:solidFill>
                            <a:schemeClr val="tx1"/>
                          </a:solidFill>
                          <a:effectLst/>
                          <a:latin typeface="+mn-lt"/>
                          <a:ea typeface="宋体" panose="02010600030101010101" pitchFamily="2" charset="-122"/>
                          <a:cs typeface="Arial" panose="020B0604020202020204" pitchFamily="34" charset="0"/>
                        </a:rPr>
                        <a:t>&gt;30-&gt;30-&gt;30-&gt;40%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28.830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232714495"/>
                  </a:ext>
                </a:extLst>
              </a:tr>
            </a:tbl>
          </a:graphicData>
        </a:graphic>
      </p:graphicFrame>
      <p:sp>
        <p:nvSpPr>
          <p:cNvPr id="6" name="Content Placeholder 7">
            <a:extLst>
              <a:ext uri="{FF2B5EF4-FFF2-40B4-BE49-F238E27FC236}">
                <a16:creationId xmlns:a16="http://schemas.microsoft.com/office/drawing/2014/main" id="{74480354-3991-48DE-B9AE-7437A845437E}"/>
              </a:ext>
            </a:extLst>
          </p:cNvPr>
          <p:cNvSpPr txBox="1">
            <a:spLocks/>
          </p:cNvSpPr>
          <p:nvPr/>
        </p:nvSpPr>
        <p:spPr>
          <a:xfrm>
            <a:off x="6177969" y="3078771"/>
            <a:ext cx="5353166" cy="277795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SA5#150:</a:t>
            </a:r>
          </a:p>
          <a:p>
            <a:pPr marL="685800" lvl="1" indent="-285750" defTabSz="1219170">
              <a:spcBef>
                <a:spcPts val="0"/>
              </a:spcBef>
              <a:spcAft>
                <a:spcPts val="0"/>
              </a:spcAft>
              <a:defRPr/>
            </a:pPr>
            <a:r>
              <a:rPr lang="en-US" altLang="de-DE" sz="1200" kern="0" dirty="0">
                <a:solidFill>
                  <a:prstClr val="black"/>
                </a:solidFill>
              </a:rPr>
              <a:t>5 contributions were discussed</a:t>
            </a:r>
          </a:p>
          <a:p>
            <a:pPr marL="685800" lvl="1" indent="-285750" defTabSz="1219170">
              <a:spcBef>
                <a:spcPts val="0"/>
              </a:spcBef>
              <a:spcAft>
                <a:spcPts val="0"/>
              </a:spcAft>
              <a:defRPr/>
            </a:pPr>
            <a:r>
              <a:rPr lang="en-US" altLang="de-DE" sz="1200" kern="0" dirty="0">
                <a:solidFill>
                  <a:prstClr val="black"/>
                </a:solidFill>
              </a:rPr>
              <a:t>1 contribution S5‑236079 about failure prediction was approved</a:t>
            </a:r>
          </a:p>
          <a:p>
            <a:pPr marL="685800" lvl="1" indent="-285750" defTabSz="1219170">
              <a:spcBef>
                <a:spcPts val="0"/>
              </a:spcBef>
              <a:spcAft>
                <a:spcPts val="0"/>
              </a:spcAft>
              <a:defRPr/>
            </a:pPr>
            <a:r>
              <a:rPr lang="en-US" altLang="de-DE" sz="1200" kern="0" dirty="0">
                <a:solidFill>
                  <a:prstClr val="black"/>
                </a:solidFill>
              </a:rPr>
              <a:t>Others were noted, the topics are about performance KPI related analysis, performance related alarm analysis, root cause analysis and description for relation with MDA and close loop control.</a:t>
            </a:r>
          </a:p>
          <a:p>
            <a:pPr marL="455073" lvl="1" indent="-455073" defTabSz="1219170">
              <a:spcBef>
                <a:spcPts val="0"/>
              </a:spcBef>
              <a:spcAft>
                <a:spcPts val="0"/>
              </a:spcAft>
              <a:buBlip>
                <a:blip r:embed="rId2"/>
              </a:buBlip>
              <a:defRPr/>
            </a:pPr>
            <a:r>
              <a:rPr lang="en-US" altLang="zh-CN" sz="1400" kern="0" dirty="0">
                <a:solidFill>
                  <a:prstClr val="black"/>
                </a:solidFill>
              </a:rPr>
              <a:t>Impacts and dependencies on other WGs:</a:t>
            </a:r>
            <a:endParaRPr lang="de-DE" altLang="zh-CN" sz="1400" kern="0" dirty="0">
              <a:solidFill>
                <a:prstClr val="black"/>
              </a:solidFill>
            </a:endParaRPr>
          </a:p>
          <a:p>
            <a:pPr marL="685800" lvl="1" indent="-285750" defTabSz="1219170">
              <a:spcBef>
                <a:spcPts val="0"/>
              </a:spcBef>
              <a:spcAft>
                <a:spcPts val="0"/>
              </a:spcAft>
              <a:defRPr/>
            </a:pPr>
            <a:r>
              <a:rPr lang="en-US" altLang="zh-CN" sz="1200" kern="0" dirty="0">
                <a:solidFill>
                  <a:prstClr val="black"/>
                </a:solidFill>
              </a:rPr>
              <a:t>Not identified yet</a:t>
            </a:r>
          </a:p>
          <a:p>
            <a:pPr marL="455073" indent="-455073" defTabSz="1219170">
              <a:spcBef>
                <a:spcPts val="0"/>
              </a:spcBef>
              <a:spcAft>
                <a:spcPts val="0"/>
              </a:spcAft>
              <a:defRPr/>
            </a:pPr>
            <a:r>
              <a:rPr lang="de-DE" altLang="zh-CN" sz="1400" kern="0" dirty="0">
                <a:solidFill>
                  <a:prstClr val="black"/>
                </a:solidFill>
              </a:rPr>
              <a:t>Next steps:</a:t>
            </a:r>
          </a:p>
          <a:p>
            <a:pPr marL="685800" lvl="1" indent="-285750" defTabSz="1219170">
              <a:spcBef>
                <a:spcPts val="0"/>
              </a:spcBef>
              <a:spcAft>
                <a:spcPts val="0"/>
              </a:spcAft>
              <a:defRPr/>
            </a:pPr>
            <a:r>
              <a:rPr lang="en-US" altLang="zh-CN" sz="1200" kern="0" dirty="0">
                <a:solidFill>
                  <a:prstClr val="black"/>
                </a:solidFill>
              </a:rPr>
              <a:t>To discuss performance related alarm analysis and try to conclude some issues such as concepts, failure prediction, relation with MDA and closed loop control etc.</a:t>
            </a:r>
          </a:p>
        </p:txBody>
      </p:sp>
    </p:spTree>
    <p:extLst>
      <p:ext uri="{BB962C8B-B14F-4D97-AF65-F5344CB8AC3E}">
        <p14:creationId xmlns:p14="http://schemas.microsoft.com/office/powerpoint/2010/main" val="90521427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A5B3B67-92CC-4191-BE12-A3B602B968FD}"/>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4" name="Table 5">
            <a:extLst>
              <a:ext uri="{FF2B5EF4-FFF2-40B4-BE49-F238E27FC236}">
                <a16:creationId xmlns:a16="http://schemas.microsoft.com/office/drawing/2014/main" id="{BBAB78A3-2D4C-476B-A3B8-FD82E0FEA8E7}"/>
              </a:ext>
            </a:extLst>
          </p:cNvPr>
          <p:cNvGraphicFramePr>
            <a:graphicFrameLocks noGrp="1"/>
          </p:cNvGraphicFramePr>
          <p:nvPr>
            <p:extLst>
              <p:ext uri="{D42A27DB-BD31-4B8C-83A1-F6EECF244321}">
                <p14:modId xmlns:p14="http://schemas.microsoft.com/office/powerpoint/2010/main" val="4008233054"/>
              </p:ext>
            </p:extLst>
          </p:nvPr>
        </p:nvGraphicFramePr>
        <p:xfrm>
          <a:off x="162799" y="698502"/>
          <a:ext cx="11740034" cy="5559793"/>
        </p:xfrm>
        <a:graphic>
          <a:graphicData uri="http://schemas.openxmlformats.org/drawingml/2006/table">
            <a:tbl>
              <a:tblPr firstRow="1" firstCol="1" bandRow="1">
                <a:tableStyleId>{F5AB1C69-6EDB-4FF4-983F-18BD219EF322}</a:tableStyleId>
              </a:tblPr>
              <a:tblGrid>
                <a:gridCol w="527163">
                  <a:extLst>
                    <a:ext uri="{9D8B030D-6E8A-4147-A177-3AD203B41FA5}">
                      <a16:colId xmlns:a16="http://schemas.microsoft.com/office/drawing/2014/main" val="20000"/>
                    </a:ext>
                  </a:extLst>
                </a:gridCol>
                <a:gridCol w="2711124">
                  <a:extLst>
                    <a:ext uri="{9D8B030D-6E8A-4147-A177-3AD203B41FA5}">
                      <a16:colId xmlns:a16="http://schemas.microsoft.com/office/drawing/2014/main" val="20001"/>
                    </a:ext>
                  </a:extLst>
                </a:gridCol>
                <a:gridCol w="701137">
                  <a:extLst>
                    <a:ext uri="{9D8B030D-6E8A-4147-A177-3AD203B41FA5}">
                      <a16:colId xmlns:a16="http://schemas.microsoft.com/office/drawing/2014/main" val="20002"/>
                    </a:ext>
                  </a:extLst>
                </a:gridCol>
                <a:gridCol w="817799">
                  <a:extLst>
                    <a:ext uri="{9D8B030D-6E8A-4147-A177-3AD203B41FA5}">
                      <a16:colId xmlns:a16="http://schemas.microsoft.com/office/drawing/2014/main" val="20005"/>
                    </a:ext>
                  </a:extLst>
                </a:gridCol>
                <a:gridCol w="413542">
                  <a:extLst>
                    <a:ext uri="{9D8B030D-6E8A-4147-A177-3AD203B41FA5}">
                      <a16:colId xmlns:a16="http://schemas.microsoft.com/office/drawing/2014/main" val="20006"/>
                    </a:ext>
                  </a:extLst>
                </a:gridCol>
                <a:gridCol w="617917">
                  <a:extLst>
                    <a:ext uri="{9D8B030D-6E8A-4147-A177-3AD203B41FA5}">
                      <a16:colId xmlns:a16="http://schemas.microsoft.com/office/drawing/2014/main" val="440287312"/>
                    </a:ext>
                  </a:extLst>
                </a:gridCol>
                <a:gridCol w="645262">
                  <a:extLst>
                    <a:ext uri="{9D8B030D-6E8A-4147-A177-3AD203B41FA5}">
                      <a16:colId xmlns:a16="http://schemas.microsoft.com/office/drawing/2014/main" val="20007"/>
                    </a:ext>
                  </a:extLst>
                </a:gridCol>
                <a:gridCol w="1233108">
                  <a:extLst>
                    <a:ext uri="{9D8B030D-6E8A-4147-A177-3AD203B41FA5}">
                      <a16:colId xmlns:a16="http://schemas.microsoft.com/office/drawing/2014/main" val="20008"/>
                    </a:ext>
                  </a:extLst>
                </a:gridCol>
                <a:gridCol w="991932">
                  <a:extLst>
                    <a:ext uri="{9D8B030D-6E8A-4147-A177-3AD203B41FA5}">
                      <a16:colId xmlns:a16="http://schemas.microsoft.com/office/drawing/2014/main" val="20009"/>
                    </a:ext>
                  </a:extLst>
                </a:gridCol>
                <a:gridCol w="1133999">
                  <a:extLst>
                    <a:ext uri="{9D8B030D-6E8A-4147-A177-3AD203B41FA5}">
                      <a16:colId xmlns:a16="http://schemas.microsoft.com/office/drawing/2014/main" val="20010"/>
                    </a:ext>
                  </a:extLst>
                </a:gridCol>
                <a:gridCol w="1020103">
                  <a:extLst>
                    <a:ext uri="{9D8B030D-6E8A-4147-A177-3AD203B41FA5}">
                      <a16:colId xmlns:a16="http://schemas.microsoft.com/office/drawing/2014/main" val="20012"/>
                    </a:ext>
                  </a:extLst>
                </a:gridCol>
                <a:gridCol w="926948">
                  <a:extLst>
                    <a:ext uri="{9D8B030D-6E8A-4147-A177-3AD203B41FA5}">
                      <a16:colId xmlns:a16="http://schemas.microsoft.com/office/drawing/2014/main" val="20013"/>
                    </a:ext>
                  </a:extLst>
                </a:gridCol>
              </a:tblGrid>
              <a:tr h="13249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563024">
                <a:tc>
                  <a:txBody>
                    <a:bodyPr/>
                    <a:lstStyle/>
                    <a:p>
                      <a:pPr algn="ctr" fontAlgn="t"/>
                      <a:r>
                        <a:rPr lang="en-US" sz="1000" b="0" i="0" u="none" strike="noStrike" dirty="0">
                          <a:solidFill>
                            <a:srgbClr val="000000"/>
                          </a:solidFill>
                          <a:effectLst/>
                          <a:latin typeface="+mn-lt"/>
                        </a:rPr>
                        <a:t>910031</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nchor="ctr">
                    <a:solidFill>
                      <a:schemeClr val="bg1">
                        <a:lumMod val="75000"/>
                      </a:schemeClr>
                    </a:solidFill>
                  </a:tcPr>
                </a:tc>
                <a:tc>
                  <a:txBody>
                    <a:bodyPr/>
                    <a:lstStyle/>
                    <a:p>
                      <a:pPr marL="0" algn="ctr" defTabSz="1219170" rtl="0" eaLnBrk="1" latinLnBrk="0" hangingPunct="1">
                        <a:lnSpc>
                          <a:spcPct val="107000"/>
                        </a:lnSpc>
                        <a:spcAft>
                          <a:spcPts val="800"/>
                        </a:spcAft>
                      </a:pPr>
                      <a:endParaRPr lang="en-GB" sz="1000" kern="1200" dirty="0">
                        <a:solidFill>
                          <a:srgbClr val="0000FF"/>
                        </a:solidFill>
                        <a:highlight>
                          <a:srgbClr val="00FF00"/>
                        </a:highligh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45-&gt;50-&gt;60-&gt;65-&gt;75%-&gt;80%-&gt;85-&gt;100%</a:t>
                      </a:r>
                      <a:endParaRPr lang="zh-CN" sz="1000" kern="1200" dirty="0">
                        <a:solidFill>
                          <a:srgbClr val="000000"/>
                        </a:solidFill>
                        <a:effectLst/>
                        <a:latin typeface="+mn-lt"/>
                        <a:ea typeface="+mn-ea"/>
                        <a:cs typeface="Arial" panose="020B0604020202020204" pitchFamily="34" charset="0"/>
                      </a:endParaRPr>
                    </a:p>
                  </a:txBody>
                  <a:tcPr marL="114300" marR="114300" marT="0" marB="0"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28.925</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Huawei, Ericsson</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1"/>
                  </a:ext>
                </a:extLst>
              </a:tr>
              <a:tr h="579221">
                <a:tc>
                  <a:txBody>
                    <a:bodyPr/>
                    <a:lstStyle/>
                    <a:p>
                      <a:pPr algn="ctr" fontAlgn="t"/>
                      <a:r>
                        <a:rPr lang="en-US" sz="1000" b="0" i="0" u="none" strike="noStrike" dirty="0">
                          <a:solidFill>
                            <a:srgbClr val="000000"/>
                          </a:solidFill>
                          <a:effectLst/>
                          <a:latin typeface="+mn-lt"/>
                        </a:rPr>
                        <a:t>950027</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ctr" defTabSz="914296" rtl="0" eaLnBrk="1" latinLnBrk="0" hangingPunct="1">
                        <a:lnSpc>
                          <a:spcPct val="107000"/>
                        </a:lnSpc>
                        <a:spcAft>
                          <a:spcPts val="800"/>
                        </a:spcAft>
                      </a:pPr>
                      <a:endParaRPr lang="en-GB" sz="1000" kern="1200" dirty="0">
                        <a:solidFill>
                          <a:srgbClr val="0000FF"/>
                        </a:solidFill>
                        <a:highlight>
                          <a:srgbClr val="00FF00"/>
                        </a:highlight>
                        <a:latin typeface="+mn-lt"/>
                        <a:ea typeface="+mn-ea"/>
                        <a:cs typeface="+mn-cs"/>
                      </a:endParaRPr>
                    </a:p>
                  </a:txBody>
                  <a:tcPr marL="36002" marR="36002" marT="0" marB="0" anchor="ctr">
                    <a:solidFill>
                      <a:schemeClr val="bg1">
                        <a:lumMod val="75000"/>
                      </a:schemeClr>
                    </a:solidFill>
                  </a:tcPr>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&gt;15-&gt;25-&gt;35 -&gt;70-&gt;100%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28.831</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2"/>
                  </a:ext>
                </a:extLst>
              </a:tr>
              <a:tr h="773591">
                <a:tc>
                  <a:txBody>
                    <a:bodyPr/>
                    <a:lstStyle/>
                    <a:p>
                      <a:pPr algn="ctr" fontAlgn="t"/>
                      <a:r>
                        <a:rPr lang="en-US" sz="1000" b="0" i="0" u="none" strike="noStrike" dirty="0">
                          <a:solidFill>
                            <a:srgbClr val="000000"/>
                          </a:solidFill>
                          <a:effectLst/>
                          <a:latin typeface="+mn-lt"/>
                        </a:rPr>
                        <a:t>950028</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&gt;15-&gt;40-&gt;60-&gt;62-&gt;80-&gt;100%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28.832</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3"/>
                  </a:ext>
                </a:extLst>
              </a:tr>
              <a:tr h="384852">
                <a:tc>
                  <a:txBody>
                    <a:bodyPr/>
                    <a:lstStyle/>
                    <a:p>
                      <a:pPr algn="ctr" fontAlgn="t"/>
                      <a:r>
                        <a:rPr lang="en-US" sz="1000" b="0" i="0" u="none" strike="noStrike" dirty="0">
                          <a:solidFill>
                            <a:srgbClr val="000000"/>
                          </a:solidFill>
                          <a:effectLst/>
                          <a:latin typeface="+mn-lt"/>
                        </a:rPr>
                        <a:t>950030</a:t>
                      </a:r>
                    </a:p>
                  </a:txBody>
                  <a:tcPr marL="6350" marR="6350" marT="6350" marB="0">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solidFill>
                      <a:schemeClr val="bg1">
                        <a:lumMod val="75000"/>
                      </a:schemeClr>
                    </a:solidFill>
                  </a:tcPr>
                </a:tc>
                <a:tc>
                  <a:txBody>
                    <a:bodyPr/>
                    <a:lstStyle/>
                    <a:p>
                      <a:pPr algn="l" fontAlgn="t"/>
                      <a:r>
                        <a:rPr lang="en-US" sz="1000" b="0" i="0" u="none" strike="noStrike" dirty="0">
                          <a:solidFill>
                            <a:schemeClr val="tx1"/>
                          </a:solidFill>
                          <a:effectLst/>
                          <a:latin typeface="+mn-lt"/>
                        </a:rPr>
                        <a:t>FS_5GLAN_Mgt</a:t>
                      </a:r>
                    </a:p>
                  </a:txBody>
                  <a:tcPr marL="6350" marR="6350" marT="6350" marB="0">
                    <a:solidFill>
                      <a:schemeClr val="bg1">
                        <a:lumMod val="75000"/>
                      </a:schemeClr>
                    </a:solidFill>
                  </a:tcPr>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solidFill>
                      <a:schemeClr val="bg1">
                        <a:lumMod val="7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endParaRPr lang="zh-CN" altLang="en-US"/>
                    </a:p>
                  </a:txBody>
                  <a:tcPr marL="36002" marR="36002" marT="0" marB="0">
                    <a:solidFill>
                      <a:schemeClr val="bg1">
                        <a:lumMod val="7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SA2</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-&gt;65%-&gt;98%-&gt;100%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28.833</a:t>
                      </a:r>
                      <a:endParaRPr lang="en-US"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a:t>
                      </a:r>
                      <a:endParaRPr lang="en-US"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extLst>
                  <a:ext uri="{0D108BD9-81ED-4DB2-BD59-A6C34878D82A}">
                    <a16:rowId xmlns:a16="http://schemas.microsoft.com/office/drawing/2014/main" val="10004"/>
                  </a:ext>
                </a:extLst>
              </a:tr>
              <a:tr h="773591">
                <a:tc>
                  <a:txBody>
                    <a:bodyPr/>
                    <a:lstStyle/>
                    <a:p>
                      <a:pPr algn="ctr" fontAlgn="t"/>
                      <a:r>
                        <a:rPr lang="en-US" sz="1000" b="0" i="0" u="none" strike="noStrike" dirty="0">
                          <a:solidFill>
                            <a:srgbClr val="000000"/>
                          </a:solidFill>
                          <a:effectLst/>
                          <a:latin typeface="+mn-lt"/>
                        </a:rPr>
                        <a:t>950032</a:t>
                      </a:r>
                    </a:p>
                  </a:txBody>
                  <a:tcPr marL="6350" marR="6350" marT="6350" marB="0">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solidFill>
                      <a:schemeClr val="bg1">
                        <a:lumMod val="75000"/>
                      </a:schemeClr>
                    </a:solidFill>
                  </a:tcPr>
                </a:tc>
                <a:tc>
                  <a:txBody>
                    <a:bodyPr/>
                    <a:lstStyle/>
                    <a:p>
                      <a:pPr algn="l" fontAlgn="t"/>
                      <a:r>
                        <a:rPr lang="en-US" sz="1000" b="0" i="0" u="none" strike="noStrike" dirty="0">
                          <a:solidFill>
                            <a:srgbClr val="000000"/>
                          </a:solidFill>
                          <a:effectLst/>
                          <a:latin typeface="+mn-lt"/>
                        </a:rPr>
                        <a:t>FS_MCVNF</a:t>
                      </a:r>
                    </a:p>
                  </a:txBody>
                  <a:tcPr marL="6350" marR="6350" marT="6350" marB="0">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7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endParaRPr lang="zh-CN" altLang="en-US" dirty="0"/>
                    </a:p>
                  </a:txBody>
                  <a:tcPr marL="36002" marR="36002" marT="0" marB="0">
                    <a:solidFill>
                      <a:schemeClr val="bg1">
                        <a:lumMod val="7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0-&gt;0-&gt;5-&gt;15-&gt;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30-&gt;70%-&gt;95%</a:t>
                      </a:r>
                      <a:endParaRPr 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28.834</a:t>
                      </a:r>
                      <a:endParaRPr 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 </a:t>
                      </a:r>
                      <a:endParaRPr 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extLst>
                  <a:ext uri="{0D108BD9-81ED-4DB2-BD59-A6C34878D82A}">
                    <a16:rowId xmlns:a16="http://schemas.microsoft.com/office/drawing/2014/main" val="10005"/>
                  </a:ext>
                </a:extLst>
              </a:tr>
              <a:tr h="534516">
                <a:tc>
                  <a:txBody>
                    <a:bodyPr/>
                    <a:lstStyle/>
                    <a:p>
                      <a:pPr algn="ctr" fontAlgn="t"/>
                      <a:r>
                        <a:rPr lang="en-US" sz="1000" b="0" i="0" u="none" strike="noStrike" dirty="0">
                          <a:solidFill>
                            <a:srgbClr val="000000"/>
                          </a:solidFill>
                          <a:effectLst/>
                          <a:latin typeface="+mn-lt"/>
                        </a:rPr>
                        <a:t>950033</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FS_MANS_ph2</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algn="ctr">
                        <a:lnSpc>
                          <a:spcPct val="107000"/>
                        </a:lnSpc>
                        <a:spcAft>
                          <a:spcPts val="800"/>
                        </a:spcAft>
                      </a:pPr>
                      <a:endParaRPr lang="en-GB" sz="1000" dirty="0">
                        <a:solidFill>
                          <a:srgbClr val="0000FF"/>
                        </a:solidFill>
                        <a:highlight>
                          <a:srgbClr val="00FF00"/>
                        </a:highlight>
                        <a:latin typeface="+mn-lt"/>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0-&gt;10-&gt;30-&gt;40-&gt;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75-&gt;90-&gt;94-&gt;100%</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28.835</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6"/>
                  </a:ext>
                </a:extLst>
              </a:tr>
              <a:tr h="534516">
                <a:tc>
                  <a:txBody>
                    <a:bodyPr/>
                    <a:lstStyle/>
                    <a:p>
                      <a:pPr algn="ctr" fontAlgn="t"/>
                      <a:r>
                        <a:rPr lang="en-US" sz="1000" b="0" i="0" u="none" strike="noStrike" dirty="0">
                          <a:solidFill>
                            <a:srgbClr val="000000"/>
                          </a:solidFill>
                          <a:effectLst/>
                          <a:latin typeface="+mn-lt"/>
                        </a:rPr>
                        <a:t>950034</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FS_5GMDT_Ph2</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0-&gt;10-&gt;15-&gt;20-&gt;25-&gt;35-&gt;60%</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28.837</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 </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7"/>
                  </a:ext>
                </a:extLst>
              </a:tr>
              <a:tr h="534516">
                <a:tc>
                  <a:txBody>
                    <a:bodyPr/>
                    <a:lstStyle/>
                    <a:p>
                      <a:pPr algn="ctr" fontAlgn="t"/>
                      <a:r>
                        <a:rPr lang="en-US" sz="1000" b="0" i="0" u="none" strike="noStrike" dirty="0">
                          <a:solidFill>
                            <a:srgbClr val="000000"/>
                          </a:solidFill>
                          <a:effectLst/>
                          <a:latin typeface="+mn-lt"/>
                        </a:rPr>
                        <a:t>960026</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err="1">
                          <a:solidFill>
                            <a:schemeClr val="tx1"/>
                          </a:solidFill>
                          <a:effectLst/>
                          <a:latin typeface="+mn-lt"/>
                          <a:ea typeface="+mn-ea"/>
                          <a:cs typeface="+mn-cs"/>
                        </a:rPr>
                        <a:t>FS_IoT_NTN</a:t>
                      </a:r>
                      <a:endParaRPr lang="en-US" sz="1000" b="0" i="0" u="none" strike="noStrike" kern="1200" dirty="0">
                        <a:solidFill>
                          <a:schemeClr val="tx1"/>
                        </a:solidFill>
                        <a:effectLst/>
                        <a:latin typeface="+mn-lt"/>
                        <a:ea typeface="+mn-ea"/>
                        <a:cs typeface="+mn-cs"/>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nchor="ctr">
                    <a:solidFill>
                      <a:schemeClr val="bg1">
                        <a:lumMod val="7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000" b="0" i="0" u="none" strike="noStrike" kern="1200" dirty="0">
                          <a:solidFill>
                            <a:srgbClr val="000000"/>
                          </a:solidFill>
                          <a:effectLst/>
                          <a:latin typeface="+mn-lt"/>
                          <a:ea typeface="+mn-ea"/>
                          <a:cs typeface="+mn-cs"/>
                        </a:rPr>
                        <a:t>0-&gt;20-&gt;30-&gt;75-&gt;95-&gt;100%</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28.841</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China </a:t>
                      </a:r>
                      <a:r>
                        <a:rPr lang="fr-FR" altLang="zh-CN" sz="1000" b="0" i="0" u="none" strike="noStrike" kern="1200" dirty="0" err="1">
                          <a:solidFill>
                            <a:srgbClr val="000000"/>
                          </a:solidFill>
                          <a:effectLst/>
                          <a:latin typeface="+mn-lt"/>
                          <a:ea typeface="+mn-ea"/>
                          <a:cs typeface="+mn-cs"/>
                        </a:rPr>
                        <a:t>Unicom</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8"/>
                  </a:ext>
                </a:extLst>
              </a:tr>
              <a:tr h="296888">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a:t>
                      </a:r>
                    </a:p>
                  </a:txBody>
                  <a:tcPr marL="9525" marR="9525" marT="9525" marB="9525" anchor="ctr"/>
                </a:tc>
                <a:tc>
                  <a:txBody>
                    <a:bodyPr/>
                    <a:lstStyle/>
                    <a:p>
                      <a:pPr algn="ctr" fontAlgn="t"/>
                      <a:r>
                        <a:rPr lang="en-US" sz="1000" b="0" i="0" u="none" strike="noStrike" dirty="0">
                          <a:solidFill>
                            <a:srgbClr val="000000"/>
                          </a:solidFill>
                          <a:effectLst/>
                          <a:latin typeface="+mn-lt"/>
                        </a:rPr>
                        <a:t>25%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0-&gt;5-&gt;10-&gt;15-&gt;25-&gt;45%</a:t>
                      </a:r>
                      <a:endParaRPr 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fontAlgn="t" latinLnBrk="0" hangingPunct="1">
                        <a:lnSpc>
                          <a:spcPct val="150000"/>
                        </a:lnSpc>
                        <a:spcAft>
                          <a:spcPts val="0"/>
                        </a:spcAft>
                      </a:pPr>
                      <a:endParaRPr 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Nokia</a:t>
                      </a:r>
                      <a:endParaRPr lang="zh-CN" altLang="en-US" sz="1000" kern="1200" dirty="0">
                        <a:solidFill>
                          <a:schemeClr val="tx1"/>
                        </a:solidFill>
                        <a:effectLst/>
                        <a:latin typeface="+mn-lt"/>
                        <a:ea typeface="+mn-ea"/>
                        <a:cs typeface="+mn-cs"/>
                      </a:endParaRPr>
                    </a:p>
                  </a:txBody>
                  <a:tcPr marL="9525" marR="9525" marT="9525" marB="9525" anchor="ctr"/>
                </a:tc>
                <a:extLst>
                  <a:ext uri="{0D108BD9-81ED-4DB2-BD59-A6C34878D82A}">
                    <a16:rowId xmlns:a16="http://schemas.microsoft.com/office/drawing/2014/main" val="1920802795"/>
                  </a:ext>
                </a:extLst>
              </a:tr>
            </a:tbl>
          </a:graphicData>
        </a:graphic>
      </p:graphicFrame>
    </p:spTree>
    <p:extLst>
      <p:ext uri="{BB962C8B-B14F-4D97-AF65-F5344CB8AC3E}">
        <p14:creationId xmlns:p14="http://schemas.microsoft.com/office/powerpoint/2010/main" val="368624006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4061743642"/>
              </p:ext>
            </p:extLst>
          </p:nvPr>
        </p:nvGraphicFramePr>
        <p:xfrm>
          <a:off x="124354" y="1476756"/>
          <a:ext cx="11755032" cy="871148"/>
        </p:xfrm>
        <a:graphic>
          <a:graphicData uri="http://schemas.openxmlformats.org/drawingml/2006/table">
            <a:tbl>
              <a:tblPr firstRow="1" firstCol="1" bandRow="1">
                <a:tableStyleId>{F5AB1C69-6EDB-4FF4-983F-18BD219EF322}</a:tableStyleId>
              </a:tblPr>
              <a:tblGrid>
                <a:gridCol w="636585">
                  <a:extLst>
                    <a:ext uri="{9D8B030D-6E8A-4147-A177-3AD203B41FA5}">
                      <a16:colId xmlns:a16="http://schemas.microsoft.com/office/drawing/2014/main" val="20000"/>
                    </a:ext>
                  </a:extLst>
                </a:gridCol>
                <a:gridCol w="2598939">
                  <a:extLst>
                    <a:ext uri="{9D8B030D-6E8A-4147-A177-3AD203B41FA5}">
                      <a16:colId xmlns:a16="http://schemas.microsoft.com/office/drawing/2014/main" val="20001"/>
                    </a:ext>
                  </a:extLst>
                </a:gridCol>
                <a:gridCol w="700538">
                  <a:extLst>
                    <a:ext uri="{9D8B030D-6E8A-4147-A177-3AD203B41FA5}">
                      <a16:colId xmlns:a16="http://schemas.microsoft.com/office/drawing/2014/main" val="20002"/>
                    </a:ext>
                  </a:extLst>
                </a:gridCol>
                <a:gridCol w="817102">
                  <a:extLst>
                    <a:ext uri="{9D8B030D-6E8A-4147-A177-3AD203B41FA5}">
                      <a16:colId xmlns:a16="http://schemas.microsoft.com/office/drawing/2014/main" val="20005"/>
                    </a:ext>
                  </a:extLst>
                </a:gridCol>
                <a:gridCol w="554206">
                  <a:extLst>
                    <a:ext uri="{9D8B030D-6E8A-4147-A177-3AD203B41FA5}">
                      <a16:colId xmlns:a16="http://schemas.microsoft.com/office/drawing/2014/main" val="20006"/>
                    </a:ext>
                  </a:extLst>
                </a:gridCol>
                <a:gridCol w="642404">
                  <a:extLst>
                    <a:ext uri="{9D8B030D-6E8A-4147-A177-3AD203B41FA5}">
                      <a16:colId xmlns:a16="http://schemas.microsoft.com/office/drawing/2014/main" val="2978466853"/>
                    </a:ext>
                  </a:extLst>
                </a:gridCol>
                <a:gridCol w="642404">
                  <a:extLst>
                    <a:ext uri="{9D8B030D-6E8A-4147-A177-3AD203B41FA5}">
                      <a16:colId xmlns:a16="http://schemas.microsoft.com/office/drawing/2014/main" val="20007"/>
                    </a:ext>
                  </a:extLst>
                </a:gridCol>
                <a:gridCol w="1093345">
                  <a:extLst>
                    <a:ext uri="{9D8B030D-6E8A-4147-A177-3AD203B41FA5}">
                      <a16:colId xmlns:a16="http://schemas.microsoft.com/office/drawing/2014/main" val="20008"/>
                    </a:ext>
                  </a:extLst>
                </a:gridCol>
                <a:gridCol w="1104884">
                  <a:extLst>
                    <a:ext uri="{9D8B030D-6E8A-4147-A177-3AD203B41FA5}">
                      <a16:colId xmlns:a16="http://schemas.microsoft.com/office/drawing/2014/main" val="20009"/>
                    </a:ext>
                  </a:extLst>
                </a:gridCol>
                <a:gridCol w="1019234">
                  <a:extLst>
                    <a:ext uri="{9D8B030D-6E8A-4147-A177-3AD203B41FA5}">
                      <a16:colId xmlns:a16="http://schemas.microsoft.com/office/drawing/2014/main" val="20010"/>
                    </a:ext>
                  </a:extLst>
                </a:gridCol>
                <a:gridCol w="1019234">
                  <a:extLst>
                    <a:ext uri="{9D8B030D-6E8A-4147-A177-3AD203B41FA5}">
                      <a16:colId xmlns:a16="http://schemas.microsoft.com/office/drawing/2014/main" val="20012"/>
                    </a:ext>
                  </a:extLst>
                </a:gridCol>
                <a:gridCol w="926157">
                  <a:extLst>
                    <a:ext uri="{9D8B030D-6E8A-4147-A177-3AD203B41FA5}">
                      <a16:colId xmlns:a16="http://schemas.microsoft.com/office/drawing/2014/main" val="20013"/>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88370">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a:t>
                      </a:r>
                    </a:p>
                  </a:txBody>
                  <a:tcPr marL="9525" marR="9525" marT="9525" marB="9525" anchor="ctr"/>
                </a:tc>
                <a:tc>
                  <a:txBody>
                    <a:bodyPr/>
                    <a:lstStyle/>
                    <a:p>
                      <a:pPr algn="ctr" fontAlgn="t"/>
                      <a:r>
                        <a:rPr lang="en-US" sz="1000" b="0" i="0" u="none" strike="noStrike" dirty="0">
                          <a:solidFill>
                            <a:srgbClr val="000000"/>
                          </a:solidFill>
                          <a:effectLst/>
                          <a:latin typeface="+mn-lt"/>
                        </a:rPr>
                        <a:t>25%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0-&gt;5-&gt;10-&gt;15-&gt;25-&gt;45%</a:t>
                      </a:r>
                      <a:endParaRPr 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fontAlgn="t" latinLnBrk="0" hangingPunct="1">
                        <a:lnSpc>
                          <a:spcPct val="150000"/>
                        </a:lnSpc>
                        <a:spcAft>
                          <a:spcPts val="0"/>
                        </a:spcAft>
                      </a:pPr>
                      <a:endParaRPr 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Nokia</a:t>
                      </a:r>
                      <a:endParaRPr lang="zh-CN" altLang="en-US" sz="1000" kern="1200" dirty="0">
                        <a:solidFill>
                          <a:schemeClr val="tx1"/>
                        </a:solidFill>
                        <a:effectLst/>
                        <a:latin typeface="+mn-lt"/>
                        <a:ea typeface="+mn-ea"/>
                        <a:cs typeface="+mn-cs"/>
                      </a:endParaRPr>
                    </a:p>
                  </a:txBody>
                  <a:tcPr marL="9525" marR="9525" marT="9525" marB="9525" anchor="ctr"/>
                </a:tc>
                <a:extLst>
                  <a:ext uri="{0D108BD9-81ED-4DB2-BD59-A6C34878D82A}">
                    <a16:rowId xmlns:a16="http://schemas.microsoft.com/office/drawing/2014/main" val="44296599"/>
                  </a:ext>
                </a:extLst>
              </a:tr>
            </a:tbl>
          </a:graphicData>
        </a:graphic>
      </p:graphicFrame>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124354" y="3042155"/>
            <a:ext cx="11646732"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SA5#150:</a:t>
            </a:r>
          </a:p>
          <a:p>
            <a:pPr marL="988459" lvl="1" indent="-378875" defTabSz="1219170">
              <a:defRPr/>
            </a:pPr>
            <a:r>
              <a:rPr lang="en-US" altLang="zh-CN" sz="1200" dirty="0"/>
              <a:t>It was agreed that the 3GPP system shall have a capability allowing </a:t>
            </a:r>
            <a:r>
              <a:rPr lang="en-US" altLang="zh-CN" sz="1200" dirty="0" err="1"/>
              <a:t>MnS</a:t>
            </a:r>
            <a:r>
              <a:rPr lang="en-US" altLang="zh-CN" sz="1200" dirty="0"/>
              <a:t> consumers to discover </a:t>
            </a:r>
            <a:r>
              <a:rPr lang="en-US" altLang="zh-CN" sz="1200" dirty="0" err="1"/>
              <a:t>MnS</a:t>
            </a:r>
            <a:r>
              <a:rPr lang="en-US" altLang="zh-CN" sz="1200" dirty="0"/>
              <a:t> producers that support retrieval of historical data. Furthermore, the “</a:t>
            </a:r>
            <a:r>
              <a:rPr lang="en-US" altLang="zh-CN" sz="1200" dirty="0" err="1"/>
              <a:t>DataCollectionRequest</a:t>
            </a:r>
            <a:r>
              <a:rPr lang="en-US" altLang="zh-CN" sz="1200" dirty="0"/>
              <a:t>” was identified as one method for retrieving historical data when the consumer is unaware of managed objects. It was agreed that it must be possible to discover which data reporting methods a </a:t>
            </a:r>
            <a:r>
              <a:rPr lang="en-US" altLang="zh-CN" sz="1200" dirty="0" err="1"/>
              <a:t>MnS</a:t>
            </a:r>
            <a:r>
              <a:rPr lang="en-US" altLang="zh-CN" sz="1200" dirty="0"/>
              <a:t> producer supports. The understanding of what a “harmonized data model” means was progressed.</a:t>
            </a:r>
            <a:r>
              <a:rPr lang="en-US" altLang="zh-CN" sz="12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988459" lvl="1" indent="-378875" defTabSz="1219170">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defRPr/>
            </a:pPr>
            <a:r>
              <a:rPr lang="en-US" altLang="zh-CN" sz="1200" kern="0" dirty="0">
                <a:solidFill>
                  <a:prstClr val="black"/>
                </a:solidFill>
              </a:rPr>
              <a:t>Continue the work on the SID objectives</a:t>
            </a:r>
          </a:p>
          <a:p>
            <a:pPr marL="455073" indent="-455073" defTabSz="1219170">
              <a:spcBef>
                <a:spcPts val="0"/>
              </a:spcBef>
              <a:spcAft>
                <a:spcPts val="0"/>
              </a:spcAft>
              <a:defRPr/>
            </a:pPr>
            <a:endParaRPr lang="de-DE" altLang="zh-CN" sz="1600" kern="0" dirty="0">
              <a:solidFill>
                <a:prstClr val="black"/>
              </a:solidFill>
              <a:highlight>
                <a:srgbClr val="FFFF00"/>
              </a:highlight>
            </a:endParaRP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107606558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331207070"/>
              </p:ext>
            </p:extLst>
          </p:nvPr>
        </p:nvGraphicFramePr>
        <p:xfrm>
          <a:off x="160750" y="1092046"/>
          <a:ext cx="11747156" cy="5414379"/>
        </p:xfrm>
        <a:graphic>
          <a:graphicData uri="http://schemas.openxmlformats.org/drawingml/2006/table">
            <a:tbl>
              <a:tblPr firstRow="1" firstCol="1" bandRow="1">
                <a:tableStyleId>{F5AB1C69-6EDB-4FF4-983F-18BD219EF322}</a:tableStyleId>
              </a:tblPr>
              <a:tblGrid>
                <a:gridCol w="525457">
                  <a:extLst>
                    <a:ext uri="{9D8B030D-6E8A-4147-A177-3AD203B41FA5}">
                      <a16:colId xmlns:a16="http://schemas.microsoft.com/office/drawing/2014/main" val="20000"/>
                    </a:ext>
                  </a:extLst>
                </a:gridCol>
                <a:gridCol w="2262392">
                  <a:extLst>
                    <a:ext uri="{9D8B030D-6E8A-4147-A177-3AD203B41FA5}">
                      <a16:colId xmlns:a16="http://schemas.microsoft.com/office/drawing/2014/main" val="20001"/>
                    </a:ext>
                  </a:extLst>
                </a:gridCol>
                <a:gridCol w="851211">
                  <a:extLst>
                    <a:ext uri="{9D8B030D-6E8A-4147-A177-3AD203B41FA5}">
                      <a16:colId xmlns:a16="http://schemas.microsoft.com/office/drawing/2014/main" val="20002"/>
                    </a:ext>
                  </a:extLst>
                </a:gridCol>
                <a:gridCol w="1125953">
                  <a:extLst>
                    <a:ext uri="{9D8B030D-6E8A-4147-A177-3AD203B41FA5}">
                      <a16:colId xmlns:a16="http://schemas.microsoft.com/office/drawing/2014/main" val="20005"/>
                    </a:ext>
                  </a:extLst>
                </a:gridCol>
                <a:gridCol w="512062">
                  <a:extLst>
                    <a:ext uri="{9D8B030D-6E8A-4147-A177-3AD203B41FA5}">
                      <a16:colId xmlns:a16="http://schemas.microsoft.com/office/drawing/2014/main" val="20006"/>
                    </a:ext>
                  </a:extLst>
                </a:gridCol>
                <a:gridCol w="637853">
                  <a:extLst>
                    <a:ext uri="{9D8B030D-6E8A-4147-A177-3AD203B41FA5}">
                      <a16:colId xmlns:a16="http://schemas.microsoft.com/office/drawing/2014/main" val="4104336562"/>
                    </a:ext>
                  </a:extLst>
                </a:gridCol>
                <a:gridCol w="637853">
                  <a:extLst>
                    <a:ext uri="{9D8B030D-6E8A-4147-A177-3AD203B41FA5}">
                      <a16:colId xmlns:a16="http://schemas.microsoft.com/office/drawing/2014/main" val="20007"/>
                    </a:ext>
                  </a:extLst>
                </a:gridCol>
                <a:gridCol w="1134578">
                  <a:extLst>
                    <a:ext uri="{9D8B030D-6E8A-4147-A177-3AD203B41FA5}">
                      <a16:colId xmlns:a16="http://schemas.microsoft.com/office/drawing/2014/main" val="20008"/>
                    </a:ext>
                  </a:extLst>
                </a:gridCol>
                <a:gridCol w="1102247">
                  <a:extLst>
                    <a:ext uri="{9D8B030D-6E8A-4147-A177-3AD203B41FA5}">
                      <a16:colId xmlns:a16="http://schemas.microsoft.com/office/drawing/2014/main" val="20009"/>
                    </a:ext>
                  </a:extLst>
                </a:gridCol>
                <a:gridCol w="1016801">
                  <a:extLst>
                    <a:ext uri="{9D8B030D-6E8A-4147-A177-3AD203B41FA5}">
                      <a16:colId xmlns:a16="http://schemas.microsoft.com/office/drawing/2014/main" val="20010"/>
                    </a:ext>
                  </a:extLst>
                </a:gridCol>
                <a:gridCol w="1016801">
                  <a:extLst>
                    <a:ext uri="{9D8B030D-6E8A-4147-A177-3AD203B41FA5}">
                      <a16:colId xmlns:a16="http://schemas.microsoft.com/office/drawing/2014/main" val="20012"/>
                    </a:ext>
                  </a:extLst>
                </a:gridCol>
                <a:gridCol w="923948">
                  <a:extLst>
                    <a:ext uri="{9D8B030D-6E8A-4147-A177-3AD203B41FA5}">
                      <a16:colId xmlns:a16="http://schemas.microsoft.com/office/drawing/2014/main" val="20013"/>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nchor="ctr">
                    <a:solidFill>
                      <a:schemeClr val="bg1">
                        <a:lumMod val="65000"/>
                      </a:schemeClr>
                    </a:solidFill>
                  </a:tcPr>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nchor="ctr">
                    <a:solidFill>
                      <a:schemeClr val="bg1">
                        <a:lumMod val="6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65000"/>
                      </a:schemeClr>
                    </a:solidFill>
                  </a:tcPr>
                </a:tc>
                <a:tc>
                  <a:txBody>
                    <a:bodyPr/>
                    <a:lstStyle/>
                    <a:p>
                      <a:pPr algn="ctr">
                        <a:lnSpc>
                          <a:spcPct val="107000"/>
                        </a:lnSpc>
                        <a:spcAft>
                          <a:spcPts val="800"/>
                        </a:spcAft>
                      </a:pPr>
                      <a:r>
                        <a:rPr lang="en-GB" altLang="zh-CN" sz="1000" b="0" i="0" u="none" strike="noStrike" kern="1200" dirty="0">
                          <a:solidFill>
                            <a:srgbClr val="0000FF"/>
                          </a:solidFill>
                          <a:effectLst/>
                          <a:highlight>
                            <a:srgbClr val="00FF00"/>
                          </a:highlight>
                          <a:latin typeface="+mn-lt"/>
                          <a:ea typeface="+mn-ea"/>
                          <a:cs typeface="+mn-cs"/>
                        </a:rPr>
                        <a:t>100%</a:t>
                      </a:r>
                    </a:p>
                  </a:txBody>
                  <a:tcPr marL="6350" marR="6350" marT="6350" marB="0" anchor="ctr">
                    <a:solidFill>
                      <a:schemeClr val="bg1">
                        <a:lumMod val="6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65000"/>
                      </a:schemeClr>
                    </a:solidFill>
                  </a:tcPr>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solidFill>
                      <a:schemeClr val="bg1">
                        <a:lumMod val="65000"/>
                      </a:schemeClr>
                    </a:solidFill>
                  </a:tcP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65000"/>
                      </a:schemeClr>
                    </a:solidFill>
                  </a:tcPr>
                </a:tc>
                <a:tc>
                  <a:txBody>
                    <a:bodyPr/>
                    <a:lstStyle/>
                    <a:p>
                      <a:pPr marL="0" algn="ctr"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0-&gt;10-&gt;40-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&gt;60-&gt;80-&gt;90-&gt;100%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nchor="ctr">
                    <a:solidFill>
                      <a:schemeClr val="bg1">
                        <a:lumMod val="65000"/>
                      </a:schemeClr>
                    </a:solidFill>
                  </a:tcP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28.907</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65000"/>
                      </a:schemeClr>
                    </a:solidFill>
                  </a:tcP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65000"/>
                      </a:schemeClr>
                    </a:solidFill>
                  </a:tcPr>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FS_EE5G_Ph2</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nchor="ctr">
                    <a:solidFill>
                      <a:schemeClr val="bg1">
                        <a:lumMod val="75000"/>
                      </a:schemeClr>
                    </a:solidFill>
                  </a:tcPr>
                </a:tc>
                <a:tc>
                  <a:txBody>
                    <a:bodyPr/>
                    <a:lstStyle/>
                    <a:p>
                      <a:endParaRPr lang="zh-CN" altLang="en-US"/>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SA, SA2, RAN WGs</a:t>
                      </a:r>
                    </a:p>
                  </a:txBody>
                  <a:tcPr marL="68580" marR="68580" marT="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&gt;15-&gt;25-&gt;50-&gt;50-&gt;100%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nchor="ctr">
                    <a:solidFill>
                      <a:schemeClr val="bg1">
                        <a:lumMod val="75000"/>
                      </a:schemeClr>
                    </a:solidFill>
                  </a:tcP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FS_NSOEU</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nchor="ctr">
                    <a:solidFill>
                      <a:schemeClr val="bg1">
                        <a:lumMod val="75000"/>
                      </a:schemeClr>
                    </a:solidFill>
                  </a:tcPr>
                </a:tc>
                <a:tc>
                  <a:txBody>
                    <a:bodyPr/>
                    <a:lstStyle/>
                    <a:p>
                      <a:endParaRPr lang="zh-CN" altLang="en-US" dirty="0"/>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 0-&gt;10-&gt;15-&gt;35-&gt;45-&gt;55-&gt;79-&gt;100%</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28.829</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Samsung </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nchor="ctr"/>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nchor="ctr"/>
                </a:tc>
                <a:tc>
                  <a:txBody>
                    <a:bodyPr/>
                    <a:lstStyle/>
                    <a:p>
                      <a:pPr algn="l" fontAlgn="t"/>
                      <a:r>
                        <a:rPr lang="en-US" sz="1000" b="0" i="0" u="none" strike="noStrike" dirty="0">
                          <a:solidFill>
                            <a:srgbClr val="000000"/>
                          </a:solidFill>
                          <a:effectLst/>
                          <a:latin typeface="+mn-lt"/>
                        </a:rPr>
                        <a:t>FS_KQI_5G</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55%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65%</a:t>
                      </a: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r>
                        <a:rPr lang="en-US" altLang="zh-CN" sz="1000" kern="1200" dirty="0">
                          <a:solidFill>
                            <a:schemeClr val="tx1"/>
                          </a:solidFill>
                          <a:effectLst/>
                          <a:latin typeface="+mn-lt"/>
                          <a:ea typeface="宋体" panose="02010600030101010101" pitchFamily="2" charset="-122"/>
                          <a:cs typeface="Arial" panose="020B0604020202020204" pitchFamily="34" charset="0"/>
                        </a:rPr>
                        <a:t>-&gt;35-&gt;55-&gt;55-&gt;65%</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nchor="ctr"/>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nchor="ctr"/>
                </a:tc>
                <a:tc>
                  <a:txBody>
                    <a:bodyPr/>
                    <a:lstStyle/>
                    <a:p>
                      <a:pPr algn="l" fontAlgn="t"/>
                      <a:r>
                        <a:rPr lang="en-US" sz="1000" b="0" i="0" u="none" strike="noStrike">
                          <a:solidFill>
                            <a:srgbClr val="000000"/>
                          </a:solidFill>
                          <a:effectLst/>
                          <a:latin typeface="+mn-lt"/>
                        </a:rPr>
                        <a:t>FS_DCSA</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45%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nchor="ctr"/>
                </a:tc>
                <a:tc>
                  <a:txBody>
                    <a:bodyPr/>
                    <a:lstStyle/>
                    <a:p>
                      <a:pPr algn="ctr">
                        <a:lnSpc>
                          <a:spcPct val="107000"/>
                        </a:lnSpc>
                        <a:spcAft>
                          <a:spcPts val="800"/>
                        </a:spcAft>
                      </a:pPr>
                      <a:r>
                        <a:rPr lang="en-GB" sz="1000" b="0" i="0" u="none" strike="noStrike" kern="1200">
                          <a:solidFill>
                            <a:srgbClr val="0000FF"/>
                          </a:solidFill>
                          <a:effectLst/>
                          <a:latin typeface="+mn-lt"/>
                          <a:ea typeface="+mn-ea"/>
                          <a:cs typeface="+mn-cs"/>
                        </a:rPr>
                        <a:t>60%</a:t>
                      </a: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-&gt;32-&gt;45-&gt;60%</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FS_NSCE</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altLang="en-US" sz="1000" b="0" kern="1200" baseline="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altLang="zh-CN"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nchor="ctr">
                    <a:solidFill>
                      <a:schemeClr val="bg1">
                        <a:lumMod val="75000"/>
                      </a:schemeClr>
                    </a:solidFill>
                  </a:tcPr>
                </a:tc>
                <a:tc>
                  <a:txBody>
                    <a:bodyPr/>
                    <a:lstStyle/>
                    <a:p>
                      <a:endParaRPr lang="zh-CN" altLang="en-US"/>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00" kern="1200" dirty="0">
                          <a:solidFill>
                            <a:srgbClr val="000000"/>
                          </a:solidFill>
                          <a:effectLst/>
                          <a:latin typeface="+mn-lt"/>
                          <a:ea typeface="宋体" panose="02010600030101010101" pitchFamily="2" charset="-122"/>
                          <a:cs typeface="Arial" panose="020B0604020202020204" pitchFamily="34" charset="0"/>
                        </a:rPr>
                        <a:t>SA3, SA, RAN</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70-&gt;75-&gt;80-</a:t>
                      </a:r>
                      <a:r>
                        <a:rPr lang="en-US" altLang="zh-CN" sz="1000" kern="1200" dirty="0">
                          <a:solidFill>
                            <a:srgbClr val="000000"/>
                          </a:solidFill>
                          <a:effectLst/>
                          <a:latin typeface="+mn-lt"/>
                          <a:ea typeface="宋体" panose="02010600030101010101" pitchFamily="2" charset="-122"/>
                          <a:cs typeface="Arial" panose="020B0604020202020204" pitchFamily="34" charset="0"/>
                        </a:rPr>
                        <a:t>&gt;82-&gt;83%-&gt;90%-&gt;92&gt;98-&gt;100%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28.824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gn="l" defTabSz="1219170" rtl="0" eaLnBrk="1" latinLnBrk="0" hangingPunct="1">
                        <a:lnSpc>
                          <a:spcPct val="150000"/>
                        </a:lnSpc>
                        <a:spcAft>
                          <a:spcPts val="0"/>
                        </a:spcAft>
                      </a:pPr>
                      <a:r>
                        <a:rPr lang="en-US" altLang="zh-CN" sz="1000" kern="1200" dirty="0" err="1">
                          <a:solidFill>
                            <a:srgbClr val="000000"/>
                          </a:solidFill>
                          <a:effectLst/>
                          <a:latin typeface="+mn-lt"/>
                          <a:ea typeface="+mn-ea"/>
                          <a:cs typeface="Arial" panose="020B0604020202020204" pitchFamily="34" charset="0"/>
                        </a:rPr>
                        <a:t>Alibaba</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FS_MEC_ECM</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nchor="ctr">
                    <a:solidFill>
                      <a:schemeClr val="bg1">
                        <a:lumMod val="75000"/>
                      </a:schemeClr>
                    </a:solidFill>
                  </a:tcPr>
                </a:tc>
                <a:tc>
                  <a:txBody>
                    <a:bodyPr/>
                    <a:lstStyle/>
                    <a:p>
                      <a:endParaRPr lang="zh-CN" altLang="en-US" dirty="0"/>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宋体" panose="02010600030101010101" pitchFamily="2" charset="-122"/>
                          <a:cs typeface="Arial" panose="020B0604020202020204" pitchFamily="34" charset="0"/>
                        </a:rPr>
                        <a:t>-&gt;50-&gt;50-&gt;70-&gt;100%</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65993572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064286070"/>
              </p:ext>
            </p:extLst>
          </p:nvPr>
        </p:nvGraphicFramePr>
        <p:xfrm>
          <a:off x="194693" y="1068257"/>
          <a:ext cx="11583093" cy="2202434"/>
        </p:xfrm>
        <a:graphic>
          <a:graphicData uri="http://schemas.openxmlformats.org/drawingml/2006/table">
            <a:tbl>
              <a:tblPr firstRow="1" firstCol="1" bandRow="1">
                <a:tableStyleId>{F5AB1C69-6EDB-4FF4-983F-18BD219EF322}</a:tableStyleId>
              </a:tblPr>
              <a:tblGrid>
                <a:gridCol w="519622">
                  <a:extLst>
                    <a:ext uri="{9D8B030D-6E8A-4147-A177-3AD203B41FA5}">
                      <a16:colId xmlns:a16="http://schemas.microsoft.com/office/drawing/2014/main" val="20000"/>
                    </a:ext>
                  </a:extLst>
                </a:gridCol>
                <a:gridCol w="2672341">
                  <a:extLst>
                    <a:ext uri="{9D8B030D-6E8A-4147-A177-3AD203B41FA5}">
                      <a16:colId xmlns:a16="http://schemas.microsoft.com/office/drawing/2014/main" val="20001"/>
                    </a:ext>
                  </a:extLst>
                </a:gridCol>
                <a:gridCol w="691107">
                  <a:extLst>
                    <a:ext uri="{9D8B030D-6E8A-4147-A177-3AD203B41FA5}">
                      <a16:colId xmlns:a16="http://schemas.microsoft.com/office/drawing/2014/main" val="20002"/>
                    </a:ext>
                  </a:extLst>
                </a:gridCol>
                <a:gridCol w="806101">
                  <a:extLst>
                    <a:ext uri="{9D8B030D-6E8A-4147-A177-3AD203B41FA5}">
                      <a16:colId xmlns:a16="http://schemas.microsoft.com/office/drawing/2014/main" val="20005"/>
                    </a:ext>
                  </a:extLst>
                </a:gridCol>
                <a:gridCol w="558784">
                  <a:extLst>
                    <a:ext uri="{9D8B030D-6E8A-4147-A177-3AD203B41FA5}">
                      <a16:colId xmlns:a16="http://schemas.microsoft.com/office/drawing/2014/main" val="20006"/>
                    </a:ext>
                  </a:extLst>
                </a:gridCol>
                <a:gridCol w="620079">
                  <a:extLst>
                    <a:ext uri="{9D8B030D-6E8A-4147-A177-3AD203B41FA5}">
                      <a16:colId xmlns:a16="http://schemas.microsoft.com/office/drawing/2014/main" val="1975700025"/>
                    </a:ext>
                  </a:extLst>
                </a:gridCol>
                <a:gridCol w="620079">
                  <a:extLst>
                    <a:ext uri="{9D8B030D-6E8A-4147-A177-3AD203B41FA5}">
                      <a16:colId xmlns:a16="http://schemas.microsoft.com/office/drawing/2014/main" val="20007"/>
                    </a:ext>
                  </a:extLst>
                </a:gridCol>
                <a:gridCol w="1080262">
                  <a:extLst>
                    <a:ext uri="{9D8B030D-6E8A-4147-A177-3AD203B41FA5}">
                      <a16:colId xmlns:a16="http://schemas.microsoft.com/office/drawing/2014/main" val="20008"/>
                    </a:ext>
                  </a:extLst>
                </a:gridCol>
                <a:gridCol w="1090008">
                  <a:extLst>
                    <a:ext uri="{9D8B030D-6E8A-4147-A177-3AD203B41FA5}">
                      <a16:colId xmlns:a16="http://schemas.microsoft.com/office/drawing/2014/main" val="20009"/>
                    </a:ext>
                  </a:extLst>
                </a:gridCol>
                <a:gridCol w="1005511">
                  <a:extLst>
                    <a:ext uri="{9D8B030D-6E8A-4147-A177-3AD203B41FA5}">
                      <a16:colId xmlns:a16="http://schemas.microsoft.com/office/drawing/2014/main" val="20010"/>
                    </a:ext>
                  </a:extLst>
                </a:gridCol>
                <a:gridCol w="1005511">
                  <a:extLst>
                    <a:ext uri="{9D8B030D-6E8A-4147-A177-3AD203B41FA5}">
                      <a16:colId xmlns:a16="http://schemas.microsoft.com/office/drawing/2014/main" val="20012"/>
                    </a:ext>
                  </a:extLst>
                </a:gridCol>
                <a:gridCol w="913688">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r>
                        <a:rPr lang="en-US" altLang="zh-CN" sz="1000" kern="1200" dirty="0">
                          <a:solidFill>
                            <a:schemeClr val="tx1"/>
                          </a:solidFill>
                          <a:effectLst/>
                          <a:latin typeface="+mn-lt"/>
                          <a:ea typeface="宋体" panose="02010600030101010101" pitchFamily="2" charset="-122"/>
                          <a:cs typeface="Arial" panose="020B0604020202020204" pitchFamily="34" charset="0"/>
                        </a:rPr>
                        <a:t>-&gt;35-&gt;55-&gt;65%</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-&gt;32-&gt;45-&gt;60%</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SA5#150:</a:t>
            </a:r>
          </a:p>
          <a:p>
            <a:pPr marL="855123" lvl="1" indent="-455073" defTabSz="1219170">
              <a:spcBef>
                <a:spcPts val="0"/>
              </a:spcBef>
              <a:spcAft>
                <a:spcPts val="0"/>
              </a:spcAft>
              <a:defRPr/>
            </a:pPr>
            <a:r>
              <a:rPr lang="en-US" altLang="zh-CN" sz="1100" kern="0" dirty="0">
                <a:solidFill>
                  <a:prstClr val="black"/>
                </a:solidFill>
              </a:rPr>
              <a:t> The correction of the KQI definition in 3GPP and other standard organizations has been approved.</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Continue to push the KQI for video uploading and remote control based on the 3GPP service.</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14832" y="3329773"/>
            <a:ext cx="5634679" cy="162627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FS_DCSA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SA5#150:</a:t>
            </a:r>
          </a:p>
          <a:p>
            <a:pPr marL="855123" lvl="1" indent="-455073" defTabSz="1219170">
              <a:spcBef>
                <a:spcPts val="0"/>
              </a:spcBef>
              <a:spcAft>
                <a:spcPts val="0"/>
              </a:spcAft>
              <a:defRPr/>
            </a:pPr>
            <a:r>
              <a:rPr lang="fr-FR" sz="1100" kern="0" dirty="0">
                <a:solidFill>
                  <a:prstClr val="black"/>
                </a:solidFill>
              </a:rPr>
              <a:t>N</a:t>
            </a:r>
            <a:r>
              <a:rPr lang="en-US" sz="1100" kern="0" dirty="0">
                <a:solidFill>
                  <a:prstClr val="black"/>
                </a:solidFill>
              </a:rPr>
              <a:t>o contribution at this meeting</a:t>
            </a: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 impacts and dependencies on SA/RAN/CT</a:t>
            </a:r>
            <a:endParaRPr lang="de-DE" sz="16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endParaRPr lang="en-US" sz="1100" kern="0" dirty="0">
              <a:solidFill>
                <a:prstClr val="black"/>
              </a:solidFill>
            </a:endParaRPr>
          </a:p>
        </p:txBody>
      </p:sp>
    </p:spTree>
    <p:extLst>
      <p:ext uri="{BB962C8B-B14F-4D97-AF65-F5344CB8AC3E}">
        <p14:creationId xmlns:p14="http://schemas.microsoft.com/office/powerpoint/2010/main" val="168122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a:t>latest </a:t>
            </a:r>
            <a:r>
              <a:rPr lang="en-GB" sz="3600" dirty="0" err="1"/>
              <a:t>DraftCRs</a:t>
            </a:r>
            <a:r>
              <a:rPr lang="en-GB" sz="3600" dirty="0"/>
              <a:t> </a:t>
            </a:r>
            <a:endParaRPr lang="zh-CN" altLang="en-US" sz="3600" dirty="0"/>
          </a:p>
        </p:txBody>
      </p:sp>
      <p:graphicFrame>
        <p:nvGraphicFramePr>
          <p:cNvPr id="3" name="Table 2">
            <a:extLst>
              <a:ext uri="{FF2B5EF4-FFF2-40B4-BE49-F238E27FC236}">
                <a16:creationId xmlns:a16="http://schemas.microsoft.com/office/drawing/2014/main" id="{8B239E69-2666-4563-BC8F-039E90FD2405}"/>
              </a:ext>
            </a:extLst>
          </p:cNvPr>
          <p:cNvGraphicFramePr>
            <a:graphicFrameLocks noGrp="1"/>
          </p:cNvGraphicFramePr>
          <p:nvPr>
            <p:extLst>
              <p:ext uri="{D42A27DB-BD31-4B8C-83A1-F6EECF244321}">
                <p14:modId xmlns:p14="http://schemas.microsoft.com/office/powerpoint/2010/main" val="161161111"/>
              </p:ext>
            </p:extLst>
          </p:nvPr>
        </p:nvGraphicFramePr>
        <p:xfrm>
          <a:off x="348344" y="1013618"/>
          <a:ext cx="10834914" cy="5110858"/>
        </p:xfrm>
        <a:graphic>
          <a:graphicData uri="http://schemas.openxmlformats.org/drawingml/2006/table">
            <a:tbl>
              <a:tblPr firstRow="1" firstCol="1" bandRow="1">
                <a:tableStyleId>{5C22544A-7EE6-4342-B048-85BDC9FD1C3A}</a:tableStyleId>
              </a:tblPr>
              <a:tblGrid>
                <a:gridCol w="822989">
                  <a:extLst>
                    <a:ext uri="{9D8B030D-6E8A-4147-A177-3AD203B41FA5}">
                      <a16:colId xmlns:a16="http://schemas.microsoft.com/office/drawing/2014/main" val="3517292940"/>
                    </a:ext>
                  </a:extLst>
                </a:gridCol>
                <a:gridCol w="2878153">
                  <a:extLst>
                    <a:ext uri="{9D8B030D-6E8A-4147-A177-3AD203B41FA5}">
                      <a16:colId xmlns:a16="http://schemas.microsoft.com/office/drawing/2014/main" val="3024761768"/>
                    </a:ext>
                  </a:extLst>
                </a:gridCol>
                <a:gridCol w="1110343">
                  <a:extLst>
                    <a:ext uri="{9D8B030D-6E8A-4147-A177-3AD203B41FA5}">
                      <a16:colId xmlns:a16="http://schemas.microsoft.com/office/drawing/2014/main" val="1884764386"/>
                    </a:ext>
                  </a:extLst>
                </a:gridCol>
                <a:gridCol w="972457">
                  <a:extLst>
                    <a:ext uri="{9D8B030D-6E8A-4147-A177-3AD203B41FA5}">
                      <a16:colId xmlns:a16="http://schemas.microsoft.com/office/drawing/2014/main" val="277585388"/>
                    </a:ext>
                  </a:extLst>
                </a:gridCol>
                <a:gridCol w="1139371">
                  <a:extLst>
                    <a:ext uri="{9D8B030D-6E8A-4147-A177-3AD203B41FA5}">
                      <a16:colId xmlns:a16="http://schemas.microsoft.com/office/drawing/2014/main" val="186112478"/>
                    </a:ext>
                  </a:extLst>
                </a:gridCol>
                <a:gridCol w="1576889">
                  <a:extLst>
                    <a:ext uri="{9D8B030D-6E8A-4147-A177-3AD203B41FA5}">
                      <a16:colId xmlns:a16="http://schemas.microsoft.com/office/drawing/2014/main" val="2447566632"/>
                    </a:ext>
                  </a:extLst>
                </a:gridCol>
                <a:gridCol w="2334712">
                  <a:extLst>
                    <a:ext uri="{9D8B030D-6E8A-4147-A177-3AD203B41FA5}">
                      <a16:colId xmlns:a16="http://schemas.microsoft.com/office/drawing/2014/main" val="182503914"/>
                    </a:ext>
                  </a:extLst>
                </a:gridCol>
              </a:tblGrid>
              <a:tr h="316172">
                <a:tc>
                  <a:txBody>
                    <a:bodyPr/>
                    <a:lstStyle/>
                    <a:p>
                      <a:pPr algn="just">
                        <a:spcAft>
                          <a:spcPts val="0"/>
                        </a:spcAft>
                      </a:pPr>
                      <a:r>
                        <a:rPr lang="en-US" sz="900" dirty="0" err="1">
                          <a:effectLst/>
                          <a:latin typeface="+mn-lt"/>
                        </a:rPr>
                        <a:t>Tdoc</a:t>
                      </a:r>
                      <a:r>
                        <a:rPr lang="en-US" sz="900" dirty="0">
                          <a:effectLst/>
                          <a:latin typeface="+mn-lt"/>
                        </a:rPr>
                        <a:t># </a:t>
                      </a:r>
                      <a:r>
                        <a:rPr lang="en-US" sz="900" dirty="0" err="1">
                          <a:effectLst/>
                          <a:latin typeface="+mn-lt"/>
                        </a:rPr>
                        <a:t>Tdoc</a:t>
                      </a:r>
                      <a:r>
                        <a:rPr lang="en-US" sz="900" dirty="0">
                          <a:effectLst/>
                          <a:latin typeface="+mn-lt"/>
                        </a:rPr>
                        <a:t># for latest </a:t>
                      </a:r>
                      <a:r>
                        <a:rPr lang="en-US" sz="900" dirty="0" err="1">
                          <a:effectLst/>
                          <a:latin typeface="+mn-lt"/>
                        </a:rPr>
                        <a:t>DraftCR</a:t>
                      </a:r>
                      <a:endParaRPr lang="zh-CN" sz="900" dirty="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Title</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Source Company</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dirty="0">
                          <a:effectLst/>
                          <a:latin typeface="+mn-lt"/>
                        </a:rPr>
                        <a:t>Rapporteur</a:t>
                      </a:r>
                      <a:endParaRPr lang="zh-CN" sz="900" dirty="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Agenda</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Latest approved DraftCR from previous meeting(s)</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Approved Input(s) to DraftCR at this meeting</a:t>
                      </a:r>
                      <a:endParaRPr lang="zh-CN" sz="900">
                        <a:effectLst/>
                        <a:latin typeface="+mn-lt"/>
                        <a:ea typeface="宋体" panose="02010600030101010101" pitchFamily="2" charset="-122"/>
                      </a:endParaRPr>
                    </a:p>
                  </a:txBody>
                  <a:tcPr marL="5486" marR="5486" marT="5486" marB="0"/>
                </a:tc>
                <a:extLst>
                  <a:ext uri="{0D108BD9-81ED-4DB2-BD59-A6C34878D82A}">
                    <a16:rowId xmlns:a16="http://schemas.microsoft.com/office/drawing/2014/main" val="2990860494"/>
                  </a:ext>
                </a:extLst>
              </a:tr>
              <a:tr h="320332">
                <a:tc>
                  <a:txBody>
                    <a:bodyPr/>
                    <a:lstStyle/>
                    <a:p>
                      <a:pPr algn="just">
                        <a:spcAft>
                          <a:spcPts val="0"/>
                        </a:spcAft>
                      </a:pPr>
                      <a:r>
                        <a:rPr lang="en-US" sz="900" dirty="0">
                          <a:effectLst/>
                          <a:latin typeface="+mn-lt"/>
                        </a:rPr>
                        <a:t> S5‑235998</a:t>
                      </a:r>
                      <a:endParaRPr lang="zh-CN" sz="900" dirty="0">
                        <a:effectLst/>
                        <a:latin typeface="+mn-lt"/>
                      </a:endParaRPr>
                    </a:p>
                    <a:p>
                      <a:pPr algn="just">
                        <a:spcAft>
                          <a:spcPts val="0"/>
                        </a:spcAft>
                      </a:pPr>
                      <a:r>
                        <a:rPr lang="en-US" sz="900" dirty="0">
                          <a:effectLst/>
                          <a:latin typeface="+mn-lt"/>
                        </a:rPr>
                        <a:t>     </a:t>
                      </a:r>
                      <a:endParaRPr lang="zh-CN" sz="900" dirty="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DraftCR 28.533 on Access control for management service</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Nokia, Deutsche Telekom</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Nokia</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6.6.1.3</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dirty="0">
                          <a:effectLst/>
                          <a:latin typeface="+mn-lt"/>
                        </a:rPr>
                        <a:t>S5-234845</a:t>
                      </a:r>
                      <a:endParaRPr lang="zh-CN" sz="900" dirty="0">
                        <a:effectLst/>
                        <a:latin typeface="+mn-lt"/>
                        <a:ea typeface="宋体" panose="02010600030101010101" pitchFamily="2" charset="-122"/>
                      </a:endParaRPr>
                    </a:p>
                  </a:txBody>
                  <a:tcPr marL="5486" marR="5486" marT="5486" marB="0"/>
                </a:tc>
                <a:tc>
                  <a:txBody>
                    <a:bodyPr/>
                    <a:lstStyle/>
                    <a:p>
                      <a:pPr algn="just">
                        <a:spcAft>
                          <a:spcPts val="0"/>
                        </a:spcAft>
                      </a:pPr>
                      <a:r>
                        <a:rPr lang="en-US" sz="900" dirty="0">
                          <a:effectLst/>
                          <a:latin typeface="+mn-lt"/>
                        </a:rPr>
                        <a:t>S5-235947</a:t>
                      </a:r>
                      <a:endParaRPr lang="zh-CN" sz="900" dirty="0">
                        <a:effectLst/>
                        <a:latin typeface="+mn-lt"/>
                        <a:ea typeface="宋体" panose="02010600030101010101" pitchFamily="2" charset="-122"/>
                      </a:endParaRPr>
                    </a:p>
                  </a:txBody>
                  <a:tcPr marL="5486" marR="5486" marT="5486" marB="0"/>
                </a:tc>
                <a:extLst>
                  <a:ext uri="{0D108BD9-81ED-4DB2-BD59-A6C34878D82A}">
                    <a16:rowId xmlns:a16="http://schemas.microsoft.com/office/drawing/2014/main" val="1997153833"/>
                  </a:ext>
                </a:extLst>
              </a:tr>
              <a:tr h="628184">
                <a:tc>
                  <a:txBody>
                    <a:bodyPr/>
                    <a:lstStyle/>
                    <a:p>
                      <a:pPr algn="just">
                        <a:spcAft>
                          <a:spcPts val="0"/>
                        </a:spcAft>
                      </a:pPr>
                      <a:r>
                        <a:rPr lang="en-US" sz="900" dirty="0">
                          <a:effectLst/>
                          <a:latin typeface="+mn-lt"/>
                        </a:rPr>
                        <a:t> S5-235762</a:t>
                      </a:r>
                      <a:endParaRPr lang="zh-CN" sz="900" dirty="0">
                        <a:effectLst/>
                        <a:latin typeface="+mn-lt"/>
                      </a:endParaRPr>
                    </a:p>
                    <a:p>
                      <a:pPr algn="just">
                        <a:spcAft>
                          <a:spcPts val="0"/>
                        </a:spcAft>
                      </a:pPr>
                      <a:endParaRPr lang="zh-CN" sz="900" dirty="0">
                        <a:effectLst/>
                        <a:latin typeface="+mn-lt"/>
                        <a:ea typeface="宋体" panose="02010600030101010101" pitchFamily="2" charset="-122"/>
                      </a:endParaRPr>
                    </a:p>
                  </a:txBody>
                  <a:tcPr marL="5486" marR="5486" marT="5486" marB="5486"/>
                </a:tc>
                <a:tc>
                  <a:txBody>
                    <a:bodyPr/>
                    <a:lstStyle/>
                    <a:p>
                      <a:pPr algn="just">
                        <a:spcAft>
                          <a:spcPts val="0"/>
                        </a:spcAft>
                      </a:pPr>
                      <a:r>
                        <a:rPr lang="en-US" sz="900" dirty="0">
                          <a:effectLst/>
                          <a:latin typeface="+mn-lt"/>
                        </a:rPr>
                        <a:t>Draft CR eMDAS_Ph2 – TS28.104; Further enhancements into the Management Data Analytics (Phase 2).</a:t>
                      </a:r>
                      <a:endParaRPr lang="zh-CN" sz="900" dirty="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NEC</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Intel, NEC</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6.4.2.1</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S5-235733</a:t>
                      </a:r>
                      <a:endParaRPr lang="zh-CN" sz="900">
                        <a:effectLst/>
                        <a:latin typeface="+mn-lt"/>
                        <a:ea typeface="宋体" panose="02010600030101010101" pitchFamily="2" charset="-122"/>
                      </a:endParaRPr>
                    </a:p>
                  </a:txBody>
                  <a:tcPr marL="5486" marR="5486" marT="5486" marB="0"/>
                </a:tc>
                <a:tc>
                  <a:txBody>
                    <a:bodyPr/>
                    <a:lstStyle/>
                    <a:p>
                      <a:pPr marL="0" algn="just" defTabSz="1219170" rtl="0" eaLnBrk="1" latinLnBrk="0" hangingPunct="1">
                        <a:spcAft>
                          <a:spcPts val="0"/>
                        </a:spcAft>
                      </a:pPr>
                      <a:r>
                        <a:rPr lang="en-US" sz="900" kern="1200" dirty="0">
                          <a:solidFill>
                            <a:schemeClr val="dk1"/>
                          </a:solidFill>
                          <a:effectLst/>
                          <a:latin typeface="+mn-lt"/>
                          <a:ea typeface="+mn-ea"/>
                          <a:cs typeface="+mn-cs"/>
                        </a:rPr>
                        <a:t>S5-235207</a:t>
                      </a:r>
                      <a:endParaRPr lang="zh-CN" altLang="en-US" sz="900" kern="1200" dirty="0">
                        <a:solidFill>
                          <a:schemeClr val="dk1"/>
                        </a:solidFill>
                        <a:effectLst/>
                        <a:latin typeface="+mn-lt"/>
                        <a:ea typeface="+mn-ea"/>
                        <a:cs typeface="+mn-cs"/>
                      </a:endParaRPr>
                    </a:p>
                    <a:p>
                      <a:pPr marL="0" algn="just" defTabSz="1219170" rtl="0" eaLnBrk="1" latinLnBrk="0" hangingPunct="1">
                        <a:spcAft>
                          <a:spcPts val="0"/>
                        </a:spcAft>
                      </a:pPr>
                      <a:r>
                        <a:rPr lang="en-US" sz="900" kern="1200" dirty="0">
                          <a:solidFill>
                            <a:schemeClr val="dk1"/>
                          </a:solidFill>
                          <a:effectLst/>
                          <a:latin typeface="+mn-lt"/>
                          <a:ea typeface="+mn-ea"/>
                          <a:cs typeface="+mn-cs"/>
                        </a:rPr>
                        <a:t>S5-235820</a:t>
                      </a:r>
                      <a:endParaRPr lang="zh-CN" altLang="en-US" sz="900" kern="1200" dirty="0">
                        <a:solidFill>
                          <a:schemeClr val="dk1"/>
                        </a:solidFill>
                        <a:effectLst/>
                        <a:latin typeface="+mn-lt"/>
                        <a:ea typeface="+mn-ea"/>
                        <a:cs typeface="+mn-cs"/>
                      </a:endParaRPr>
                    </a:p>
                    <a:p>
                      <a:pPr marL="0" algn="just" defTabSz="1219170" rtl="0" eaLnBrk="1" latinLnBrk="0" hangingPunct="1">
                        <a:spcAft>
                          <a:spcPts val="0"/>
                        </a:spcAft>
                      </a:pPr>
                      <a:r>
                        <a:rPr lang="en-US" sz="900" kern="1200" dirty="0">
                          <a:solidFill>
                            <a:schemeClr val="dk1"/>
                          </a:solidFill>
                          <a:effectLst/>
                          <a:latin typeface="+mn-lt"/>
                          <a:ea typeface="+mn-ea"/>
                          <a:cs typeface="+mn-cs"/>
                        </a:rPr>
                        <a:t>S5-235821</a:t>
                      </a:r>
                      <a:endParaRPr lang="zh-CN" altLang="en-US" sz="900" kern="1200" dirty="0">
                        <a:solidFill>
                          <a:schemeClr val="dk1"/>
                        </a:solidFill>
                        <a:effectLst/>
                        <a:latin typeface="+mn-lt"/>
                        <a:ea typeface="+mn-ea"/>
                        <a:cs typeface="+mn-cs"/>
                      </a:endParaRPr>
                    </a:p>
                    <a:p>
                      <a:pPr marL="0" algn="just" defTabSz="1219170" rtl="0" eaLnBrk="1" latinLnBrk="0" hangingPunct="1">
                        <a:spcAft>
                          <a:spcPts val="0"/>
                        </a:spcAft>
                      </a:pPr>
                      <a:r>
                        <a:rPr lang="en-US" sz="900" kern="1200" dirty="0">
                          <a:solidFill>
                            <a:schemeClr val="dk1"/>
                          </a:solidFill>
                          <a:effectLst/>
                          <a:latin typeface="+mn-lt"/>
                          <a:ea typeface="+mn-ea"/>
                          <a:cs typeface="+mn-cs"/>
                        </a:rPr>
                        <a:t>S5-235819</a:t>
                      </a:r>
                      <a:endParaRPr lang="zh-CN" altLang="en-US" sz="900" kern="1200" dirty="0">
                        <a:solidFill>
                          <a:schemeClr val="dk1"/>
                        </a:solidFill>
                        <a:effectLst/>
                        <a:latin typeface="+mn-lt"/>
                        <a:ea typeface="+mn-ea"/>
                        <a:cs typeface="+mn-cs"/>
                      </a:endParaRPr>
                    </a:p>
                    <a:p>
                      <a:pPr marL="0" algn="just" defTabSz="1219170" rtl="0" eaLnBrk="1" latinLnBrk="0" hangingPunct="1">
                        <a:spcAft>
                          <a:spcPts val="0"/>
                        </a:spcAft>
                      </a:pPr>
                      <a:r>
                        <a:rPr lang="en-US" sz="900" kern="1200" dirty="0">
                          <a:solidFill>
                            <a:schemeClr val="dk1"/>
                          </a:solidFill>
                          <a:effectLst/>
                          <a:latin typeface="+mn-lt"/>
                          <a:ea typeface="+mn-ea"/>
                          <a:cs typeface="+mn-cs"/>
                        </a:rPr>
                        <a:t>S5-236093</a:t>
                      </a:r>
                      <a:endParaRPr lang="zh-CN" altLang="en-US" sz="900" kern="1200" dirty="0">
                        <a:solidFill>
                          <a:schemeClr val="dk1"/>
                        </a:solidFill>
                        <a:effectLst/>
                        <a:latin typeface="+mn-lt"/>
                        <a:ea typeface="+mn-ea"/>
                        <a:cs typeface="+mn-cs"/>
                      </a:endParaRPr>
                    </a:p>
                    <a:p>
                      <a:pPr marL="0" algn="just" defTabSz="1219170" rtl="0" eaLnBrk="1" latinLnBrk="0" hangingPunct="1">
                        <a:spcAft>
                          <a:spcPts val="0"/>
                        </a:spcAft>
                      </a:pPr>
                      <a:r>
                        <a:rPr lang="en-US" sz="900" kern="1200" dirty="0">
                          <a:solidFill>
                            <a:schemeClr val="dk1"/>
                          </a:solidFill>
                          <a:effectLst/>
                          <a:latin typeface="+mn-lt"/>
                          <a:ea typeface="+mn-ea"/>
                          <a:cs typeface="+mn-cs"/>
                        </a:rPr>
                        <a:t>S5-235942</a:t>
                      </a:r>
                      <a:endParaRPr lang="zh-CN" altLang="en-US" sz="900" kern="1200" dirty="0">
                        <a:solidFill>
                          <a:schemeClr val="dk1"/>
                        </a:solidFill>
                        <a:effectLst/>
                        <a:latin typeface="+mn-lt"/>
                        <a:ea typeface="+mn-ea"/>
                        <a:cs typeface="+mn-cs"/>
                      </a:endParaRPr>
                    </a:p>
                  </a:txBody>
                  <a:tcPr marL="5486" marR="5486" marT="5486" marB="0"/>
                </a:tc>
                <a:extLst>
                  <a:ext uri="{0D108BD9-81ED-4DB2-BD59-A6C34878D82A}">
                    <a16:rowId xmlns:a16="http://schemas.microsoft.com/office/drawing/2014/main" val="2447308815"/>
                  </a:ext>
                </a:extLst>
              </a:tr>
              <a:tr h="1008860">
                <a:tc>
                  <a:txBody>
                    <a:bodyPr/>
                    <a:lstStyle/>
                    <a:p>
                      <a:pPr algn="just">
                        <a:spcAft>
                          <a:spcPts val="0"/>
                        </a:spcAft>
                      </a:pPr>
                      <a:r>
                        <a:rPr lang="en-US" sz="900" dirty="0">
                          <a:effectLst/>
                          <a:latin typeface="+mn-lt"/>
                        </a:rPr>
                        <a:t> S5-235988</a:t>
                      </a:r>
                      <a:endParaRPr lang="zh-CN" sz="900" dirty="0">
                        <a:effectLst/>
                        <a:latin typeface="+mn-lt"/>
                      </a:endParaRPr>
                    </a:p>
                  </a:txBody>
                  <a:tcPr marL="5486" marR="5486" marT="5486" marB="5486"/>
                </a:tc>
                <a:tc>
                  <a:txBody>
                    <a:bodyPr/>
                    <a:lstStyle/>
                    <a:p>
                      <a:pPr algn="just">
                        <a:spcAft>
                          <a:spcPts val="0"/>
                        </a:spcAft>
                      </a:pPr>
                      <a:r>
                        <a:rPr lang="en-US" sz="900" dirty="0">
                          <a:effectLst/>
                          <a:latin typeface="+mn-lt"/>
                        </a:rPr>
                        <a:t>Draft CR AIML_MGMT – TS28.105; Enhancements for AI-ML management.</a:t>
                      </a:r>
                      <a:endParaRPr lang="zh-CN" sz="900" dirty="0">
                        <a:effectLst/>
                        <a:latin typeface="+mn-lt"/>
                      </a:endParaRPr>
                    </a:p>
                    <a:p>
                      <a:pPr algn="just">
                        <a:spcAft>
                          <a:spcPts val="0"/>
                        </a:spcAft>
                      </a:pPr>
                      <a:r>
                        <a:rPr lang="en-US" sz="900" dirty="0">
                          <a:effectLst/>
                          <a:latin typeface="+mn-lt"/>
                        </a:rPr>
                        <a:t>S5-234593 converted from CR to draft CR, and using it as baseline of skeleton. </a:t>
                      </a:r>
                      <a:endParaRPr lang="zh-CN" sz="900" dirty="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Intel</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Intel, NEC</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6.4.3.1</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S5-235139</a:t>
                      </a:r>
                      <a:endParaRPr lang="zh-CN" sz="900">
                        <a:effectLst/>
                        <a:latin typeface="+mn-lt"/>
                        <a:ea typeface="宋体" panose="02010600030101010101" pitchFamily="2" charset="-122"/>
                      </a:endParaRPr>
                    </a:p>
                  </a:txBody>
                  <a:tcPr marL="5486" marR="5486" marT="5486" marB="0"/>
                </a:tc>
                <a:tc>
                  <a:txBody>
                    <a:bodyPr/>
                    <a:lstStyle/>
                    <a:p>
                      <a:pPr marL="0" algn="l" defTabSz="1219170" rtl="0" eaLnBrk="1" latinLnBrk="0" hangingPunct="1">
                        <a:spcAft>
                          <a:spcPts val="0"/>
                        </a:spcAft>
                      </a:pPr>
                      <a:r>
                        <a:rPr lang="en-US" sz="900" kern="1200" dirty="0">
                          <a:solidFill>
                            <a:schemeClr val="dk1"/>
                          </a:solidFill>
                          <a:effectLst/>
                          <a:latin typeface="+mn-lt"/>
                          <a:ea typeface="+mn-ea"/>
                          <a:cs typeface="+mn-cs"/>
                        </a:rPr>
                        <a:t>S5‑235827</a:t>
                      </a:r>
                      <a:br>
                        <a:rPr lang="en-US" sz="900" kern="1200" dirty="0">
                          <a:solidFill>
                            <a:schemeClr val="dk1"/>
                          </a:solidFill>
                          <a:effectLst/>
                          <a:latin typeface="+mn-lt"/>
                          <a:ea typeface="+mn-ea"/>
                          <a:cs typeface="+mn-cs"/>
                        </a:rPr>
                      </a:br>
                      <a:r>
                        <a:rPr lang="en-US" sz="900" kern="1200" dirty="0">
                          <a:solidFill>
                            <a:schemeClr val="dk1"/>
                          </a:solidFill>
                          <a:effectLst/>
                          <a:latin typeface="+mn-lt"/>
                          <a:ea typeface="+mn-ea"/>
                          <a:cs typeface="+mn-cs"/>
                        </a:rPr>
                        <a:t>S5‑235828</a:t>
                      </a:r>
                      <a:endParaRPr lang="zh-CN" altLang="en-US" sz="900" kern="1200" dirty="0">
                        <a:solidFill>
                          <a:schemeClr val="dk1"/>
                        </a:solidFill>
                        <a:effectLst/>
                        <a:latin typeface="+mn-lt"/>
                        <a:ea typeface="+mn-ea"/>
                        <a:cs typeface="+mn-cs"/>
                      </a:endParaRPr>
                    </a:p>
                    <a:p>
                      <a:pPr marL="0" algn="l" defTabSz="1219170" rtl="0" eaLnBrk="1" latinLnBrk="0" hangingPunct="1">
                        <a:spcAft>
                          <a:spcPts val="0"/>
                        </a:spcAft>
                      </a:pPr>
                      <a:r>
                        <a:rPr lang="en-US" sz="900" kern="1200" dirty="0">
                          <a:solidFill>
                            <a:schemeClr val="dk1"/>
                          </a:solidFill>
                          <a:effectLst/>
                          <a:latin typeface="+mn-lt"/>
                          <a:ea typeface="+mn-ea"/>
                          <a:cs typeface="+mn-cs"/>
                        </a:rPr>
                        <a:t>S5‑236075</a:t>
                      </a:r>
                      <a:br>
                        <a:rPr lang="en-US" sz="900" kern="1200" dirty="0">
                          <a:solidFill>
                            <a:schemeClr val="dk1"/>
                          </a:solidFill>
                          <a:effectLst/>
                          <a:latin typeface="+mn-lt"/>
                          <a:ea typeface="+mn-ea"/>
                          <a:cs typeface="+mn-cs"/>
                        </a:rPr>
                      </a:br>
                      <a:r>
                        <a:rPr lang="en-US" sz="900" kern="1200" dirty="0">
                          <a:solidFill>
                            <a:schemeClr val="dk1"/>
                          </a:solidFill>
                          <a:effectLst/>
                          <a:latin typeface="+mn-lt"/>
                          <a:ea typeface="+mn-ea"/>
                          <a:cs typeface="+mn-cs"/>
                        </a:rPr>
                        <a:t>S5‑235837</a:t>
                      </a:r>
                      <a:endParaRPr lang="zh-CN" altLang="en-US" sz="900" kern="1200" dirty="0">
                        <a:solidFill>
                          <a:schemeClr val="dk1"/>
                        </a:solidFill>
                        <a:effectLst/>
                        <a:latin typeface="+mn-lt"/>
                        <a:ea typeface="+mn-ea"/>
                        <a:cs typeface="+mn-cs"/>
                      </a:endParaRPr>
                    </a:p>
                    <a:p>
                      <a:pPr marL="0" algn="just" defTabSz="1219170" rtl="0" eaLnBrk="1" latinLnBrk="0" hangingPunct="1">
                        <a:spcAft>
                          <a:spcPts val="0"/>
                        </a:spcAft>
                      </a:pPr>
                      <a:r>
                        <a:rPr lang="en-US" sz="900" kern="1200" dirty="0">
                          <a:solidFill>
                            <a:schemeClr val="dk1"/>
                          </a:solidFill>
                          <a:effectLst/>
                          <a:latin typeface="+mn-lt"/>
                          <a:ea typeface="+mn-ea"/>
                          <a:cs typeface="+mn-cs"/>
                        </a:rPr>
                        <a:t>S5‑235838</a:t>
                      </a:r>
                      <a:endParaRPr lang="zh-CN" altLang="en-US" sz="900" kern="1200" dirty="0">
                        <a:solidFill>
                          <a:schemeClr val="dk1"/>
                        </a:solidFill>
                        <a:effectLst/>
                        <a:latin typeface="+mn-lt"/>
                        <a:ea typeface="+mn-ea"/>
                        <a:cs typeface="+mn-cs"/>
                      </a:endParaRPr>
                    </a:p>
                    <a:p>
                      <a:pPr marL="0" algn="just" defTabSz="1219170" rtl="0" eaLnBrk="1" latinLnBrk="0" hangingPunct="1">
                        <a:spcAft>
                          <a:spcPts val="0"/>
                        </a:spcAft>
                      </a:pPr>
                      <a:r>
                        <a:rPr lang="en-US" sz="900" kern="1200" dirty="0">
                          <a:solidFill>
                            <a:schemeClr val="dk1"/>
                          </a:solidFill>
                          <a:effectLst/>
                          <a:latin typeface="+mn-lt"/>
                          <a:ea typeface="+mn-ea"/>
                          <a:cs typeface="+mn-cs"/>
                        </a:rPr>
                        <a:t>S5‑235839</a:t>
                      </a:r>
                      <a:endParaRPr lang="zh-CN" altLang="en-US" sz="900" kern="1200" dirty="0">
                        <a:solidFill>
                          <a:schemeClr val="dk1"/>
                        </a:solidFill>
                        <a:effectLst/>
                        <a:latin typeface="+mn-lt"/>
                        <a:ea typeface="+mn-ea"/>
                        <a:cs typeface="+mn-cs"/>
                      </a:endParaRPr>
                    </a:p>
                    <a:p>
                      <a:pPr marL="0" algn="just" defTabSz="1219170" rtl="0" eaLnBrk="1" latinLnBrk="0" hangingPunct="1">
                        <a:spcAft>
                          <a:spcPts val="0"/>
                        </a:spcAft>
                      </a:pPr>
                      <a:r>
                        <a:rPr lang="en-US" sz="900" kern="1200" dirty="0">
                          <a:solidFill>
                            <a:schemeClr val="dk1"/>
                          </a:solidFill>
                          <a:effectLst/>
                          <a:latin typeface="+mn-lt"/>
                          <a:ea typeface="+mn-ea"/>
                          <a:cs typeface="+mn-cs"/>
                        </a:rPr>
                        <a:t>S5‑235840</a:t>
                      </a:r>
                      <a:endParaRPr lang="zh-CN" altLang="en-US" sz="900" kern="1200" dirty="0">
                        <a:solidFill>
                          <a:schemeClr val="dk1"/>
                        </a:solidFill>
                        <a:effectLst/>
                        <a:latin typeface="+mn-lt"/>
                        <a:ea typeface="+mn-ea"/>
                        <a:cs typeface="+mn-cs"/>
                      </a:endParaRPr>
                    </a:p>
                    <a:p>
                      <a:pPr marL="0" algn="just" defTabSz="1219170" rtl="0" eaLnBrk="1" latinLnBrk="0" hangingPunct="1">
                        <a:spcAft>
                          <a:spcPts val="0"/>
                        </a:spcAft>
                      </a:pPr>
                      <a:r>
                        <a:rPr lang="en-US" sz="900" kern="1200" dirty="0">
                          <a:solidFill>
                            <a:schemeClr val="dk1"/>
                          </a:solidFill>
                          <a:effectLst/>
                          <a:latin typeface="+mn-lt"/>
                          <a:ea typeface="+mn-ea"/>
                          <a:cs typeface="+mn-cs"/>
                        </a:rPr>
                        <a:t>S5‑235999</a:t>
                      </a:r>
                      <a:r>
                        <a:rPr lang="en-US" sz="900" dirty="0">
                          <a:effectLst/>
                          <a:latin typeface="+mn-lt"/>
                        </a:rPr>
                        <a:t> </a:t>
                      </a:r>
                      <a:endParaRPr lang="zh-CN" sz="900" dirty="0">
                        <a:effectLst/>
                        <a:latin typeface="+mn-lt"/>
                        <a:ea typeface="宋体" panose="02010600030101010101" pitchFamily="2" charset="-122"/>
                      </a:endParaRPr>
                    </a:p>
                  </a:txBody>
                  <a:tcPr marL="5486" marR="5486" marT="5486" marB="0"/>
                </a:tc>
                <a:extLst>
                  <a:ext uri="{0D108BD9-81ED-4DB2-BD59-A6C34878D82A}">
                    <a16:rowId xmlns:a16="http://schemas.microsoft.com/office/drawing/2014/main" val="3388261361"/>
                  </a:ext>
                </a:extLst>
              </a:tr>
              <a:tr h="732188">
                <a:tc>
                  <a:txBody>
                    <a:bodyPr/>
                    <a:lstStyle/>
                    <a:p>
                      <a:pPr algn="just">
                        <a:spcAft>
                          <a:spcPts val="0"/>
                        </a:spcAft>
                      </a:pPr>
                      <a:r>
                        <a:rPr lang="en-US" sz="900" dirty="0">
                          <a:solidFill>
                            <a:schemeClr val="bg1"/>
                          </a:solidFill>
                          <a:effectLst/>
                          <a:latin typeface="+mn-lt"/>
                        </a:rPr>
                        <a:t>S5-235989 </a:t>
                      </a:r>
                      <a:r>
                        <a:rPr lang="en-US" sz="900" dirty="0">
                          <a:effectLst/>
                          <a:latin typeface="+mn-lt"/>
                        </a:rPr>
                        <a:t>(email approval)</a:t>
                      </a:r>
                      <a:endParaRPr lang="zh-CN" sz="900" dirty="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Draft CR 28.538 Revise EAS VNF instantiation and termination procedures</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Intel</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Samsung</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6.5.8.1</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S5-233152 (SA5#147)</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S5-233152</a:t>
                      </a:r>
                      <a:endParaRPr lang="zh-CN" sz="900">
                        <a:effectLst/>
                        <a:latin typeface="+mn-lt"/>
                      </a:endParaRPr>
                    </a:p>
                    <a:p>
                      <a:pPr algn="just">
                        <a:spcAft>
                          <a:spcPts val="0"/>
                        </a:spcAft>
                      </a:pPr>
                      <a:r>
                        <a:rPr lang="en-US" sz="900">
                          <a:effectLst/>
                          <a:latin typeface="+mn-lt"/>
                        </a:rPr>
                        <a:t>S5-235916</a:t>
                      </a:r>
                      <a:endParaRPr lang="zh-CN" sz="900">
                        <a:effectLst/>
                        <a:latin typeface="+mn-lt"/>
                      </a:endParaRPr>
                    </a:p>
                    <a:p>
                      <a:pPr algn="just">
                        <a:spcAft>
                          <a:spcPts val="0"/>
                        </a:spcAft>
                      </a:pPr>
                      <a:r>
                        <a:rPr lang="en-US" sz="900">
                          <a:effectLst/>
                          <a:latin typeface="+mn-lt"/>
                        </a:rPr>
                        <a:t>S5-235917</a:t>
                      </a:r>
                      <a:endParaRPr lang="zh-CN" sz="900">
                        <a:effectLst/>
                        <a:latin typeface="+mn-lt"/>
                      </a:endParaRPr>
                    </a:p>
                    <a:p>
                      <a:pPr algn="just">
                        <a:spcAft>
                          <a:spcPts val="0"/>
                        </a:spcAft>
                      </a:pPr>
                      <a:r>
                        <a:rPr lang="en-US" sz="900">
                          <a:effectLst/>
                          <a:latin typeface="+mn-lt"/>
                        </a:rPr>
                        <a:t>S5-235920</a:t>
                      </a:r>
                      <a:endParaRPr lang="zh-CN" sz="900">
                        <a:effectLst/>
                        <a:latin typeface="+mn-lt"/>
                      </a:endParaRPr>
                    </a:p>
                    <a:p>
                      <a:pPr algn="just">
                        <a:spcAft>
                          <a:spcPts val="0"/>
                        </a:spcAft>
                      </a:pPr>
                      <a:r>
                        <a:rPr lang="en-US" sz="900">
                          <a:effectLst/>
                          <a:latin typeface="+mn-lt"/>
                        </a:rPr>
                        <a:t>S5-235921</a:t>
                      </a:r>
                      <a:endParaRPr lang="zh-CN" sz="900">
                        <a:effectLst/>
                        <a:latin typeface="+mn-lt"/>
                      </a:endParaRPr>
                    </a:p>
                    <a:p>
                      <a:pPr algn="just">
                        <a:spcAft>
                          <a:spcPts val="0"/>
                        </a:spcAft>
                      </a:pPr>
                      <a:r>
                        <a:rPr lang="en-US" sz="900">
                          <a:effectLst/>
                          <a:latin typeface="+mn-lt"/>
                        </a:rPr>
                        <a:t>S5-235922</a:t>
                      </a:r>
                      <a:endParaRPr lang="zh-CN" sz="900">
                        <a:effectLst/>
                        <a:latin typeface="+mn-lt"/>
                      </a:endParaRPr>
                    </a:p>
                    <a:p>
                      <a:pPr algn="just">
                        <a:spcAft>
                          <a:spcPts val="0"/>
                        </a:spcAft>
                      </a:pPr>
                      <a:r>
                        <a:rPr lang="en-US" sz="900">
                          <a:effectLst/>
                          <a:latin typeface="+mn-lt"/>
                        </a:rPr>
                        <a:t>S5-235923</a:t>
                      </a:r>
                      <a:endParaRPr lang="zh-CN" sz="900">
                        <a:effectLst/>
                        <a:latin typeface="+mn-lt"/>
                        <a:ea typeface="宋体" panose="02010600030101010101" pitchFamily="2" charset="-122"/>
                      </a:endParaRPr>
                    </a:p>
                  </a:txBody>
                  <a:tcPr marL="5486" marR="5486" marT="5486" marB="0"/>
                </a:tc>
                <a:extLst>
                  <a:ext uri="{0D108BD9-81ED-4DB2-BD59-A6C34878D82A}">
                    <a16:rowId xmlns:a16="http://schemas.microsoft.com/office/drawing/2014/main" val="3750709519"/>
                  </a:ext>
                </a:extLst>
              </a:tr>
              <a:tr h="321405">
                <a:tc>
                  <a:txBody>
                    <a:bodyPr/>
                    <a:lstStyle/>
                    <a:p>
                      <a:pPr algn="just">
                        <a:spcAft>
                          <a:spcPts val="0"/>
                        </a:spcAft>
                      </a:pPr>
                      <a:r>
                        <a:rPr lang="en-US" sz="900">
                          <a:effectLst/>
                          <a:latin typeface="+mn-lt"/>
                        </a:rPr>
                        <a:t> S5-235869</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DraftCR eSBMA- TS32.300;  Introduction of SBMA in 32.300</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Ericsson</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Ericsson</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6.5.1.4</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NA</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First Draft CR without any other input contribution:</a:t>
                      </a:r>
                      <a:br>
                        <a:rPr lang="en-US" sz="900">
                          <a:effectLst/>
                          <a:latin typeface="+mn-lt"/>
                        </a:rPr>
                      </a:br>
                      <a:r>
                        <a:rPr lang="en-US" sz="900" u="sng">
                          <a:effectLst/>
                          <a:latin typeface="+mn-lt"/>
                          <a:hlinkClick r:id="rId2"/>
                        </a:rPr>
                        <a:t>S5-235869</a:t>
                      </a:r>
                      <a:endParaRPr lang="zh-CN" sz="900">
                        <a:effectLst/>
                        <a:latin typeface="+mn-lt"/>
                        <a:ea typeface="宋体" panose="02010600030101010101" pitchFamily="2" charset="-122"/>
                      </a:endParaRPr>
                    </a:p>
                  </a:txBody>
                  <a:tcPr marL="5486" marR="5486" marT="5486" marB="0"/>
                </a:tc>
                <a:extLst>
                  <a:ext uri="{0D108BD9-81ED-4DB2-BD59-A6C34878D82A}">
                    <a16:rowId xmlns:a16="http://schemas.microsoft.com/office/drawing/2014/main" val="3245065508"/>
                  </a:ext>
                </a:extLst>
              </a:tr>
              <a:tr h="321405">
                <a:tc>
                  <a:txBody>
                    <a:bodyPr/>
                    <a:lstStyle/>
                    <a:p>
                      <a:pPr algn="just">
                        <a:spcAft>
                          <a:spcPts val="0"/>
                        </a:spcAft>
                      </a:pPr>
                      <a:r>
                        <a:rPr lang="en-US" sz="900">
                          <a:effectLst/>
                          <a:latin typeface="+mn-lt"/>
                        </a:rPr>
                        <a:t>S5-235871</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DraftCR eSBMA- TS32.158</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Nokia</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Nokia</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6.5.1.6</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NA</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First Draft CR without any other input contribution:</a:t>
                      </a:r>
                      <a:endParaRPr lang="zh-CN" sz="900">
                        <a:effectLst/>
                        <a:latin typeface="+mn-lt"/>
                      </a:endParaRPr>
                    </a:p>
                    <a:p>
                      <a:pPr algn="just">
                        <a:spcAft>
                          <a:spcPts val="0"/>
                        </a:spcAft>
                      </a:pPr>
                      <a:r>
                        <a:rPr lang="en-US" sz="900">
                          <a:effectLst/>
                          <a:latin typeface="+mn-lt"/>
                        </a:rPr>
                        <a:t>S5-235871</a:t>
                      </a:r>
                      <a:endParaRPr lang="zh-CN" sz="900">
                        <a:effectLst/>
                        <a:latin typeface="+mn-lt"/>
                        <a:ea typeface="宋体" panose="02010600030101010101" pitchFamily="2" charset="-122"/>
                      </a:endParaRPr>
                    </a:p>
                  </a:txBody>
                  <a:tcPr marL="5486" marR="5486" marT="5486" marB="0"/>
                </a:tc>
                <a:extLst>
                  <a:ext uri="{0D108BD9-81ED-4DB2-BD59-A6C34878D82A}">
                    <a16:rowId xmlns:a16="http://schemas.microsoft.com/office/drawing/2014/main" val="3560472837"/>
                  </a:ext>
                </a:extLst>
              </a:tr>
              <a:tr h="321405">
                <a:tc>
                  <a:txBody>
                    <a:bodyPr/>
                    <a:lstStyle/>
                    <a:p>
                      <a:pPr algn="just">
                        <a:spcAft>
                          <a:spcPts val="0"/>
                        </a:spcAft>
                      </a:pPr>
                      <a:r>
                        <a:rPr lang="en-US" sz="900">
                          <a:effectLst/>
                          <a:latin typeface="+mn-lt"/>
                        </a:rPr>
                        <a:t>S5‑236113</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Add Forge as a potential normative storage for Code</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Ericsson</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Ericsson</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6.3.1</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NA</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No need more actions.</a:t>
                      </a:r>
                      <a:endParaRPr lang="zh-CN" sz="900">
                        <a:effectLst/>
                        <a:latin typeface="+mn-lt"/>
                        <a:ea typeface="宋体" panose="02010600030101010101" pitchFamily="2" charset="-122"/>
                      </a:endParaRPr>
                    </a:p>
                  </a:txBody>
                  <a:tcPr marL="5486" marR="5486" marT="5486" marB="0"/>
                </a:tc>
                <a:extLst>
                  <a:ext uri="{0D108BD9-81ED-4DB2-BD59-A6C34878D82A}">
                    <a16:rowId xmlns:a16="http://schemas.microsoft.com/office/drawing/2014/main" val="357899249"/>
                  </a:ext>
                </a:extLst>
              </a:tr>
              <a:tr h="321405">
                <a:tc>
                  <a:txBody>
                    <a:bodyPr/>
                    <a:lstStyle/>
                    <a:p>
                      <a:pPr algn="just">
                        <a:spcAft>
                          <a:spcPts val="0"/>
                        </a:spcAft>
                      </a:pPr>
                      <a:r>
                        <a:rPr lang="en-US" sz="900">
                          <a:effectLst/>
                          <a:latin typeface="+mn-lt"/>
                        </a:rPr>
                        <a:t>S5‑236114</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Add Forge as a potential normative storage for Stage 3 OpenAPI code</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Ericsson</a:t>
                      </a:r>
                      <a:endParaRPr lang="zh-CN" sz="900">
                        <a:effectLst/>
                        <a:latin typeface="+mn-lt"/>
                        <a:ea typeface="宋体" panose="02010600030101010101" pitchFamily="2" charset="-122"/>
                      </a:endParaRPr>
                    </a:p>
                  </a:txBody>
                  <a:tcPr marL="5486" marR="5486" marT="5486" marB="5486"/>
                </a:tc>
                <a:tc>
                  <a:txBody>
                    <a:bodyPr/>
                    <a:lstStyle/>
                    <a:p>
                      <a:pPr algn="just">
                        <a:spcAft>
                          <a:spcPts val="0"/>
                        </a:spcAft>
                      </a:pPr>
                      <a:r>
                        <a:rPr lang="en-US" sz="900">
                          <a:effectLst/>
                          <a:latin typeface="+mn-lt"/>
                        </a:rPr>
                        <a:t>Ericsson</a:t>
                      </a:r>
                      <a:endParaRPr lang="zh-CN" sz="900">
                        <a:effectLst/>
                        <a:latin typeface="+mn-lt"/>
                        <a:ea typeface="宋体" panose="02010600030101010101" pitchFamily="2" charset="-122"/>
                      </a:endParaRPr>
                    </a:p>
                  </a:txBody>
                  <a:tcPr marL="39497" marR="39497" marT="5486" marB="0"/>
                </a:tc>
                <a:tc>
                  <a:txBody>
                    <a:bodyPr/>
                    <a:lstStyle/>
                    <a:p>
                      <a:pPr algn="just">
                        <a:spcAft>
                          <a:spcPts val="0"/>
                        </a:spcAft>
                      </a:pPr>
                      <a:r>
                        <a:rPr lang="en-US" sz="900">
                          <a:effectLst/>
                          <a:latin typeface="+mn-lt"/>
                        </a:rPr>
                        <a:t>6.3.1</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a:effectLst/>
                          <a:latin typeface="+mn-lt"/>
                        </a:rPr>
                        <a:t>NA</a:t>
                      </a:r>
                      <a:endParaRPr lang="zh-CN" sz="900">
                        <a:effectLst/>
                        <a:latin typeface="+mn-lt"/>
                        <a:ea typeface="宋体" panose="02010600030101010101" pitchFamily="2" charset="-122"/>
                      </a:endParaRPr>
                    </a:p>
                  </a:txBody>
                  <a:tcPr marL="5486" marR="5486" marT="5486" marB="0"/>
                </a:tc>
                <a:tc>
                  <a:txBody>
                    <a:bodyPr/>
                    <a:lstStyle/>
                    <a:p>
                      <a:pPr algn="just">
                        <a:spcAft>
                          <a:spcPts val="0"/>
                        </a:spcAft>
                      </a:pPr>
                      <a:r>
                        <a:rPr lang="en-US" sz="900" dirty="0">
                          <a:effectLst/>
                          <a:latin typeface="+mn-lt"/>
                        </a:rPr>
                        <a:t>No need more actions.</a:t>
                      </a:r>
                      <a:endParaRPr lang="zh-CN" sz="900" dirty="0">
                        <a:effectLst/>
                        <a:latin typeface="+mn-lt"/>
                        <a:ea typeface="宋体" panose="02010600030101010101" pitchFamily="2" charset="-122"/>
                      </a:endParaRPr>
                    </a:p>
                  </a:txBody>
                  <a:tcPr marL="5486" marR="5486" marT="5486" marB="0"/>
                </a:tc>
                <a:extLst>
                  <a:ext uri="{0D108BD9-81ED-4DB2-BD59-A6C34878D82A}">
                    <a16:rowId xmlns:a16="http://schemas.microsoft.com/office/drawing/2014/main" val="2194101677"/>
                  </a:ext>
                </a:extLst>
              </a:tr>
            </a:tbl>
          </a:graphicData>
        </a:graphic>
      </p:graphicFrame>
    </p:spTree>
    <p:extLst>
      <p:ext uri="{BB962C8B-B14F-4D97-AF65-F5344CB8AC3E}">
        <p14:creationId xmlns:p14="http://schemas.microsoft.com/office/powerpoint/2010/main" val="26988577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3941319645"/>
              </p:ext>
            </p:extLst>
          </p:nvPr>
        </p:nvGraphicFramePr>
        <p:xfrm>
          <a:off x="231228" y="1843937"/>
          <a:ext cx="11619185" cy="685800"/>
        </p:xfrm>
        <a:graphic>
          <a:graphicData uri="http://schemas.openxmlformats.org/drawingml/2006/table">
            <a:tbl>
              <a:tblPr>
                <a:tableStyleId>{5C22544A-7EE6-4342-B048-85BDC9FD1C3A}</a:tableStyleId>
              </a:tblPr>
              <a:tblGrid>
                <a:gridCol w="954477">
                  <a:extLst>
                    <a:ext uri="{9D8B030D-6E8A-4147-A177-3AD203B41FA5}">
                      <a16:colId xmlns:a16="http://schemas.microsoft.com/office/drawing/2014/main" val="20000"/>
                    </a:ext>
                  </a:extLst>
                </a:gridCol>
                <a:gridCol w="5230168">
                  <a:extLst>
                    <a:ext uri="{9D8B030D-6E8A-4147-A177-3AD203B41FA5}">
                      <a16:colId xmlns:a16="http://schemas.microsoft.com/office/drawing/2014/main" val="20001"/>
                    </a:ext>
                  </a:extLst>
                </a:gridCol>
                <a:gridCol w="753626">
                  <a:extLst>
                    <a:ext uri="{9D8B030D-6E8A-4147-A177-3AD203B41FA5}">
                      <a16:colId xmlns:a16="http://schemas.microsoft.com/office/drawing/2014/main" val="20002"/>
                    </a:ext>
                  </a:extLst>
                </a:gridCol>
                <a:gridCol w="1836278">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473036">
                  <a:extLst>
                    <a:ext uri="{9D8B030D-6E8A-4147-A177-3AD203B41FA5}">
                      <a16:colId xmlns:a16="http://schemas.microsoft.com/office/drawing/2014/main" val="20005"/>
                    </a:ext>
                  </a:extLst>
                </a:gridCol>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0"/>
                  </a:ext>
                </a:extLst>
              </a:tr>
              <a:tr h="105015">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150.1</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900">
                          <a:solidFill>
                            <a:srgbClr val="000000"/>
                          </a:solidFill>
                          <a:effectLst/>
                          <a:latin typeface="Arial" panose="020B0604020202020204" pitchFamily="34" charset="0"/>
                          <a:ea typeface="宋体" panose="02010600030101010101" pitchFamily="2" charset="-122"/>
                        </a:rPr>
                        <a:t>Check SA2 and SA5 working progress on network provisioning, network performance analysis and identify the relation. (S5-235650/S5 233550/S5-232774)</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Rel-18</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SA5 leaders, Yizhi Yao, Zhaosong</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Open</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dirty="0">
                          <a:solidFill>
                            <a:srgbClr val="000000"/>
                          </a:solidFill>
                          <a:effectLst/>
                          <a:latin typeface="Arial" panose="020B0604020202020204" pitchFamily="34" charset="0"/>
                          <a:ea typeface="宋体" panose="02010600030101010101" pitchFamily="2" charset="-122"/>
                        </a:rPr>
                        <a:t>SA5#152</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spcAft>
                          <a:spcPts val="0"/>
                        </a:spcAft>
                      </a:pPr>
                      <a:r>
                        <a:rPr lang="en-GB" sz="900" dirty="0">
                          <a:solidFill>
                            <a:srgbClr val="000000"/>
                          </a:solidFill>
                          <a:effectLst/>
                          <a:latin typeface="Arial" panose="020B0604020202020204" pitchFamily="34" charset="0"/>
                          <a:ea typeface="宋体" panose="02010600030101010101" pitchFamily="2" charset="-122"/>
                        </a:rPr>
                        <a:t>150.2</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900">
                          <a:solidFill>
                            <a:srgbClr val="000000"/>
                          </a:solidFill>
                          <a:effectLst/>
                          <a:latin typeface="Arial" panose="020B0604020202020204" pitchFamily="34" charset="0"/>
                          <a:ea typeface="宋体" panose="02010600030101010101" pitchFamily="2" charset="-122"/>
                        </a:rPr>
                        <a:t>Need a way to clearly distinguish MnS specification which is not for MnS(S5-235419)</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Rel-18</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Olaf, Mark</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Open</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dirty="0">
                          <a:solidFill>
                            <a:srgbClr val="000000"/>
                          </a:solidFill>
                          <a:effectLst/>
                          <a:latin typeface="Arial" panose="020B0604020202020204" pitchFamily="34" charset="0"/>
                          <a:ea typeface="宋体" panose="02010600030101010101" pitchFamily="2" charset="-122"/>
                        </a:rPr>
                        <a:t>SA5#152</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276317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SA#101</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85471615"/>
              </p:ext>
            </p:extLst>
          </p:nvPr>
        </p:nvGraphicFramePr>
        <p:xfrm>
          <a:off x="207852" y="748979"/>
          <a:ext cx="11776295" cy="771111"/>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gridCol w="2932386">
                  <a:extLst>
                    <a:ext uri="{9D8B030D-6E8A-4147-A177-3AD203B41FA5}">
                      <a16:colId xmlns:a16="http://schemas.microsoft.com/office/drawing/2014/main" val="3016348962"/>
                    </a:ext>
                  </a:extLst>
                </a:gridCol>
              </a:tblGrid>
              <a:tr h="569181">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93481">
                <a:tc>
                  <a:txBody>
                    <a:bodyPr/>
                    <a:lstStyle/>
                    <a:p>
                      <a:pPr algn="l" fontAlgn="b"/>
                      <a:r>
                        <a:rPr lang="en-US" sz="1100" b="0" i="0" u="none" strike="noStrike" dirty="0">
                          <a:solidFill>
                            <a:srgbClr val="000000"/>
                          </a:solidFill>
                          <a:effectLst/>
                          <a:latin typeface="Calibri" panose="020F0502020204030204" pitchFamily="34" charset="0"/>
                        </a:rPr>
                        <a:t>S5-234082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Presentation of Specification/Report to TSG: TR 28.925, Version 1.0.0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Information and 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68595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 OAM SWG level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092766973"/>
              </p:ext>
            </p:extLst>
          </p:nvPr>
        </p:nvGraphicFramePr>
        <p:xfrm>
          <a:off x="122711" y="1163552"/>
          <a:ext cx="11075060" cy="4034061"/>
        </p:xfrm>
        <a:graphic>
          <a:graphicData uri="http://schemas.openxmlformats.org/drawingml/2006/table">
            <a:tbl>
              <a:tblPr firstRow="1" bandRow="1">
                <a:tableStyleId>{5C22544A-7EE6-4342-B048-85BDC9FD1C3A}</a:tableStyleId>
              </a:tblPr>
              <a:tblGrid>
                <a:gridCol w="866721">
                  <a:extLst>
                    <a:ext uri="{9D8B030D-6E8A-4147-A177-3AD203B41FA5}">
                      <a16:colId xmlns:a16="http://schemas.microsoft.com/office/drawing/2014/main" val="570476699"/>
                    </a:ext>
                  </a:extLst>
                </a:gridCol>
                <a:gridCol w="6209654">
                  <a:extLst>
                    <a:ext uri="{9D8B030D-6E8A-4147-A177-3AD203B41FA5}">
                      <a16:colId xmlns:a16="http://schemas.microsoft.com/office/drawing/2014/main" val="2618836924"/>
                    </a:ext>
                  </a:extLst>
                </a:gridCol>
                <a:gridCol w="1291771">
                  <a:extLst>
                    <a:ext uri="{9D8B030D-6E8A-4147-A177-3AD203B41FA5}">
                      <a16:colId xmlns:a16="http://schemas.microsoft.com/office/drawing/2014/main" val="3016348962"/>
                    </a:ext>
                  </a:extLst>
                </a:gridCol>
                <a:gridCol w="1313543">
                  <a:extLst>
                    <a:ext uri="{9D8B030D-6E8A-4147-A177-3AD203B41FA5}">
                      <a16:colId xmlns:a16="http://schemas.microsoft.com/office/drawing/2014/main" val="3690116950"/>
                    </a:ext>
                  </a:extLst>
                </a:gridCol>
                <a:gridCol w="1393371">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Tdoc</a:t>
                      </a:r>
                      <a:endParaRPr lang="sv-SE" sz="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Title</a:t>
                      </a:r>
                      <a:endPar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2"/>
                        </a:rPr>
                        <a:t>S5-235041</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for improved KPIs involving end-to-end data volume transfer time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S2-2304067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S5-235454</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356762"/>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3"/>
                        </a:rPr>
                        <a:t>S5-235043</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OAM input data for QoS Sustainability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S2-2306095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S5-235776</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2363805"/>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4"/>
                        </a:rPr>
                        <a:t>S5-235044</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MDAF discovery mechanisms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S2-2308078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S5-235729</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41235340"/>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5"/>
                        </a:rPr>
                        <a:t>S5-235045</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to SA5 on </a:t>
                      </a:r>
                      <a:r>
                        <a:rPr lang="en-US" sz="1100" b="0" i="0" u="none" strike="noStrike" dirty="0" err="1">
                          <a:solidFill>
                            <a:srgbClr val="000000"/>
                          </a:solidFill>
                          <a:effectLst/>
                          <a:latin typeface="Arial" panose="020B0604020202020204" pitchFamily="34" charset="0"/>
                          <a:cs typeface="Arial" panose="020B0604020202020204" pitchFamily="34" charset="0"/>
                        </a:rPr>
                        <a:t>NFc</a:t>
                      </a:r>
                      <a:r>
                        <a:rPr lang="en-US" sz="1100" b="0" i="0" u="none" strike="noStrike" dirty="0">
                          <a:solidFill>
                            <a:srgbClr val="000000"/>
                          </a:solidFill>
                          <a:effectLst/>
                          <a:latin typeface="Arial" panose="020B0604020202020204" pitchFamily="34" charset="0"/>
                          <a:cs typeface="Arial" panose="020B0604020202020204" pitchFamily="34" charset="0"/>
                        </a:rPr>
                        <a:t> registration using OAM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S3-233351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Noted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81523205"/>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6"/>
                        </a:rPr>
                        <a:t>S5-235046</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3GPP work on Energy Efficiency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S4-231111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r>
                        <a:rPr lang="fr-FR" sz="1100" dirty="0">
                          <a:effectLst/>
                          <a:latin typeface="Arial" panose="020B0604020202020204" pitchFamily="34" charset="0"/>
                          <a:cs typeface="Arial" panose="020B0604020202020204" pitchFamily="34" charset="0"/>
                        </a:rPr>
                        <a:t>S5-235778</a:t>
                      </a:r>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4496508"/>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7"/>
                        </a:rPr>
                        <a:t>S5-235047</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to GSMA on publication of GSMA OPG and OPAG documents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S6-232145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Noted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547095"/>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8"/>
                        </a:rPr>
                        <a:t>S5-235048</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REl-18 work on architecture for enabling Edge Applications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S6-232197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Postponed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9091430"/>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9"/>
                        </a:rPr>
                        <a:t>S5-235049</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for clarification on EAS instantiation duration time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S6-232198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S5-236127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553668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0"/>
                        </a:rPr>
                        <a:t>S5-235050</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LS/r on initiation of new work item ITU-T Q.PMEE ""Protocol for managing energy efficiency with AI-assisted analysis in IMT-2020 networks and beyond"" (SG5-LS54) [to ITU-T SG5, SG13, and 3GPP SA5]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ITU-T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Replied</a:t>
                      </a:r>
                      <a:r>
                        <a:rPr lang="fr-FR" sz="1100" dirty="0">
                          <a:effectLst/>
                          <a:latin typeface="Arial" panose="020B0604020202020204" pitchFamily="34" charset="0"/>
                          <a:ea typeface="Calibri" panose="020F0502020204030204" pitchFamily="34" charset="0"/>
                          <a:cs typeface="Arial" panose="020B0604020202020204" pitchFamily="34" charset="0"/>
                        </a:rPr>
                        <a:t> To</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S5-235779</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9169997"/>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1"/>
                        </a:rPr>
                        <a:t>S5-235051</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initiation of draft new Recommendation ITU-T Y.IMT2020-MEVE-req-frame ""Future networks including IMT-2020: requirements and framework for measurement of effectiveness and value evaluation of autonomous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ITU-T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Noted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7793674"/>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2"/>
                        </a:rPr>
                        <a:t>S5-235053</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ZSM work on AI enablers and intent-driven autonomous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ETSI ISG ZSM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Postponed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68335897"/>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3"/>
                        </a:rPr>
                        <a:t>S5-235056</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err="1">
                          <a:solidFill>
                            <a:srgbClr val="000000"/>
                          </a:solidFill>
                          <a:effectLst/>
                          <a:latin typeface="Arial" panose="020B0604020202020204" pitchFamily="34" charset="0"/>
                          <a:cs typeface="Arial" panose="020B0604020202020204" pitchFamily="34" charset="0"/>
                        </a:rPr>
                        <a:t>LSout</a:t>
                      </a:r>
                      <a:r>
                        <a:rPr lang="en-US" sz="1100" b="0" i="0" u="none" strike="noStrike" dirty="0">
                          <a:solidFill>
                            <a:srgbClr val="000000"/>
                          </a:solidFill>
                          <a:effectLst/>
                          <a:latin typeface="Arial" panose="020B0604020202020204" pitchFamily="34" charset="0"/>
                          <a:cs typeface="Arial" panose="020B0604020202020204" pitchFamily="34" charset="0"/>
                        </a:rPr>
                        <a:t> reply to ITU-T SG13 </a:t>
                      </a:r>
                      <a:r>
                        <a:rPr lang="en-US" sz="1100" b="0" i="0" u="none" strike="noStrike" dirty="0" err="1">
                          <a:solidFill>
                            <a:srgbClr val="000000"/>
                          </a:solidFill>
                          <a:effectLst/>
                          <a:latin typeface="Arial" panose="020B0604020202020204" pitchFamily="34" charset="0"/>
                          <a:cs typeface="Arial" panose="020B0604020202020204" pitchFamily="34" charset="0"/>
                        </a:rPr>
                        <a:t>LSin</a:t>
                      </a:r>
                      <a:r>
                        <a:rPr lang="en-US" sz="1100" b="0" i="0" u="none" strike="noStrike" dirty="0">
                          <a:solidFill>
                            <a:srgbClr val="000000"/>
                          </a:solidFill>
                          <a:effectLst/>
                          <a:latin typeface="Arial" panose="020B0604020202020204" pitchFamily="34" charset="0"/>
                          <a:cs typeface="Arial" panose="020B0604020202020204" pitchFamily="34" charset="0"/>
                        </a:rPr>
                        <a:t> on the NWI "Requirements and framework on network function enhancements of IMT-2020 networks and beyond from the energy efficiency perspective"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Noted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296090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4"/>
                        </a:rPr>
                        <a:t>S5-235057</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fr-FR" sz="1100" b="0" i="0" u="none" strike="noStrike" dirty="0">
                          <a:solidFill>
                            <a:srgbClr val="000000"/>
                          </a:solidFill>
                          <a:effectLst/>
                          <a:latin typeface="Arial" panose="020B0604020202020204" pitchFamily="34" charset="0"/>
                          <a:cs typeface="Arial" panose="020B0604020202020204" pitchFamily="34" charset="0"/>
                        </a:rPr>
                        <a:t>Liaison </a:t>
                      </a:r>
                      <a:r>
                        <a:rPr lang="fr-FR" sz="1100" b="0" i="0" u="none" strike="noStrike" dirty="0" err="1">
                          <a:solidFill>
                            <a:srgbClr val="000000"/>
                          </a:solidFill>
                          <a:effectLst/>
                          <a:latin typeface="Arial" panose="020B0604020202020204" pitchFamily="34" charset="0"/>
                          <a:cs typeface="Arial" panose="020B0604020202020204" pitchFamily="34" charset="0"/>
                        </a:rPr>
                        <a:t>Statement</a:t>
                      </a:r>
                      <a:r>
                        <a:rPr lang="fr-FR" sz="1100" b="0" i="0" u="none" strike="noStrike" dirty="0">
                          <a:solidFill>
                            <a:srgbClr val="000000"/>
                          </a:solidFill>
                          <a:effectLst/>
                          <a:latin typeface="Arial" panose="020B0604020202020204" pitchFamily="34" charset="0"/>
                          <a:cs typeface="Arial" panose="020B0604020202020204" pitchFamily="34" charset="0"/>
                        </a:rPr>
                        <a:t> to 3GPP SA5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ETSI TC EE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Postponed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6816392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15"/>
                        </a:rPr>
                        <a:t>S5-235109</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LS/r on consideration of a new work item “Requirements and framework of network function enhancements of IMT-2020 networks and beyond from the energy efficiency perspective” (reply to SG13-LS78)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ITU-T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err="1">
                          <a:effectLst/>
                          <a:latin typeface="Arial" panose="020B0604020202020204" pitchFamily="34" charset="0"/>
                          <a:ea typeface="Calibri" panose="020F0502020204030204" pitchFamily="34" charset="0"/>
                          <a:cs typeface="Arial" panose="020B0604020202020204" pitchFamily="34" charset="0"/>
                        </a:rPr>
                        <a:t>Noted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67535948"/>
                  </a:ext>
                </a:extLst>
              </a:tr>
            </a:tbl>
          </a:graphicData>
        </a:graphic>
      </p:graphicFrame>
    </p:spTree>
    <p:extLst>
      <p:ext uri="{BB962C8B-B14F-4D97-AF65-F5344CB8AC3E}">
        <p14:creationId xmlns:p14="http://schemas.microsoft.com/office/powerpoint/2010/main" val="1421568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Edithelp </a:t>
            </a:r>
            <a:br>
              <a:rPr lang="sv-SE" dirty="0"/>
            </a:br>
            <a:endParaRPr lang="sv-SE" dirty="0"/>
          </a:p>
        </p:txBody>
      </p:sp>
      <p:graphicFrame>
        <p:nvGraphicFramePr>
          <p:cNvPr id="6" name="Table Placeholder 4"/>
          <p:cNvGraphicFramePr>
            <a:graphicFrameLocks noGrp="1"/>
          </p:cNvGraphicFramePr>
          <p:nvPr>
            <p:ph type="tbl" idx="1"/>
            <p:extLst/>
          </p:nvPr>
        </p:nvGraphicFramePr>
        <p:xfrm>
          <a:off x="1513372" y="1654558"/>
          <a:ext cx="8843909" cy="3025935"/>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3617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7215086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Rapporteur calls (draft plan after SA5#150)</a:t>
            </a:r>
            <a:endParaRPr lang="zh-CN" altLang="en-US" sz="3600" dirty="0"/>
          </a:p>
        </p:txBody>
      </p:sp>
      <p:graphicFrame>
        <p:nvGraphicFramePr>
          <p:cNvPr id="4" name="Table 3">
            <a:extLst>
              <a:ext uri="{FF2B5EF4-FFF2-40B4-BE49-F238E27FC236}">
                <a16:creationId xmlns:a16="http://schemas.microsoft.com/office/drawing/2014/main" id="{CD03FDE6-BC74-41A1-9A61-DFB05B4DD863}"/>
              </a:ext>
            </a:extLst>
          </p:cNvPr>
          <p:cNvGraphicFramePr>
            <a:graphicFrameLocks noGrp="1"/>
          </p:cNvGraphicFramePr>
          <p:nvPr>
            <p:extLst>
              <p:ext uri="{D42A27DB-BD31-4B8C-83A1-F6EECF244321}">
                <p14:modId xmlns:p14="http://schemas.microsoft.com/office/powerpoint/2010/main" val="3801267748"/>
              </p:ext>
            </p:extLst>
          </p:nvPr>
        </p:nvGraphicFramePr>
        <p:xfrm>
          <a:off x="2015196" y="1480840"/>
          <a:ext cx="7368289" cy="701334"/>
        </p:xfrm>
        <a:graphic>
          <a:graphicData uri="http://schemas.openxmlformats.org/drawingml/2006/table">
            <a:tbl>
              <a:tblPr firstRow="1" firstCol="1" bandRow="1"/>
              <a:tblGrid>
                <a:gridCol w="1243261">
                  <a:extLst>
                    <a:ext uri="{9D8B030D-6E8A-4147-A177-3AD203B41FA5}">
                      <a16:colId xmlns:a16="http://schemas.microsoft.com/office/drawing/2014/main" val="1528860361"/>
                    </a:ext>
                  </a:extLst>
                </a:gridCol>
                <a:gridCol w="1956127">
                  <a:extLst>
                    <a:ext uri="{9D8B030D-6E8A-4147-A177-3AD203B41FA5}">
                      <a16:colId xmlns:a16="http://schemas.microsoft.com/office/drawing/2014/main" val="4099545169"/>
                    </a:ext>
                  </a:extLst>
                </a:gridCol>
                <a:gridCol w="4168901">
                  <a:extLst>
                    <a:ext uri="{9D8B030D-6E8A-4147-A177-3AD203B41FA5}">
                      <a16:colId xmlns:a16="http://schemas.microsoft.com/office/drawing/2014/main" val="809142848"/>
                    </a:ext>
                  </a:extLst>
                </a:gridCol>
              </a:tblGrid>
              <a:tr h="233778">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Rapporteur calls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b="1" kern="1200" dirty="0" err="1">
                          <a:solidFill>
                            <a:schemeClr val="tx1"/>
                          </a:solidFill>
                          <a:effectLst/>
                          <a:latin typeface="+mn-lt"/>
                          <a:ea typeface="Calibri" panose="020F0502020204030204" pitchFamily="34" charset="0"/>
                          <a:cs typeface="+mn-cs"/>
                        </a:rPr>
                        <a:t>DateTime</a:t>
                      </a:r>
                      <a:endParaRPr lang="en-US" sz="1200" b="1" kern="1200" dirty="0">
                        <a:solidFill>
                          <a:schemeClr val="tx1"/>
                        </a:solidFill>
                        <a:effectLst/>
                        <a:latin typeface="+mn-lt"/>
                        <a:ea typeface="Calibri" panose="020F050202020403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b="1" dirty="0">
                          <a:effectLst/>
                          <a:latin typeface="+mn-lt"/>
                          <a:ea typeface="Calibri" panose="020F0502020204030204" pitchFamily="34" charset="0"/>
                        </a:rPr>
                        <a:t>Potential Topics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8675917"/>
                  </a:ext>
                </a:extLst>
              </a:tr>
              <a:tr h="233778">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#150.1</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1219170" rtl="0" eaLnBrk="1" latinLnBrk="0" hangingPunct="0">
                        <a:spcBef>
                          <a:spcPts val="0"/>
                        </a:spcBef>
                        <a:spcAft>
                          <a:spcPts val="900"/>
                        </a:spcAft>
                      </a:pPr>
                      <a:r>
                        <a:rPr lang="en-GB" sz="1200" kern="1200">
                          <a:solidFill>
                            <a:schemeClr val="tx1"/>
                          </a:solidFill>
                          <a:effectLst/>
                          <a:latin typeface="Calibri" panose="020F0502020204030204" pitchFamily="34" charset="0"/>
                          <a:ea typeface="SimSun" panose="02010600030101010101" pitchFamily="2" charset="-122"/>
                          <a:cs typeface="+mn-cs"/>
                        </a:rPr>
                        <a:t>29 June 13:00 ~15:00 UTC</a:t>
                      </a:r>
                      <a:endParaRPr lang="zh-CN" altLang="en-US" sz="1200" kern="1200">
                        <a:solidFill>
                          <a:schemeClr val="tx1"/>
                        </a:solidFill>
                        <a:effectLst/>
                        <a:latin typeface="Calibri" panose="020F0502020204030204" pitchFamily="34" charset="0"/>
                        <a:ea typeface="SimSu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en-GB" sz="1200">
                          <a:effectLst/>
                          <a:latin typeface="Calibri" panose="020F0502020204030204" pitchFamily="34" charset="0"/>
                          <a:ea typeface="SimSun" panose="02010600030101010101" pitchFamily="2" charset="-122"/>
                        </a:rPr>
                        <a:t>Open</a:t>
                      </a:r>
                      <a:endParaRPr lang="en-US" sz="120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8125228"/>
                  </a:ext>
                </a:extLst>
              </a:tr>
              <a:tr h="233778">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#150.2</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1219170" rtl="0" eaLnBrk="1" latinLnBrk="0" hangingPunct="0">
                        <a:spcBef>
                          <a:spcPts val="0"/>
                        </a:spcBef>
                        <a:spcAft>
                          <a:spcPts val="900"/>
                        </a:spcAft>
                      </a:pPr>
                      <a:r>
                        <a:rPr lang="en-GB" sz="1200" kern="1200" dirty="0">
                          <a:solidFill>
                            <a:schemeClr val="tx1"/>
                          </a:solidFill>
                          <a:effectLst/>
                          <a:latin typeface="Calibri" panose="020F0502020204030204" pitchFamily="34" charset="0"/>
                          <a:ea typeface="SimSun" panose="02010600030101010101" pitchFamily="2" charset="-122"/>
                          <a:cs typeface="+mn-cs"/>
                        </a:rPr>
                        <a:t>3 August 13:00 ~15:00 UTC</a:t>
                      </a:r>
                      <a:endParaRPr lang="zh-CN" altLang="en-US" sz="1200" kern="1200" dirty="0">
                        <a:solidFill>
                          <a:schemeClr val="tx1"/>
                        </a:solidFill>
                        <a:effectLst/>
                        <a:latin typeface="Calibri" panose="020F0502020204030204" pitchFamily="34" charset="0"/>
                        <a:ea typeface="SimSu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fr-FR" sz="1200" dirty="0">
                          <a:effectLst/>
                          <a:latin typeface="Calibri" panose="020F0502020204030204" pitchFamily="34" charset="0"/>
                          <a:ea typeface="SimSun" panose="02010600030101010101" pitchFamily="2" charset="-122"/>
                        </a:rPr>
                        <a:t>Open</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7056916"/>
                  </a:ext>
                </a:extLst>
              </a:tr>
            </a:tbl>
          </a:graphicData>
        </a:graphic>
      </p:graphicFrame>
      <p:sp>
        <p:nvSpPr>
          <p:cNvPr id="6" name="文本框 5"/>
          <p:cNvSpPr txBox="1"/>
          <p:nvPr/>
        </p:nvSpPr>
        <p:spPr>
          <a:xfrm>
            <a:off x="820179" y="5796201"/>
            <a:ext cx="10637553" cy="492443"/>
          </a:xfrm>
          <a:prstGeom prst="rect">
            <a:avLst/>
          </a:prstGeom>
          <a:noFill/>
        </p:spPr>
        <p:txBody>
          <a:bodyPr wrap="square" rtlCol="0">
            <a:spAutoFit/>
          </a:bodyPr>
          <a:lstStyle/>
          <a:p>
            <a:r>
              <a:rPr lang="en-US" altLang="zh-CN" dirty="0"/>
              <a:t>Latest update on the rapporteur call agenda in : </a:t>
            </a:r>
            <a:r>
              <a:rPr lang="en-US" altLang="zh-CN" dirty="0">
                <a:hlinkClick r:id="rId2"/>
              </a:rPr>
              <a:t>https://www.3gpp.org/ftp/Email_Discussions/SA5/OAM%20rapporteur%20calls/Rapporteur%20call%20%23147</a:t>
            </a:r>
            <a:endParaRPr lang="zh-CN" altLang="en-US" dirty="0"/>
          </a:p>
        </p:txBody>
      </p:sp>
    </p:spTree>
    <p:extLst>
      <p:ext uri="{BB962C8B-B14F-4D97-AF65-F5344CB8AC3E}">
        <p14:creationId xmlns:p14="http://schemas.microsoft.com/office/powerpoint/2010/main" val="2654964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8037" y="4561122"/>
            <a:ext cx="4008341" cy="519616"/>
          </a:xfrm>
        </p:spPr>
        <p:txBody>
          <a:bodyPr/>
          <a:lstStyle/>
          <a:p>
            <a:r>
              <a:rPr lang="sv-SE" sz="6000" dirty="0" err="1"/>
              <a:t>Thank</a:t>
            </a:r>
            <a:r>
              <a:rPr lang="sv-SE" sz="6000" dirty="0"/>
              <a:t> </a:t>
            </a:r>
            <a:r>
              <a:rPr lang="sv-SE" sz="6000" dirty="0" err="1"/>
              <a:t>you</a:t>
            </a:r>
            <a:r>
              <a:rPr lang="sv-SE" sz="6000" dirty="0"/>
              <a:t>!</a:t>
            </a:r>
          </a:p>
        </p:txBody>
      </p:sp>
      <p:pic>
        <p:nvPicPr>
          <p:cNvPr id="4" name="Picture 3">
            <a:extLst>
              <a:ext uri="{FF2B5EF4-FFF2-40B4-BE49-F238E27FC236}">
                <a16:creationId xmlns:a16="http://schemas.microsoft.com/office/drawing/2014/main" id="{AC781F2B-AD74-43F1-94BC-C8F794945D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595616" cy="5696712"/>
          </a:xfrm>
          <a:prstGeom prst="rect">
            <a:avLst/>
          </a:prstGeom>
        </p:spPr>
      </p:pic>
    </p:spTree>
    <p:extLst>
      <p:ext uri="{BB962C8B-B14F-4D97-AF65-F5344CB8AC3E}">
        <p14:creationId xmlns:p14="http://schemas.microsoft.com/office/powerpoint/2010/main" val="20406958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89B17BA-72DD-42EF-A364-FFE68C5F8281}"/>
              </a:ext>
            </a:extLst>
          </p:cNvPr>
          <p:cNvSpPr/>
          <p:nvPr/>
        </p:nvSpPr>
        <p:spPr>
          <a:xfrm>
            <a:off x="356297" y="1014242"/>
            <a:ext cx="11295771" cy="4924425"/>
          </a:xfrm>
          <a:prstGeom prst="rect">
            <a:avLst/>
          </a:prstGeom>
          <a:solidFill>
            <a:schemeClr val="bg1"/>
          </a:solidFill>
        </p:spPr>
        <p:txBody>
          <a:bodyPr wrap="square">
            <a:spAutoFit/>
          </a:bodyPr>
          <a:lstStyle/>
          <a:p>
            <a:r>
              <a:rPr lang="en-US" altLang="zh-CN" sz="1200" b="1" dirty="0"/>
              <a:t>SA5 OAM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latin typeface="+mn-lt"/>
                <a:cs typeface="+mn-cs"/>
              </a:rPr>
              <a:t>Mar 2023 (SA#99) and Jun 2023(SA#100): SA5 SID concluded and Rel-18 WID started if needed</a:t>
            </a:r>
          </a:p>
          <a:p>
            <a:pPr marL="609585" indent="-609585">
              <a:spcBef>
                <a:spcPct val="20000"/>
              </a:spcBef>
              <a:buBlip>
                <a:blip r:embed="rId2"/>
              </a:buBlip>
              <a:defRPr/>
            </a:pPr>
            <a:r>
              <a:rPr lang="en-US" altLang="zh-CN" sz="1400" dirty="0">
                <a:latin typeface="+mn-lt"/>
                <a:cs typeface="+mn-cs"/>
              </a:rPr>
              <a:t>Sep 2023 (TSG#101): Stage 1 work freeze</a:t>
            </a:r>
          </a:p>
          <a:p>
            <a:pPr marL="609585" indent="-609585">
              <a:spcBef>
                <a:spcPct val="20000"/>
              </a:spcBef>
              <a:buBlip>
                <a:blip r:embed="rId2"/>
              </a:buBlip>
              <a:defRPr/>
            </a:pPr>
            <a:r>
              <a:rPr lang="en-US" altLang="zh-CN" sz="14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400" dirty="0">
                <a:latin typeface="+mn-lt"/>
                <a:cs typeface="+mn-cs"/>
              </a:rPr>
              <a:t>Mar 2024 (TSG#103):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latin typeface="Calibri"/>
              </a:rPr>
              <a:t>June 2023 SA Rel-19 workshop: Provide SA5 relevant Rel-19 inputs/planning to Jun SA workshop </a:t>
            </a:r>
          </a:p>
          <a:p>
            <a:pPr marL="609585" lvl="0" indent="-609585">
              <a:spcBef>
                <a:spcPct val="20000"/>
              </a:spcBef>
              <a:buBlip>
                <a:blip r:embed="rId2"/>
              </a:buBlip>
              <a:defRPr/>
            </a:pPr>
            <a:r>
              <a:rPr lang="en-US" altLang="zh-CN" sz="1400" dirty="0">
                <a:latin typeface="Calibri"/>
              </a:rPr>
              <a:t>Sep 2023 (TSG#101): Submit Rel-19 1</a:t>
            </a:r>
            <a:r>
              <a:rPr lang="en-US" altLang="zh-CN" sz="1400" baseline="30000" dirty="0">
                <a:latin typeface="Calibri"/>
              </a:rPr>
              <a:t>st</a:t>
            </a:r>
            <a:r>
              <a:rPr lang="en-US" altLang="zh-CN" sz="1400" dirty="0">
                <a:latin typeface="Calibri"/>
              </a:rPr>
              <a:t> package following 3GPP timelines </a:t>
            </a:r>
          </a:p>
          <a:p>
            <a:pPr marL="609585" indent="-609585">
              <a:spcBef>
                <a:spcPct val="20000"/>
              </a:spcBef>
              <a:buBlip>
                <a:blip r:embed="rId2"/>
              </a:buBlip>
              <a:defRPr/>
            </a:pPr>
            <a:r>
              <a:rPr lang="en-US" altLang="zh-CN" sz="1400" dirty="0">
                <a:latin typeface="Calibri"/>
              </a:rPr>
              <a:t>Dec 2023 (TSG#102): Submit Rel-19 final package following 3GPP timelines </a:t>
            </a:r>
            <a:endParaRPr lang="en-US" altLang="zh-CN" sz="1400" dirty="0"/>
          </a:p>
          <a:p>
            <a:pPr marL="609585" lvl="0" indent="-609585">
              <a:spcBef>
                <a:spcPct val="20000"/>
              </a:spcBef>
              <a:buBlip>
                <a:blip r:embed="rId2"/>
              </a:buBlip>
              <a:defRPr/>
            </a:pP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and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9" name="标题 1">
            <a:extLst>
              <a:ext uri="{FF2B5EF4-FFF2-40B4-BE49-F238E27FC236}">
                <a16:creationId xmlns:a16="http://schemas.microsoft.com/office/drawing/2014/main" id="{5E1092E3-0097-4E0C-8E5D-E42D81F2A1A1}"/>
              </a:ext>
            </a:extLst>
          </p:cNvPr>
          <p:cNvSpPr>
            <a:spLocks noGrp="1"/>
          </p:cNvSpPr>
          <p:nvPr>
            <p:ph type="title"/>
          </p:nvPr>
        </p:nvSpPr>
        <p:spPr>
          <a:xfrm>
            <a:off x="57665" y="105637"/>
            <a:ext cx="9901881" cy="825239"/>
          </a:xfrm>
        </p:spPr>
        <p:txBody>
          <a:bodyPr/>
          <a:lstStyle/>
          <a:p>
            <a:r>
              <a:rPr lang="en-US" altLang="zh-CN" sz="2800" dirty="0"/>
              <a:t>Leaders’ recommendation for SA5 OAM time planning in</a:t>
            </a:r>
            <a:br>
              <a:rPr lang="en-US" altLang="zh-CN" sz="2800" dirty="0"/>
            </a:br>
            <a:r>
              <a:rPr lang="en-US" altLang="zh-CN" sz="2800" dirty="0"/>
              <a:t>S5‑232763 Rel-18&amp;Rel-19 time plan proposal for OAM (Endorsed)</a:t>
            </a:r>
            <a:endParaRPr lang="en-US" sz="2800" dirty="0"/>
          </a:p>
        </p:txBody>
      </p:sp>
    </p:spTree>
    <p:extLst>
      <p:ext uri="{BB962C8B-B14F-4D97-AF65-F5344CB8AC3E}">
        <p14:creationId xmlns:p14="http://schemas.microsoft.com/office/powerpoint/2010/main" val="175450713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RAN4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800" b="1"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Release 18</a:t>
            </a:r>
            <a:endParaRPr kumimoji="0" lang="en-GB" altLang="en-US" sz="1600" b="1"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Note</a:t>
            </a:r>
            <a:r>
              <a:rPr kumimoji="0" lang="en-GB" altLang="en-US" sz="5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TSG#94-e</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TSG#95-e</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TSG#96</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TSG#97-e</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TSG#98</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TSG#99</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TSG#100</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TSG#101</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TSG#102</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TSG#103</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TSG#104</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TSG#105</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 </a:t>
            </a:r>
            <a:r>
              <a:rPr kumimoji="0" lang="fr-FR"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RAN Content </a:t>
            </a:r>
            <a:r>
              <a:rPr kumimoji="0" lang="fr-FR" altLang="en-US" sz="900" b="0" i="0" u="none" strike="noStrike" kern="1200" cap="none" spc="0" normalizeH="0" baseline="0" noProof="0" dirty="0" err="1">
                <a:ln>
                  <a:noFill/>
                </a:ln>
                <a:solidFill>
                  <a:prstClr val="black"/>
                </a:solidFill>
                <a:effectLst/>
                <a:uLnTx/>
                <a:uFillTx/>
                <a:latin typeface="Montserrat" panose="00000500000000000000" pitchFamily="50" charset="0"/>
                <a:ea typeface="+mn-ea"/>
                <a:cs typeface="Arial" panose="020B0604020202020204" pitchFamily="34" charset="0"/>
              </a:rPr>
              <a:t>def</a:t>
            </a:r>
            <a:r>
              <a:rPr kumimoji="0" lang="fr-FR"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 </a:t>
            </a: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Completion</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956684" y="5106072"/>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5485322" y="1392909"/>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ASN.1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Calibri"/>
                <a:ea typeface="+mj-ea"/>
                <a:cs typeface="+mj-cs"/>
              </a:rPr>
              <a:t>Release 18 timeline– figure with SA5 OAM</a:t>
            </a:r>
            <a:endParaRPr kumimoji="0" lang="en-US" sz="3200" b="0" i="0" u="none" strike="noStrike" kern="1200" cap="none" spc="0" normalizeH="0" baseline="0" noProof="0" dirty="0">
              <a:ln>
                <a:noFill/>
              </a:ln>
              <a:solidFill>
                <a:srgbClr val="FF0000"/>
              </a:solidFill>
              <a:effectLst/>
              <a:uLnTx/>
              <a:uFillTx/>
              <a:latin typeface="Calibri"/>
              <a:ea typeface="+mj-ea"/>
              <a:cs typeface="+mj-cs"/>
            </a:endParaRPr>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and stage 3 work (OAM/CN related),</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and stage 3 work (RAN related)</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rPr>
              <a:t>SA5 OAM Rel-18 Timeline </a:t>
            </a:r>
            <a:endParaRPr kumimoji="0" lang="zh-CN" altLang="en-US"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1" name="矩形 51">
            <a:extLst>
              <a:ext uri="{FF2B5EF4-FFF2-40B4-BE49-F238E27FC236}">
                <a16:creationId xmlns:a16="http://schemas.microsoft.com/office/drawing/2014/main" id="{EEBED6A4-ADB6-48C0-B6C9-FBE75AC8E6DC}"/>
              </a:ext>
            </a:extLst>
          </p:cNvPr>
          <p:cNvSpPr/>
          <p:nvPr/>
        </p:nvSpPr>
        <p:spPr>
          <a:xfrm>
            <a:off x="246994" y="5990550"/>
            <a:ext cx="2133918" cy="307777"/>
          </a:xfrm>
          <a:prstGeom prst="rect">
            <a:avLst/>
          </a:prstGeom>
          <a:solidFill>
            <a:srgbClr val="00B0F0"/>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Ref: S5-232763 updated</a:t>
            </a:r>
            <a:endParaRPr kumimoji="0" lang="en-US" sz="14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B8FB1D02-CFC0-4690-B9A8-136BAF479062}"/>
              </a:ext>
            </a:extLst>
          </p:cNvPr>
          <p:cNvSpPr>
            <a:spLocks noGrp="1"/>
          </p:cNvSpPr>
          <p:nvPr>
            <p:ph idx="1"/>
          </p:nvPr>
        </p:nvSpPr>
        <p:spPr>
          <a:xfrm>
            <a:off x="144850" y="1096962"/>
            <a:ext cx="8637587"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 SA2 Work Items prioritization; 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till March 2023 (#99)</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(SA2 and SA6) Freeze</a:t>
            </a:r>
          </a:p>
          <a:p>
            <a:pPr lvl="1">
              <a:defRPr/>
            </a:pPr>
            <a:r>
              <a:rPr lang="en-US" altLang="en-US" sz="1400" dirty="0"/>
              <a:t>Sep 2023 (TSG#101): </a:t>
            </a:r>
          </a:p>
          <a:p>
            <a:pPr lvl="2">
              <a:defRPr/>
            </a:pPr>
            <a:r>
              <a:rPr lang="en-US" altLang="en-US" sz="1100" dirty="0"/>
              <a:t>RAN1 freeze before maintenance</a:t>
            </a:r>
          </a:p>
          <a:p>
            <a:pPr lvl="2">
              <a:defRPr/>
            </a:pPr>
            <a:r>
              <a:rPr lang="en-US" altLang="en-US" sz="1100" dirty="0"/>
              <a:t>Freeze for SA3</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(all CT WGs; SA WGs involved with Stage 3)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6" name="Oval 1">
            <a:extLst>
              <a:ext uri="{FF2B5EF4-FFF2-40B4-BE49-F238E27FC236}">
                <a16:creationId xmlns:a16="http://schemas.microsoft.com/office/drawing/2014/main" id="{98DC98DB-58D8-4443-A0ED-12FAFA77FB37}"/>
              </a:ext>
            </a:extLst>
          </p:cNvPr>
          <p:cNvSpPr>
            <a:spLocks noChangeArrowheads="1"/>
          </p:cNvSpPr>
          <p:nvPr/>
        </p:nvSpPr>
        <p:spPr bwMode="auto">
          <a:xfrm>
            <a:off x="657612" y="2551112"/>
            <a:ext cx="4249738" cy="31115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7" name="Straight Arrow Connector 6">
            <a:extLst>
              <a:ext uri="{FF2B5EF4-FFF2-40B4-BE49-F238E27FC236}">
                <a16:creationId xmlns:a16="http://schemas.microsoft.com/office/drawing/2014/main" id="{90A97178-5AC6-4195-8791-B007DBE99919}"/>
              </a:ext>
            </a:extLst>
          </p:cNvPr>
          <p:cNvCxnSpPr>
            <a:cxnSpLocks noChangeShapeType="1"/>
          </p:cNvCxnSpPr>
          <p:nvPr/>
        </p:nvCxnSpPr>
        <p:spPr bwMode="auto">
          <a:xfrm>
            <a:off x="43250" y="2682874"/>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8" name="TextBox 6">
            <a:extLst>
              <a:ext uri="{FF2B5EF4-FFF2-40B4-BE49-F238E27FC236}">
                <a16:creationId xmlns:a16="http://schemas.microsoft.com/office/drawing/2014/main" id="{68670BF9-CFF8-4D72-BFF9-A8AEA564D07F}"/>
              </a:ext>
            </a:extLst>
          </p:cNvPr>
          <p:cNvSpPr txBox="1">
            <a:spLocks noChangeArrowheads="1"/>
          </p:cNvSpPr>
          <p:nvPr/>
        </p:nvSpPr>
        <p:spPr bwMode="auto">
          <a:xfrm>
            <a:off x="0" y="2878064"/>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300" b="1"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Now</a:t>
            </a:r>
          </a:p>
        </p:txBody>
      </p:sp>
      <p:sp>
        <p:nvSpPr>
          <p:cNvPr id="9" name="标题 1">
            <a:extLst>
              <a:ext uri="{FF2B5EF4-FFF2-40B4-BE49-F238E27FC236}">
                <a16:creationId xmlns:a16="http://schemas.microsoft.com/office/drawing/2014/main" id="{56858734-5EDE-4E59-9870-B4E95D85064C}"/>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srgbClr val="FF0000"/>
                </a:solidFill>
                <a:effectLst/>
                <a:uLnTx/>
                <a:uFillTx/>
                <a:latin typeface="Calibri"/>
                <a:ea typeface="宋体" panose="02010600030101010101" pitchFamily="2" charset="-122"/>
                <a:cs typeface="+mj-cs"/>
              </a:rPr>
              <a:t>Release 18 timelines – with SA5 OAM text</a:t>
            </a:r>
            <a:endParaRPr kumimoji="0" lang="en-US" sz="3600" b="0" i="0" u="none" strike="noStrike" kern="0" cap="none" spc="0" normalizeH="0" baseline="0" noProof="0" dirty="0">
              <a:ln>
                <a:noFill/>
              </a:ln>
              <a:solidFill>
                <a:srgbClr val="FF0000"/>
              </a:solidFill>
              <a:effectLst/>
              <a:uLnTx/>
              <a:uFillTx/>
              <a:latin typeface="Calibri"/>
              <a:ea typeface="+mj-ea"/>
              <a:cs typeface="+mj-cs"/>
            </a:endParaRPr>
          </a:p>
        </p:txBody>
      </p:sp>
      <p:sp>
        <p:nvSpPr>
          <p:cNvPr id="12" name="Content Placeholder 5">
            <a:extLst>
              <a:ext uri="{FF2B5EF4-FFF2-40B4-BE49-F238E27FC236}">
                <a16:creationId xmlns:a16="http://schemas.microsoft.com/office/drawing/2014/main" id="{0392B4D0-88B5-40B2-8954-ED5117764BE3}"/>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1800" b="0" i="0" u="none" strike="noStrike" kern="0" cap="none" spc="0" normalizeH="0" baseline="0" noProof="0" dirty="0">
                <a:ln>
                  <a:noFill/>
                </a:ln>
                <a:solidFill>
                  <a:prstClr val="black"/>
                </a:solidFill>
                <a:effectLst/>
                <a:uLnTx/>
                <a:uFillTx/>
                <a:latin typeface="Calibri"/>
                <a:ea typeface="MS PGothic" panose="020B0600070205080204" pitchFamily="34" charset="-128"/>
              </a:rPr>
              <a:t>SA5 OAM Release 18 Freezes and other milestones, sorted by dates :</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Mar 2022 (TSG#95): </a:t>
            </a:r>
            <a:r>
              <a:rPr kumimoji="0" lang="en-US" alt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SA5 SIDs/WIDs specified</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Mar 2023 (TSG#99) and Jun 2023(TSG#100): SA5 SID concluded and Rel-18 WID started if needed</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Sep 2023 (TSG#101): Stage 1 work freeze</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zh-CN"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Dec</a:t>
            </a: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2023 (TSG#102): </a:t>
            </a:r>
            <a:r>
              <a:rPr kumimoji="0" lang="en-US" alt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Stage 2 Functional work Freeze and stage 3(OAM/CN related), provide inputs to CT</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zh-CN"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Mar</a:t>
            </a: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2024 (TSG#103): </a:t>
            </a:r>
            <a:r>
              <a:rPr kumimoji="0" lang="en-US" alt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Stage 2 Functional work Freeze and stage 3 (RAN related)</a:t>
            </a:r>
            <a:endParaRPr kumimoji="0" lang="en-GB" alt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13" name="Rectangle 12">
            <a:extLst>
              <a:ext uri="{FF2B5EF4-FFF2-40B4-BE49-F238E27FC236}">
                <a16:creationId xmlns:a16="http://schemas.microsoft.com/office/drawing/2014/main" id="{027292F1-D319-48CA-B6A9-ED99C2A7DA91}"/>
              </a:ext>
            </a:extLst>
          </p:cNvPr>
          <p:cNvSpPr>
            <a:spLocks noChangeArrowheads="1"/>
          </p:cNvSpPr>
          <p:nvPr/>
        </p:nvSpPr>
        <p:spPr bwMode="auto">
          <a:xfrm>
            <a:off x="7073537" y="3510058"/>
            <a:ext cx="4753148" cy="175590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14" name="Straight Arrow Connector 6">
            <a:extLst>
              <a:ext uri="{FF2B5EF4-FFF2-40B4-BE49-F238E27FC236}">
                <a16:creationId xmlns:a16="http://schemas.microsoft.com/office/drawing/2014/main" id="{6677735D-5FF1-476F-81E3-69BBC97BE7A6}"/>
              </a:ext>
            </a:extLst>
          </p:cNvPr>
          <p:cNvCxnSpPr>
            <a:cxnSpLocks noChangeShapeType="1"/>
          </p:cNvCxnSpPr>
          <p:nvPr/>
        </p:nvCxnSpPr>
        <p:spPr bwMode="auto">
          <a:xfrm flipH="1" flipV="1">
            <a:off x="9349418" y="5265961"/>
            <a:ext cx="400004" cy="407762"/>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15" name="TextBox 12">
            <a:extLst>
              <a:ext uri="{FF2B5EF4-FFF2-40B4-BE49-F238E27FC236}">
                <a16:creationId xmlns:a16="http://schemas.microsoft.com/office/drawing/2014/main" id="{B0F5D306-E1AD-4E73-952A-C3E0B7F5124D}"/>
              </a:ext>
            </a:extLst>
          </p:cNvPr>
          <p:cNvSpPr txBox="1">
            <a:spLocks noChangeArrowheads="1"/>
          </p:cNvSpPr>
          <p:nvPr/>
        </p:nvSpPr>
        <p:spPr bwMode="auto">
          <a:xfrm>
            <a:off x="9127465" y="5668726"/>
            <a:ext cx="13757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Updated at SA5#146bis-e</a:t>
            </a:r>
          </a:p>
        </p:txBody>
      </p:sp>
      <p:cxnSp>
        <p:nvCxnSpPr>
          <p:cNvPr id="16" name="直接箭头连接符 13">
            <a:extLst>
              <a:ext uri="{FF2B5EF4-FFF2-40B4-BE49-F238E27FC236}">
                <a16:creationId xmlns:a16="http://schemas.microsoft.com/office/drawing/2014/main" id="{32238234-6A89-48A3-B1D8-D9D0E8F3ED6A}"/>
              </a:ext>
            </a:extLst>
          </p:cNvPr>
          <p:cNvCxnSpPr>
            <a:cxnSpLocks noChangeShapeType="1"/>
          </p:cNvCxnSpPr>
          <p:nvPr/>
        </p:nvCxnSpPr>
        <p:spPr bwMode="auto">
          <a:xfrm flipH="1" flipV="1">
            <a:off x="4907351" y="3002035"/>
            <a:ext cx="2298792" cy="139355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1">
            <a:extLst>
              <a:ext uri="{FF2B5EF4-FFF2-40B4-BE49-F238E27FC236}">
                <a16:creationId xmlns:a16="http://schemas.microsoft.com/office/drawing/2014/main" id="{A423B560-243C-458D-A653-03DB3F3445DC}"/>
              </a:ext>
            </a:extLst>
          </p:cNvPr>
          <p:cNvCxnSpPr>
            <a:cxnSpLocks noChangeShapeType="1"/>
          </p:cNvCxnSpPr>
          <p:nvPr/>
        </p:nvCxnSpPr>
        <p:spPr bwMode="auto">
          <a:xfrm flipH="1" flipV="1">
            <a:off x="2801924" y="4469068"/>
            <a:ext cx="4314713" cy="36757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8" name="文本框 27">
            <a:extLst>
              <a:ext uri="{FF2B5EF4-FFF2-40B4-BE49-F238E27FC236}">
                <a16:creationId xmlns:a16="http://schemas.microsoft.com/office/drawing/2014/main" id="{0C178EFF-0118-4301-B775-1D9193960FA2}"/>
              </a:ext>
            </a:extLst>
          </p:cNvPr>
          <p:cNvSpPr txBox="1"/>
          <p:nvPr/>
        </p:nvSpPr>
        <p:spPr>
          <a:xfrm>
            <a:off x="4934400" y="3659014"/>
            <a:ext cx="1565257"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rPr>
              <a:t>Support of SA2, provide inputs to CT</a:t>
            </a:r>
            <a:endParaRPr kumimoji="0" lang="zh-CN" altLang="en-US" sz="12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9" name="文本框 28">
            <a:extLst>
              <a:ext uri="{FF2B5EF4-FFF2-40B4-BE49-F238E27FC236}">
                <a16:creationId xmlns:a16="http://schemas.microsoft.com/office/drawing/2014/main" id="{7BB7B406-D148-481F-B802-F2CBE1F42607}"/>
              </a:ext>
            </a:extLst>
          </p:cNvPr>
          <p:cNvSpPr txBox="1"/>
          <p:nvPr/>
        </p:nvSpPr>
        <p:spPr>
          <a:xfrm>
            <a:off x="5220995" y="4760707"/>
            <a:ext cx="1300973"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rPr>
              <a:t>Support of RAN</a:t>
            </a:r>
            <a:endParaRPr kumimoji="0" lang="zh-CN" altLang="en-US" sz="12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24" name="Straight Arrow Connector 6">
            <a:extLst>
              <a:ext uri="{FF2B5EF4-FFF2-40B4-BE49-F238E27FC236}">
                <a16:creationId xmlns:a16="http://schemas.microsoft.com/office/drawing/2014/main" id="{F48B49D4-9A20-4397-88E6-9DD3F65338E9}"/>
              </a:ext>
            </a:extLst>
          </p:cNvPr>
          <p:cNvCxnSpPr>
            <a:cxnSpLocks noChangeShapeType="1"/>
          </p:cNvCxnSpPr>
          <p:nvPr/>
        </p:nvCxnSpPr>
        <p:spPr bwMode="auto">
          <a:xfrm>
            <a:off x="6416700" y="3681748"/>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6">
            <a:extLst>
              <a:ext uri="{FF2B5EF4-FFF2-40B4-BE49-F238E27FC236}">
                <a16:creationId xmlns:a16="http://schemas.microsoft.com/office/drawing/2014/main" id="{A85FB4A6-727A-49FD-8B03-BE077DA522C3}"/>
              </a:ext>
            </a:extLst>
          </p:cNvPr>
          <p:cNvSpPr txBox="1">
            <a:spLocks noChangeArrowheads="1"/>
          </p:cNvSpPr>
          <p:nvPr/>
        </p:nvSpPr>
        <p:spPr bwMode="auto">
          <a:xfrm>
            <a:off x="6368421" y="3349395"/>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3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Now</a:t>
            </a:r>
          </a:p>
        </p:txBody>
      </p:sp>
      <p:sp>
        <p:nvSpPr>
          <p:cNvPr id="26" name="矩形 51">
            <a:extLst>
              <a:ext uri="{FF2B5EF4-FFF2-40B4-BE49-F238E27FC236}">
                <a16:creationId xmlns:a16="http://schemas.microsoft.com/office/drawing/2014/main" id="{A618268D-EAD5-4242-848E-D9D405A1AB04}"/>
              </a:ext>
            </a:extLst>
          </p:cNvPr>
          <p:cNvSpPr/>
          <p:nvPr/>
        </p:nvSpPr>
        <p:spPr>
          <a:xfrm>
            <a:off x="246994" y="5990550"/>
            <a:ext cx="4472699" cy="307777"/>
          </a:xfrm>
          <a:prstGeom prst="rect">
            <a:avLst/>
          </a:prstGeom>
          <a:solidFill>
            <a:srgbClr val="00B0F0"/>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Ref: updated of S5-232763 according to SA#99 inputs</a:t>
            </a:r>
            <a:endParaRPr kumimoji="0" lang="en-US" sz="14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7348318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Connector 3">
            <a:extLst>
              <a:ext uri="{FF2B5EF4-FFF2-40B4-BE49-F238E27FC236}">
                <a16:creationId xmlns:a16="http://schemas.microsoft.com/office/drawing/2014/main" id="{3B22AD63-9B06-4F9A-88F1-FEAEAFE0FF25}"/>
              </a:ext>
            </a:extLst>
          </p:cNvPr>
          <p:cNvCxnSpPr/>
          <p:nvPr/>
        </p:nvCxnSpPr>
        <p:spPr bwMode="auto">
          <a:xfrm>
            <a:off x="2148574" y="1257472"/>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3" name="Straight Connector 114">
            <a:extLst>
              <a:ext uri="{FF2B5EF4-FFF2-40B4-BE49-F238E27FC236}">
                <a16:creationId xmlns:a16="http://schemas.microsoft.com/office/drawing/2014/main" id="{CA92D8F7-2C23-4B3A-AAEE-06E4E32E37B9}"/>
              </a:ext>
            </a:extLst>
          </p:cNvPr>
          <p:cNvCxnSpPr>
            <a:cxnSpLocks noChangeShapeType="1"/>
          </p:cNvCxnSpPr>
          <p:nvPr/>
        </p:nvCxnSpPr>
        <p:spPr bwMode="auto">
          <a:xfrm>
            <a:off x="7587349" y="1709910"/>
            <a:ext cx="0" cy="3624262"/>
          </a:xfrm>
          <a:prstGeom prst="line">
            <a:avLst/>
          </a:prstGeom>
          <a:noFill/>
          <a:ln w="28575" algn="ctr">
            <a:solidFill>
              <a:schemeClr val="accent3"/>
            </a:solidFill>
            <a:round/>
            <a:headEnd/>
            <a:tailEnd/>
          </a:ln>
        </p:spPr>
      </p:cxnSp>
      <p:cxnSp>
        <p:nvCxnSpPr>
          <p:cNvPr id="64" name="Straight Connector 114">
            <a:extLst>
              <a:ext uri="{FF2B5EF4-FFF2-40B4-BE49-F238E27FC236}">
                <a16:creationId xmlns:a16="http://schemas.microsoft.com/office/drawing/2014/main" id="{649E2DB5-E14A-4EDC-AE31-06D232CA8061}"/>
              </a:ext>
            </a:extLst>
          </p:cNvPr>
          <p:cNvCxnSpPr>
            <a:cxnSpLocks noChangeShapeType="1"/>
          </p:cNvCxnSpPr>
          <p:nvPr/>
        </p:nvCxnSpPr>
        <p:spPr bwMode="auto">
          <a:xfrm>
            <a:off x="4867962" y="1670222"/>
            <a:ext cx="0" cy="3663950"/>
          </a:xfrm>
          <a:prstGeom prst="line">
            <a:avLst/>
          </a:prstGeom>
          <a:noFill/>
          <a:ln w="28575" algn="ctr">
            <a:solidFill>
              <a:schemeClr val="accent3"/>
            </a:solidFill>
            <a:round/>
            <a:headEnd/>
            <a:tailEnd/>
          </a:ln>
        </p:spPr>
      </p:cxnSp>
      <p:cxnSp>
        <p:nvCxnSpPr>
          <p:cNvPr id="65" name="Straight Connector 114">
            <a:extLst>
              <a:ext uri="{FF2B5EF4-FFF2-40B4-BE49-F238E27FC236}">
                <a16:creationId xmlns:a16="http://schemas.microsoft.com/office/drawing/2014/main" id="{A2A2D169-0211-4E5D-8B8B-4351C7F7F018}"/>
              </a:ext>
            </a:extLst>
          </p:cNvPr>
          <p:cNvCxnSpPr>
            <a:cxnSpLocks noChangeShapeType="1"/>
          </p:cNvCxnSpPr>
          <p:nvPr/>
        </p:nvCxnSpPr>
        <p:spPr bwMode="auto">
          <a:xfrm flipH="1">
            <a:off x="2124762" y="1671810"/>
            <a:ext cx="14287" cy="3662362"/>
          </a:xfrm>
          <a:prstGeom prst="line">
            <a:avLst/>
          </a:prstGeom>
          <a:noFill/>
          <a:ln w="28575" algn="ctr">
            <a:solidFill>
              <a:schemeClr val="accent3"/>
            </a:solidFill>
            <a:round/>
            <a:headEnd/>
            <a:tailEnd/>
          </a:ln>
        </p:spPr>
      </p:cxnSp>
      <p:sp>
        <p:nvSpPr>
          <p:cNvPr id="66" name="TextBox 86">
            <a:extLst>
              <a:ext uri="{FF2B5EF4-FFF2-40B4-BE49-F238E27FC236}">
                <a16:creationId xmlns:a16="http://schemas.microsoft.com/office/drawing/2014/main" id="{381EA6E7-BA63-4BE5-9DCC-1F5AD1D8DC30}"/>
              </a:ext>
            </a:extLst>
          </p:cNvPr>
          <p:cNvSpPr txBox="1">
            <a:spLocks noChangeArrowheads="1"/>
          </p:cNvSpPr>
          <p:nvPr/>
        </p:nvSpPr>
        <p:spPr bwMode="auto">
          <a:xfrm>
            <a:off x="1238937"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67" name="Straight Connector 115">
            <a:extLst>
              <a:ext uri="{FF2B5EF4-FFF2-40B4-BE49-F238E27FC236}">
                <a16:creationId xmlns:a16="http://schemas.microsoft.com/office/drawing/2014/main" id="{A026520F-28C3-4F3A-92F1-2B15F58DC37F}"/>
              </a:ext>
            </a:extLst>
          </p:cNvPr>
          <p:cNvCxnSpPr>
            <a:cxnSpLocks noChangeShapeType="1"/>
          </p:cNvCxnSpPr>
          <p:nvPr/>
        </p:nvCxnSpPr>
        <p:spPr bwMode="auto">
          <a:xfrm>
            <a:off x="2812149" y="1709910"/>
            <a:ext cx="0" cy="3724275"/>
          </a:xfrm>
          <a:prstGeom prst="line">
            <a:avLst/>
          </a:prstGeom>
          <a:noFill/>
          <a:ln w="9525" algn="ctr">
            <a:solidFill>
              <a:schemeClr val="accent3"/>
            </a:solidFill>
            <a:prstDash val="dash"/>
            <a:round/>
            <a:headEnd/>
            <a:tailEnd/>
          </a:ln>
        </p:spPr>
      </p:cxnSp>
      <p:cxnSp>
        <p:nvCxnSpPr>
          <p:cNvPr id="68" name="Straight Connector 114">
            <a:extLst>
              <a:ext uri="{FF2B5EF4-FFF2-40B4-BE49-F238E27FC236}">
                <a16:creationId xmlns:a16="http://schemas.microsoft.com/office/drawing/2014/main" id="{3944CE5F-6EBE-4E3A-85F4-3CF3D8EA7282}"/>
              </a:ext>
            </a:extLst>
          </p:cNvPr>
          <p:cNvCxnSpPr>
            <a:cxnSpLocks noChangeShapeType="1"/>
          </p:cNvCxnSpPr>
          <p:nvPr/>
        </p:nvCxnSpPr>
        <p:spPr bwMode="auto">
          <a:xfrm>
            <a:off x="9398687" y="1713085"/>
            <a:ext cx="0" cy="3803650"/>
          </a:xfrm>
          <a:prstGeom prst="line">
            <a:avLst/>
          </a:prstGeom>
          <a:noFill/>
          <a:ln w="9525" algn="ctr">
            <a:solidFill>
              <a:schemeClr val="accent3"/>
            </a:solidFill>
            <a:prstDash val="dash"/>
            <a:round/>
            <a:headEnd/>
            <a:tailEnd/>
          </a:ln>
        </p:spPr>
      </p:cxnSp>
      <p:cxnSp>
        <p:nvCxnSpPr>
          <p:cNvPr id="69" name="Straight Connector 114">
            <a:extLst>
              <a:ext uri="{FF2B5EF4-FFF2-40B4-BE49-F238E27FC236}">
                <a16:creationId xmlns:a16="http://schemas.microsoft.com/office/drawing/2014/main" id="{89A03335-BD08-4DCE-A51F-BE46FD67B938}"/>
              </a:ext>
            </a:extLst>
          </p:cNvPr>
          <p:cNvCxnSpPr>
            <a:cxnSpLocks noChangeShapeType="1"/>
          </p:cNvCxnSpPr>
          <p:nvPr/>
        </p:nvCxnSpPr>
        <p:spPr bwMode="auto">
          <a:xfrm>
            <a:off x="1521512" y="1709910"/>
            <a:ext cx="0" cy="3724275"/>
          </a:xfrm>
          <a:prstGeom prst="line">
            <a:avLst/>
          </a:prstGeom>
          <a:noFill/>
          <a:ln w="9525" algn="ctr">
            <a:solidFill>
              <a:schemeClr val="accent3"/>
            </a:solidFill>
            <a:prstDash val="dash"/>
            <a:round/>
            <a:headEnd/>
            <a:tailEnd/>
          </a:ln>
        </p:spPr>
      </p:cxnSp>
      <p:cxnSp>
        <p:nvCxnSpPr>
          <p:cNvPr id="70" name="Straight Connector 114">
            <a:extLst>
              <a:ext uri="{FF2B5EF4-FFF2-40B4-BE49-F238E27FC236}">
                <a16:creationId xmlns:a16="http://schemas.microsoft.com/office/drawing/2014/main" id="{BB7C720C-F2F4-4A98-8381-DAFD9D6F6978}"/>
              </a:ext>
            </a:extLst>
          </p:cNvPr>
          <p:cNvCxnSpPr>
            <a:cxnSpLocks noChangeShapeType="1"/>
          </p:cNvCxnSpPr>
          <p:nvPr/>
        </p:nvCxnSpPr>
        <p:spPr bwMode="auto">
          <a:xfrm>
            <a:off x="8165199" y="1709910"/>
            <a:ext cx="0" cy="3806825"/>
          </a:xfrm>
          <a:prstGeom prst="line">
            <a:avLst/>
          </a:prstGeom>
          <a:noFill/>
          <a:ln w="9525" algn="ctr">
            <a:solidFill>
              <a:schemeClr val="accent3"/>
            </a:solidFill>
            <a:prstDash val="dash"/>
            <a:round/>
            <a:headEnd/>
            <a:tailEnd/>
          </a:ln>
        </p:spPr>
      </p:cxnSp>
      <p:cxnSp>
        <p:nvCxnSpPr>
          <p:cNvPr id="71" name="Straight Connector 114">
            <a:extLst>
              <a:ext uri="{FF2B5EF4-FFF2-40B4-BE49-F238E27FC236}">
                <a16:creationId xmlns:a16="http://schemas.microsoft.com/office/drawing/2014/main" id="{BE751EEF-BAA3-407F-BC06-D13211A560EE}"/>
              </a:ext>
            </a:extLst>
          </p:cNvPr>
          <p:cNvCxnSpPr>
            <a:cxnSpLocks noChangeShapeType="1"/>
          </p:cNvCxnSpPr>
          <p:nvPr/>
        </p:nvCxnSpPr>
        <p:spPr bwMode="auto">
          <a:xfrm>
            <a:off x="6922187" y="1709910"/>
            <a:ext cx="0" cy="3752850"/>
          </a:xfrm>
          <a:prstGeom prst="line">
            <a:avLst/>
          </a:prstGeom>
          <a:noFill/>
          <a:ln w="9525" algn="ctr">
            <a:solidFill>
              <a:schemeClr val="accent3"/>
            </a:solidFill>
            <a:prstDash val="dash"/>
            <a:round/>
            <a:headEnd/>
            <a:tailEnd/>
          </a:ln>
        </p:spPr>
      </p:cxnSp>
      <p:cxnSp>
        <p:nvCxnSpPr>
          <p:cNvPr id="72" name="Straight Connector 114">
            <a:extLst>
              <a:ext uri="{FF2B5EF4-FFF2-40B4-BE49-F238E27FC236}">
                <a16:creationId xmlns:a16="http://schemas.microsoft.com/office/drawing/2014/main" id="{33F3F19D-6C3E-4672-AA6E-194D8C0823C4}"/>
              </a:ext>
            </a:extLst>
          </p:cNvPr>
          <p:cNvCxnSpPr>
            <a:cxnSpLocks noChangeShapeType="1"/>
          </p:cNvCxnSpPr>
          <p:nvPr/>
        </p:nvCxnSpPr>
        <p:spPr bwMode="auto">
          <a:xfrm>
            <a:off x="5529949" y="1709910"/>
            <a:ext cx="0" cy="3724275"/>
          </a:xfrm>
          <a:prstGeom prst="line">
            <a:avLst/>
          </a:prstGeom>
          <a:noFill/>
          <a:ln w="9525" algn="ctr">
            <a:solidFill>
              <a:schemeClr val="accent3"/>
            </a:solidFill>
            <a:prstDash val="dash"/>
            <a:round/>
            <a:headEnd/>
            <a:tailEnd/>
          </a:ln>
        </p:spPr>
      </p:cxnSp>
      <p:cxnSp>
        <p:nvCxnSpPr>
          <p:cNvPr id="73" name="Straight Connector 114">
            <a:extLst>
              <a:ext uri="{FF2B5EF4-FFF2-40B4-BE49-F238E27FC236}">
                <a16:creationId xmlns:a16="http://schemas.microsoft.com/office/drawing/2014/main" id="{64269AC3-C1A7-4F19-AAB3-C8F246B7F80F}"/>
              </a:ext>
            </a:extLst>
          </p:cNvPr>
          <p:cNvCxnSpPr>
            <a:cxnSpLocks noChangeShapeType="1"/>
          </p:cNvCxnSpPr>
          <p:nvPr/>
        </p:nvCxnSpPr>
        <p:spPr bwMode="auto">
          <a:xfrm>
            <a:off x="6226862" y="1709910"/>
            <a:ext cx="0" cy="3724275"/>
          </a:xfrm>
          <a:prstGeom prst="line">
            <a:avLst/>
          </a:prstGeom>
          <a:noFill/>
          <a:ln w="9525" algn="ctr">
            <a:solidFill>
              <a:schemeClr val="accent3"/>
            </a:solidFill>
            <a:prstDash val="dash"/>
            <a:round/>
            <a:headEnd/>
            <a:tailEnd/>
          </a:ln>
        </p:spPr>
      </p:cxnSp>
      <p:cxnSp>
        <p:nvCxnSpPr>
          <p:cNvPr id="74" name="Straight Connector 114">
            <a:extLst>
              <a:ext uri="{FF2B5EF4-FFF2-40B4-BE49-F238E27FC236}">
                <a16:creationId xmlns:a16="http://schemas.microsoft.com/office/drawing/2014/main" id="{6CB1D969-FA13-4FA4-B650-BF11900A6AFC}"/>
              </a:ext>
            </a:extLst>
          </p:cNvPr>
          <p:cNvCxnSpPr>
            <a:cxnSpLocks noChangeShapeType="1"/>
          </p:cNvCxnSpPr>
          <p:nvPr/>
        </p:nvCxnSpPr>
        <p:spPr bwMode="auto">
          <a:xfrm>
            <a:off x="4272649" y="1709910"/>
            <a:ext cx="0" cy="3724275"/>
          </a:xfrm>
          <a:prstGeom prst="line">
            <a:avLst/>
          </a:prstGeom>
          <a:noFill/>
          <a:ln w="9525" algn="ctr">
            <a:solidFill>
              <a:schemeClr val="accent3"/>
            </a:solidFill>
            <a:prstDash val="dash"/>
            <a:round/>
            <a:headEnd/>
            <a:tailEnd/>
          </a:ln>
        </p:spPr>
      </p:cxnSp>
      <p:cxnSp>
        <p:nvCxnSpPr>
          <p:cNvPr id="75" name="Straight Connector 114">
            <a:extLst>
              <a:ext uri="{FF2B5EF4-FFF2-40B4-BE49-F238E27FC236}">
                <a16:creationId xmlns:a16="http://schemas.microsoft.com/office/drawing/2014/main" id="{DD8EEB00-3B4A-4D19-BE3F-11DD2283CB0E}"/>
              </a:ext>
            </a:extLst>
          </p:cNvPr>
          <p:cNvCxnSpPr>
            <a:cxnSpLocks noChangeShapeType="1"/>
          </p:cNvCxnSpPr>
          <p:nvPr/>
        </p:nvCxnSpPr>
        <p:spPr bwMode="auto">
          <a:xfrm>
            <a:off x="3507474" y="1709910"/>
            <a:ext cx="0" cy="3724275"/>
          </a:xfrm>
          <a:prstGeom prst="line">
            <a:avLst/>
          </a:prstGeom>
          <a:noFill/>
          <a:ln w="9525" algn="ctr">
            <a:solidFill>
              <a:schemeClr val="accent3"/>
            </a:solidFill>
            <a:prstDash val="dash"/>
            <a:round/>
            <a:headEnd/>
            <a:tailEnd/>
          </a:ln>
        </p:spPr>
      </p:cxnSp>
      <p:cxnSp>
        <p:nvCxnSpPr>
          <p:cNvPr id="76" name="Straight Connector 114">
            <a:extLst>
              <a:ext uri="{FF2B5EF4-FFF2-40B4-BE49-F238E27FC236}">
                <a16:creationId xmlns:a16="http://schemas.microsoft.com/office/drawing/2014/main" id="{C8270470-B4D9-49E3-861D-4BFF85A8459C}"/>
              </a:ext>
            </a:extLst>
          </p:cNvPr>
          <p:cNvCxnSpPr>
            <a:cxnSpLocks noChangeShapeType="1"/>
          </p:cNvCxnSpPr>
          <p:nvPr/>
        </p:nvCxnSpPr>
        <p:spPr bwMode="auto">
          <a:xfrm>
            <a:off x="8698599" y="1713085"/>
            <a:ext cx="0" cy="3803650"/>
          </a:xfrm>
          <a:prstGeom prst="line">
            <a:avLst/>
          </a:prstGeom>
          <a:noFill/>
          <a:ln w="9525" algn="ctr">
            <a:solidFill>
              <a:schemeClr val="accent3"/>
            </a:solidFill>
            <a:prstDash val="dash"/>
            <a:round/>
            <a:headEnd/>
            <a:tailEnd/>
          </a:ln>
        </p:spPr>
      </p:cxnSp>
      <p:sp>
        <p:nvSpPr>
          <p:cNvPr id="77" name="Chevron 60">
            <a:extLst>
              <a:ext uri="{FF2B5EF4-FFF2-40B4-BE49-F238E27FC236}">
                <a16:creationId xmlns:a16="http://schemas.microsoft.com/office/drawing/2014/main" id="{7D9B3AC0-2496-4E9D-9E92-C0D693228028}"/>
              </a:ext>
            </a:extLst>
          </p:cNvPr>
          <p:cNvSpPr/>
          <p:nvPr/>
        </p:nvSpPr>
        <p:spPr bwMode="auto">
          <a:xfrm>
            <a:off x="2412099" y="2635422"/>
            <a:ext cx="44672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78" name="Chevron 60">
            <a:extLst>
              <a:ext uri="{FF2B5EF4-FFF2-40B4-BE49-F238E27FC236}">
                <a16:creationId xmlns:a16="http://schemas.microsoft.com/office/drawing/2014/main" id="{3AE0536B-37BE-413C-AAC7-CDA5CFE816CA}"/>
              </a:ext>
            </a:extLst>
          </p:cNvPr>
          <p:cNvSpPr/>
          <p:nvPr/>
        </p:nvSpPr>
        <p:spPr bwMode="auto">
          <a:xfrm>
            <a:off x="6744387" y="2635422"/>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9" name="TextBox 1">
            <a:extLst>
              <a:ext uri="{FF2B5EF4-FFF2-40B4-BE49-F238E27FC236}">
                <a16:creationId xmlns:a16="http://schemas.microsoft.com/office/drawing/2014/main" id="{510E9D9F-BC2B-447A-AAC1-F558840CD733}"/>
              </a:ext>
            </a:extLst>
          </p:cNvPr>
          <p:cNvSpPr txBox="1">
            <a:spLocks noChangeArrowheads="1"/>
          </p:cNvSpPr>
          <p:nvPr/>
        </p:nvSpPr>
        <p:spPr bwMode="auto">
          <a:xfrm>
            <a:off x="854762" y="3524422"/>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80" name="TextBox 86">
            <a:extLst>
              <a:ext uri="{FF2B5EF4-FFF2-40B4-BE49-F238E27FC236}">
                <a16:creationId xmlns:a16="http://schemas.microsoft.com/office/drawing/2014/main" id="{0325DC4A-1121-4605-BD2C-057EF8091F30}"/>
              </a:ext>
            </a:extLst>
          </p:cNvPr>
          <p:cNvSpPr txBox="1">
            <a:spLocks noChangeArrowheads="1"/>
          </p:cNvSpPr>
          <p:nvPr/>
        </p:nvSpPr>
        <p:spPr bwMode="auto">
          <a:xfrm>
            <a:off x="1791387" y="1371772"/>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81" name="TextBox 86">
            <a:extLst>
              <a:ext uri="{FF2B5EF4-FFF2-40B4-BE49-F238E27FC236}">
                <a16:creationId xmlns:a16="http://schemas.microsoft.com/office/drawing/2014/main" id="{3272BDC0-4207-4EC7-A462-5AA336397A83}"/>
              </a:ext>
            </a:extLst>
          </p:cNvPr>
          <p:cNvSpPr txBox="1">
            <a:spLocks noChangeArrowheads="1"/>
          </p:cNvSpPr>
          <p:nvPr/>
        </p:nvSpPr>
        <p:spPr bwMode="auto">
          <a:xfrm>
            <a:off x="2469249"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82" name="TextBox 86">
            <a:extLst>
              <a:ext uri="{FF2B5EF4-FFF2-40B4-BE49-F238E27FC236}">
                <a16:creationId xmlns:a16="http://schemas.microsoft.com/office/drawing/2014/main" id="{65B41E06-F10D-4CB1-9F04-D6CE60431585}"/>
              </a:ext>
            </a:extLst>
          </p:cNvPr>
          <p:cNvSpPr txBox="1">
            <a:spLocks noChangeArrowheads="1"/>
          </p:cNvSpPr>
          <p:nvPr/>
        </p:nvSpPr>
        <p:spPr bwMode="auto">
          <a:xfrm>
            <a:off x="3231249"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83" name="TextBox 86">
            <a:extLst>
              <a:ext uri="{FF2B5EF4-FFF2-40B4-BE49-F238E27FC236}">
                <a16:creationId xmlns:a16="http://schemas.microsoft.com/office/drawing/2014/main" id="{871C44D2-BC5F-4E6D-80CB-E914D73050E8}"/>
              </a:ext>
            </a:extLst>
          </p:cNvPr>
          <p:cNvSpPr txBox="1">
            <a:spLocks noChangeArrowheads="1"/>
          </p:cNvSpPr>
          <p:nvPr/>
        </p:nvSpPr>
        <p:spPr bwMode="auto">
          <a:xfrm>
            <a:off x="3964674"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84" name="TextBox 86">
            <a:extLst>
              <a:ext uri="{FF2B5EF4-FFF2-40B4-BE49-F238E27FC236}">
                <a16:creationId xmlns:a16="http://schemas.microsoft.com/office/drawing/2014/main" id="{7343724E-D7CE-4C7F-AF99-8F8C3E17060F}"/>
              </a:ext>
            </a:extLst>
          </p:cNvPr>
          <p:cNvSpPr txBox="1">
            <a:spLocks noChangeArrowheads="1"/>
          </p:cNvSpPr>
          <p:nvPr/>
        </p:nvSpPr>
        <p:spPr bwMode="auto">
          <a:xfrm>
            <a:off x="4579037" y="1371772"/>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85" name="TextBox 86">
            <a:extLst>
              <a:ext uri="{FF2B5EF4-FFF2-40B4-BE49-F238E27FC236}">
                <a16:creationId xmlns:a16="http://schemas.microsoft.com/office/drawing/2014/main" id="{6B9F4DE4-A8C0-4CDB-84E9-C40DBE7A73DA}"/>
              </a:ext>
            </a:extLst>
          </p:cNvPr>
          <p:cNvSpPr txBox="1">
            <a:spLocks noChangeArrowheads="1"/>
          </p:cNvSpPr>
          <p:nvPr/>
        </p:nvSpPr>
        <p:spPr bwMode="auto">
          <a:xfrm>
            <a:off x="5247374"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86" name="TextBox 86">
            <a:extLst>
              <a:ext uri="{FF2B5EF4-FFF2-40B4-BE49-F238E27FC236}">
                <a16:creationId xmlns:a16="http://schemas.microsoft.com/office/drawing/2014/main" id="{70C8689C-A149-4F12-8EA3-B543F5B593A6}"/>
              </a:ext>
            </a:extLst>
          </p:cNvPr>
          <p:cNvSpPr txBox="1">
            <a:spLocks noChangeArrowheads="1"/>
          </p:cNvSpPr>
          <p:nvPr/>
        </p:nvSpPr>
        <p:spPr bwMode="auto">
          <a:xfrm>
            <a:off x="5893487" y="137177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87" name="TextBox 86">
            <a:extLst>
              <a:ext uri="{FF2B5EF4-FFF2-40B4-BE49-F238E27FC236}">
                <a16:creationId xmlns:a16="http://schemas.microsoft.com/office/drawing/2014/main" id="{D812076D-FBC8-4544-9D96-E6422998DD7F}"/>
              </a:ext>
            </a:extLst>
          </p:cNvPr>
          <p:cNvSpPr txBox="1">
            <a:spLocks noChangeArrowheads="1"/>
          </p:cNvSpPr>
          <p:nvPr/>
        </p:nvSpPr>
        <p:spPr bwMode="auto">
          <a:xfrm>
            <a:off x="6634849" y="137177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88" name="TextBox 86">
            <a:extLst>
              <a:ext uri="{FF2B5EF4-FFF2-40B4-BE49-F238E27FC236}">
                <a16:creationId xmlns:a16="http://schemas.microsoft.com/office/drawing/2014/main" id="{2CA54982-D533-46F4-A9A6-85D7CF433DD8}"/>
              </a:ext>
            </a:extLst>
          </p:cNvPr>
          <p:cNvSpPr txBox="1">
            <a:spLocks noChangeArrowheads="1"/>
          </p:cNvSpPr>
          <p:nvPr/>
        </p:nvSpPr>
        <p:spPr bwMode="auto">
          <a:xfrm>
            <a:off x="7253974"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89" name="TextBox 86">
            <a:extLst>
              <a:ext uri="{FF2B5EF4-FFF2-40B4-BE49-F238E27FC236}">
                <a16:creationId xmlns:a16="http://schemas.microsoft.com/office/drawing/2014/main" id="{45CB8BA3-A742-4E7D-9CC3-C58DED7B0AD9}"/>
              </a:ext>
            </a:extLst>
          </p:cNvPr>
          <p:cNvSpPr txBox="1">
            <a:spLocks noChangeArrowheads="1"/>
          </p:cNvSpPr>
          <p:nvPr/>
        </p:nvSpPr>
        <p:spPr bwMode="auto">
          <a:xfrm>
            <a:off x="7803249"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90" name="TextBox 86">
            <a:extLst>
              <a:ext uri="{FF2B5EF4-FFF2-40B4-BE49-F238E27FC236}">
                <a16:creationId xmlns:a16="http://schemas.microsoft.com/office/drawing/2014/main" id="{ED07D082-23D8-4250-A2A2-83E5D72EC49C}"/>
              </a:ext>
            </a:extLst>
          </p:cNvPr>
          <p:cNvSpPr txBox="1">
            <a:spLocks noChangeArrowheads="1"/>
          </p:cNvSpPr>
          <p:nvPr/>
        </p:nvSpPr>
        <p:spPr bwMode="auto">
          <a:xfrm>
            <a:off x="8392212" y="1371772"/>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91" name="TextBox 86">
            <a:extLst>
              <a:ext uri="{FF2B5EF4-FFF2-40B4-BE49-F238E27FC236}">
                <a16:creationId xmlns:a16="http://schemas.microsoft.com/office/drawing/2014/main" id="{5FABF03C-C69C-48D6-A1F6-F30B8121A43A}"/>
              </a:ext>
            </a:extLst>
          </p:cNvPr>
          <p:cNvSpPr txBox="1">
            <a:spLocks noChangeArrowheads="1"/>
          </p:cNvSpPr>
          <p:nvPr/>
        </p:nvSpPr>
        <p:spPr bwMode="auto">
          <a:xfrm>
            <a:off x="9052612"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92" name="Chevron 60">
            <a:extLst>
              <a:ext uri="{FF2B5EF4-FFF2-40B4-BE49-F238E27FC236}">
                <a16:creationId xmlns:a16="http://schemas.microsoft.com/office/drawing/2014/main" id="{BA7269C8-66AA-4914-9625-8DE2CC454FC6}"/>
              </a:ext>
            </a:extLst>
          </p:cNvPr>
          <p:cNvSpPr>
            <a:spLocks noChangeArrowheads="1"/>
          </p:cNvSpPr>
          <p:nvPr/>
        </p:nvSpPr>
        <p:spPr bwMode="auto">
          <a:xfrm>
            <a:off x="7261912" y="2964035"/>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93" name="Chevron 60">
            <a:extLst>
              <a:ext uri="{FF2B5EF4-FFF2-40B4-BE49-F238E27FC236}">
                <a16:creationId xmlns:a16="http://schemas.microsoft.com/office/drawing/2014/main" id="{B940B96D-4A00-4697-A3BB-974D34CE378A}"/>
              </a:ext>
            </a:extLst>
          </p:cNvPr>
          <p:cNvSpPr>
            <a:spLocks noChangeArrowheads="1"/>
          </p:cNvSpPr>
          <p:nvPr/>
        </p:nvSpPr>
        <p:spPr bwMode="auto">
          <a:xfrm>
            <a:off x="6352274" y="2964035"/>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94" name="TextBox 35">
            <a:extLst>
              <a:ext uri="{FF2B5EF4-FFF2-40B4-BE49-F238E27FC236}">
                <a16:creationId xmlns:a16="http://schemas.microsoft.com/office/drawing/2014/main" id="{3EB2C4FB-9268-4C1D-BE4E-9C32A7E5512A}"/>
              </a:ext>
            </a:extLst>
          </p:cNvPr>
          <p:cNvSpPr txBox="1"/>
          <p:nvPr/>
        </p:nvSpPr>
        <p:spPr>
          <a:xfrm>
            <a:off x="3258237"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95" name="TextBox 36">
            <a:extLst>
              <a:ext uri="{FF2B5EF4-FFF2-40B4-BE49-F238E27FC236}">
                <a16:creationId xmlns:a16="http://schemas.microsoft.com/office/drawing/2014/main" id="{D29E1AF5-68A1-48CA-93A4-47AD9C41C8BD}"/>
              </a:ext>
            </a:extLst>
          </p:cNvPr>
          <p:cNvSpPr txBox="1"/>
          <p:nvPr/>
        </p:nvSpPr>
        <p:spPr>
          <a:xfrm>
            <a:off x="5961749"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96" name="TextBox 2">
            <a:extLst>
              <a:ext uri="{FF2B5EF4-FFF2-40B4-BE49-F238E27FC236}">
                <a16:creationId xmlns:a16="http://schemas.microsoft.com/office/drawing/2014/main" id="{0121D09A-3763-4033-A5DF-1532B60B6067}"/>
              </a:ext>
            </a:extLst>
          </p:cNvPr>
          <p:cNvSpPr txBox="1">
            <a:spLocks noChangeArrowheads="1"/>
          </p:cNvSpPr>
          <p:nvPr/>
        </p:nvSpPr>
        <p:spPr bwMode="auto">
          <a:xfrm>
            <a:off x="1353237" y="1474960"/>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97" name="TextBox 59">
            <a:extLst>
              <a:ext uri="{FF2B5EF4-FFF2-40B4-BE49-F238E27FC236}">
                <a16:creationId xmlns:a16="http://schemas.microsoft.com/office/drawing/2014/main" id="{89FB5399-528B-4F34-9754-C0D60295A80D}"/>
              </a:ext>
            </a:extLst>
          </p:cNvPr>
          <p:cNvSpPr txBox="1">
            <a:spLocks noChangeArrowheads="1"/>
          </p:cNvSpPr>
          <p:nvPr/>
        </p:nvSpPr>
        <p:spPr bwMode="auto">
          <a:xfrm>
            <a:off x="2647049" y="1462260"/>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8" name="TextBox 60">
            <a:extLst>
              <a:ext uri="{FF2B5EF4-FFF2-40B4-BE49-F238E27FC236}">
                <a16:creationId xmlns:a16="http://schemas.microsoft.com/office/drawing/2014/main" id="{E6FE519C-1C18-4322-AC3F-30F01DEF023A}"/>
              </a:ext>
            </a:extLst>
          </p:cNvPr>
          <p:cNvSpPr txBox="1">
            <a:spLocks noChangeArrowheads="1"/>
          </p:cNvSpPr>
          <p:nvPr/>
        </p:nvSpPr>
        <p:spPr bwMode="auto">
          <a:xfrm>
            <a:off x="7974699" y="1474960"/>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9" name="TextBox 61">
            <a:extLst>
              <a:ext uri="{FF2B5EF4-FFF2-40B4-BE49-F238E27FC236}">
                <a16:creationId xmlns:a16="http://schemas.microsoft.com/office/drawing/2014/main" id="{F09BDC9C-107A-4F90-B29D-EB73055E317F}"/>
              </a:ext>
            </a:extLst>
          </p:cNvPr>
          <p:cNvSpPr txBox="1">
            <a:spLocks noChangeArrowheads="1"/>
          </p:cNvSpPr>
          <p:nvPr/>
        </p:nvSpPr>
        <p:spPr bwMode="auto">
          <a:xfrm>
            <a:off x="5312462" y="1474960"/>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0" name="TextBox 62">
            <a:extLst>
              <a:ext uri="{FF2B5EF4-FFF2-40B4-BE49-F238E27FC236}">
                <a16:creationId xmlns:a16="http://schemas.microsoft.com/office/drawing/2014/main" id="{01E8501A-9C70-440D-AAC3-949A67ABCC0A}"/>
              </a:ext>
            </a:extLst>
          </p:cNvPr>
          <p:cNvSpPr txBox="1">
            <a:spLocks noChangeArrowheads="1"/>
          </p:cNvSpPr>
          <p:nvPr/>
        </p:nvSpPr>
        <p:spPr bwMode="auto">
          <a:xfrm>
            <a:off x="3334437" y="1474960"/>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1" name="TextBox 63">
            <a:extLst>
              <a:ext uri="{FF2B5EF4-FFF2-40B4-BE49-F238E27FC236}">
                <a16:creationId xmlns:a16="http://schemas.microsoft.com/office/drawing/2014/main" id="{79B2FEBA-FCDF-4830-AC87-99AE32139D6B}"/>
              </a:ext>
            </a:extLst>
          </p:cNvPr>
          <p:cNvSpPr txBox="1">
            <a:spLocks noChangeArrowheads="1"/>
          </p:cNvSpPr>
          <p:nvPr/>
        </p:nvSpPr>
        <p:spPr bwMode="auto">
          <a:xfrm>
            <a:off x="60474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2" name="TextBox 64">
            <a:extLst>
              <a:ext uri="{FF2B5EF4-FFF2-40B4-BE49-F238E27FC236}">
                <a16:creationId xmlns:a16="http://schemas.microsoft.com/office/drawing/2014/main" id="{C685DCF1-75E2-4155-B8EF-5078C410E83C}"/>
              </a:ext>
            </a:extLst>
          </p:cNvPr>
          <p:cNvSpPr txBox="1">
            <a:spLocks noChangeArrowheads="1"/>
          </p:cNvSpPr>
          <p:nvPr/>
        </p:nvSpPr>
        <p:spPr bwMode="auto">
          <a:xfrm>
            <a:off x="85493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3" name="TextBox 65">
            <a:extLst>
              <a:ext uri="{FF2B5EF4-FFF2-40B4-BE49-F238E27FC236}">
                <a16:creationId xmlns:a16="http://schemas.microsoft.com/office/drawing/2014/main" id="{42293396-5EE9-4967-A5EA-113D433AFCA5}"/>
              </a:ext>
            </a:extLst>
          </p:cNvPr>
          <p:cNvSpPr txBox="1">
            <a:spLocks noChangeArrowheads="1"/>
          </p:cNvSpPr>
          <p:nvPr/>
        </p:nvSpPr>
        <p:spPr bwMode="auto">
          <a:xfrm>
            <a:off x="4109137" y="1474960"/>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4" name="TextBox 66">
            <a:extLst>
              <a:ext uri="{FF2B5EF4-FFF2-40B4-BE49-F238E27FC236}">
                <a16:creationId xmlns:a16="http://schemas.microsoft.com/office/drawing/2014/main" id="{D7ADD9C9-6A5B-4181-855E-D6326216A2B1}"/>
              </a:ext>
            </a:extLst>
          </p:cNvPr>
          <p:cNvSpPr txBox="1">
            <a:spLocks noChangeArrowheads="1"/>
          </p:cNvSpPr>
          <p:nvPr/>
        </p:nvSpPr>
        <p:spPr bwMode="auto">
          <a:xfrm>
            <a:off x="6758674" y="1474960"/>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5" name="TextBox 67">
            <a:extLst>
              <a:ext uri="{FF2B5EF4-FFF2-40B4-BE49-F238E27FC236}">
                <a16:creationId xmlns:a16="http://schemas.microsoft.com/office/drawing/2014/main" id="{93656D01-D4E7-4C53-ABB5-10D0BBC10F65}"/>
              </a:ext>
            </a:extLst>
          </p:cNvPr>
          <p:cNvSpPr txBox="1">
            <a:spLocks noChangeArrowheads="1"/>
          </p:cNvSpPr>
          <p:nvPr/>
        </p:nvSpPr>
        <p:spPr bwMode="auto">
          <a:xfrm>
            <a:off x="9214537" y="1474960"/>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6" name="TextBox 69">
            <a:extLst>
              <a:ext uri="{FF2B5EF4-FFF2-40B4-BE49-F238E27FC236}">
                <a16:creationId xmlns:a16="http://schemas.microsoft.com/office/drawing/2014/main" id="{1588E5D2-60D4-4465-9E19-512FBE0633FD}"/>
              </a:ext>
            </a:extLst>
          </p:cNvPr>
          <p:cNvSpPr txBox="1">
            <a:spLocks noChangeArrowheads="1"/>
          </p:cNvSpPr>
          <p:nvPr/>
        </p:nvSpPr>
        <p:spPr bwMode="auto">
          <a:xfrm>
            <a:off x="1950137" y="1474960"/>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7" name="TextBox 70">
            <a:extLst>
              <a:ext uri="{FF2B5EF4-FFF2-40B4-BE49-F238E27FC236}">
                <a16:creationId xmlns:a16="http://schemas.microsoft.com/office/drawing/2014/main" id="{49AC987B-46E8-4D27-B06D-13889EA513B0}"/>
              </a:ext>
            </a:extLst>
          </p:cNvPr>
          <p:cNvSpPr txBox="1">
            <a:spLocks noChangeArrowheads="1"/>
          </p:cNvSpPr>
          <p:nvPr/>
        </p:nvSpPr>
        <p:spPr bwMode="auto">
          <a:xfrm>
            <a:off x="470127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8" name="TextBox 71">
            <a:extLst>
              <a:ext uri="{FF2B5EF4-FFF2-40B4-BE49-F238E27FC236}">
                <a16:creationId xmlns:a16="http://schemas.microsoft.com/office/drawing/2014/main" id="{8EF34045-38D0-4945-9AE7-046A84A67EB6}"/>
              </a:ext>
            </a:extLst>
          </p:cNvPr>
          <p:cNvSpPr txBox="1">
            <a:spLocks noChangeArrowheads="1"/>
          </p:cNvSpPr>
          <p:nvPr/>
        </p:nvSpPr>
        <p:spPr bwMode="auto">
          <a:xfrm>
            <a:off x="740002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9" name="TextBox 50">
            <a:extLst>
              <a:ext uri="{FF2B5EF4-FFF2-40B4-BE49-F238E27FC236}">
                <a16:creationId xmlns:a16="http://schemas.microsoft.com/office/drawing/2014/main" id="{EBC65C21-345A-4E68-A2A8-8E5D080782E0}"/>
              </a:ext>
            </a:extLst>
          </p:cNvPr>
          <p:cNvSpPr txBox="1"/>
          <p:nvPr/>
        </p:nvSpPr>
        <p:spPr>
          <a:xfrm>
            <a:off x="8455712" y="1116185"/>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10" name="Rectangle 12">
            <a:extLst>
              <a:ext uri="{FF2B5EF4-FFF2-40B4-BE49-F238E27FC236}">
                <a16:creationId xmlns:a16="http://schemas.microsoft.com/office/drawing/2014/main" id="{8CCF87D4-5674-415C-A0FB-84A1CE61FBE5}"/>
              </a:ext>
            </a:extLst>
          </p:cNvPr>
          <p:cNvSpPr>
            <a:spLocks noChangeArrowheads="1"/>
          </p:cNvSpPr>
          <p:nvPr/>
        </p:nvSpPr>
        <p:spPr bwMode="auto">
          <a:xfrm>
            <a:off x="4339324" y="522781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11" name="Straight Connector 114">
            <a:extLst>
              <a:ext uri="{FF2B5EF4-FFF2-40B4-BE49-F238E27FC236}">
                <a16:creationId xmlns:a16="http://schemas.microsoft.com/office/drawing/2014/main" id="{5EAFBD39-0599-45C7-8A73-46E70B182A09}"/>
              </a:ext>
            </a:extLst>
          </p:cNvPr>
          <p:cNvCxnSpPr>
            <a:cxnSpLocks noChangeShapeType="1"/>
          </p:cNvCxnSpPr>
          <p:nvPr/>
        </p:nvCxnSpPr>
        <p:spPr bwMode="auto">
          <a:xfrm>
            <a:off x="4867962" y="1632122"/>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12" name="Diamond 3">
            <a:extLst>
              <a:ext uri="{FF2B5EF4-FFF2-40B4-BE49-F238E27FC236}">
                <a16:creationId xmlns:a16="http://schemas.microsoft.com/office/drawing/2014/main" id="{FC2130DB-0716-4583-ADB9-731C54EC98D6}"/>
              </a:ext>
            </a:extLst>
          </p:cNvPr>
          <p:cNvSpPr>
            <a:spLocks noChangeArrowheads="1"/>
          </p:cNvSpPr>
          <p:nvPr/>
        </p:nvSpPr>
        <p:spPr bwMode="auto">
          <a:xfrm>
            <a:off x="5801412" y="2919585"/>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113" name="TextBox 6">
            <a:extLst>
              <a:ext uri="{FF2B5EF4-FFF2-40B4-BE49-F238E27FC236}">
                <a16:creationId xmlns:a16="http://schemas.microsoft.com/office/drawing/2014/main" id="{46E37BC4-2524-42C4-9DAA-4D6173D2A27F}"/>
              </a:ext>
            </a:extLst>
          </p:cNvPr>
          <p:cNvSpPr txBox="1">
            <a:spLocks noChangeArrowheads="1"/>
          </p:cNvSpPr>
          <p:nvPr/>
        </p:nvSpPr>
        <p:spPr bwMode="auto">
          <a:xfrm>
            <a:off x="5906187" y="3002135"/>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pitchFamily="50" charset="0"/>
                <a:cs typeface="Arial" panose="020B0604020202020204" pitchFamily="34" charset="0"/>
              </a:rPr>
              <a:t> </a:t>
            </a:r>
            <a:r>
              <a:rPr lang="fr-FR" altLang="en-US" sz="600">
                <a:latin typeface="Montserrat" pitchFamily="50" charset="0"/>
                <a:cs typeface="Arial" panose="020B0604020202020204" pitchFamily="34" charset="0"/>
              </a:rPr>
              <a:t>RAN Rel-19 workshop</a:t>
            </a:r>
          </a:p>
        </p:txBody>
      </p:sp>
      <p:sp>
        <p:nvSpPr>
          <p:cNvPr id="114" name="Diamond 16">
            <a:extLst>
              <a:ext uri="{FF2B5EF4-FFF2-40B4-BE49-F238E27FC236}">
                <a16:creationId xmlns:a16="http://schemas.microsoft.com/office/drawing/2014/main" id="{C77D7384-4CA3-4392-AE21-99D9BF591036}"/>
              </a:ext>
            </a:extLst>
          </p:cNvPr>
          <p:cNvSpPr>
            <a:spLocks noChangeArrowheads="1"/>
          </p:cNvSpPr>
          <p:nvPr/>
        </p:nvSpPr>
        <p:spPr bwMode="auto">
          <a:xfrm>
            <a:off x="5785537" y="3403772"/>
            <a:ext cx="866775" cy="366713"/>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115" name="TextBox 7">
            <a:extLst>
              <a:ext uri="{FF2B5EF4-FFF2-40B4-BE49-F238E27FC236}">
                <a16:creationId xmlns:a16="http://schemas.microsoft.com/office/drawing/2014/main" id="{26997D88-833A-437A-9DC5-6268247B1543}"/>
              </a:ext>
            </a:extLst>
          </p:cNvPr>
          <p:cNvSpPr txBox="1">
            <a:spLocks noChangeArrowheads="1"/>
          </p:cNvSpPr>
          <p:nvPr/>
        </p:nvSpPr>
        <p:spPr bwMode="auto">
          <a:xfrm>
            <a:off x="5815699" y="3430760"/>
            <a:ext cx="814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dirty="0">
                <a:latin typeface="Montserrat" pitchFamily="50" charset="0"/>
                <a:cs typeface="Arial" panose="020B0604020202020204" pitchFamily="34" charset="0"/>
              </a:rPr>
              <a:t>SA Rel-19 </a:t>
            </a:r>
          </a:p>
          <a:p>
            <a:pPr algn="ctr"/>
            <a:r>
              <a:rPr lang="fr-FR" altLang="en-US" sz="600" dirty="0">
                <a:latin typeface="Montserrat" pitchFamily="50" charset="0"/>
                <a:cs typeface="Arial" panose="020B0604020202020204" pitchFamily="34" charset="0"/>
              </a:rPr>
              <a:t>Workshop (TBC)</a:t>
            </a:r>
          </a:p>
        </p:txBody>
      </p:sp>
      <p:sp>
        <p:nvSpPr>
          <p:cNvPr id="116" name="TextBox 1">
            <a:extLst>
              <a:ext uri="{FF2B5EF4-FFF2-40B4-BE49-F238E27FC236}">
                <a16:creationId xmlns:a16="http://schemas.microsoft.com/office/drawing/2014/main" id="{2FD919EE-640C-40A9-B360-E472CFBBD95D}"/>
              </a:ext>
            </a:extLst>
          </p:cNvPr>
          <p:cNvSpPr txBox="1">
            <a:spLocks noChangeArrowheads="1"/>
          </p:cNvSpPr>
          <p:nvPr/>
        </p:nvSpPr>
        <p:spPr bwMode="auto">
          <a:xfrm>
            <a:off x="8093762" y="3579985"/>
            <a:ext cx="1636712" cy="246062"/>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Other Rel-19 milestones/timelines to be specified (latest June 2023 for SA/CT)</a:t>
            </a:r>
          </a:p>
        </p:txBody>
      </p:sp>
      <p:sp>
        <p:nvSpPr>
          <p:cNvPr id="117" name="Chevron 60">
            <a:extLst>
              <a:ext uri="{FF2B5EF4-FFF2-40B4-BE49-F238E27FC236}">
                <a16:creationId xmlns:a16="http://schemas.microsoft.com/office/drawing/2014/main" id="{07EB737A-B0F7-4542-B5C4-FC38010192DA}"/>
              </a:ext>
            </a:extLst>
          </p:cNvPr>
          <p:cNvSpPr>
            <a:spLocks noChangeArrowheads="1"/>
          </p:cNvSpPr>
          <p:nvPr/>
        </p:nvSpPr>
        <p:spPr bwMode="auto">
          <a:xfrm>
            <a:off x="6430062" y="3430760"/>
            <a:ext cx="11874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SA 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118" name="Chevron 60">
            <a:extLst>
              <a:ext uri="{FF2B5EF4-FFF2-40B4-BE49-F238E27FC236}">
                <a16:creationId xmlns:a16="http://schemas.microsoft.com/office/drawing/2014/main" id="{D0916656-928A-4C25-BF2C-E5DF682A46F7}"/>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119" name="矩形 1">
            <a:extLst>
              <a:ext uri="{FF2B5EF4-FFF2-40B4-BE49-F238E27FC236}">
                <a16:creationId xmlns:a16="http://schemas.microsoft.com/office/drawing/2014/main" id="{9F128945-E27C-4F15-9F57-9AEBBC349291}"/>
              </a:ext>
            </a:extLst>
          </p:cNvPr>
          <p:cNvSpPr>
            <a:spLocks noChangeArrowheads="1"/>
          </p:cNvSpPr>
          <p:nvPr/>
        </p:nvSpPr>
        <p:spPr bwMode="auto">
          <a:xfrm>
            <a:off x="919849" y="3971772"/>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0" name="Title 1">
            <a:extLst>
              <a:ext uri="{FF2B5EF4-FFF2-40B4-BE49-F238E27FC236}">
                <a16:creationId xmlns:a16="http://schemas.microsoft.com/office/drawing/2014/main" id="{5FC00647-FA5C-4038-AE70-69200B27C5EF}"/>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121" name="Isosceles Triangle 62">
            <a:extLst>
              <a:ext uri="{FF2B5EF4-FFF2-40B4-BE49-F238E27FC236}">
                <a16:creationId xmlns:a16="http://schemas.microsoft.com/office/drawing/2014/main" id="{2B8BECFB-AE15-464A-BECC-0FE747A40A89}"/>
              </a:ext>
            </a:extLst>
          </p:cNvPr>
          <p:cNvSpPr/>
          <p:nvPr/>
        </p:nvSpPr>
        <p:spPr bwMode="auto">
          <a:xfrm>
            <a:off x="6094305" y="42665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2" name="TextBox 63">
            <a:extLst>
              <a:ext uri="{FF2B5EF4-FFF2-40B4-BE49-F238E27FC236}">
                <a16:creationId xmlns:a16="http://schemas.microsoft.com/office/drawing/2014/main" id="{F4DC5CCA-EC51-41B6-A2D3-4CB804C1B2DF}"/>
              </a:ext>
            </a:extLst>
          </p:cNvPr>
          <p:cNvSpPr txBox="1"/>
          <p:nvPr/>
        </p:nvSpPr>
        <p:spPr>
          <a:xfrm>
            <a:off x="5817674" y="4518643"/>
            <a:ext cx="878821" cy="430887"/>
          </a:xfrm>
          <a:prstGeom prst="rect">
            <a:avLst/>
          </a:prstGeom>
          <a:noFill/>
        </p:spPr>
        <p:txBody>
          <a:bodyPr wrap="square" rtlCol="0">
            <a:spAutoFit/>
          </a:bodyPr>
          <a:lstStyle/>
          <a:p>
            <a:r>
              <a:rPr lang="en-US" altLang="zh-CN" sz="1100" dirty="0">
                <a:solidFill>
                  <a:srgbClr val="FF3300"/>
                </a:solidFill>
              </a:rPr>
              <a:t>SA Rel-19 workshop</a:t>
            </a:r>
            <a:endParaRPr lang="zh-CN" altLang="en-US" sz="1100" dirty="0">
              <a:solidFill>
                <a:srgbClr val="FF3300"/>
              </a:solidFill>
            </a:endParaRPr>
          </a:p>
        </p:txBody>
      </p:sp>
      <p:sp>
        <p:nvSpPr>
          <p:cNvPr id="123" name="Isosceles Triangle 64">
            <a:extLst>
              <a:ext uri="{FF2B5EF4-FFF2-40B4-BE49-F238E27FC236}">
                <a16:creationId xmlns:a16="http://schemas.microsoft.com/office/drawing/2014/main" id="{3A483E24-A54C-46AC-9F78-796726529108}"/>
              </a:ext>
            </a:extLst>
          </p:cNvPr>
          <p:cNvSpPr/>
          <p:nvPr/>
        </p:nvSpPr>
        <p:spPr bwMode="auto">
          <a:xfrm>
            <a:off x="6784075" y="4586822"/>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4" name="TextBox 65">
            <a:extLst>
              <a:ext uri="{FF2B5EF4-FFF2-40B4-BE49-F238E27FC236}">
                <a16:creationId xmlns:a16="http://schemas.microsoft.com/office/drawing/2014/main" id="{1784F539-74A9-49DC-BFF9-C410F38205A4}"/>
              </a:ext>
            </a:extLst>
          </p:cNvPr>
          <p:cNvSpPr txBox="1"/>
          <p:nvPr/>
        </p:nvSpPr>
        <p:spPr>
          <a:xfrm>
            <a:off x="6405813" y="4927630"/>
            <a:ext cx="907621" cy="430887"/>
          </a:xfrm>
          <a:prstGeom prst="rect">
            <a:avLst/>
          </a:prstGeom>
          <a:noFill/>
        </p:spPr>
        <p:txBody>
          <a:bodyPr wrap="none" rtlCol="0">
            <a:spAutoFit/>
          </a:bodyPr>
          <a:lstStyle/>
          <a:p>
            <a:r>
              <a:rPr lang="en-US" altLang="zh-CN" sz="1100" dirty="0">
                <a:solidFill>
                  <a:srgbClr val="FF3300"/>
                </a:solidFill>
              </a:rPr>
              <a:t>SA stage2 </a:t>
            </a:r>
          </a:p>
          <a:p>
            <a:r>
              <a:rPr lang="en-US" altLang="zh-CN" sz="1100" dirty="0">
                <a:solidFill>
                  <a:srgbClr val="FF3300"/>
                </a:solidFill>
              </a:rPr>
              <a:t>1</a:t>
            </a:r>
            <a:r>
              <a:rPr lang="en-US" altLang="zh-CN" sz="1100" baseline="30000" dirty="0">
                <a:solidFill>
                  <a:srgbClr val="FF3300"/>
                </a:solidFill>
              </a:rPr>
              <a:t>st</a:t>
            </a:r>
            <a:r>
              <a:rPr lang="en-US" altLang="zh-CN" sz="1100" dirty="0">
                <a:solidFill>
                  <a:srgbClr val="FF3300"/>
                </a:solidFill>
              </a:rPr>
              <a:t> package</a:t>
            </a:r>
            <a:endParaRPr lang="zh-CN" altLang="en-US" sz="1100" dirty="0">
              <a:solidFill>
                <a:srgbClr val="FF3300"/>
              </a:solidFill>
            </a:endParaRPr>
          </a:p>
        </p:txBody>
      </p:sp>
      <p:sp>
        <p:nvSpPr>
          <p:cNvPr id="125" name="Isosceles Triangle 66">
            <a:extLst>
              <a:ext uri="{FF2B5EF4-FFF2-40B4-BE49-F238E27FC236}">
                <a16:creationId xmlns:a16="http://schemas.microsoft.com/office/drawing/2014/main" id="{54D22985-F824-48AA-81EE-1BA9F14A6AC8}"/>
              </a:ext>
            </a:extLst>
          </p:cNvPr>
          <p:cNvSpPr/>
          <p:nvPr/>
        </p:nvSpPr>
        <p:spPr bwMode="auto">
          <a:xfrm>
            <a:off x="7447907" y="476278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6" name="TextBox 67">
            <a:extLst>
              <a:ext uri="{FF2B5EF4-FFF2-40B4-BE49-F238E27FC236}">
                <a16:creationId xmlns:a16="http://schemas.microsoft.com/office/drawing/2014/main" id="{82F54D72-F3F9-4080-9918-66D68C524C53}"/>
              </a:ext>
            </a:extLst>
          </p:cNvPr>
          <p:cNvSpPr txBox="1"/>
          <p:nvPr/>
        </p:nvSpPr>
        <p:spPr>
          <a:xfrm>
            <a:off x="7236153" y="5170850"/>
            <a:ext cx="1016625" cy="430887"/>
          </a:xfrm>
          <a:prstGeom prst="rect">
            <a:avLst/>
          </a:prstGeom>
          <a:noFill/>
        </p:spPr>
        <p:txBody>
          <a:bodyPr wrap="none" rtlCol="0">
            <a:spAutoFit/>
          </a:bodyPr>
          <a:lstStyle/>
          <a:p>
            <a:r>
              <a:rPr lang="en-US" altLang="zh-CN" sz="1100" dirty="0">
                <a:solidFill>
                  <a:srgbClr val="FF3300"/>
                </a:solidFill>
              </a:rPr>
              <a:t>SA stage2</a:t>
            </a:r>
          </a:p>
          <a:p>
            <a:r>
              <a:rPr lang="en-US" altLang="zh-CN" sz="1100" dirty="0">
                <a:solidFill>
                  <a:srgbClr val="FF3300"/>
                </a:solidFill>
              </a:rPr>
              <a:t>final package</a:t>
            </a:r>
            <a:endParaRPr lang="zh-CN" altLang="en-US" sz="1100" dirty="0">
              <a:solidFill>
                <a:srgbClr val="FF3300"/>
              </a:solidFill>
            </a:endParaRPr>
          </a:p>
        </p:txBody>
      </p:sp>
      <p:sp>
        <p:nvSpPr>
          <p:cNvPr id="127" name="文本框 2">
            <a:extLst>
              <a:ext uri="{FF2B5EF4-FFF2-40B4-BE49-F238E27FC236}">
                <a16:creationId xmlns:a16="http://schemas.microsoft.com/office/drawing/2014/main" id="{00F93D01-A21D-4CD4-B33A-846751EB9EC3}"/>
              </a:ext>
            </a:extLst>
          </p:cNvPr>
          <p:cNvSpPr txBox="1">
            <a:spLocks noChangeArrowheads="1"/>
          </p:cNvSpPr>
          <p:nvPr/>
        </p:nvSpPr>
        <p:spPr bwMode="auto">
          <a:xfrm>
            <a:off x="926173" y="4067237"/>
            <a:ext cx="22846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planning </a:t>
            </a:r>
            <a:endParaRPr lang="zh-CN" altLang="en-US" b="1" dirty="0">
              <a:solidFill>
                <a:srgbClr val="0000FF"/>
              </a:solidFill>
            </a:endParaRPr>
          </a:p>
        </p:txBody>
      </p:sp>
      <p:sp>
        <p:nvSpPr>
          <p:cNvPr id="128" name="TextBox 1">
            <a:extLst>
              <a:ext uri="{FF2B5EF4-FFF2-40B4-BE49-F238E27FC236}">
                <a16:creationId xmlns:a16="http://schemas.microsoft.com/office/drawing/2014/main" id="{5B06E2A1-270C-48E8-BFC4-6396AFF314E4}"/>
              </a:ext>
            </a:extLst>
          </p:cNvPr>
          <p:cNvSpPr txBox="1"/>
          <p:nvPr/>
        </p:nvSpPr>
        <p:spPr>
          <a:xfrm>
            <a:off x="463052" y="5753014"/>
            <a:ext cx="10298460" cy="292388"/>
          </a:xfrm>
          <a:prstGeom prst="rect">
            <a:avLst/>
          </a:prstGeom>
          <a:noFill/>
        </p:spPr>
        <p:txBody>
          <a:bodyPr wrap="none" rtlCol="0">
            <a:spAutoFit/>
          </a:bodyPr>
          <a:lstStyle/>
          <a:p>
            <a:r>
              <a:rPr lang="en-US" altLang="zh-CN" dirty="0"/>
              <a:t>SA5 will collect the potential work area and provide inputs to SA workshop in Jun, September and December based on </a:t>
            </a:r>
            <a:r>
              <a:rPr lang="en-US" altLang="zh-CN"/>
              <a:t>group agreement. </a:t>
            </a:r>
            <a:endParaRPr lang="zh-CN" altLang="en-US" dirty="0"/>
          </a:p>
        </p:txBody>
      </p:sp>
    </p:spTree>
    <p:extLst>
      <p:ext uri="{BB962C8B-B14F-4D97-AF65-F5344CB8AC3E}">
        <p14:creationId xmlns:p14="http://schemas.microsoft.com/office/powerpoint/2010/main" val="1783436107"/>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9">
            <a:extLst>
              <a:ext uri="{FF2B5EF4-FFF2-40B4-BE49-F238E27FC236}">
                <a16:creationId xmlns:a16="http://schemas.microsoft.com/office/drawing/2014/main" id="{0721111E-BCDB-49E5-BB90-2751614F29C4}"/>
              </a:ext>
            </a:extLst>
          </p:cNvPr>
          <p:cNvCxnSpPr>
            <a:cxnSpLocks/>
          </p:cNvCxnSpPr>
          <p:nvPr/>
        </p:nvCxnSpPr>
        <p:spPr bwMode="auto">
          <a:xfrm>
            <a:off x="312999" y="774831"/>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C93C2B73-F280-45C6-BF9B-B622F9DA0506}"/>
              </a:ext>
            </a:extLst>
          </p:cNvPr>
          <p:cNvCxnSpPr>
            <a:cxnSpLocks noChangeShapeType="1"/>
          </p:cNvCxnSpPr>
          <p:nvPr/>
        </p:nvCxnSpPr>
        <p:spPr bwMode="auto">
          <a:xfrm>
            <a:off x="7804412" y="1210793"/>
            <a:ext cx="0" cy="4476211"/>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6D99CF8-250F-40AA-8D35-EEB43F1D9405}"/>
              </a:ext>
            </a:extLst>
          </p:cNvPr>
          <p:cNvCxnSpPr>
            <a:cxnSpLocks noChangeShapeType="1"/>
          </p:cNvCxnSpPr>
          <p:nvPr/>
        </p:nvCxnSpPr>
        <p:spPr bwMode="auto">
          <a:xfrm flipH="1">
            <a:off x="5081055" y="1171105"/>
            <a:ext cx="3969" cy="4515899"/>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C4D0791-E582-4CE1-A349-2D7382D7BA39}"/>
              </a:ext>
            </a:extLst>
          </p:cNvPr>
          <p:cNvCxnSpPr>
            <a:cxnSpLocks noChangeShapeType="1"/>
          </p:cNvCxnSpPr>
          <p:nvPr/>
        </p:nvCxnSpPr>
        <p:spPr bwMode="auto">
          <a:xfrm>
            <a:off x="2356112" y="1172693"/>
            <a:ext cx="0" cy="466898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A98D9C69-92B3-48F7-B7B5-DFBD193F2E3F}"/>
              </a:ext>
            </a:extLst>
          </p:cNvPr>
          <p:cNvSpPr txBox="1">
            <a:spLocks noChangeArrowheads="1"/>
          </p:cNvSpPr>
          <p:nvPr/>
        </p:nvSpPr>
        <p:spPr bwMode="auto">
          <a:xfrm>
            <a:off x="1490924"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TSG#101</a:t>
            </a:r>
          </a:p>
        </p:txBody>
      </p:sp>
      <p:cxnSp>
        <p:nvCxnSpPr>
          <p:cNvPr id="9" name="Straight Connector 115">
            <a:extLst>
              <a:ext uri="{FF2B5EF4-FFF2-40B4-BE49-F238E27FC236}">
                <a16:creationId xmlns:a16="http://schemas.microsoft.com/office/drawing/2014/main" id="{8A632F0C-8EE3-4721-9435-2F646F2FDA57}"/>
              </a:ext>
            </a:extLst>
          </p:cNvPr>
          <p:cNvCxnSpPr>
            <a:cxnSpLocks noChangeShapeType="1"/>
          </p:cNvCxnSpPr>
          <p:nvPr/>
        </p:nvCxnSpPr>
        <p:spPr bwMode="auto">
          <a:xfrm>
            <a:off x="3029212" y="1210793"/>
            <a:ext cx="9525" cy="4476211"/>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86670FBD-6A52-4A66-8095-50A72D0F6A7C}"/>
              </a:ext>
            </a:extLst>
          </p:cNvPr>
          <p:cNvCxnSpPr>
            <a:cxnSpLocks noChangeShapeType="1"/>
          </p:cNvCxnSpPr>
          <p:nvPr/>
        </p:nvCxnSpPr>
        <p:spPr bwMode="auto">
          <a:xfrm>
            <a:off x="606687" y="123460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CDEE3A7E-EC2A-4FE4-8BAB-63E504405EA1}"/>
              </a:ext>
            </a:extLst>
          </p:cNvPr>
          <p:cNvCxnSpPr>
            <a:cxnSpLocks noChangeShapeType="1"/>
            <a:endCxn id="19" idx="2"/>
          </p:cNvCxnSpPr>
          <p:nvPr/>
        </p:nvCxnSpPr>
        <p:spPr bwMode="auto">
          <a:xfrm flipH="1">
            <a:off x="1676267" y="1450395"/>
            <a:ext cx="2236" cy="4476211"/>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4BDF95-116C-4551-92B4-92E0A98CD6F1}"/>
              </a:ext>
            </a:extLst>
          </p:cNvPr>
          <p:cNvCxnSpPr>
            <a:cxnSpLocks noChangeShapeType="1"/>
          </p:cNvCxnSpPr>
          <p:nvPr/>
        </p:nvCxnSpPr>
        <p:spPr bwMode="auto">
          <a:xfrm>
            <a:off x="8382262" y="1210793"/>
            <a:ext cx="0" cy="4476211"/>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4DC2D321-EF6C-4552-96A4-EFAD25C79AC2}"/>
              </a:ext>
            </a:extLst>
          </p:cNvPr>
          <p:cNvCxnSpPr>
            <a:cxnSpLocks noChangeShapeType="1"/>
          </p:cNvCxnSpPr>
          <p:nvPr/>
        </p:nvCxnSpPr>
        <p:spPr bwMode="auto">
          <a:xfrm flipH="1">
            <a:off x="7135280" y="1210793"/>
            <a:ext cx="3969" cy="4476211"/>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B4BFA980-C622-46A3-B23F-C09C47E6881D}"/>
              </a:ext>
            </a:extLst>
          </p:cNvPr>
          <p:cNvCxnSpPr>
            <a:cxnSpLocks noChangeShapeType="1"/>
          </p:cNvCxnSpPr>
          <p:nvPr/>
        </p:nvCxnSpPr>
        <p:spPr bwMode="auto">
          <a:xfrm flipH="1">
            <a:off x="5736693" y="1210793"/>
            <a:ext cx="10319" cy="4476211"/>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C273D0FB-8448-4BD9-AE6F-F6BED57FFC5E}"/>
              </a:ext>
            </a:extLst>
          </p:cNvPr>
          <p:cNvCxnSpPr>
            <a:cxnSpLocks noChangeShapeType="1"/>
          </p:cNvCxnSpPr>
          <p:nvPr/>
        </p:nvCxnSpPr>
        <p:spPr bwMode="auto">
          <a:xfrm flipH="1">
            <a:off x="6434399" y="1210793"/>
            <a:ext cx="9525" cy="4476211"/>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6EA00536-6C4E-45B2-AB5B-4F4EFB23EE1E}"/>
              </a:ext>
            </a:extLst>
          </p:cNvPr>
          <p:cNvCxnSpPr>
            <a:cxnSpLocks noChangeShapeType="1"/>
          </p:cNvCxnSpPr>
          <p:nvPr/>
        </p:nvCxnSpPr>
        <p:spPr bwMode="auto">
          <a:xfrm flipH="1">
            <a:off x="4485743" y="1210793"/>
            <a:ext cx="3969" cy="4476211"/>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925DFCB8-9C29-4E8E-B58F-C4A3C7125806}"/>
              </a:ext>
            </a:extLst>
          </p:cNvPr>
          <p:cNvCxnSpPr>
            <a:cxnSpLocks noChangeShapeType="1"/>
          </p:cNvCxnSpPr>
          <p:nvPr/>
        </p:nvCxnSpPr>
        <p:spPr bwMode="auto">
          <a:xfrm>
            <a:off x="3724537" y="1210793"/>
            <a:ext cx="0" cy="4476211"/>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F7B47089-62EE-4473-9AA8-50D59FF8A266}"/>
              </a:ext>
            </a:extLst>
          </p:cNvPr>
          <p:cNvCxnSpPr>
            <a:cxnSpLocks noChangeShapeType="1"/>
          </p:cNvCxnSpPr>
          <p:nvPr/>
        </p:nvCxnSpPr>
        <p:spPr bwMode="auto">
          <a:xfrm>
            <a:off x="8915662" y="1213968"/>
            <a:ext cx="3174" cy="4473036"/>
          </a:xfrm>
          <a:prstGeom prst="line">
            <a:avLst/>
          </a:prstGeom>
          <a:noFill/>
          <a:ln w="9525" algn="ctr">
            <a:solidFill>
              <a:schemeClr val="accent3"/>
            </a:solidFill>
            <a:prstDash val="dash"/>
            <a:round/>
            <a:headEnd/>
            <a:tailEnd/>
          </a:ln>
        </p:spPr>
      </p:cxnSp>
      <p:sp>
        <p:nvSpPr>
          <p:cNvPr id="19" name="TextBox 1">
            <a:extLst>
              <a:ext uri="{FF2B5EF4-FFF2-40B4-BE49-F238E27FC236}">
                <a16:creationId xmlns:a16="http://schemas.microsoft.com/office/drawing/2014/main" id="{E0DB00DF-8150-423F-8277-60AAC6F9CE06}"/>
              </a:ext>
            </a:extLst>
          </p:cNvPr>
          <p:cNvSpPr txBox="1">
            <a:spLocks noChangeArrowheads="1"/>
          </p:cNvSpPr>
          <p:nvPr/>
        </p:nvSpPr>
        <p:spPr bwMode="auto">
          <a:xfrm>
            <a:off x="994435" y="5756743"/>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Note</a:t>
            </a:r>
            <a:r>
              <a:rPr kumimoji="0" lang="en-GB" altLang="en-US" sz="5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 All starting dates are indicative</a:t>
            </a:r>
          </a:p>
        </p:txBody>
      </p:sp>
      <p:sp>
        <p:nvSpPr>
          <p:cNvPr id="20" name="TextBox 86">
            <a:extLst>
              <a:ext uri="{FF2B5EF4-FFF2-40B4-BE49-F238E27FC236}">
                <a16:creationId xmlns:a16="http://schemas.microsoft.com/office/drawing/2014/main" id="{21351EB1-79C4-4FA8-A028-4725E425C4D6}"/>
              </a:ext>
            </a:extLst>
          </p:cNvPr>
          <p:cNvSpPr txBox="1">
            <a:spLocks noChangeArrowheads="1"/>
          </p:cNvSpPr>
          <p:nvPr/>
        </p:nvSpPr>
        <p:spPr bwMode="auto">
          <a:xfrm>
            <a:off x="2038612" y="872655"/>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TSG#102</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1" name="TextBox 86">
            <a:extLst>
              <a:ext uri="{FF2B5EF4-FFF2-40B4-BE49-F238E27FC236}">
                <a16:creationId xmlns:a16="http://schemas.microsoft.com/office/drawing/2014/main" id="{487BB1E9-F16B-4E8D-B2C3-89D2E1E576D3}"/>
              </a:ext>
            </a:extLst>
          </p:cNvPr>
          <p:cNvSpPr txBox="1">
            <a:spLocks noChangeArrowheads="1"/>
          </p:cNvSpPr>
          <p:nvPr/>
        </p:nvSpPr>
        <p:spPr bwMode="auto">
          <a:xfrm>
            <a:off x="2711712"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TSG#103</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2" name="TextBox 86">
            <a:extLst>
              <a:ext uri="{FF2B5EF4-FFF2-40B4-BE49-F238E27FC236}">
                <a16:creationId xmlns:a16="http://schemas.microsoft.com/office/drawing/2014/main" id="{F37180E3-93F5-42A3-81FE-FD725382299A}"/>
              </a:ext>
            </a:extLst>
          </p:cNvPr>
          <p:cNvSpPr txBox="1">
            <a:spLocks noChangeArrowheads="1"/>
          </p:cNvSpPr>
          <p:nvPr/>
        </p:nvSpPr>
        <p:spPr bwMode="auto">
          <a:xfrm>
            <a:off x="3427674"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TSG#104</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3" name="TextBox 86">
            <a:extLst>
              <a:ext uri="{FF2B5EF4-FFF2-40B4-BE49-F238E27FC236}">
                <a16:creationId xmlns:a16="http://schemas.microsoft.com/office/drawing/2014/main" id="{7E57336F-3A37-4C92-A47A-BFA5B8D42B08}"/>
              </a:ext>
            </a:extLst>
          </p:cNvPr>
          <p:cNvSpPr txBox="1">
            <a:spLocks noChangeArrowheads="1"/>
          </p:cNvSpPr>
          <p:nvPr/>
        </p:nvSpPr>
        <p:spPr bwMode="auto">
          <a:xfrm>
            <a:off x="4207137"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TSG#105</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4" name="TextBox 86">
            <a:extLst>
              <a:ext uri="{FF2B5EF4-FFF2-40B4-BE49-F238E27FC236}">
                <a16:creationId xmlns:a16="http://schemas.microsoft.com/office/drawing/2014/main" id="{6CFEFA66-DB5E-4A8E-83F9-4C1B73FA5153}"/>
              </a:ext>
            </a:extLst>
          </p:cNvPr>
          <p:cNvSpPr txBox="1">
            <a:spLocks noChangeArrowheads="1"/>
          </p:cNvSpPr>
          <p:nvPr/>
        </p:nvSpPr>
        <p:spPr bwMode="auto">
          <a:xfrm>
            <a:off x="4778637"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TSG#106</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5" name="TextBox 86">
            <a:extLst>
              <a:ext uri="{FF2B5EF4-FFF2-40B4-BE49-F238E27FC236}">
                <a16:creationId xmlns:a16="http://schemas.microsoft.com/office/drawing/2014/main" id="{D5A62833-B2C8-41DF-B462-A88C6BBCCF3D}"/>
              </a:ext>
            </a:extLst>
          </p:cNvPr>
          <p:cNvSpPr txBox="1">
            <a:spLocks noChangeArrowheads="1"/>
          </p:cNvSpPr>
          <p:nvPr/>
        </p:nvSpPr>
        <p:spPr bwMode="auto">
          <a:xfrm>
            <a:off x="5453324" y="872655"/>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TSG#107</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6" name="TextBox 86">
            <a:extLst>
              <a:ext uri="{FF2B5EF4-FFF2-40B4-BE49-F238E27FC236}">
                <a16:creationId xmlns:a16="http://schemas.microsoft.com/office/drawing/2014/main" id="{13BE53D2-A92A-48BA-8485-0CB235FCF92C}"/>
              </a:ext>
            </a:extLst>
          </p:cNvPr>
          <p:cNvSpPr txBox="1">
            <a:spLocks noChangeArrowheads="1"/>
          </p:cNvSpPr>
          <p:nvPr/>
        </p:nvSpPr>
        <p:spPr bwMode="auto">
          <a:xfrm>
            <a:off x="6110549"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TSG#108</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7" name="TextBox 86">
            <a:extLst>
              <a:ext uri="{FF2B5EF4-FFF2-40B4-BE49-F238E27FC236}">
                <a16:creationId xmlns:a16="http://schemas.microsoft.com/office/drawing/2014/main" id="{678851CE-FD45-492E-A28F-C5339EB68599}"/>
              </a:ext>
            </a:extLst>
          </p:cNvPr>
          <p:cNvSpPr txBox="1">
            <a:spLocks noChangeArrowheads="1"/>
          </p:cNvSpPr>
          <p:nvPr/>
        </p:nvSpPr>
        <p:spPr bwMode="auto">
          <a:xfrm>
            <a:off x="6840799"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TSG#109</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8" name="TextBox 86">
            <a:extLst>
              <a:ext uri="{FF2B5EF4-FFF2-40B4-BE49-F238E27FC236}">
                <a16:creationId xmlns:a16="http://schemas.microsoft.com/office/drawing/2014/main" id="{91E1B2E9-24B4-4DBF-AA4F-3D2B59483864}"/>
              </a:ext>
            </a:extLst>
          </p:cNvPr>
          <p:cNvSpPr txBox="1">
            <a:spLocks noChangeArrowheads="1"/>
          </p:cNvSpPr>
          <p:nvPr/>
        </p:nvSpPr>
        <p:spPr bwMode="auto">
          <a:xfrm>
            <a:off x="7480562"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TSG#110</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9" name="TextBox 86">
            <a:extLst>
              <a:ext uri="{FF2B5EF4-FFF2-40B4-BE49-F238E27FC236}">
                <a16:creationId xmlns:a16="http://schemas.microsoft.com/office/drawing/2014/main" id="{796E7D98-5716-48D5-913A-49D0FD7EAB70}"/>
              </a:ext>
            </a:extLst>
          </p:cNvPr>
          <p:cNvSpPr txBox="1">
            <a:spLocks noChangeArrowheads="1"/>
          </p:cNvSpPr>
          <p:nvPr/>
        </p:nvSpPr>
        <p:spPr bwMode="auto">
          <a:xfrm>
            <a:off x="8044124" y="872655"/>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TSG#111</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30" name="TextBox 86">
            <a:extLst>
              <a:ext uri="{FF2B5EF4-FFF2-40B4-BE49-F238E27FC236}">
                <a16:creationId xmlns:a16="http://schemas.microsoft.com/office/drawing/2014/main" id="{AA9C46A1-4914-478F-825B-C27013A5C6D9}"/>
              </a:ext>
            </a:extLst>
          </p:cNvPr>
          <p:cNvSpPr txBox="1">
            <a:spLocks noChangeArrowheads="1"/>
          </p:cNvSpPr>
          <p:nvPr/>
        </p:nvSpPr>
        <p:spPr bwMode="auto">
          <a:xfrm>
            <a:off x="8626737" y="872655"/>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TSG#112</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31" name="TextBox 86">
            <a:extLst>
              <a:ext uri="{FF2B5EF4-FFF2-40B4-BE49-F238E27FC236}">
                <a16:creationId xmlns:a16="http://schemas.microsoft.com/office/drawing/2014/main" id="{811B47A8-A9C8-4224-9575-0642F8BADD48}"/>
              </a:ext>
            </a:extLst>
          </p:cNvPr>
          <p:cNvSpPr txBox="1">
            <a:spLocks noChangeArrowheads="1"/>
          </p:cNvSpPr>
          <p:nvPr/>
        </p:nvSpPr>
        <p:spPr bwMode="auto">
          <a:xfrm>
            <a:off x="330462" y="886943"/>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TSG#99</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32" name="Chevron 60">
            <a:extLst>
              <a:ext uri="{FF2B5EF4-FFF2-40B4-BE49-F238E27FC236}">
                <a16:creationId xmlns:a16="http://schemas.microsoft.com/office/drawing/2014/main" id="{039254FC-D00F-4738-B7E7-05478FA9A5BC}"/>
              </a:ext>
            </a:extLst>
          </p:cNvPr>
          <p:cNvSpPr>
            <a:spLocks noChangeArrowheads="1"/>
          </p:cNvSpPr>
          <p:nvPr/>
        </p:nvSpPr>
        <p:spPr bwMode="auto">
          <a:xfrm>
            <a:off x="2210062" y="1473048"/>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RAN4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content def.</a:t>
            </a:r>
          </a:p>
        </p:txBody>
      </p:sp>
      <p:sp>
        <p:nvSpPr>
          <p:cNvPr id="33" name="Chevron 60">
            <a:extLst>
              <a:ext uri="{FF2B5EF4-FFF2-40B4-BE49-F238E27FC236}">
                <a16:creationId xmlns:a16="http://schemas.microsoft.com/office/drawing/2014/main" id="{E0479407-B332-4719-8EAA-9E4D362E5318}"/>
              </a:ext>
            </a:extLst>
          </p:cNvPr>
          <p:cNvSpPr>
            <a:spLocks noChangeArrowheads="1"/>
          </p:cNvSpPr>
          <p:nvPr/>
        </p:nvSpPr>
        <p:spPr bwMode="auto">
          <a:xfrm>
            <a:off x="1300424" y="1473048"/>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800" b="1"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 </a:t>
            </a:r>
            <a:r>
              <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RAN Content </a:t>
            </a:r>
            <a:r>
              <a:rPr kumimoji="0" lang="fr-FR" altLang="en-US" sz="800" b="0" i="0" u="none" strike="noStrike" kern="1200" cap="none" spc="0" normalizeH="0" baseline="0" noProof="0" dirty="0" err="1">
                <a:ln>
                  <a:noFill/>
                </a:ln>
                <a:solidFill>
                  <a:prstClr val="black"/>
                </a:solidFill>
                <a:effectLst/>
                <a:uLnTx/>
                <a:uFillTx/>
                <a:latin typeface="Montserrat" panose="00000500000000000000" pitchFamily="50" charset="0"/>
                <a:ea typeface="+mn-ea"/>
                <a:cs typeface="Arial" panose="020B0604020202020204" pitchFamily="34" charset="0"/>
              </a:rPr>
              <a:t>def</a:t>
            </a:r>
            <a:r>
              <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a:t>
            </a:r>
          </a:p>
        </p:txBody>
      </p:sp>
      <p:sp>
        <p:nvSpPr>
          <p:cNvPr id="34" name="TextBox 1">
            <a:extLst>
              <a:ext uri="{FF2B5EF4-FFF2-40B4-BE49-F238E27FC236}">
                <a16:creationId xmlns:a16="http://schemas.microsoft.com/office/drawing/2014/main" id="{B4876F43-500A-44C2-B90A-C0AA034CE2A5}"/>
              </a:ext>
            </a:extLst>
          </p:cNvPr>
          <p:cNvSpPr txBox="1"/>
          <p:nvPr/>
        </p:nvSpPr>
        <p:spPr>
          <a:xfrm>
            <a:off x="3475299" y="652594"/>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sp>
        <p:nvSpPr>
          <p:cNvPr id="35" name="TextBox 57">
            <a:extLst>
              <a:ext uri="{FF2B5EF4-FFF2-40B4-BE49-F238E27FC236}">
                <a16:creationId xmlns:a16="http://schemas.microsoft.com/office/drawing/2014/main" id="{898521D4-54A2-4414-BD76-34D015381605}"/>
              </a:ext>
            </a:extLst>
          </p:cNvPr>
          <p:cNvSpPr txBox="1"/>
          <p:nvPr/>
        </p:nvSpPr>
        <p:spPr>
          <a:xfrm>
            <a:off x="6178812" y="652594"/>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2025</a:t>
            </a:r>
          </a:p>
        </p:txBody>
      </p:sp>
      <p:sp>
        <p:nvSpPr>
          <p:cNvPr id="36" name="TextBox 2">
            <a:extLst>
              <a:ext uri="{FF2B5EF4-FFF2-40B4-BE49-F238E27FC236}">
                <a16:creationId xmlns:a16="http://schemas.microsoft.com/office/drawing/2014/main" id="{7225E504-1DF0-4DB8-B39F-A76442B1456E}"/>
              </a:ext>
            </a:extLst>
          </p:cNvPr>
          <p:cNvSpPr txBox="1">
            <a:spLocks noChangeArrowheads="1"/>
          </p:cNvSpPr>
          <p:nvPr/>
        </p:nvSpPr>
        <p:spPr bwMode="auto">
          <a:xfrm>
            <a:off x="1570299" y="975843"/>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37" name="TextBox 59">
            <a:extLst>
              <a:ext uri="{FF2B5EF4-FFF2-40B4-BE49-F238E27FC236}">
                <a16:creationId xmlns:a16="http://schemas.microsoft.com/office/drawing/2014/main" id="{025A1DC8-DBD0-45EC-A0DC-4AECFD61643C}"/>
              </a:ext>
            </a:extLst>
          </p:cNvPr>
          <p:cNvSpPr txBox="1">
            <a:spLocks noChangeArrowheads="1"/>
          </p:cNvSpPr>
          <p:nvPr/>
        </p:nvSpPr>
        <p:spPr bwMode="auto">
          <a:xfrm>
            <a:off x="2864112" y="963143"/>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Mar.</a:t>
            </a:r>
          </a:p>
        </p:txBody>
      </p:sp>
      <p:sp>
        <p:nvSpPr>
          <p:cNvPr id="38" name="TextBox 60">
            <a:extLst>
              <a:ext uri="{FF2B5EF4-FFF2-40B4-BE49-F238E27FC236}">
                <a16:creationId xmlns:a16="http://schemas.microsoft.com/office/drawing/2014/main" id="{C20FDC14-0920-49DE-A648-6151F5A72FFB}"/>
              </a:ext>
            </a:extLst>
          </p:cNvPr>
          <p:cNvSpPr txBox="1">
            <a:spLocks noChangeArrowheads="1"/>
          </p:cNvSpPr>
          <p:nvPr/>
        </p:nvSpPr>
        <p:spPr bwMode="auto">
          <a:xfrm>
            <a:off x="8191762" y="975843"/>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Mar.</a:t>
            </a:r>
          </a:p>
        </p:txBody>
      </p:sp>
      <p:sp>
        <p:nvSpPr>
          <p:cNvPr id="39" name="TextBox 61">
            <a:extLst>
              <a:ext uri="{FF2B5EF4-FFF2-40B4-BE49-F238E27FC236}">
                <a16:creationId xmlns:a16="http://schemas.microsoft.com/office/drawing/2014/main" id="{2E9C853B-F248-475B-AE1B-399DB0DCA38F}"/>
              </a:ext>
            </a:extLst>
          </p:cNvPr>
          <p:cNvSpPr txBox="1">
            <a:spLocks noChangeArrowheads="1"/>
          </p:cNvSpPr>
          <p:nvPr/>
        </p:nvSpPr>
        <p:spPr bwMode="auto">
          <a:xfrm>
            <a:off x="5529524" y="975843"/>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Mar.</a:t>
            </a:r>
          </a:p>
        </p:txBody>
      </p:sp>
      <p:sp>
        <p:nvSpPr>
          <p:cNvPr id="40" name="TextBox 62">
            <a:extLst>
              <a:ext uri="{FF2B5EF4-FFF2-40B4-BE49-F238E27FC236}">
                <a16:creationId xmlns:a16="http://schemas.microsoft.com/office/drawing/2014/main" id="{D56560B0-067B-45D3-9546-4B1128E30E08}"/>
              </a:ext>
            </a:extLst>
          </p:cNvPr>
          <p:cNvSpPr txBox="1">
            <a:spLocks noChangeArrowheads="1"/>
          </p:cNvSpPr>
          <p:nvPr/>
        </p:nvSpPr>
        <p:spPr bwMode="auto">
          <a:xfrm>
            <a:off x="3551499" y="975843"/>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a:t>
            </a:r>
          </a:p>
        </p:txBody>
      </p:sp>
      <p:sp>
        <p:nvSpPr>
          <p:cNvPr id="41" name="TextBox 63">
            <a:extLst>
              <a:ext uri="{FF2B5EF4-FFF2-40B4-BE49-F238E27FC236}">
                <a16:creationId xmlns:a16="http://schemas.microsoft.com/office/drawing/2014/main" id="{B57822CC-1B4F-42C1-BBBF-71A8A2B0E8C2}"/>
              </a:ext>
            </a:extLst>
          </p:cNvPr>
          <p:cNvSpPr txBox="1">
            <a:spLocks noChangeArrowheads="1"/>
          </p:cNvSpPr>
          <p:nvPr/>
        </p:nvSpPr>
        <p:spPr bwMode="auto">
          <a:xfrm>
            <a:off x="62645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a:t>
            </a:r>
          </a:p>
        </p:txBody>
      </p:sp>
      <p:sp>
        <p:nvSpPr>
          <p:cNvPr id="42" name="TextBox 64">
            <a:extLst>
              <a:ext uri="{FF2B5EF4-FFF2-40B4-BE49-F238E27FC236}">
                <a16:creationId xmlns:a16="http://schemas.microsoft.com/office/drawing/2014/main" id="{AD5A2933-AA45-4855-846F-C1FA02108C2F}"/>
              </a:ext>
            </a:extLst>
          </p:cNvPr>
          <p:cNvSpPr txBox="1">
            <a:spLocks noChangeArrowheads="1"/>
          </p:cNvSpPr>
          <p:nvPr/>
        </p:nvSpPr>
        <p:spPr bwMode="auto">
          <a:xfrm>
            <a:off x="87664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a:t>
            </a:r>
          </a:p>
        </p:txBody>
      </p:sp>
      <p:sp>
        <p:nvSpPr>
          <p:cNvPr id="43" name="TextBox 65">
            <a:extLst>
              <a:ext uri="{FF2B5EF4-FFF2-40B4-BE49-F238E27FC236}">
                <a16:creationId xmlns:a16="http://schemas.microsoft.com/office/drawing/2014/main" id="{069BB920-9196-4F58-A14D-422F440C6178}"/>
              </a:ext>
            </a:extLst>
          </p:cNvPr>
          <p:cNvSpPr txBox="1">
            <a:spLocks noChangeArrowheads="1"/>
          </p:cNvSpPr>
          <p:nvPr/>
        </p:nvSpPr>
        <p:spPr bwMode="auto">
          <a:xfrm>
            <a:off x="4326199" y="975843"/>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44" name="TextBox 66">
            <a:extLst>
              <a:ext uri="{FF2B5EF4-FFF2-40B4-BE49-F238E27FC236}">
                <a16:creationId xmlns:a16="http://schemas.microsoft.com/office/drawing/2014/main" id="{299CE7F2-06A4-4A92-AE2F-F14C78D7D401}"/>
              </a:ext>
            </a:extLst>
          </p:cNvPr>
          <p:cNvSpPr txBox="1">
            <a:spLocks noChangeArrowheads="1"/>
          </p:cNvSpPr>
          <p:nvPr/>
        </p:nvSpPr>
        <p:spPr bwMode="auto">
          <a:xfrm>
            <a:off x="6975737" y="975843"/>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45" name="TextBox 67">
            <a:extLst>
              <a:ext uri="{FF2B5EF4-FFF2-40B4-BE49-F238E27FC236}">
                <a16:creationId xmlns:a16="http://schemas.microsoft.com/office/drawing/2014/main" id="{DD0B53CF-2C17-4E7C-84A6-05620A235A32}"/>
              </a:ext>
            </a:extLst>
          </p:cNvPr>
          <p:cNvSpPr txBox="1">
            <a:spLocks noChangeArrowheads="1"/>
          </p:cNvSpPr>
          <p:nvPr/>
        </p:nvSpPr>
        <p:spPr bwMode="auto">
          <a:xfrm>
            <a:off x="422537" y="996480"/>
            <a:ext cx="3206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46" name="TextBox 69">
            <a:extLst>
              <a:ext uri="{FF2B5EF4-FFF2-40B4-BE49-F238E27FC236}">
                <a16:creationId xmlns:a16="http://schemas.microsoft.com/office/drawing/2014/main" id="{E713CEDC-60F5-4734-A700-3DDD902C78E1}"/>
              </a:ext>
            </a:extLst>
          </p:cNvPr>
          <p:cNvSpPr txBox="1">
            <a:spLocks noChangeArrowheads="1"/>
          </p:cNvSpPr>
          <p:nvPr/>
        </p:nvSpPr>
        <p:spPr bwMode="auto">
          <a:xfrm>
            <a:off x="2167199" y="975843"/>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Dec.</a:t>
            </a:r>
          </a:p>
        </p:txBody>
      </p:sp>
      <p:sp>
        <p:nvSpPr>
          <p:cNvPr id="47" name="TextBox 70">
            <a:extLst>
              <a:ext uri="{FF2B5EF4-FFF2-40B4-BE49-F238E27FC236}">
                <a16:creationId xmlns:a16="http://schemas.microsoft.com/office/drawing/2014/main" id="{AB64E089-14C8-4C63-AD5B-1A65E7ABF029}"/>
              </a:ext>
            </a:extLst>
          </p:cNvPr>
          <p:cNvSpPr txBox="1">
            <a:spLocks noChangeArrowheads="1"/>
          </p:cNvSpPr>
          <p:nvPr/>
        </p:nvSpPr>
        <p:spPr bwMode="auto">
          <a:xfrm>
            <a:off x="491833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Dec.</a:t>
            </a:r>
          </a:p>
        </p:txBody>
      </p:sp>
      <p:sp>
        <p:nvSpPr>
          <p:cNvPr id="48" name="TextBox 71">
            <a:extLst>
              <a:ext uri="{FF2B5EF4-FFF2-40B4-BE49-F238E27FC236}">
                <a16:creationId xmlns:a16="http://schemas.microsoft.com/office/drawing/2014/main" id="{6EB2BBE2-0E0F-42DD-A908-6083D1D49013}"/>
              </a:ext>
            </a:extLst>
          </p:cNvPr>
          <p:cNvSpPr txBox="1">
            <a:spLocks noChangeArrowheads="1"/>
          </p:cNvSpPr>
          <p:nvPr/>
        </p:nvSpPr>
        <p:spPr bwMode="auto">
          <a:xfrm>
            <a:off x="761708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Dec.</a:t>
            </a:r>
          </a:p>
        </p:txBody>
      </p:sp>
      <p:sp>
        <p:nvSpPr>
          <p:cNvPr id="49" name="TextBox 91">
            <a:extLst>
              <a:ext uri="{FF2B5EF4-FFF2-40B4-BE49-F238E27FC236}">
                <a16:creationId xmlns:a16="http://schemas.microsoft.com/office/drawing/2014/main" id="{B58B147E-5671-4BFD-9122-E872A5EEDF2D}"/>
              </a:ext>
            </a:extLst>
          </p:cNvPr>
          <p:cNvSpPr txBox="1"/>
          <p:nvPr/>
        </p:nvSpPr>
        <p:spPr>
          <a:xfrm>
            <a:off x="8672774" y="633544"/>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2026</a:t>
            </a:r>
          </a:p>
        </p:txBody>
      </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Diamond 3">
            <a:extLst>
              <a:ext uri="{FF2B5EF4-FFF2-40B4-BE49-F238E27FC236}">
                <a16:creationId xmlns:a16="http://schemas.microsoft.com/office/drawing/2014/main" id="{B043C5CB-26C7-4E05-B7E3-C537F9C49452}"/>
              </a:ext>
            </a:extLst>
          </p:cNvPr>
          <p:cNvSpPr>
            <a:spLocks noChangeArrowheads="1"/>
          </p:cNvSpPr>
          <p:nvPr/>
        </p:nvSpPr>
        <p:spPr bwMode="auto">
          <a:xfrm>
            <a:off x="749562" y="1428598"/>
            <a:ext cx="896937" cy="392112"/>
          </a:xfrm>
          <a:prstGeom prst="diamond">
            <a:avLst/>
          </a:prstGeom>
          <a:solidFill>
            <a:srgbClr val="92D050"/>
          </a:solidFill>
          <a:ln w="9525" algn="ctr">
            <a:solidFill>
              <a:schemeClr val="tx1"/>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6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TextBox 6">
            <a:extLst>
              <a:ext uri="{FF2B5EF4-FFF2-40B4-BE49-F238E27FC236}">
                <a16:creationId xmlns:a16="http://schemas.microsoft.com/office/drawing/2014/main" id="{9964F0A6-B4CC-44CC-9D7E-DF5AF43AD452}"/>
              </a:ext>
            </a:extLst>
          </p:cNvPr>
          <p:cNvSpPr txBox="1">
            <a:spLocks noChangeArrowheads="1"/>
          </p:cNvSpPr>
          <p:nvPr/>
        </p:nvSpPr>
        <p:spPr bwMode="auto">
          <a:xfrm>
            <a:off x="854337" y="1511148"/>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1" i="0" u="none" strike="noStrike" kern="1200" cap="none" spc="0" normalizeH="0" baseline="0" noProof="0">
                <a:ln>
                  <a:noFill/>
                </a:ln>
                <a:solidFill>
                  <a:prstClr val="black"/>
                </a:solidFill>
                <a:effectLst/>
                <a:uLnTx/>
                <a:uFillTx/>
                <a:latin typeface="Montserrat"/>
                <a:ea typeface="+mn-ea"/>
                <a:cs typeface="Arial" panose="020B0604020202020204" pitchFamily="34" charset="0"/>
              </a:rPr>
              <a:t> </a:t>
            </a: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RAN Rel-19 workshop</a:t>
            </a:r>
          </a:p>
        </p:txBody>
      </p:sp>
      <p:sp>
        <p:nvSpPr>
          <p:cNvPr id="53" name="Diamond 16">
            <a:extLst>
              <a:ext uri="{FF2B5EF4-FFF2-40B4-BE49-F238E27FC236}">
                <a16:creationId xmlns:a16="http://schemas.microsoft.com/office/drawing/2014/main" id="{79AB2882-3774-41F7-8D80-8A5396DDDB59}"/>
              </a:ext>
            </a:extLst>
          </p:cNvPr>
          <p:cNvSpPr>
            <a:spLocks noChangeArrowheads="1"/>
          </p:cNvSpPr>
          <p:nvPr/>
        </p:nvSpPr>
        <p:spPr bwMode="auto">
          <a:xfrm>
            <a:off x="733687" y="1865478"/>
            <a:ext cx="866775" cy="368300"/>
          </a:xfrm>
          <a:prstGeom prst="diamond">
            <a:avLst/>
          </a:prstGeom>
          <a:solidFill>
            <a:srgbClr val="31859C">
              <a:alpha val="50195"/>
            </a:srgbClr>
          </a:solidFill>
          <a:ln w="9525" algn="ctr">
            <a:solidFill>
              <a:schemeClr val="tx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Chevron 79">
            <a:extLst>
              <a:ext uri="{FF2B5EF4-FFF2-40B4-BE49-F238E27FC236}">
                <a16:creationId xmlns:a16="http://schemas.microsoft.com/office/drawing/2014/main" id="{31D03FB7-2414-48C2-85C9-4E5048A34CA9}"/>
              </a:ext>
            </a:extLst>
          </p:cNvPr>
          <p:cNvSpPr>
            <a:spLocks noChangeArrowheads="1"/>
          </p:cNvSpPr>
          <p:nvPr/>
        </p:nvSpPr>
        <p:spPr bwMode="auto">
          <a:xfrm>
            <a:off x="6996374" y="2687485"/>
            <a:ext cx="746125" cy="20955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7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RAN4_Perf </a:t>
            </a:r>
            <a:endParaRPr kumimoji="0" lang="fr-FR"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endParaRPr>
          </a:p>
        </p:txBody>
      </p:sp>
      <p:sp>
        <p:nvSpPr>
          <p:cNvPr id="55" name="Chevron 58">
            <a:extLst>
              <a:ext uri="{FF2B5EF4-FFF2-40B4-BE49-F238E27FC236}">
                <a16:creationId xmlns:a16="http://schemas.microsoft.com/office/drawing/2014/main" id="{A69122BB-2AF3-4655-8E7C-A10A5800CFEB}"/>
              </a:ext>
            </a:extLst>
          </p:cNvPr>
          <p:cNvSpPr/>
          <p:nvPr/>
        </p:nvSpPr>
        <p:spPr bwMode="auto">
          <a:xfrm>
            <a:off x="3322899" y="2921483"/>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(CT &amp; SA) </a:t>
            </a:r>
          </a:p>
        </p:txBody>
      </p:sp>
      <p:sp>
        <p:nvSpPr>
          <p:cNvPr id="56" name="Chevron 60">
            <a:extLst>
              <a:ext uri="{FF2B5EF4-FFF2-40B4-BE49-F238E27FC236}">
                <a16:creationId xmlns:a16="http://schemas.microsoft.com/office/drawing/2014/main" id="{D1850993-E973-4540-990E-D84E40FC199F}"/>
              </a:ext>
            </a:extLst>
          </p:cNvPr>
          <p:cNvSpPr/>
          <p:nvPr/>
        </p:nvSpPr>
        <p:spPr bwMode="auto">
          <a:xfrm>
            <a:off x="2419612" y="246015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1F02D97-2515-4C18-BCCD-C0B22026AC18}"/>
              </a:ext>
            </a:extLst>
          </p:cNvPr>
          <p:cNvSpPr/>
          <p:nvPr/>
        </p:nvSpPr>
        <p:spPr bwMode="auto">
          <a:xfrm>
            <a:off x="1948124" y="2224570"/>
            <a:ext cx="31670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7DF826FC-2562-447A-AC7D-F4598559F0AE}"/>
              </a:ext>
            </a:extLst>
          </p:cNvPr>
          <p:cNvSpPr/>
          <p:nvPr/>
        </p:nvSpPr>
        <p:spPr bwMode="auto">
          <a:xfrm>
            <a:off x="3038737" y="2690660"/>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 </a:t>
            </a: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Completion</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(RAN2/3/4core)</a:t>
            </a:r>
          </a:p>
        </p:txBody>
      </p:sp>
      <p:sp>
        <p:nvSpPr>
          <p:cNvPr id="59" name="Chevron 58">
            <a:extLst>
              <a:ext uri="{FF2B5EF4-FFF2-40B4-BE49-F238E27FC236}">
                <a16:creationId xmlns:a16="http://schemas.microsoft.com/office/drawing/2014/main" id="{4623866D-B100-48D8-86AE-8D413B992C9E}"/>
              </a:ext>
            </a:extLst>
          </p:cNvPr>
          <p:cNvSpPr/>
          <p:nvPr/>
        </p:nvSpPr>
        <p:spPr bwMode="auto">
          <a:xfrm>
            <a:off x="5454912" y="3170085"/>
            <a:ext cx="2386012"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1BAA0339-BBF8-4B97-A6C0-141953DA3FB5}"/>
              </a:ext>
            </a:extLst>
          </p:cNvPr>
          <p:cNvSpPr>
            <a:spLocks noChangeArrowheads="1"/>
          </p:cNvSpPr>
          <p:nvPr/>
        </p:nvSpPr>
        <p:spPr bwMode="auto">
          <a:xfrm>
            <a:off x="1378212" y="1900403"/>
            <a:ext cx="10477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St.2 Content </a:t>
            </a:r>
            <a:r>
              <a:rPr kumimoji="0" lang="fr-FR" altLang="en-US" sz="800" b="0" i="0" u="none" strike="noStrike" kern="1200" cap="none" spc="0" normalizeH="0" baseline="0" noProof="0" dirty="0" err="1">
                <a:ln>
                  <a:noFill/>
                </a:ln>
                <a:solidFill>
                  <a:prstClr val="black"/>
                </a:solidFill>
                <a:effectLst/>
                <a:uLnTx/>
                <a:uFillTx/>
                <a:latin typeface="Montserrat" panose="00000500000000000000" pitchFamily="50" charset="0"/>
                <a:ea typeface="+mn-ea"/>
                <a:cs typeface="Arial" panose="020B0604020202020204" pitchFamily="34" charset="0"/>
              </a:rPr>
              <a:t>approval</a:t>
            </a:r>
            <a:endPar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endParaRPr>
          </a:p>
        </p:txBody>
      </p:sp>
      <p:sp>
        <p:nvSpPr>
          <p:cNvPr id="61" name="TextBox 7">
            <a:extLst>
              <a:ext uri="{FF2B5EF4-FFF2-40B4-BE49-F238E27FC236}">
                <a16:creationId xmlns:a16="http://schemas.microsoft.com/office/drawing/2014/main" id="{B49A3C1C-6D9E-4B71-8F71-CA8D6B956F44}"/>
              </a:ext>
            </a:extLst>
          </p:cNvPr>
          <p:cNvSpPr txBox="1">
            <a:spLocks noChangeArrowheads="1"/>
          </p:cNvSpPr>
          <p:nvPr/>
        </p:nvSpPr>
        <p:spPr bwMode="auto">
          <a:xfrm>
            <a:off x="879737" y="1894053"/>
            <a:ext cx="582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SA Rel-19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Workshop</a:t>
            </a:r>
          </a:p>
        </p:txBody>
      </p:sp>
      <p:sp>
        <p:nvSpPr>
          <p:cNvPr id="62" name="TextBox 86">
            <a:extLst>
              <a:ext uri="{FF2B5EF4-FFF2-40B4-BE49-F238E27FC236}">
                <a16:creationId xmlns:a16="http://schemas.microsoft.com/office/drawing/2014/main" id="{417DE3C7-EDE7-4E50-BAED-5F8C4960C0E7}"/>
              </a:ext>
            </a:extLst>
          </p:cNvPr>
          <p:cNvSpPr txBox="1">
            <a:spLocks noChangeArrowheads="1"/>
          </p:cNvSpPr>
          <p:nvPr/>
        </p:nvSpPr>
        <p:spPr bwMode="auto">
          <a:xfrm>
            <a:off x="887674" y="890118"/>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dirty="0">
                <a:ln>
                  <a:noFill/>
                </a:ln>
                <a:solidFill>
                  <a:prstClr val="black"/>
                </a:solidFill>
                <a:effectLst/>
                <a:uLnTx/>
                <a:uFillTx/>
                <a:latin typeface="Montserrat"/>
                <a:ea typeface="MS PGothic" panose="020B0600070205080204" pitchFamily="34" charset="-128"/>
                <a:cs typeface="Arial" panose="020B0604020202020204" pitchFamily="34" charset="0"/>
              </a:rPr>
              <a:t>TSG#100</a:t>
            </a:r>
            <a:endParaRPr kumimoji="0" lang="en-GB" altLang="en-US" sz="400" b="0" i="0" u="none" strike="noStrike" kern="1200" cap="none" spc="0" normalizeH="0" baseline="0" noProof="0" dirty="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63" name="TextBox 60">
            <a:extLst>
              <a:ext uri="{FF2B5EF4-FFF2-40B4-BE49-F238E27FC236}">
                <a16:creationId xmlns:a16="http://schemas.microsoft.com/office/drawing/2014/main" id="{1EEAC8AD-4379-4CBA-BD98-FCDE4F70B9A0}"/>
              </a:ext>
            </a:extLst>
          </p:cNvPr>
          <p:cNvSpPr txBox="1">
            <a:spLocks noChangeArrowheads="1"/>
          </p:cNvSpPr>
          <p:nvPr/>
        </p:nvSpPr>
        <p:spPr bwMode="auto">
          <a:xfrm>
            <a:off x="1062299" y="993305"/>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June</a:t>
            </a:r>
          </a:p>
        </p:txBody>
      </p:sp>
      <p:cxnSp>
        <p:nvCxnSpPr>
          <p:cNvPr id="64" name="Straight Connector 114">
            <a:extLst>
              <a:ext uri="{FF2B5EF4-FFF2-40B4-BE49-F238E27FC236}">
                <a16:creationId xmlns:a16="http://schemas.microsoft.com/office/drawing/2014/main" id="{2A5A664A-2D3D-4F03-BB19-CAC0223A0718}"/>
              </a:ext>
            </a:extLst>
          </p:cNvPr>
          <p:cNvCxnSpPr>
            <a:cxnSpLocks noChangeShapeType="1"/>
          </p:cNvCxnSpPr>
          <p:nvPr/>
        </p:nvCxnSpPr>
        <p:spPr bwMode="auto">
          <a:xfrm flipH="1">
            <a:off x="1173424" y="1106018"/>
            <a:ext cx="4763" cy="4580986"/>
          </a:xfrm>
          <a:prstGeom prst="line">
            <a:avLst/>
          </a:prstGeom>
          <a:noFill/>
          <a:ln w="9525" algn="ctr">
            <a:solidFill>
              <a:schemeClr val="accent3"/>
            </a:solidFill>
            <a:prstDash val="dash"/>
            <a:round/>
            <a:headEnd/>
            <a:tailEnd/>
          </a:ln>
        </p:spPr>
      </p:cxnSp>
      <p:sp>
        <p:nvSpPr>
          <p:cNvPr id="65" name="TextBox 28">
            <a:extLst>
              <a:ext uri="{FF2B5EF4-FFF2-40B4-BE49-F238E27FC236}">
                <a16:creationId xmlns:a16="http://schemas.microsoft.com/office/drawing/2014/main" id="{FE9B703E-68CB-4835-B371-8E5F873422DE}"/>
              </a:ext>
            </a:extLst>
          </p:cNvPr>
          <p:cNvSpPr txBox="1"/>
          <p:nvPr/>
        </p:nvSpPr>
        <p:spPr>
          <a:xfrm>
            <a:off x="1216287" y="65576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2023</a:t>
            </a:r>
          </a:p>
        </p:txBody>
      </p:sp>
      <p:sp>
        <p:nvSpPr>
          <p:cNvPr id="66" name="Rectangle 12">
            <a:extLst>
              <a:ext uri="{FF2B5EF4-FFF2-40B4-BE49-F238E27FC236}">
                <a16:creationId xmlns:a16="http://schemas.microsoft.com/office/drawing/2014/main" id="{1149B9D1-9FC8-4859-90FE-DD61197CB2EA}"/>
              </a:ext>
            </a:extLst>
          </p:cNvPr>
          <p:cNvSpPr>
            <a:spLocks noChangeArrowheads="1"/>
          </p:cNvSpPr>
          <p:nvPr/>
        </p:nvSpPr>
        <p:spPr bwMode="auto">
          <a:xfrm>
            <a:off x="333324" y="5544073"/>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Now</a:t>
            </a:r>
          </a:p>
        </p:txBody>
      </p:sp>
      <p:cxnSp>
        <p:nvCxnSpPr>
          <p:cNvPr id="67" name="Straight Connector 114">
            <a:extLst>
              <a:ext uri="{FF2B5EF4-FFF2-40B4-BE49-F238E27FC236}">
                <a16:creationId xmlns:a16="http://schemas.microsoft.com/office/drawing/2014/main" id="{D3331AF5-1A80-4802-BB4B-6EB3CEE1082F}"/>
              </a:ext>
            </a:extLst>
          </p:cNvPr>
          <p:cNvCxnSpPr>
            <a:cxnSpLocks noChangeShapeType="1"/>
          </p:cNvCxnSpPr>
          <p:nvPr/>
        </p:nvCxnSpPr>
        <p:spPr bwMode="auto">
          <a:xfrm>
            <a:off x="743212" y="1090143"/>
            <a:ext cx="0" cy="4536535"/>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8" name="Rectangle 3">
            <a:extLst>
              <a:ext uri="{FF2B5EF4-FFF2-40B4-BE49-F238E27FC236}">
                <a16:creationId xmlns:a16="http://schemas.microsoft.com/office/drawing/2014/main" id="{2C6D9975-9049-4733-971B-AFD4A348E3A0}"/>
              </a:ext>
            </a:extLst>
          </p:cNvPr>
          <p:cNvSpPr>
            <a:spLocks noChangeArrowheads="1"/>
          </p:cNvSpPr>
          <p:nvPr/>
        </p:nvSpPr>
        <p:spPr bwMode="auto">
          <a:xfrm>
            <a:off x="1525849" y="2195996"/>
            <a:ext cx="6759575" cy="1240588"/>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9" name="TextBox 4">
            <a:extLst>
              <a:ext uri="{FF2B5EF4-FFF2-40B4-BE49-F238E27FC236}">
                <a16:creationId xmlns:a16="http://schemas.microsoft.com/office/drawing/2014/main" id="{94D46BE9-138F-4082-AF0F-1833778AB2AB}"/>
              </a:ext>
            </a:extLst>
          </p:cNvPr>
          <p:cNvSpPr txBox="1">
            <a:spLocks noChangeArrowheads="1"/>
          </p:cNvSpPr>
          <p:nvPr/>
        </p:nvSpPr>
        <p:spPr bwMode="auto">
          <a:xfrm>
            <a:off x="1600462" y="3191497"/>
            <a:ext cx="356379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NEW at TSG#99 - Working assumption for SA, endorsed for RAN </a:t>
            </a:r>
          </a:p>
        </p:txBody>
      </p:sp>
      <p:sp>
        <p:nvSpPr>
          <p:cNvPr id="70" name="Chevron 60">
            <a:extLst>
              <a:ext uri="{FF2B5EF4-FFF2-40B4-BE49-F238E27FC236}">
                <a16:creationId xmlns:a16="http://schemas.microsoft.com/office/drawing/2014/main" id="{D63708F9-6378-4143-B362-943E6881459D}"/>
              </a:ext>
            </a:extLst>
          </p:cNvPr>
          <p:cNvSpPr/>
          <p:nvPr/>
        </p:nvSpPr>
        <p:spPr bwMode="auto">
          <a:xfrm>
            <a:off x="1633799" y="1212380"/>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100%</a:t>
            </a:r>
          </a:p>
        </p:txBody>
      </p:sp>
      <p:sp>
        <p:nvSpPr>
          <p:cNvPr id="71" name="Chevron 60">
            <a:extLst>
              <a:ext uri="{FF2B5EF4-FFF2-40B4-BE49-F238E27FC236}">
                <a16:creationId xmlns:a16="http://schemas.microsoft.com/office/drawing/2014/main" id="{A261021C-3654-40B8-B16A-A0CC36C89D27}"/>
              </a:ext>
            </a:extLst>
          </p:cNvPr>
          <p:cNvSpPr/>
          <p:nvPr/>
        </p:nvSpPr>
        <p:spPr bwMode="auto">
          <a:xfrm>
            <a:off x="366974" y="1209205"/>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Stage 1        80%</a:t>
            </a:r>
          </a:p>
        </p:txBody>
      </p:sp>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FF0000"/>
                </a:solidFill>
                <a:effectLst/>
                <a:uLnTx/>
                <a:uFillTx/>
                <a:latin typeface="Calibri"/>
                <a:ea typeface="+mj-ea"/>
                <a:cs typeface="+mj-cs"/>
              </a:rPr>
              <a:t>Release 19 timeline– figure with SA5 OAM (considering of sync with SA1/SA2/SA6/RAN/CT)</a:t>
            </a:r>
            <a:endParaRPr kumimoji="0" lang="en-US" sz="2400" b="0" i="0" u="none" strike="noStrike" kern="1200" cap="none" spc="0" normalizeH="0" baseline="0" noProof="0" dirty="0">
              <a:ln>
                <a:noFill/>
              </a:ln>
              <a:solidFill>
                <a:srgbClr val="FF0000"/>
              </a:solidFill>
              <a:effectLst/>
              <a:uLnTx/>
              <a:uFillTx/>
              <a:latin typeface="Calibri"/>
              <a:ea typeface="+mj-ea"/>
              <a:cs typeface="+mj-cs"/>
            </a:endParaRPr>
          </a:p>
        </p:txBody>
      </p:sp>
      <p:sp>
        <p:nvSpPr>
          <p:cNvPr id="87" name="Chevron 60">
            <a:extLst>
              <a:ext uri="{FF2B5EF4-FFF2-40B4-BE49-F238E27FC236}">
                <a16:creationId xmlns:a16="http://schemas.microsoft.com/office/drawing/2014/main" id="{16D18C63-8B79-419A-8FFC-83DC2C667CBD}"/>
              </a:ext>
            </a:extLst>
          </p:cNvPr>
          <p:cNvSpPr/>
          <p:nvPr/>
        </p:nvSpPr>
        <p:spPr bwMode="auto">
          <a:xfrm>
            <a:off x="2356111" y="3940290"/>
            <a:ext cx="1375569" cy="21671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(SA5 OAM)</a:t>
            </a:r>
          </a:p>
        </p:txBody>
      </p:sp>
      <p:sp>
        <p:nvSpPr>
          <p:cNvPr id="88" name="Chevron 60">
            <a:extLst>
              <a:ext uri="{FF2B5EF4-FFF2-40B4-BE49-F238E27FC236}">
                <a16:creationId xmlns:a16="http://schemas.microsoft.com/office/drawing/2014/main" id="{D401BDA8-F258-49F6-9516-C5531C755238}"/>
              </a:ext>
            </a:extLst>
          </p:cNvPr>
          <p:cNvSpPr/>
          <p:nvPr/>
        </p:nvSpPr>
        <p:spPr bwMode="auto">
          <a:xfrm>
            <a:off x="4480344" y="5182557"/>
            <a:ext cx="1283493" cy="33898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1 (Standalone OAM –part 2/SA5 RAN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related</a:t>
            </a: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OAM)</a:t>
            </a:r>
          </a:p>
        </p:txBody>
      </p:sp>
      <p:sp>
        <p:nvSpPr>
          <p:cNvPr id="89" name="Chevron 60">
            <a:extLst>
              <a:ext uri="{FF2B5EF4-FFF2-40B4-BE49-F238E27FC236}">
                <a16:creationId xmlns:a16="http://schemas.microsoft.com/office/drawing/2014/main" id="{274BFABB-2E29-4D6C-A5D9-B946CE759E1E}"/>
              </a:ext>
            </a:extLst>
          </p:cNvPr>
          <p:cNvSpPr/>
          <p:nvPr/>
        </p:nvSpPr>
        <p:spPr bwMode="auto">
          <a:xfrm>
            <a:off x="4469230" y="5539571"/>
            <a:ext cx="2681103" cy="36613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and stage 3 work (standalone OAM part 2/RAN related OAM)</a:t>
            </a:r>
          </a:p>
        </p:txBody>
      </p:sp>
      <p:sp>
        <p:nvSpPr>
          <p:cNvPr id="91" name="矩形 1">
            <a:extLst>
              <a:ext uri="{FF2B5EF4-FFF2-40B4-BE49-F238E27FC236}">
                <a16:creationId xmlns:a16="http://schemas.microsoft.com/office/drawing/2014/main" id="{494185F5-C5FE-4734-B817-D91278C24885}"/>
              </a:ext>
            </a:extLst>
          </p:cNvPr>
          <p:cNvSpPr>
            <a:spLocks noChangeArrowheads="1"/>
          </p:cNvSpPr>
          <p:nvPr/>
        </p:nvSpPr>
        <p:spPr bwMode="auto">
          <a:xfrm>
            <a:off x="801950" y="3472120"/>
            <a:ext cx="7483473" cy="2843695"/>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92" name="文本框 2">
            <a:extLst>
              <a:ext uri="{FF2B5EF4-FFF2-40B4-BE49-F238E27FC236}">
                <a16:creationId xmlns:a16="http://schemas.microsoft.com/office/drawing/2014/main" id="{66FDFAC2-D8F8-4531-8A25-D3CF624ECA43}"/>
              </a:ext>
            </a:extLst>
          </p:cNvPr>
          <p:cNvSpPr txBox="1">
            <a:spLocks noChangeArrowheads="1"/>
          </p:cNvSpPr>
          <p:nvPr/>
        </p:nvSpPr>
        <p:spPr bwMode="auto">
          <a:xfrm>
            <a:off x="5943100" y="362459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rPr>
              <a:t>SA5 OAM Rel-19 Timeline </a:t>
            </a:r>
            <a:endParaRPr kumimoji="0" lang="zh-CN" altLang="en-US"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 name="Rectangle 1">
            <a:extLst>
              <a:ext uri="{FF2B5EF4-FFF2-40B4-BE49-F238E27FC236}">
                <a16:creationId xmlns:a16="http://schemas.microsoft.com/office/drawing/2014/main" id="{E1391863-9417-4BA5-996D-C4B59948DFBE}"/>
              </a:ext>
            </a:extLst>
          </p:cNvPr>
          <p:cNvSpPr/>
          <p:nvPr/>
        </p:nvSpPr>
        <p:spPr bwMode="auto">
          <a:xfrm>
            <a:off x="1739901" y="3837965"/>
            <a:ext cx="601518" cy="54903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SA5#151~152</a:t>
            </a:r>
            <a:r>
              <a:rPr kumimoji="0" lang="en-US" altLang="zh-CN"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:New Rel-19 SIDs</a:t>
            </a:r>
            <a:endParaRPr kumimoji="0" lang="zh-CN" altLang="en-US"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78" name="Rectangle 77">
            <a:extLst>
              <a:ext uri="{FF2B5EF4-FFF2-40B4-BE49-F238E27FC236}">
                <a16:creationId xmlns:a16="http://schemas.microsoft.com/office/drawing/2014/main" id="{07D0FE85-E0F3-43D5-8615-37689107E2B4}"/>
              </a:ext>
            </a:extLst>
          </p:cNvPr>
          <p:cNvSpPr/>
          <p:nvPr/>
        </p:nvSpPr>
        <p:spPr bwMode="auto">
          <a:xfrm>
            <a:off x="3484807" y="5199285"/>
            <a:ext cx="1004788" cy="523255"/>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9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SA5#155~156:</a:t>
            </a:r>
            <a:r>
              <a:rPr kumimoji="0" lang="en-US" altLang="zh-CN" sz="9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New WIDs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package 2</a:t>
            </a:r>
            <a:endParaRPr kumimoji="0" lang="zh-CN" altLang="en-US" sz="9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cxnSp>
        <p:nvCxnSpPr>
          <p:cNvPr id="73" name="Straight Connector 72">
            <a:extLst>
              <a:ext uri="{FF2B5EF4-FFF2-40B4-BE49-F238E27FC236}">
                <a16:creationId xmlns:a16="http://schemas.microsoft.com/office/drawing/2014/main" id="{564731DF-408C-46C2-A6A9-DB7D85C79868}"/>
              </a:ext>
            </a:extLst>
          </p:cNvPr>
          <p:cNvCxnSpPr>
            <a:cxnSpLocks/>
          </p:cNvCxnSpPr>
          <p:nvPr/>
        </p:nvCxnSpPr>
        <p:spPr bwMode="auto">
          <a:xfrm>
            <a:off x="3721334" y="5737922"/>
            <a:ext cx="0" cy="5778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3" name="Straight Connector 92">
            <a:extLst>
              <a:ext uri="{FF2B5EF4-FFF2-40B4-BE49-F238E27FC236}">
                <a16:creationId xmlns:a16="http://schemas.microsoft.com/office/drawing/2014/main" id="{9726608A-DDC6-4377-A90A-9E97B64CB74B}"/>
              </a:ext>
            </a:extLst>
          </p:cNvPr>
          <p:cNvCxnSpPr>
            <a:cxnSpLocks/>
          </p:cNvCxnSpPr>
          <p:nvPr/>
        </p:nvCxnSpPr>
        <p:spPr bwMode="auto">
          <a:xfrm flipH="1">
            <a:off x="7133747" y="5617655"/>
            <a:ext cx="1533"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7" name="Chevron 60">
            <a:extLst>
              <a:ext uri="{FF2B5EF4-FFF2-40B4-BE49-F238E27FC236}">
                <a16:creationId xmlns:a16="http://schemas.microsoft.com/office/drawing/2014/main" id="{489337C7-FE4E-40E2-9C3C-38847D1E6B6C}"/>
              </a:ext>
            </a:extLst>
          </p:cNvPr>
          <p:cNvSpPr/>
          <p:nvPr/>
        </p:nvSpPr>
        <p:spPr bwMode="auto">
          <a:xfrm>
            <a:off x="3642384" y="3933087"/>
            <a:ext cx="850502" cy="24462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 (SA5 OAM)</a:t>
            </a:r>
          </a:p>
        </p:txBody>
      </p:sp>
      <p:sp>
        <p:nvSpPr>
          <p:cNvPr id="99" name="Chevron 60">
            <a:extLst>
              <a:ext uri="{FF2B5EF4-FFF2-40B4-BE49-F238E27FC236}">
                <a16:creationId xmlns:a16="http://schemas.microsoft.com/office/drawing/2014/main" id="{99D16E3A-E211-4825-BC28-EA84119254C7}"/>
              </a:ext>
            </a:extLst>
          </p:cNvPr>
          <p:cNvSpPr/>
          <p:nvPr/>
        </p:nvSpPr>
        <p:spPr bwMode="auto">
          <a:xfrm>
            <a:off x="3065726" y="4556582"/>
            <a:ext cx="2041951" cy="26944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1 (</a:t>
            </a:r>
            <a:r>
              <a:rPr kumimoji="0" lang="fr-FR" altLang="zh-CN"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Standalone OAM-part 1/</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SA2/SA6 related OAM)</a:t>
            </a:r>
          </a:p>
        </p:txBody>
      </p:sp>
      <p:sp>
        <p:nvSpPr>
          <p:cNvPr id="100" name="Chevron 60">
            <a:extLst>
              <a:ext uri="{FF2B5EF4-FFF2-40B4-BE49-F238E27FC236}">
                <a16:creationId xmlns:a16="http://schemas.microsoft.com/office/drawing/2014/main" id="{441A68E0-5D21-4A39-BAB1-C40AE40C8A71}"/>
              </a:ext>
            </a:extLst>
          </p:cNvPr>
          <p:cNvSpPr/>
          <p:nvPr/>
        </p:nvSpPr>
        <p:spPr bwMode="auto">
          <a:xfrm>
            <a:off x="3206216" y="4830617"/>
            <a:ext cx="3208337" cy="2849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work (</a:t>
            </a:r>
            <a:r>
              <a:rPr kumimoji="0" lang="en-US" altLang="zh-CN"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SA2/6 </a:t>
            </a:r>
            <a:r>
              <a:rPr kumimoji="0" lang="en-US"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related OAM) and CT related stage3 work, Stage2/stage3 for standalone OAM-part1</a:t>
            </a:r>
          </a:p>
        </p:txBody>
      </p:sp>
      <p:sp>
        <p:nvSpPr>
          <p:cNvPr id="84" name="Rectangle 83">
            <a:extLst>
              <a:ext uri="{FF2B5EF4-FFF2-40B4-BE49-F238E27FC236}">
                <a16:creationId xmlns:a16="http://schemas.microsoft.com/office/drawing/2014/main" id="{21C806E2-A949-459E-88BF-F9C288D4D26F}"/>
              </a:ext>
            </a:extLst>
          </p:cNvPr>
          <p:cNvSpPr/>
          <p:nvPr/>
        </p:nvSpPr>
        <p:spPr bwMode="auto">
          <a:xfrm>
            <a:off x="3251378" y="1684931"/>
            <a:ext cx="1832851" cy="343952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04" name="Rectangle 103">
            <a:extLst>
              <a:ext uri="{FF2B5EF4-FFF2-40B4-BE49-F238E27FC236}">
                <a16:creationId xmlns:a16="http://schemas.microsoft.com/office/drawing/2014/main" id="{79CCF4C0-33A4-4D28-A8C0-A99D538A281A}"/>
              </a:ext>
            </a:extLst>
          </p:cNvPr>
          <p:cNvSpPr/>
          <p:nvPr/>
        </p:nvSpPr>
        <p:spPr bwMode="auto">
          <a:xfrm>
            <a:off x="4500679" y="1948459"/>
            <a:ext cx="2625928" cy="357767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85" name="TextBox 84">
            <a:extLst>
              <a:ext uri="{FF2B5EF4-FFF2-40B4-BE49-F238E27FC236}">
                <a16:creationId xmlns:a16="http://schemas.microsoft.com/office/drawing/2014/main" id="{C1752441-777B-4187-99C7-BDC88CC65DF4}"/>
              </a:ext>
            </a:extLst>
          </p:cNvPr>
          <p:cNvSpPr txBox="1"/>
          <p:nvPr/>
        </p:nvSpPr>
        <p:spPr>
          <a:xfrm>
            <a:off x="8545477" y="1309377"/>
            <a:ext cx="3542348" cy="5124480"/>
          </a:xfrm>
          <a:prstGeom prst="rect">
            <a:avLst/>
          </a:prstGeom>
          <a:solidFill>
            <a:schemeClr val="bg1"/>
          </a:solidFill>
          <a:ln>
            <a:solidFill>
              <a:schemeClr val="tx1"/>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Categorization of SA5 work:</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Standalone OAM (part 1 and part 2) </a:t>
            </a:r>
          </a:p>
          <a:p>
            <a:pPr marL="608013" marR="0" lvl="1" indent="-150813" algn="l" defTabSz="914400" rtl="0" eaLnBrk="0" fontAlgn="base" latinLnBrk="0" hangingPunct="0">
              <a:lnSpc>
                <a:spcPct val="100000"/>
              </a:lnSpc>
              <a:spcBef>
                <a:spcPct val="0"/>
              </a:spcBef>
              <a:spcAft>
                <a:spcPct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Part1: work related to Rel-18 study with no Rel-18 WI and other potential high priority </a:t>
            </a:r>
            <a:r>
              <a:rPr kumimoji="0" lang="en-US" altLang="zh-CN" sz="1000" b="0" i="0" u="none" strike="noStrike" kern="1200" cap="none" spc="0" normalizeH="0" baseline="0" noProof="0" dirty="0" err="1">
                <a:ln>
                  <a:noFill/>
                </a:ln>
                <a:solidFill>
                  <a:prstClr val="black"/>
                </a:solidFill>
                <a:effectLst/>
                <a:uLnTx/>
                <a:uFillTx/>
                <a:latin typeface="Calibri"/>
                <a:ea typeface="Microsoft YaHei" panose="020B0503020204020204" pitchFamily="34" charset="-122"/>
                <a:cs typeface="Arial" panose="020B0604020202020204" pitchFamily="34" charset="0"/>
              </a:rPr>
              <a:t>WIs.</a:t>
            </a:r>
            <a:endPar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endParaRPr>
          </a:p>
          <a:p>
            <a:pPr marL="608013" marR="0" lvl="1" indent="-150813" algn="l" defTabSz="914400" rtl="0" eaLnBrk="0" fontAlgn="base" latinLnBrk="0" hangingPunct="0">
              <a:lnSpc>
                <a:spcPct val="100000"/>
              </a:lnSpc>
              <a:spcBef>
                <a:spcPct val="0"/>
              </a:spcBef>
              <a:spcAft>
                <a:spcPct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Part2: other potential rel-19 SIs/</a:t>
            </a:r>
            <a:r>
              <a:rPr kumimoji="0" lang="en-US" altLang="zh-CN" sz="1000" b="0" i="0" u="none" strike="noStrike" kern="1200" cap="none" spc="0" normalizeH="0" baseline="0" noProof="0" dirty="0" err="1">
                <a:ln>
                  <a:noFill/>
                </a:ln>
                <a:solidFill>
                  <a:prstClr val="black"/>
                </a:solidFill>
                <a:effectLst/>
                <a:uLnTx/>
                <a:uFillTx/>
                <a:latin typeface="Calibri"/>
                <a:ea typeface="Microsoft YaHei" panose="020B0503020204020204" pitchFamily="34" charset="-122"/>
                <a:cs typeface="Arial" panose="020B0604020202020204" pitchFamily="34" charset="0"/>
              </a:rPr>
              <a:t>WIs.</a:t>
            </a:r>
            <a:endPar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SA1 related OAM</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SA2/6 related OAM </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RAN/CT related OAM</a:t>
            </a:r>
            <a:endParaRPr kumimoji="0" lang="en-US" altLang="zh-CN" sz="1100" b="1"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Key sync periods and potential sync consideration: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①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Jun (SA5#150)</a:t>
            </a: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~Dec.2023 (SA5#152/</a:t>
            </a:r>
            <a:r>
              <a:rPr kumimoji="0" lang="en-US" altLang="zh-CN"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TSG#102)</a:t>
            </a: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follow SA1 discussion with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DP</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②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Oct (SA5#151) ~Dec.2023 (SA5#152/TSG#102):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Rel-19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SIs</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discussion time window. All SIs are to be ready in TSG#102.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③</a:t>
            </a: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Jan (SA5#153) ~Jun. 2024 (SA5#155/TSG#104)</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WID package 1(Standalone OAM part1  and SA2/SA6 related OAM)</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discussion time window. Standalone OAM part 1 and SA2/SA6 related </a:t>
            </a:r>
            <a:r>
              <a:rPr kumimoji="0" lang="en-US" altLang="zh-CN" sz="1100" b="0" i="0" u="none" strike="noStrike" kern="1200" cap="none" spc="0" normalizeH="0" baseline="0" noProof="0" dirty="0" err="1">
                <a:ln>
                  <a:noFill/>
                </a:ln>
                <a:solidFill>
                  <a:prstClr val="black"/>
                </a:solidFill>
                <a:effectLst/>
                <a:uLnTx/>
                <a:uFillTx/>
                <a:latin typeface="Calibri"/>
                <a:ea typeface="Microsoft YaHei" panose="020B0503020204020204" pitchFamily="34" charset="-122"/>
                <a:cs typeface="Arial" panose="020B0604020202020204" pitchFamily="34" charset="0"/>
              </a:rPr>
              <a:t>Wis</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should be ready in TSG#104, to be able to sync with SA2/SA6 discussion.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④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Jun (SA5#155)~Sep. 2024 (SA5#156/TSG#105)</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WID package 2 (standalone OAM part 2 and RAN/CT related OAM)</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discussion time window. Standalone OAM part 2 and RAN related SIs are to be ready in TSG#105, to be able to sync with RAN/CT.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⑤</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Jun (SA5#150) ~Dec.2023 (SA5#152/ TSG#102)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potential sync time window with SA1(6 months).</a:t>
            </a:r>
            <a:endPar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⑥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Apr (SA5#154)~Dec,2024 (SA5#158): </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potential sync time window with SA2/SA6(9 months).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⑦</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Oct,2024(SA5#157)~Sep,2025 (TSG#109): </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potential sync time window with RAN/CT (12 months).</a:t>
            </a:r>
            <a:endParaRPr kumimoji="0" lang="zh-CN" altLang="en-US" sz="11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endParaRPr>
          </a:p>
        </p:txBody>
      </p:sp>
      <p:sp>
        <p:nvSpPr>
          <p:cNvPr id="105" name="Rectangle 104">
            <a:extLst>
              <a:ext uri="{FF2B5EF4-FFF2-40B4-BE49-F238E27FC236}">
                <a16:creationId xmlns:a16="http://schemas.microsoft.com/office/drawing/2014/main" id="{4A0C4C09-656A-4EBA-845F-2F07940F10B8}"/>
              </a:ext>
            </a:extLst>
          </p:cNvPr>
          <p:cNvSpPr/>
          <p:nvPr/>
        </p:nvSpPr>
        <p:spPr>
          <a:xfrm>
            <a:off x="1368147" y="3920668"/>
            <a:ext cx="351378"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②</a:t>
            </a:r>
            <a:endParaRPr kumimoji="0" lang="zh-CN" altLang="en-US" sz="1300" b="1"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07" name="Rectangle 106">
            <a:extLst>
              <a:ext uri="{FF2B5EF4-FFF2-40B4-BE49-F238E27FC236}">
                <a16:creationId xmlns:a16="http://schemas.microsoft.com/office/drawing/2014/main" id="{30C3BC8D-9B3D-4C68-BB15-89D9518B50A6}"/>
              </a:ext>
            </a:extLst>
          </p:cNvPr>
          <p:cNvSpPr/>
          <p:nvPr/>
        </p:nvSpPr>
        <p:spPr>
          <a:xfrm>
            <a:off x="3272265" y="1379544"/>
            <a:ext cx="2021707" cy="276999"/>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srgbClr val="FF0000"/>
                </a:solidFill>
                <a:effectLst/>
                <a:uLnTx/>
                <a:uFillTx/>
                <a:latin typeface="Microsoft YaHei UI" panose="020B0503020204020204" pitchFamily="34" charset="-122"/>
                <a:ea typeface="Microsoft YaHei UI" panose="020B0503020204020204" pitchFamily="34" charset="-122"/>
                <a:cs typeface="Arial" panose="020B0604020202020204" pitchFamily="34" charset="0"/>
              </a:rPr>
              <a:t>⑥ </a:t>
            </a:r>
            <a:r>
              <a:rPr kumimoji="0" lang="en-US" altLang="zh-CN"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9 months SA2/6 sync</a:t>
            </a:r>
            <a:endPar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08" name="Rectangle 107">
            <a:extLst>
              <a:ext uri="{FF2B5EF4-FFF2-40B4-BE49-F238E27FC236}">
                <a16:creationId xmlns:a16="http://schemas.microsoft.com/office/drawing/2014/main" id="{1C28EA64-B696-44E3-8A86-6E6942D29097}"/>
              </a:ext>
            </a:extLst>
          </p:cNvPr>
          <p:cNvSpPr/>
          <p:nvPr/>
        </p:nvSpPr>
        <p:spPr>
          <a:xfrm>
            <a:off x="5117566" y="1652778"/>
            <a:ext cx="2271776" cy="276999"/>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srgbClr val="FF0000"/>
                </a:solidFill>
                <a:effectLst/>
                <a:uLnTx/>
                <a:uFillTx/>
                <a:latin typeface="Microsoft YaHei UI" panose="020B0503020204020204" pitchFamily="34" charset="-122"/>
                <a:ea typeface="Microsoft YaHei UI" panose="020B0503020204020204" pitchFamily="34" charset="-122"/>
                <a:cs typeface="Arial" panose="020B0604020202020204" pitchFamily="34" charset="0"/>
              </a:rPr>
              <a:t>⑦</a:t>
            </a:r>
            <a:r>
              <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r>
              <a:rPr kumimoji="0" lang="en-US" altLang="zh-CN"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12 months RAN/CT sync</a:t>
            </a:r>
            <a:endPar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cxnSp>
        <p:nvCxnSpPr>
          <p:cNvPr id="109" name="Straight Arrow Connector 108">
            <a:extLst>
              <a:ext uri="{FF2B5EF4-FFF2-40B4-BE49-F238E27FC236}">
                <a16:creationId xmlns:a16="http://schemas.microsoft.com/office/drawing/2014/main" id="{4F672F5D-F087-4297-A821-A00B29A4F040}"/>
              </a:ext>
            </a:extLst>
          </p:cNvPr>
          <p:cNvCxnSpPr/>
          <p:nvPr/>
        </p:nvCxnSpPr>
        <p:spPr bwMode="auto">
          <a:xfrm flipH="1">
            <a:off x="3721334" y="6023529"/>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0" name="TextBox 109">
            <a:extLst>
              <a:ext uri="{FF2B5EF4-FFF2-40B4-BE49-F238E27FC236}">
                <a16:creationId xmlns:a16="http://schemas.microsoft.com/office/drawing/2014/main" id="{F7E8C959-7BA6-4823-BADF-3A961A71841A}"/>
              </a:ext>
            </a:extLst>
          </p:cNvPr>
          <p:cNvSpPr txBox="1"/>
          <p:nvPr/>
        </p:nvSpPr>
        <p:spPr>
          <a:xfrm>
            <a:off x="4838934" y="5976053"/>
            <a:ext cx="1513556"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rPr>
              <a:t>Work item 15 months</a:t>
            </a:r>
            <a:endParaRPr kumimoji="0" lang="zh-CN" altLang="en-US" sz="11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111" name="Straight Arrow Connector 110">
            <a:extLst>
              <a:ext uri="{FF2B5EF4-FFF2-40B4-BE49-F238E27FC236}">
                <a16:creationId xmlns:a16="http://schemas.microsoft.com/office/drawing/2014/main" id="{E96FAFF9-E821-427A-935B-4C9B8B79E197}"/>
              </a:ext>
            </a:extLst>
          </p:cNvPr>
          <p:cNvCxnSpPr>
            <a:cxnSpLocks/>
          </p:cNvCxnSpPr>
          <p:nvPr/>
        </p:nvCxnSpPr>
        <p:spPr bwMode="auto">
          <a:xfrm>
            <a:off x="6352490" y="6039746"/>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Straight Connector 112">
            <a:extLst>
              <a:ext uri="{FF2B5EF4-FFF2-40B4-BE49-F238E27FC236}">
                <a16:creationId xmlns:a16="http://schemas.microsoft.com/office/drawing/2014/main" id="{5D8C3F65-DA37-4EB5-BFB9-0D5C32715617}"/>
              </a:ext>
            </a:extLst>
          </p:cNvPr>
          <p:cNvCxnSpPr>
            <a:cxnSpLocks/>
          </p:cNvCxnSpPr>
          <p:nvPr/>
        </p:nvCxnSpPr>
        <p:spPr bwMode="auto">
          <a:xfrm>
            <a:off x="2346572" y="5617655"/>
            <a:ext cx="0"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4" name="Straight Arrow Connector 113">
            <a:extLst>
              <a:ext uri="{FF2B5EF4-FFF2-40B4-BE49-F238E27FC236}">
                <a16:creationId xmlns:a16="http://schemas.microsoft.com/office/drawing/2014/main" id="{32B44854-85F5-491F-B801-ED62ED2F3807}"/>
              </a:ext>
            </a:extLst>
          </p:cNvPr>
          <p:cNvCxnSpPr>
            <a:cxnSpLocks/>
          </p:cNvCxnSpPr>
          <p:nvPr/>
        </p:nvCxnSpPr>
        <p:spPr bwMode="auto">
          <a:xfrm flipH="1" flipV="1">
            <a:off x="2356111" y="6068902"/>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5" name="TextBox 114">
            <a:extLst>
              <a:ext uri="{FF2B5EF4-FFF2-40B4-BE49-F238E27FC236}">
                <a16:creationId xmlns:a16="http://schemas.microsoft.com/office/drawing/2014/main" id="{885CEAF4-B1D6-4BD1-A6E5-063D27B49715}"/>
              </a:ext>
            </a:extLst>
          </p:cNvPr>
          <p:cNvSpPr txBox="1"/>
          <p:nvPr/>
        </p:nvSpPr>
        <p:spPr>
          <a:xfrm>
            <a:off x="2667638" y="5866187"/>
            <a:ext cx="763351" cy="43088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rPr>
              <a:t>Studies 6 months</a:t>
            </a:r>
            <a:endParaRPr kumimoji="0" lang="zh-CN" altLang="en-US" sz="105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116" name="Straight Arrow Connector 115">
            <a:extLst>
              <a:ext uri="{FF2B5EF4-FFF2-40B4-BE49-F238E27FC236}">
                <a16:creationId xmlns:a16="http://schemas.microsoft.com/office/drawing/2014/main" id="{2657363F-DB56-493D-AF99-87EEDFB91981}"/>
              </a:ext>
            </a:extLst>
          </p:cNvPr>
          <p:cNvCxnSpPr>
            <a:cxnSpLocks/>
          </p:cNvCxnSpPr>
          <p:nvPr/>
        </p:nvCxnSpPr>
        <p:spPr bwMode="auto">
          <a:xfrm>
            <a:off x="3430989" y="6081631"/>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2" name="Rectangle 101">
            <a:extLst>
              <a:ext uri="{FF2B5EF4-FFF2-40B4-BE49-F238E27FC236}">
                <a16:creationId xmlns:a16="http://schemas.microsoft.com/office/drawing/2014/main" id="{B5DF9E10-CF5B-4034-A300-39D0483974F1}"/>
              </a:ext>
            </a:extLst>
          </p:cNvPr>
          <p:cNvSpPr/>
          <p:nvPr/>
        </p:nvSpPr>
        <p:spPr bwMode="auto">
          <a:xfrm>
            <a:off x="1062004" y="3509130"/>
            <a:ext cx="1277284" cy="30563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SA5#150~152:</a:t>
            </a:r>
            <a:r>
              <a:rPr kumimoji="0" lang="en-US" altLang="zh-CN"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Follow SA1 discussion with DP</a:t>
            </a:r>
            <a:endParaRPr kumimoji="0" lang="zh-CN" altLang="en-US"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03" name="Rectangle 102">
            <a:extLst>
              <a:ext uri="{FF2B5EF4-FFF2-40B4-BE49-F238E27FC236}">
                <a16:creationId xmlns:a16="http://schemas.microsoft.com/office/drawing/2014/main" id="{6529448A-9C3F-4531-9663-E9DC4C8A210F}"/>
              </a:ext>
            </a:extLst>
          </p:cNvPr>
          <p:cNvSpPr/>
          <p:nvPr/>
        </p:nvSpPr>
        <p:spPr>
          <a:xfrm>
            <a:off x="762258" y="3528799"/>
            <a:ext cx="351378"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①</a:t>
            </a:r>
            <a:endParaRPr kumimoji="0" lang="zh-CN" altLang="en-US" sz="1300" b="1"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 name="Rectangle 2">
            <a:extLst>
              <a:ext uri="{FF2B5EF4-FFF2-40B4-BE49-F238E27FC236}">
                <a16:creationId xmlns:a16="http://schemas.microsoft.com/office/drawing/2014/main" id="{B015CFC2-31B8-40AA-8A16-DACFBF0A6FB5}"/>
              </a:ext>
            </a:extLst>
          </p:cNvPr>
          <p:cNvSpPr/>
          <p:nvPr/>
        </p:nvSpPr>
        <p:spPr>
          <a:xfrm>
            <a:off x="3027794" y="5377330"/>
            <a:ext cx="40107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④ </a:t>
            </a:r>
          </a:p>
        </p:txBody>
      </p:sp>
      <p:sp>
        <p:nvSpPr>
          <p:cNvPr id="118" name="Rectangle 117">
            <a:extLst>
              <a:ext uri="{FF2B5EF4-FFF2-40B4-BE49-F238E27FC236}">
                <a16:creationId xmlns:a16="http://schemas.microsoft.com/office/drawing/2014/main" id="{355B002B-A295-4A5D-A8B2-E75613959CF9}"/>
              </a:ext>
            </a:extLst>
          </p:cNvPr>
          <p:cNvSpPr/>
          <p:nvPr/>
        </p:nvSpPr>
        <p:spPr bwMode="auto">
          <a:xfrm>
            <a:off x="1108655" y="1203605"/>
            <a:ext cx="1289524"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19" name="Rectangle 118">
            <a:extLst>
              <a:ext uri="{FF2B5EF4-FFF2-40B4-BE49-F238E27FC236}">
                <a16:creationId xmlns:a16="http://schemas.microsoft.com/office/drawing/2014/main" id="{CE6C41E3-2444-4AFC-95DE-794BDCD08AB2}"/>
              </a:ext>
            </a:extLst>
          </p:cNvPr>
          <p:cNvSpPr/>
          <p:nvPr/>
        </p:nvSpPr>
        <p:spPr>
          <a:xfrm>
            <a:off x="832969" y="2570363"/>
            <a:ext cx="1550131"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⑤ </a:t>
            </a:r>
            <a:r>
              <a:rPr kumimoji="0" lang="en-US" altLang="zh-CN"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6 months SA1 sync</a:t>
            </a:r>
            <a:endPar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23" name="Chevron 60">
            <a:extLst>
              <a:ext uri="{FF2B5EF4-FFF2-40B4-BE49-F238E27FC236}">
                <a16:creationId xmlns:a16="http://schemas.microsoft.com/office/drawing/2014/main" id="{79FF77CC-9D95-4D39-8EF6-2BF1718D0B4B}"/>
              </a:ext>
            </a:extLst>
          </p:cNvPr>
          <p:cNvSpPr/>
          <p:nvPr/>
        </p:nvSpPr>
        <p:spPr bwMode="auto">
          <a:xfrm>
            <a:off x="2383100" y="3729458"/>
            <a:ext cx="2108905" cy="181770"/>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zh-CN"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 (SA5 OAM) (standalone OAM-part2)</a:t>
            </a:r>
          </a:p>
        </p:txBody>
      </p:sp>
      <p:sp>
        <p:nvSpPr>
          <p:cNvPr id="112" name="Rectangle 2">
            <a:extLst>
              <a:ext uri="{FF2B5EF4-FFF2-40B4-BE49-F238E27FC236}">
                <a16:creationId xmlns:a16="http://schemas.microsoft.com/office/drawing/2014/main" id="{F2ADCDCA-FF4B-4867-B037-BBBA350A32D0}"/>
              </a:ext>
            </a:extLst>
          </p:cNvPr>
          <p:cNvSpPr/>
          <p:nvPr/>
        </p:nvSpPr>
        <p:spPr>
          <a:xfrm>
            <a:off x="2308968" y="4528732"/>
            <a:ext cx="40107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UI" panose="020B0503020204020204" pitchFamily="34" charset="-122"/>
                <a:ea typeface="Microsoft YaHei UI" panose="020B0503020204020204" pitchFamily="34" charset="-122"/>
                <a:cs typeface="Arial" panose="020B0604020202020204" pitchFamily="34" charset="0"/>
              </a:rPr>
              <a:t>③</a:t>
            </a: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p>
        </p:txBody>
      </p:sp>
      <p:sp>
        <p:nvSpPr>
          <p:cNvPr id="75" name="矩形 74">
            <a:extLst>
              <a:ext uri="{FF2B5EF4-FFF2-40B4-BE49-F238E27FC236}">
                <a16:creationId xmlns:a16="http://schemas.microsoft.com/office/drawing/2014/main" id="{D5AFF775-764C-4384-95EE-A355EAD07A13}"/>
              </a:ext>
            </a:extLst>
          </p:cNvPr>
          <p:cNvSpPr/>
          <p:nvPr/>
        </p:nvSpPr>
        <p:spPr bwMode="auto">
          <a:xfrm>
            <a:off x="2583856" y="4236440"/>
            <a:ext cx="3861601" cy="908504"/>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17" name="矩形 116">
            <a:extLst>
              <a:ext uri="{FF2B5EF4-FFF2-40B4-BE49-F238E27FC236}">
                <a16:creationId xmlns:a16="http://schemas.microsoft.com/office/drawing/2014/main" id="{5351138B-6E09-4678-B3EB-1A28F51CB8F6}"/>
              </a:ext>
            </a:extLst>
          </p:cNvPr>
          <p:cNvSpPr/>
          <p:nvPr/>
        </p:nvSpPr>
        <p:spPr bwMode="auto">
          <a:xfrm>
            <a:off x="3415533" y="5159708"/>
            <a:ext cx="3718214" cy="756210"/>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98" name="Rectangle 97">
            <a:extLst>
              <a:ext uri="{FF2B5EF4-FFF2-40B4-BE49-F238E27FC236}">
                <a16:creationId xmlns:a16="http://schemas.microsoft.com/office/drawing/2014/main" id="{0412AFA0-A22C-4E4A-A1E7-78F63FBE3909}"/>
              </a:ext>
            </a:extLst>
          </p:cNvPr>
          <p:cNvSpPr/>
          <p:nvPr/>
        </p:nvSpPr>
        <p:spPr bwMode="auto">
          <a:xfrm>
            <a:off x="2623200" y="4255504"/>
            <a:ext cx="1044550" cy="292389"/>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SA5#153~155:</a:t>
            </a:r>
            <a:r>
              <a:rPr kumimoji="0" lang="en-US" altLang="zh-CN" sz="7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 New WIDs package 1</a:t>
            </a:r>
            <a:endParaRPr kumimoji="0" lang="zh-CN" altLang="en-US" sz="7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41772973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(Rel-18 prioritization and Work Package)</a:t>
            </a:r>
            <a:endParaRPr lang="sv-SE" sz="2800" kern="0" dirty="0"/>
          </a:p>
        </p:txBody>
      </p:sp>
      <p:sp>
        <p:nvSpPr>
          <p:cNvPr id="8" name="矩形 7"/>
          <p:cNvSpPr/>
          <p:nvPr/>
        </p:nvSpPr>
        <p:spPr>
          <a:xfrm>
            <a:off x="335395" y="664718"/>
            <a:ext cx="10607040" cy="4798237"/>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200" b="1" dirty="0">
                <a:solidFill>
                  <a:srgbClr val="0000FF"/>
                </a:solidFill>
                <a:latin typeface="+mn-lt"/>
                <a:cs typeface="Arial" charset="0"/>
              </a:rPr>
              <a:t>Info about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a:t>
            </a:r>
          </a:p>
          <a:p>
            <a:pPr marL="1217598" lvl="1" indent="-609585" defTabSz="1219170">
              <a:spcBef>
                <a:spcPct val="20000"/>
              </a:spcBef>
              <a:buBlip>
                <a:blip r:embed="rId2"/>
              </a:buBlip>
              <a:defRPr/>
            </a:pPr>
            <a:r>
              <a:rPr lang="en-US" altLang="zh-CN" sz="1100" dirty="0">
                <a:solidFill>
                  <a:prstClr val="black"/>
                </a:solidFill>
                <a:latin typeface="+mn-lt"/>
              </a:rPr>
              <a:t>We need to start the Rel-18 work at SA5#142e – all SA-approved Rel-18 WI/SIs should be on the agenda.</a:t>
            </a:r>
          </a:p>
          <a:p>
            <a:pPr marL="1217598" lvl="1" indent="-609585" defTabSz="1219170">
              <a:spcBef>
                <a:spcPct val="20000"/>
              </a:spcBef>
              <a:buBlip>
                <a:blip r:embed="rId2"/>
              </a:buBlip>
              <a:defRPr/>
            </a:pPr>
            <a:r>
              <a:rPr lang="en-US" altLang="zh-CN" sz="1100" dirty="0">
                <a:solidFill>
                  <a:prstClr val="black"/>
                </a:solidFill>
                <a:latin typeface="+mn-lt"/>
              </a:rPr>
              <a:t>Definition of the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proposed by the work item rapporteurs as input contributions to SA5#142e and agreed there, which means that the </a:t>
            </a:r>
            <a:r>
              <a:rPr lang="en-US" altLang="zh-CN" sz="1100" dirty="0" err="1">
                <a:solidFill>
                  <a:prstClr val="black"/>
                </a:solidFill>
                <a:latin typeface="+mn-lt"/>
              </a:rPr>
              <a:t>WoPs</a:t>
            </a:r>
            <a:r>
              <a:rPr lang="en-US" altLang="zh-CN" sz="1100" dirty="0">
                <a:solidFill>
                  <a:prstClr val="black"/>
                </a:solidFill>
                <a:latin typeface="+mn-lt"/>
              </a:rPr>
              <a:t> can and should then be used as basis for selection of subsets of the </a:t>
            </a:r>
            <a:r>
              <a:rPr lang="en-US" altLang="zh-CN" sz="1100" dirty="0" err="1">
                <a:solidFill>
                  <a:prstClr val="black"/>
                </a:solidFill>
                <a:latin typeface="+mn-lt"/>
              </a:rPr>
              <a:t>WoPs</a:t>
            </a:r>
            <a:r>
              <a:rPr lang="en-US" altLang="zh-CN" sz="1100" dirty="0">
                <a:solidFill>
                  <a:prstClr val="black"/>
                </a:solidFill>
                <a:latin typeface="+mn-lt"/>
              </a:rPr>
              <a:t> on the agenda for SA5#143e.</a:t>
            </a:r>
          </a:p>
          <a:p>
            <a:pPr marL="1217598" lvl="1" indent="-609585" defTabSz="1219170">
              <a:spcBef>
                <a:spcPct val="20000"/>
              </a:spcBef>
              <a:buBlip>
                <a:blip r:embed="rId2"/>
              </a:buBlip>
              <a:defRPr/>
            </a:pPr>
            <a:r>
              <a:rPr lang="en-US" altLang="zh-CN" sz="1100" dirty="0">
                <a:solidFill>
                  <a:prstClr val="black"/>
                </a:solidFill>
                <a:latin typeface="+mn-lt"/>
              </a:rPr>
              <a:t>Therefore we need some other less formal way of reducing the agenda for SA5#142e, if we want that – like a leaders recommendation of what to focus on, e.g. initial skeleton proposals and/or DPs. Maybe this will come natural anyway for a first Rel-18 meeting, so we did not decide on any such leaders recommendation yet (but I still ask everyone to consider that, to avoid a huge overload of Rel-18 contributions at the same time as we need to finish the Rel-17 work items with approved exceptions as well as the earlier Rel-17 studies that continue into Rel-18).</a:t>
            </a:r>
          </a:p>
          <a:p>
            <a:pPr marL="1217598" lvl="1" indent="-609585" defTabSz="1219170">
              <a:spcBef>
                <a:spcPct val="20000"/>
              </a:spcBef>
              <a:buBlip>
                <a:blip r:embed="rId2"/>
              </a:buBlip>
              <a:defRPr/>
            </a:pPr>
            <a:r>
              <a:rPr lang="en-US" altLang="zh-CN" sz="1100" dirty="0">
                <a:solidFill>
                  <a:prstClr val="black"/>
                </a:solidFill>
                <a:latin typeface="+mn-lt"/>
              </a:rPr>
              <a:t>The </a:t>
            </a:r>
            <a:r>
              <a:rPr lang="en-US" altLang="zh-CN" sz="1100" dirty="0" err="1">
                <a:solidFill>
                  <a:prstClr val="black"/>
                </a:solidFill>
                <a:latin typeface="+mn-lt"/>
              </a:rPr>
              <a:t>WoPs</a:t>
            </a:r>
            <a:r>
              <a:rPr lang="en-US" altLang="zh-CN" sz="1100" dirty="0">
                <a:solidFill>
                  <a:prstClr val="black"/>
                </a:solidFill>
                <a:latin typeface="+mn-lt"/>
              </a:rPr>
              <a:t> shall in no way modify the content or meaning of the objectives in the approved WID/SIDs – they are only allowed to identify clearly defined subsets of the objectives, typically one </a:t>
            </a:r>
            <a:r>
              <a:rPr lang="en-US" altLang="zh-CN" sz="1100" dirty="0" err="1">
                <a:solidFill>
                  <a:prstClr val="black"/>
                </a:solidFill>
                <a:latin typeface="+mn-lt"/>
              </a:rPr>
              <a:t>WoP</a:t>
            </a:r>
            <a:r>
              <a:rPr lang="en-US" altLang="zh-CN" sz="1100" dirty="0">
                <a:solidFill>
                  <a:prstClr val="black"/>
                </a:solidFill>
                <a:latin typeface="+mn-lt"/>
              </a:rPr>
              <a:t> per “main bullet” in the WID/SID Objectives, or in some cases subsets of a bullet if it’s clearly separable.</a:t>
            </a:r>
          </a:p>
          <a:p>
            <a:pPr marL="1217598" lvl="1" indent="-609585" defTabSz="1219170">
              <a:spcBef>
                <a:spcPct val="20000"/>
              </a:spcBef>
              <a:buBlip>
                <a:blip r:embed="rId2"/>
              </a:buBlip>
              <a:defRPr/>
            </a:pPr>
            <a:r>
              <a:rPr lang="en-US" altLang="zh-CN" sz="1100" dirty="0">
                <a:solidFill>
                  <a:prstClr val="black"/>
                </a:solidFill>
                <a:latin typeface="+mn-lt"/>
              </a:rPr>
              <a:t>The SA5#142e-agreed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documented as an “SA5-local WID/SID update with </a:t>
            </a:r>
            <a:r>
              <a:rPr lang="en-US" altLang="zh-CN" sz="1100" dirty="0" err="1">
                <a:solidFill>
                  <a:prstClr val="black"/>
                </a:solidFill>
                <a:latin typeface="+mn-lt"/>
              </a:rPr>
              <a:t>WoPs</a:t>
            </a:r>
            <a:r>
              <a:rPr lang="en-US" altLang="zh-CN" sz="1100" dirty="0">
                <a:solidFill>
                  <a:prstClr val="black"/>
                </a:solidFill>
                <a:latin typeface="+mn-lt"/>
              </a:rPr>
              <a:t>” (no need to send them to SA for approval).</a:t>
            </a:r>
          </a:p>
          <a:p>
            <a:pPr marL="1217598" lvl="1" indent="-609585" defTabSz="1219170">
              <a:spcBef>
                <a:spcPct val="20000"/>
              </a:spcBef>
              <a:buBlip>
                <a:blip r:embed="rId2"/>
              </a:buBlip>
              <a:defRPr/>
            </a:pPr>
            <a:r>
              <a:rPr lang="en-US" altLang="zh-CN" sz="1100" dirty="0">
                <a:solidFill>
                  <a:prstClr val="black"/>
                </a:solidFill>
                <a:latin typeface="+mn-lt"/>
              </a:rPr>
              <a:t>Then we ask the rapporteurs to propose a subset of all agreed </a:t>
            </a:r>
            <a:r>
              <a:rPr lang="en-US" altLang="zh-CN" sz="1100" dirty="0" err="1">
                <a:solidFill>
                  <a:prstClr val="black"/>
                </a:solidFill>
                <a:latin typeface="+mn-lt"/>
              </a:rPr>
              <a:t>WoPs</a:t>
            </a:r>
            <a:r>
              <a:rPr lang="en-US" altLang="zh-CN" sz="1100" dirty="0">
                <a:solidFill>
                  <a:prstClr val="black"/>
                </a:solidFill>
                <a:latin typeface="+mn-lt"/>
              </a:rPr>
              <a:t> to be recommended to the leaders to be put on the agenda for next meeting, which means that contributions to the next meeting (143e) are only allowed to address the selected </a:t>
            </a:r>
            <a:r>
              <a:rPr lang="en-US" altLang="zh-CN" sz="1100" dirty="0" err="1">
                <a:solidFill>
                  <a:prstClr val="black"/>
                </a:solidFill>
                <a:latin typeface="+mn-lt"/>
              </a:rPr>
              <a:t>WoPs</a:t>
            </a:r>
            <a:r>
              <a:rPr lang="en-US" altLang="zh-CN" sz="1100" dirty="0">
                <a:solidFill>
                  <a:prstClr val="black"/>
                </a:solidFill>
                <a:latin typeface="+mn-lt"/>
              </a:rPr>
              <a:t>. We don’t spend time on this selection during the meeting, as the agreed </a:t>
            </a:r>
            <a:r>
              <a:rPr lang="en-US" altLang="zh-CN" sz="1100" dirty="0" err="1">
                <a:solidFill>
                  <a:prstClr val="black"/>
                </a:solidFill>
                <a:latin typeface="+mn-lt"/>
              </a:rPr>
              <a:t>WoPs</a:t>
            </a:r>
            <a:r>
              <a:rPr lang="en-US" altLang="zh-CN" sz="1100" dirty="0">
                <a:solidFill>
                  <a:prstClr val="black"/>
                </a:solidFill>
                <a:latin typeface="+mn-lt"/>
              </a:rPr>
              <a:t> are not known until the end of the meeting but also to save time for the </a:t>
            </a:r>
            <a:r>
              <a:rPr lang="en-US" altLang="zh-CN" sz="1100" dirty="0" err="1">
                <a:solidFill>
                  <a:prstClr val="black"/>
                </a:solidFill>
                <a:latin typeface="+mn-lt"/>
              </a:rPr>
              <a:t>tdoc</a:t>
            </a:r>
            <a:r>
              <a:rPr lang="en-US" altLang="zh-CN" sz="1100" dirty="0">
                <a:solidFill>
                  <a:prstClr val="black"/>
                </a:solidFill>
                <a:latin typeface="+mn-lt"/>
              </a:rPr>
              <a:t> discussions and conclusions in the meeting.</a:t>
            </a:r>
          </a:p>
          <a:p>
            <a:pPr marL="1217598" lvl="1" indent="-609585" defTabSz="1219170">
              <a:spcBef>
                <a:spcPct val="20000"/>
              </a:spcBef>
              <a:buBlip>
                <a:blip r:embed="rId2"/>
              </a:buBlip>
              <a:defRPr/>
            </a:pPr>
            <a:r>
              <a:rPr lang="en-US" altLang="zh-CN" sz="1100" dirty="0">
                <a:solidFill>
                  <a:prstClr val="black"/>
                </a:solidFill>
                <a:latin typeface="+mn-lt"/>
              </a:rPr>
              <a:t>We will add the selection of subsets of </a:t>
            </a:r>
            <a:r>
              <a:rPr lang="en-US" altLang="zh-CN" sz="1100" dirty="0" err="1">
                <a:solidFill>
                  <a:prstClr val="black"/>
                </a:solidFill>
                <a:latin typeface="+mn-lt"/>
              </a:rPr>
              <a:t>WoPs</a:t>
            </a:r>
            <a:r>
              <a:rPr lang="en-US" altLang="zh-CN" sz="1100" dirty="0">
                <a:solidFill>
                  <a:prstClr val="black"/>
                </a:solidFill>
                <a:latin typeface="+mn-lt"/>
              </a:rPr>
              <a:t> to the real meeting agenda as “level 4 (or 5)” agenda item (e.g. 6.3.4.1 for </a:t>
            </a:r>
            <a:r>
              <a:rPr lang="en-US" altLang="zh-CN" sz="1100" dirty="0" err="1">
                <a:solidFill>
                  <a:prstClr val="black"/>
                </a:solidFill>
                <a:latin typeface="+mn-lt"/>
              </a:rPr>
              <a:t>WoP</a:t>
            </a:r>
            <a:r>
              <a:rPr lang="en-US" altLang="zh-CN" sz="1100" dirty="0">
                <a:solidFill>
                  <a:prstClr val="black"/>
                </a:solidFill>
                <a:latin typeface="+mn-lt"/>
              </a:rPr>
              <a:t> no. 1 in agenda 6.4.3) so that this has to be used for </a:t>
            </a:r>
            <a:r>
              <a:rPr lang="en-US" altLang="zh-CN" sz="1100" dirty="0" err="1">
                <a:solidFill>
                  <a:prstClr val="black"/>
                </a:solidFill>
                <a:latin typeface="+mn-lt"/>
              </a:rPr>
              <a:t>tdoc</a:t>
            </a:r>
            <a:r>
              <a:rPr lang="en-US" altLang="zh-CN" sz="1100" dirty="0">
                <a:solidFill>
                  <a:prstClr val="black"/>
                </a:solidFill>
                <a:latin typeface="+mn-lt"/>
              </a:rPr>
              <a:t> agenda allocation in 3GU. This is possible in 3GU according to Mirko. The next meeting’s draft agenda shall be sent out for email review asap after the meeting, and then it will be decided by the leaders after any comments have been considered. Thus the </a:t>
            </a:r>
            <a:r>
              <a:rPr lang="en-US" altLang="zh-CN" sz="1100" dirty="0" err="1">
                <a:solidFill>
                  <a:prstClr val="black"/>
                </a:solidFill>
                <a:latin typeface="+mn-lt"/>
              </a:rPr>
              <a:t>WoP</a:t>
            </a:r>
            <a:r>
              <a:rPr lang="en-US" altLang="zh-CN" sz="1100" dirty="0">
                <a:solidFill>
                  <a:prstClr val="black"/>
                </a:solidFill>
                <a:latin typeface="+mn-lt"/>
              </a:rPr>
              <a:t> selection for SA5#143e should be known soon after SA5#142e finished, for everyone to be able to plan and prepare contributions for SA5#143e as early as possible.</a:t>
            </a:r>
          </a:p>
          <a:p>
            <a:pPr marL="1217598" lvl="1" indent="-609585" defTabSz="1219170">
              <a:spcBef>
                <a:spcPct val="20000"/>
              </a:spcBef>
              <a:buBlip>
                <a:blip r:embed="rId2"/>
              </a:buBlip>
              <a:defRPr/>
            </a:pPr>
            <a:r>
              <a:rPr lang="en-US" altLang="zh-CN" sz="1100" dirty="0">
                <a:solidFill>
                  <a:prstClr val="black"/>
                </a:solidFill>
                <a:latin typeface="+mn-lt"/>
              </a:rPr>
              <a:t>This also means that the leaders have “full control” to decide about the </a:t>
            </a:r>
            <a:r>
              <a:rPr lang="en-US" altLang="zh-CN" sz="1100" dirty="0" err="1">
                <a:solidFill>
                  <a:prstClr val="black"/>
                </a:solidFill>
                <a:latin typeface="+mn-lt"/>
              </a:rPr>
              <a:t>WoP</a:t>
            </a:r>
            <a:r>
              <a:rPr lang="en-US" altLang="zh-CN" sz="1100" dirty="0">
                <a:solidFill>
                  <a:prstClr val="black"/>
                </a:solidFill>
                <a:latin typeface="+mn-lt"/>
              </a:rPr>
              <a:t> selection in the agenda for next meeting (like we always have for the agenda), and it is not possible to contribute to any other </a:t>
            </a:r>
            <a:r>
              <a:rPr lang="en-US" altLang="zh-CN" sz="1100" dirty="0" err="1">
                <a:solidFill>
                  <a:prstClr val="black"/>
                </a:solidFill>
                <a:latin typeface="+mn-lt"/>
              </a:rPr>
              <a:t>WoPs</a:t>
            </a:r>
            <a:r>
              <a:rPr lang="en-US" altLang="zh-CN" sz="1100" dirty="0">
                <a:solidFill>
                  <a:prstClr val="black"/>
                </a:solidFill>
                <a:latin typeface="+mn-lt"/>
              </a:rPr>
              <a:t> than the selected ones.</a:t>
            </a:r>
          </a:p>
          <a:p>
            <a:pPr marL="1217598" lvl="1" indent="-609585" defTabSz="1219170">
              <a:spcBef>
                <a:spcPct val="20000"/>
              </a:spcBef>
              <a:buBlip>
                <a:blip r:embed="rId2"/>
              </a:buBlip>
              <a:defRPr/>
            </a:pPr>
            <a:r>
              <a:rPr lang="en-US" altLang="zh-CN" sz="1100" dirty="0">
                <a:solidFill>
                  <a:prstClr val="black"/>
                </a:solidFill>
                <a:latin typeface="+mn-lt"/>
              </a:rPr>
              <a:t>This also has the big advantage that we can follow the “statistics of number of </a:t>
            </a:r>
            <a:r>
              <a:rPr lang="en-US" altLang="zh-CN" sz="1100" dirty="0" err="1">
                <a:solidFill>
                  <a:prstClr val="black"/>
                </a:solidFill>
                <a:latin typeface="+mn-lt"/>
              </a:rPr>
              <a:t>tdocs</a:t>
            </a:r>
            <a:r>
              <a:rPr lang="en-US" altLang="zh-CN" sz="1100" dirty="0">
                <a:solidFill>
                  <a:prstClr val="black"/>
                </a:solidFill>
                <a:latin typeface="+mn-lt"/>
              </a:rPr>
              <a:t> for every </a:t>
            </a:r>
            <a:r>
              <a:rPr lang="en-US" altLang="zh-CN" sz="1100" dirty="0" err="1">
                <a:solidFill>
                  <a:prstClr val="black"/>
                </a:solidFill>
                <a:latin typeface="+mn-lt"/>
              </a:rPr>
              <a:t>WoP</a:t>
            </a:r>
            <a:r>
              <a:rPr lang="en-US" altLang="zh-CN" sz="1100" dirty="0">
                <a:solidFill>
                  <a:prstClr val="black"/>
                </a:solidFill>
                <a:latin typeface="+mn-lt"/>
              </a:rPr>
              <a:t>” at every meeting to see an indication of the progress for each </a:t>
            </a:r>
            <a:r>
              <a:rPr lang="en-US" altLang="zh-CN" sz="1100" dirty="0" err="1">
                <a:solidFill>
                  <a:prstClr val="black"/>
                </a:solidFill>
                <a:latin typeface="+mn-lt"/>
              </a:rPr>
              <a:t>WoP</a:t>
            </a:r>
            <a:r>
              <a:rPr lang="en-US" altLang="zh-CN" sz="1100" dirty="0">
                <a:solidFill>
                  <a:prstClr val="black"/>
                </a:solidFill>
                <a:latin typeface="+mn-lt"/>
              </a:rPr>
              <a:t> and at the end of the release check if all objectives (</a:t>
            </a:r>
            <a:r>
              <a:rPr lang="en-US" altLang="zh-CN" sz="1100" dirty="0" err="1">
                <a:solidFill>
                  <a:prstClr val="black"/>
                </a:solidFill>
                <a:latin typeface="+mn-lt"/>
              </a:rPr>
              <a:t>WoPs</a:t>
            </a:r>
            <a:r>
              <a:rPr lang="en-US" altLang="zh-CN" sz="1100" dirty="0">
                <a:solidFill>
                  <a:prstClr val="black"/>
                </a:solidFill>
                <a:latin typeface="+mn-lt"/>
              </a:rPr>
              <a:t>) have been addressed with some contributions (and how many were agreed).</a:t>
            </a:r>
          </a:p>
          <a:p>
            <a:pPr defTabSz="1219170" eaLnBrk="1" fontAlgn="auto" hangingPunct="1">
              <a:spcBef>
                <a:spcPts val="0"/>
              </a:spcBef>
              <a:spcAft>
                <a:spcPts val="0"/>
              </a:spcAft>
              <a:defRPr/>
            </a:pPr>
            <a:endParaRPr lang="en-US" altLang="zh-CN" sz="1000"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srgbClr val="0000FF"/>
                </a:solidFill>
                <a:latin typeface="+mn-lt"/>
                <a:cs typeface="Arial" charset="0"/>
              </a:rPr>
              <a:t>Latest version of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is captured in S5‑232012 Collection of Rel-18 3GPP SA5 OAM </a:t>
            </a:r>
            <a:r>
              <a:rPr lang="en-US" altLang="zh-CN" sz="1200" b="1" dirty="0" err="1">
                <a:solidFill>
                  <a:srgbClr val="0000FF"/>
                </a:solidFill>
                <a:latin typeface="+mn-lt"/>
                <a:cs typeface="Arial" charset="0"/>
              </a:rPr>
              <a:t>WoPs</a:t>
            </a:r>
            <a:endParaRPr lang="zh-CN" altLang="zh-CN" sz="1200" b="1" dirty="0">
              <a:solidFill>
                <a:srgbClr val="0000FF"/>
              </a:solidFill>
              <a:latin typeface="+mn-lt"/>
              <a:cs typeface="Arial" charset="0"/>
            </a:endParaRPr>
          </a:p>
          <a:p>
            <a:pPr lvl="1" defTabSz="1219170">
              <a:defRPr/>
            </a:pPr>
            <a:r>
              <a:rPr lang="en-US" altLang="zh-CN" sz="1000" dirty="0">
                <a:latin typeface="+mn-lt"/>
              </a:rPr>
              <a:t>We ask every rapporteur to provide proposal to update the </a:t>
            </a:r>
            <a:r>
              <a:rPr lang="en-US" altLang="zh-CN" sz="1000" dirty="0" err="1">
                <a:latin typeface="+mn-lt"/>
              </a:rPr>
              <a:t>WoP</a:t>
            </a:r>
            <a:r>
              <a:rPr lang="en-US" altLang="zh-CN" sz="1000" dirty="0">
                <a:latin typeface="+mn-lt"/>
              </a:rPr>
              <a:t> if needed, </a:t>
            </a:r>
            <a:r>
              <a:rPr lang="en-US" altLang="zh-CN" sz="1000" dirty="0">
                <a:solidFill>
                  <a:srgbClr val="FF0000"/>
                </a:solidFill>
                <a:latin typeface="+mn-lt"/>
              </a:rPr>
              <a:t>the latest version will be updated in S5-226xyz.</a:t>
            </a:r>
            <a:r>
              <a:rPr lang="en-US" altLang="zh-CN" sz="1000" dirty="0">
                <a:latin typeface="+mn-lt"/>
              </a:rPr>
              <a:t> </a:t>
            </a:r>
            <a:endParaRPr lang="en-US" altLang="zh-CN" sz="1000" dirty="0">
              <a:solidFill>
                <a:prstClr val="black"/>
              </a:solidFill>
              <a:latin typeface="+mn-lt"/>
            </a:endParaRPr>
          </a:p>
        </p:txBody>
      </p:sp>
    </p:spTree>
    <p:extLst>
      <p:ext uri="{BB962C8B-B14F-4D97-AF65-F5344CB8AC3E}">
        <p14:creationId xmlns:p14="http://schemas.microsoft.com/office/powerpoint/2010/main" val="4242718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Outgoing LSs – OAM SWG level </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700881889"/>
              </p:ext>
            </p:extLst>
          </p:nvPr>
        </p:nvGraphicFramePr>
        <p:xfrm>
          <a:off x="122711" y="1299461"/>
          <a:ext cx="11946577" cy="4529472"/>
        </p:xfrm>
        <a:graphic>
          <a:graphicData uri="http://schemas.openxmlformats.org/drawingml/2006/table">
            <a:tbl>
              <a:tblPr firstRow="1" bandRow="1">
                <a:tableStyleId>{5C22544A-7EE6-4342-B048-85BDC9FD1C3A}</a:tableStyleId>
              </a:tblPr>
              <a:tblGrid>
                <a:gridCol w="903449">
                  <a:extLst>
                    <a:ext uri="{9D8B030D-6E8A-4147-A177-3AD203B41FA5}">
                      <a16:colId xmlns:a16="http://schemas.microsoft.com/office/drawing/2014/main" val="570476699"/>
                    </a:ext>
                  </a:extLst>
                </a:gridCol>
                <a:gridCol w="6322085">
                  <a:extLst>
                    <a:ext uri="{9D8B030D-6E8A-4147-A177-3AD203B41FA5}">
                      <a16:colId xmlns:a16="http://schemas.microsoft.com/office/drawing/2014/main" val="2618836924"/>
                    </a:ext>
                  </a:extLst>
                </a:gridCol>
                <a:gridCol w="1419835">
                  <a:extLst>
                    <a:ext uri="{9D8B030D-6E8A-4147-A177-3AD203B41FA5}">
                      <a16:colId xmlns:a16="http://schemas.microsoft.com/office/drawing/2014/main" val="3016348962"/>
                    </a:ext>
                  </a:extLst>
                </a:gridCol>
                <a:gridCol w="1549252">
                  <a:extLst>
                    <a:ext uri="{9D8B030D-6E8A-4147-A177-3AD203B41FA5}">
                      <a16:colId xmlns:a16="http://schemas.microsoft.com/office/drawing/2014/main" val="3690116950"/>
                    </a:ext>
                  </a:extLst>
                </a:gridCol>
                <a:gridCol w="1751956">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Cc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gridSpan="5">
                  <a:txBody>
                    <a:bodyPr/>
                    <a:lstStyle/>
                    <a:p>
                      <a:pPr marL="57150" indent="0" algn="l" fontAlgn="b"/>
                      <a:r>
                        <a:rPr lang="en-US" sz="1200" b="1" i="0" u="none" strike="noStrike" dirty="0">
                          <a:solidFill>
                            <a:srgbClr val="0000FF"/>
                          </a:solidFill>
                          <a:effectLst/>
                          <a:latin typeface="Calibri" panose="020F0502020204030204" pitchFamily="34" charset="0"/>
                        </a:rPr>
                        <a:t>NGMN/GSMA/O-RAN/ITU-T/ETSI NFV</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28221248"/>
                  </a:ext>
                </a:extLst>
              </a:tr>
              <a:tr h="174454">
                <a:tc>
                  <a:txBody>
                    <a:bodyPr/>
                    <a:lstStyle/>
                    <a:p>
                      <a:pPr marL="53975" marR="0" indent="0">
                        <a:spcBef>
                          <a:spcPts val="0"/>
                        </a:spcBef>
                        <a:spcAft>
                          <a:spcPts val="0"/>
                        </a:spcAft>
                      </a:pPr>
                      <a:r>
                        <a:rPr lang="fr-FR" sz="1100" dirty="0">
                          <a:effectLst/>
                          <a:latin typeface="Arial" panose="020B0604020202020204" pitchFamily="34" charset="0"/>
                          <a:cs typeface="Arial" panose="020B0604020202020204" pitchFamily="34" charset="0"/>
                        </a:rPr>
                        <a:t>S5-235771</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LS reply to </a:t>
                      </a:r>
                      <a:r>
                        <a:rPr lang="en-US" sz="1100" dirty="0" err="1">
                          <a:effectLst/>
                          <a:latin typeface="Arial" panose="020B0604020202020204" pitchFamily="34" charset="0"/>
                          <a:ea typeface="Calibri" panose="020F0502020204030204" pitchFamily="34" charset="0"/>
                          <a:cs typeface="Arial" panose="020B0604020202020204" pitchFamily="34" charset="0"/>
                        </a:rPr>
                        <a:t>LSout</a:t>
                      </a:r>
                      <a:r>
                        <a:rPr lang="en-US" sz="1100" dirty="0">
                          <a:effectLst/>
                          <a:latin typeface="Arial" panose="020B0604020202020204" pitchFamily="34" charset="0"/>
                          <a:ea typeface="Calibri" panose="020F0502020204030204" pitchFamily="34" charset="0"/>
                          <a:cs typeface="Arial" panose="020B0604020202020204" pitchFamily="34" charset="0"/>
                        </a:rPr>
                        <a:t> to 3GPP SA5 about status of FEAT24 “VNF-OAM” development by ETSI NFV</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ETSI ISG NFV</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S5-235025</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S5-235779</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to LS on initiation of new work item ITU-T Q.PMEE “Protocol for managing energy efficiency with AI-assisted analysis in IMT-2020 networks and beyond”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ITU-T</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S5-235050</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5054234"/>
                  </a:ext>
                </a:extLst>
              </a:tr>
              <a:tr h="174454">
                <a:tc gridSpan="5">
                  <a:txBody>
                    <a:bodyPr/>
                    <a:lstStyle/>
                    <a:p>
                      <a:pPr algn="l" fontAlgn="b"/>
                      <a:r>
                        <a:rPr lang="en-US" sz="1200" b="1" i="0" u="none" strike="noStrike" dirty="0">
                          <a:solidFill>
                            <a:srgbClr val="0000FF"/>
                          </a:solidFill>
                          <a:effectLst/>
                          <a:latin typeface="Calibri" panose="020F0502020204030204" pitchFamily="34" charset="0"/>
                        </a:rPr>
                        <a:t>RAN2/RAN3/SA1/SA2/SA4/SA6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57150" indent="0" algn="l" defTabSz="1219170"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55563" indent="0" algn="ctr">
                        <a:spcAft>
                          <a:spcPts val="0"/>
                        </a:spcAft>
                      </a:pPr>
                      <a:endParaRPr lang="zh-CN" sz="12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7172973"/>
                  </a:ext>
                </a:extLst>
              </a:tr>
              <a:tr h="174454">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S5-235772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LS on Approval of </a:t>
                      </a:r>
                      <a:r>
                        <a:rPr lang="en-US" sz="1100" dirty="0" err="1">
                          <a:effectLst/>
                          <a:latin typeface="Arial" panose="020B0604020202020204" pitchFamily="34" charset="0"/>
                          <a:ea typeface="Calibri" panose="020F0502020204030204" pitchFamily="34" charset="0"/>
                          <a:cs typeface="Arial" panose="020B0604020202020204" pitchFamily="34" charset="0"/>
                        </a:rPr>
                        <a:t>eQoE</a:t>
                      </a:r>
                      <a:r>
                        <a:rPr lang="en-US" sz="1100" dirty="0">
                          <a:effectLst/>
                          <a:latin typeface="Arial" panose="020B0604020202020204" pitchFamily="34" charset="0"/>
                          <a:ea typeface="Calibri" panose="020F0502020204030204" pitchFamily="34" charset="0"/>
                          <a:cs typeface="Arial" panose="020B0604020202020204" pitchFamily="34" charset="0"/>
                        </a:rPr>
                        <a:t> CRs for NR</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RAN2</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S5-235026</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S5-235782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to: LS on area scope for </a:t>
                      </a:r>
                      <a:r>
                        <a:rPr lang="en-US" sz="1100" dirty="0" err="1">
                          <a:effectLst/>
                          <a:latin typeface="Arial" panose="020B0604020202020204" pitchFamily="34" charset="0"/>
                          <a:ea typeface="Calibri" panose="020F0502020204030204" pitchFamily="34" charset="0"/>
                          <a:cs typeface="Arial" panose="020B0604020202020204" pitchFamily="34" charset="0"/>
                        </a:rPr>
                        <a:t>QoE</a:t>
                      </a:r>
                      <a:r>
                        <a:rPr lang="en-US" sz="1100" dirty="0">
                          <a:effectLst/>
                          <a:latin typeface="Arial" panose="020B0604020202020204" pitchFamily="34" charset="0"/>
                          <a:ea typeface="Calibri" panose="020F0502020204030204" pitchFamily="34" charset="0"/>
                          <a:cs typeface="Arial" panose="020B0604020202020204" pitchFamily="34" charset="0"/>
                        </a:rPr>
                        <a:t> measurements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RAN2</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S5-235027</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17411">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S5-235542</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LS on the feasibility of introducing assistance information for handling of </a:t>
                      </a:r>
                      <a:r>
                        <a:rPr lang="en-US" sz="1100" dirty="0" err="1">
                          <a:effectLst/>
                          <a:latin typeface="Arial" panose="020B0604020202020204" pitchFamily="34" charset="0"/>
                          <a:ea typeface="Calibri" panose="020F0502020204030204" pitchFamily="34" charset="0"/>
                          <a:cs typeface="Arial" panose="020B0604020202020204" pitchFamily="34" charset="0"/>
                        </a:rPr>
                        <a:t>QoE</a:t>
                      </a:r>
                      <a:r>
                        <a:rPr lang="en-US" sz="1100" dirty="0">
                          <a:effectLst/>
                          <a:latin typeface="Arial" panose="020B0604020202020204" pitchFamily="34" charset="0"/>
                          <a:ea typeface="Calibri" panose="020F0502020204030204" pitchFamily="34" charset="0"/>
                          <a:cs typeface="Arial" panose="020B0604020202020204" pitchFamily="34" charset="0"/>
                        </a:rPr>
                        <a:t> reporting during RAN overload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RAN3</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S5-235028</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8723062"/>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S5-235781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to: LS on collecting </a:t>
                      </a:r>
                      <a:r>
                        <a:rPr lang="en-US" sz="1100" dirty="0" err="1">
                          <a:effectLst/>
                          <a:latin typeface="Arial" panose="020B0604020202020204" pitchFamily="34" charset="0"/>
                          <a:ea typeface="Calibri" panose="020F0502020204030204" pitchFamily="34" charset="0"/>
                          <a:cs typeface="Arial" panose="020B0604020202020204" pitchFamily="34" charset="0"/>
                        </a:rPr>
                        <a:t>QoE</a:t>
                      </a:r>
                      <a:r>
                        <a:rPr lang="en-US" sz="1100" dirty="0">
                          <a:effectLst/>
                          <a:latin typeface="Arial" panose="020B0604020202020204" pitchFamily="34" charset="0"/>
                          <a:ea typeface="Calibri" panose="020F0502020204030204" pitchFamily="34" charset="0"/>
                          <a:cs typeface="Arial" panose="020B0604020202020204" pitchFamily="34" charset="0"/>
                        </a:rPr>
                        <a:t> measurements per MBS service area and MBS session ID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RAN3</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S5-235031</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7868007"/>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S5-235774</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to: Response to Reply LS on Support of network slices which have area of service not matching deployed tracking areas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RAN3</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S5-235032</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8737798"/>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S5-235775</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LS on Multiple </a:t>
                      </a:r>
                      <a:r>
                        <a:rPr lang="en-US" sz="1100" dirty="0" err="1">
                          <a:effectLst/>
                          <a:latin typeface="Arial" panose="020B0604020202020204" pitchFamily="34" charset="0"/>
                          <a:ea typeface="Calibri" panose="020F0502020204030204" pitchFamily="34" charset="0"/>
                          <a:cs typeface="Arial" panose="020B0604020202020204" pitchFamily="34" charset="0"/>
                        </a:rPr>
                        <a:t>TraceMDT</a:t>
                      </a:r>
                      <a:r>
                        <a:rPr lang="en-US" sz="1100" dirty="0">
                          <a:effectLst/>
                          <a:latin typeface="Arial" panose="020B0604020202020204" pitchFamily="34" charset="0"/>
                          <a:ea typeface="Calibri" panose="020F0502020204030204" pitchFamily="34" charset="0"/>
                          <a:cs typeface="Arial" panose="020B0604020202020204" pitchFamily="34" charset="0"/>
                        </a:rPr>
                        <a:t> configurations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RAN3</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S5-235035</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8707933"/>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S5-235777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to LS on AI/ML for NG-RAN Energy Saving Energy Cost index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RAN3</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S5-235036</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9458573"/>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S5-236128</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LS reply to LS on Cell ID (re)configuration for mobile IAB cell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RAN3</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S5-235037</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66400"/>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S5-235364</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to LS on customer acceptance of limited QoS degradation to save energy in the network</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SA1</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S5-235038</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7952882"/>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S5-235454</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LS to SA2 on improved KPIs involving end-to-end data volume transfer time analytics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SA2</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S5-235041</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9352906"/>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S5-235776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LS on OAM input data for QoS Sustainability Analytics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SA2</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S5-235043</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5493182"/>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S5-235729</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LS MDAF service discovery by NWDAF</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SA2</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S5-235044</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0541794"/>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S5-235778</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to LS on 3GPP work on energy efficiency</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SA4</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S5-235046</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12714464"/>
                  </a:ext>
                </a:extLst>
              </a:tr>
              <a:tr h="217411">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S5-236127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Reply to S6_on_clarification on EAS instantiation duration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SA6</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fr-FR" sz="1100" dirty="0">
                          <a:effectLst/>
                          <a:latin typeface="Arial" panose="020B0604020202020204" pitchFamily="34" charset="0"/>
                          <a:ea typeface="Calibri" panose="020F0502020204030204" pitchFamily="34" charset="0"/>
                          <a:cs typeface="Arial" panose="020B0604020202020204" pitchFamily="34" charset="0"/>
                        </a:rPr>
                        <a:t>S5-235049</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58376880"/>
                  </a:ext>
                </a:extLst>
              </a:tr>
            </a:tbl>
          </a:graphicData>
        </a:graphic>
      </p:graphicFrame>
    </p:spTree>
    <p:extLst>
      <p:ext uri="{BB962C8B-B14F-4D97-AF65-F5344CB8AC3E}">
        <p14:creationId xmlns:p14="http://schemas.microsoft.com/office/powerpoint/2010/main" val="3383942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7E9B9EDE-7754-438E-8B04-D60238AD1214}"/>
              </a:ext>
            </a:extLst>
          </p:cNvPr>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Work Items</a:t>
            </a:r>
          </a:p>
        </p:txBody>
      </p:sp>
      <p:graphicFrame>
        <p:nvGraphicFramePr>
          <p:cNvPr id="5" name="表格 4">
            <a:extLst>
              <a:ext uri="{FF2B5EF4-FFF2-40B4-BE49-F238E27FC236}">
                <a16:creationId xmlns:a16="http://schemas.microsoft.com/office/drawing/2014/main" id="{C874E254-74F3-42D0-9A45-A63CCF1B427B}"/>
              </a:ext>
            </a:extLst>
          </p:cNvPr>
          <p:cNvGraphicFramePr>
            <a:graphicFrameLocks noGrp="1"/>
          </p:cNvGraphicFramePr>
          <p:nvPr>
            <p:extLst>
              <p:ext uri="{D42A27DB-BD31-4B8C-83A1-F6EECF244321}">
                <p14:modId xmlns:p14="http://schemas.microsoft.com/office/powerpoint/2010/main" val="1174387306"/>
              </p:ext>
            </p:extLst>
          </p:nvPr>
        </p:nvGraphicFramePr>
        <p:xfrm>
          <a:off x="110690" y="1464734"/>
          <a:ext cx="11902964" cy="2286181"/>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2">
                  <a:extLst>
                    <a:ext uri="{9D8B030D-6E8A-4147-A177-3AD203B41FA5}">
                      <a16:colId xmlns:a16="http://schemas.microsoft.com/office/drawing/2014/main" val="20002"/>
                    </a:ext>
                  </a:extLst>
                </a:gridCol>
                <a:gridCol w="3312728">
                  <a:extLst>
                    <a:ext uri="{9D8B030D-6E8A-4147-A177-3AD203B41FA5}">
                      <a16:colId xmlns:a16="http://schemas.microsoft.com/office/drawing/2014/main" val="20003"/>
                    </a:ext>
                  </a:extLst>
                </a:gridCol>
                <a:gridCol w="2182949">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Intelligence and Automation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algn="ctr" defTabSz="1219170" rtl="0" eaLnBrk="1" latinLnBrk="0" hangingPunct="1"/>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2477922"/>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Management Architecture and Mechanisms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91012709"/>
                  </a:ext>
                </a:extLst>
              </a:tr>
              <a:tr h="268821">
                <a:tc>
                  <a:txBody>
                    <a:bodyPr/>
                    <a:lstStyle/>
                    <a:p>
                      <a:pPr marL="53975" indent="0"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endParaRPr lang="en-US" sz="11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endParaRPr lang="en-US" sz="11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0670003"/>
                  </a:ext>
                </a:extLst>
              </a:tr>
              <a:tr h="268821">
                <a:tc>
                  <a:txBody>
                    <a:bodyPr/>
                    <a:lstStyle/>
                    <a:p>
                      <a:pPr marL="53975" indent="0"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endParaRPr lang="en-US" sz="11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endParaRPr lang="en-US" sz="11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0367696"/>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Support of New Services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8051382"/>
                  </a:ext>
                </a:extLst>
              </a:tr>
              <a:tr h="268821">
                <a:tc>
                  <a:txBody>
                    <a:bodyPr/>
                    <a:lstStyle/>
                    <a:p>
                      <a:pPr marL="53975" indent="0" algn="ctr"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endParaRPr lang="en-US" sz="1100" b="0" i="0" u="none" strike="noStrike" dirty="0">
                        <a:solidFill>
                          <a:srgbClr val="000000"/>
                        </a:solidFill>
                        <a:effectLst/>
                        <a:latin typeface="Calibri" panose="020F0502020204030204" pitchFamily="34" charset="0"/>
                      </a:endParaRPr>
                    </a:p>
                  </a:txBody>
                  <a:tcPr marL="6350" marR="6350" marT="635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endParaRPr lang="en-US" sz="11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107153"/>
                  </a:ext>
                </a:extLst>
              </a:tr>
            </a:tbl>
          </a:graphicData>
        </a:graphic>
      </p:graphicFrame>
      <p:sp>
        <p:nvSpPr>
          <p:cNvPr id="2" name="TextBox 1">
            <a:extLst>
              <a:ext uri="{FF2B5EF4-FFF2-40B4-BE49-F238E27FC236}">
                <a16:creationId xmlns:a16="http://schemas.microsoft.com/office/drawing/2014/main" id="{335ACC4D-32CC-4C5B-8D4F-921AFE2A7C56}"/>
              </a:ext>
            </a:extLst>
          </p:cNvPr>
          <p:cNvSpPr txBox="1"/>
          <p:nvPr/>
        </p:nvSpPr>
        <p:spPr>
          <a:xfrm>
            <a:off x="1510748" y="1475909"/>
            <a:ext cx="8014915" cy="2246769"/>
          </a:xfrm>
          <a:prstGeom prst="rect">
            <a:avLst/>
          </a:prstGeom>
          <a:solidFill>
            <a:schemeClr val="bg1"/>
          </a:solidFill>
        </p:spPr>
        <p:txBody>
          <a:bodyPr wrap="square" rtlCol="0" anchor="ctr">
            <a:spAutoFit/>
          </a:bodyPr>
          <a:lstStyle/>
          <a:p>
            <a:pPr algn="ctr"/>
            <a:endParaRPr lang="fr-FR" sz="2800" dirty="0"/>
          </a:p>
          <a:p>
            <a:pPr algn="ctr"/>
            <a:endParaRPr lang="fr-FR" sz="2800" dirty="0"/>
          </a:p>
          <a:p>
            <a:pPr algn="ctr"/>
            <a:r>
              <a:rPr lang="fr-FR" sz="2800" dirty="0"/>
              <a:t>No New Work Item at </a:t>
            </a:r>
            <a:r>
              <a:rPr lang="fr-FR" sz="2800" dirty="0" err="1"/>
              <a:t>this</a:t>
            </a:r>
            <a:r>
              <a:rPr lang="fr-FR" sz="2800" dirty="0"/>
              <a:t> meeting</a:t>
            </a:r>
          </a:p>
          <a:p>
            <a:pPr algn="ctr"/>
            <a:endParaRPr lang="fr-FR" sz="2800" dirty="0"/>
          </a:p>
          <a:p>
            <a:pPr algn="ctr"/>
            <a:endParaRPr lang="en-US" sz="2800" dirty="0"/>
          </a:p>
        </p:txBody>
      </p:sp>
    </p:spTree>
    <p:extLst>
      <p:ext uri="{BB962C8B-B14F-4D97-AF65-F5344CB8AC3E}">
        <p14:creationId xmlns:p14="http://schemas.microsoft.com/office/powerpoint/2010/main" val="34718108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Rel-18 Study / Work Items</a:t>
            </a:r>
          </a:p>
        </p:txBody>
      </p:sp>
      <p:graphicFrame>
        <p:nvGraphicFramePr>
          <p:cNvPr id="3" name="表格 2"/>
          <p:cNvGraphicFramePr>
            <a:graphicFrameLocks noGrp="1"/>
          </p:cNvGraphicFramePr>
          <p:nvPr>
            <p:extLst>
              <p:ext uri="{D42A27DB-BD31-4B8C-83A1-F6EECF244321}">
                <p14:modId xmlns:p14="http://schemas.microsoft.com/office/powerpoint/2010/main" val="3814891524"/>
              </p:ext>
            </p:extLst>
          </p:nvPr>
        </p:nvGraphicFramePr>
        <p:xfrm>
          <a:off x="110690" y="1464734"/>
          <a:ext cx="11902965" cy="724068"/>
        </p:xfrm>
        <a:graphic>
          <a:graphicData uri="http://schemas.openxmlformats.org/drawingml/2006/table">
            <a:tbl>
              <a:tblPr/>
              <a:tblGrid>
                <a:gridCol w="1064967">
                  <a:extLst>
                    <a:ext uri="{9D8B030D-6E8A-4147-A177-3AD203B41FA5}">
                      <a16:colId xmlns:a16="http://schemas.microsoft.com/office/drawing/2014/main" val="20000"/>
                    </a:ext>
                  </a:extLst>
                </a:gridCol>
                <a:gridCol w="1041763">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0" i="0" u="none" strike="noStrike" kern="1200" dirty="0" err="1">
                          <a:solidFill>
                            <a:srgbClr val="000000"/>
                          </a:solidFill>
                          <a:effectLst/>
                          <a:latin typeface="Calibri" panose="020F0502020204030204" pitchFamily="34" charset="0"/>
                          <a:ea typeface="+mn-ea"/>
                          <a:cs typeface="+mn-cs"/>
                        </a:rPr>
                        <a:t>Tdoc</a:t>
                      </a:r>
                      <a:endParaRPr lang="en-GB" altLang="zh-CN" sz="1200" b="0" i="0" u="none" strike="noStrike" kern="1200" dirty="0">
                        <a:solidFill>
                          <a:srgbClr val="000000"/>
                        </a:solidFill>
                        <a:effectLst/>
                        <a:latin typeface="Calibri" panose="020F0502020204030204" pitchFamily="34" charset="0"/>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S5-235870</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effectLst/>
                          <a:latin typeface="Arial" panose="020B0604020202020204" pitchFamily="34" charset="0"/>
                          <a:ea typeface="+mn-ea"/>
                          <a:cs typeface="Arial" panose="020B0604020202020204" pitchFamily="34" charset="0"/>
                        </a:rPr>
                        <a:t>WID </a:t>
                      </a:r>
                      <a:r>
                        <a:rPr lang="fr-FR" altLang="zh-CN" sz="1100" kern="1200" dirty="0" err="1">
                          <a:solidFill>
                            <a:schemeClr val="tx1"/>
                          </a:solidFill>
                          <a:effectLst/>
                          <a:latin typeface="Arial" panose="020B0604020202020204" pitchFamily="34" charset="0"/>
                          <a:ea typeface="+mn-ea"/>
                          <a:cs typeface="Arial" panose="020B0604020202020204" pitchFamily="34" charset="0"/>
                        </a:rPr>
                        <a:t>Revised</a:t>
                      </a:r>
                      <a:endParaRPr lang="en-US" altLang="zh-CN" sz="1100" kern="1200" dirty="0">
                        <a:solidFill>
                          <a:schemeClr val="tx1"/>
                        </a:solidFill>
                        <a:effectLst/>
                        <a:latin typeface="Arial" panose="020B0604020202020204" pitchFamily="34" charset="0"/>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100" kern="1200" dirty="0">
                          <a:solidFill>
                            <a:schemeClr val="tx1"/>
                          </a:solidFill>
                          <a:effectLst/>
                          <a:latin typeface="Arial" panose="020B0604020202020204" pitchFamily="34" charset="0"/>
                          <a:ea typeface="+mn-ea"/>
                          <a:cs typeface="Arial" panose="020B0604020202020204" pitchFamily="34" charset="0"/>
                        </a:rPr>
                        <a:t>Rel-18</a:t>
                      </a:r>
                      <a:endParaRPr lang="en-US" sz="11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Revised WID on Service Based Management Architecture (SBMA)</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Nokia, Nokia Shanghai Bell</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7413575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Documents endorsed by OA&amp;M</a:t>
            </a:r>
          </a:p>
        </p:txBody>
      </p:sp>
      <p:graphicFrame>
        <p:nvGraphicFramePr>
          <p:cNvPr id="6" name="Group 76"/>
          <p:cNvGraphicFramePr>
            <a:graphicFrameLocks/>
          </p:cNvGraphicFramePr>
          <p:nvPr>
            <p:extLst>
              <p:ext uri="{D42A27DB-BD31-4B8C-83A1-F6EECF244321}">
                <p14:modId xmlns:p14="http://schemas.microsoft.com/office/powerpoint/2010/main" val="477895854"/>
              </p:ext>
            </p:extLst>
          </p:nvPr>
        </p:nvGraphicFramePr>
        <p:xfrm>
          <a:off x="351418" y="1558060"/>
          <a:ext cx="11537378" cy="2435860"/>
        </p:xfrm>
        <a:graphic>
          <a:graphicData uri="http://schemas.openxmlformats.org/drawingml/2006/table">
            <a:tbl>
              <a:tblPr/>
              <a:tblGrid>
                <a:gridCol w="1040524">
                  <a:extLst>
                    <a:ext uri="{9D8B030D-6E8A-4147-A177-3AD203B41FA5}">
                      <a16:colId xmlns:a16="http://schemas.microsoft.com/office/drawing/2014/main" val="20000"/>
                    </a:ext>
                  </a:extLst>
                </a:gridCol>
                <a:gridCol w="5030108">
                  <a:extLst>
                    <a:ext uri="{9D8B030D-6E8A-4147-A177-3AD203B41FA5}">
                      <a16:colId xmlns:a16="http://schemas.microsoft.com/office/drawing/2014/main" val="20001"/>
                    </a:ext>
                  </a:extLst>
                </a:gridCol>
                <a:gridCol w="2733373">
                  <a:extLst>
                    <a:ext uri="{9D8B030D-6E8A-4147-A177-3AD203B41FA5}">
                      <a16:colId xmlns:a16="http://schemas.microsoft.com/office/drawing/2014/main" val="20002"/>
                    </a:ext>
                  </a:extLst>
                </a:gridCol>
                <a:gridCol w="2733373">
                  <a:extLst>
                    <a:ext uri="{9D8B030D-6E8A-4147-A177-3AD203B41FA5}">
                      <a16:colId xmlns:a16="http://schemas.microsoft.com/office/drawing/2014/main" val="20003"/>
                    </a:ext>
                  </a:extLst>
                </a:gridCol>
              </a:tblGrid>
              <a:tr h="365305">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err="1">
                          <a:solidFill>
                            <a:schemeClr val="tx1"/>
                          </a:solidFill>
                          <a:latin typeface="+mn-lt"/>
                          <a:ea typeface="+mn-ea"/>
                          <a:cs typeface="+mn-cs"/>
                        </a:rPr>
                        <a:t>TDoc</a:t>
                      </a:r>
                      <a:endParaRPr lang="en-GB" altLang="zh-CN" sz="12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Potential related topics and related groups</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4199">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S5-236126</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SA5 Collection of Rel-19 potential topics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SA5 Vice chair (Huawei)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30719">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S5-235690</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Service Management</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Ericsson</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230719">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S5-235453</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DP on SA2 LS for improved KPIs involving end-to-end data volume transfer time analytics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Intel, Verizon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22365904"/>
                  </a:ext>
                </a:extLst>
              </a:tr>
              <a:tr h="230719">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S5-235145</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Discussion paper on Using Forge-Git as the primary storage for Code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Ericsson</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100" b="0" i="0" u="none" strike="noStrike" kern="1200" dirty="0">
                          <a:solidFill>
                            <a:srgbClr val="000000"/>
                          </a:solidFill>
                          <a:effectLst/>
                          <a:latin typeface="Arial" panose="020B0604020202020204" pitchFamily="34" charset="0"/>
                          <a:ea typeface="+mn-ea"/>
                          <a:cs typeface="Arial" panose="020B0604020202020204" pitchFamily="34" charset="0"/>
                        </a:rPr>
                        <a:t>CT </a:t>
                      </a:r>
                      <a:r>
                        <a:rPr lang="fr-FR" sz="1100" b="0" i="0" u="none" strike="noStrike" kern="1200" dirty="0" err="1">
                          <a:solidFill>
                            <a:srgbClr val="000000"/>
                          </a:solidFill>
                          <a:effectLst/>
                          <a:latin typeface="Arial" panose="020B0604020202020204" pitchFamily="34" charset="0"/>
                          <a:ea typeface="+mn-ea"/>
                          <a:cs typeface="Arial" panose="020B0604020202020204" pitchFamily="34" charset="0"/>
                        </a:rPr>
                        <a:t>WGs</a:t>
                      </a:r>
                      <a:endParaRPr lang="en-US" sz="11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12973909"/>
                  </a:ext>
                </a:extLst>
              </a:tr>
              <a:tr h="230719">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S5-235664</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Discussion paper on GST version and Release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L.M. Ericsson Limited, Deutsche Telekom, Telefonica, 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90477666"/>
                  </a:ext>
                </a:extLst>
              </a:tr>
              <a:tr h="230719">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S5-235370</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Living document on 3GPP work on energy efficiency</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Huawei, Deutsche Telekom</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100" b="0" i="0" u="none" strike="noStrike" kern="1200" dirty="0">
                          <a:solidFill>
                            <a:srgbClr val="000000"/>
                          </a:solidFill>
                          <a:effectLst/>
                          <a:latin typeface="Arial" panose="020B0604020202020204" pitchFamily="34" charset="0"/>
                          <a:ea typeface="+mn-ea"/>
                          <a:cs typeface="Arial" panose="020B0604020202020204" pitchFamily="34" charset="0"/>
                        </a:rPr>
                        <a:t>All 3GPP </a:t>
                      </a:r>
                      <a:r>
                        <a:rPr lang="fr-FR" sz="1100" b="0" i="0" u="none" strike="noStrike" kern="1200" dirty="0" err="1">
                          <a:solidFill>
                            <a:srgbClr val="000000"/>
                          </a:solidFill>
                          <a:effectLst/>
                          <a:latin typeface="Arial" panose="020B0604020202020204" pitchFamily="34" charset="0"/>
                          <a:ea typeface="+mn-ea"/>
                          <a:cs typeface="Arial" panose="020B0604020202020204" pitchFamily="34" charset="0"/>
                        </a:rPr>
                        <a:t>WGs</a:t>
                      </a:r>
                      <a:endParaRPr lang="en-US" sz="11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03077998"/>
                  </a:ext>
                </a:extLst>
              </a:tr>
              <a:tr h="230719">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S5-235814</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Arial" panose="020B0604020202020204" pitchFamily="34" charset="0"/>
                          <a:cs typeface="Arial" panose="020B0604020202020204" pitchFamily="34" charset="0"/>
                        </a:rPr>
                        <a:t>DP on discovery and retrieval of stored management data</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fr-FR" sz="1100" b="0" i="0" u="none" strike="noStrike" dirty="0">
                          <a:solidFill>
                            <a:srgbClr val="000000"/>
                          </a:solidFill>
                          <a:effectLst/>
                          <a:latin typeface="Arial" panose="020B0604020202020204" pitchFamily="34" charset="0"/>
                          <a:cs typeface="Arial" panose="020B0604020202020204" pitchFamily="34" charset="0"/>
                        </a:rPr>
                        <a:t>Microsoft</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24388352"/>
                  </a:ext>
                </a:extLst>
              </a:tr>
            </a:tbl>
          </a:graphicData>
        </a:graphic>
      </p:graphicFrame>
    </p:spTree>
    <p:extLst>
      <p:ext uri="{BB962C8B-B14F-4D97-AF65-F5344CB8AC3E}">
        <p14:creationId xmlns:p14="http://schemas.microsoft.com/office/powerpoint/2010/main" val="312137741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31C0ADB-201A-45A1-ADA8-1A32868D5A49}"/>
              </a:ext>
            </a:extLst>
          </p:cNvPr>
          <p:cNvSpPr txBox="1">
            <a:spLocks/>
          </p:cNvSpPr>
          <p:nvPr/>
        </p:nvSpPr>
        <p:spPr>
          <a:xfrm>
            <a:off x="205572" y="271492"/>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information</a:t>
            </a:r>
            <a:endParaRPr lang="sv-SE" sz="2800" kern="0" dirty="0"/>
          </a:p>
        </p:txBody>
      </p:sp>
      <p:sp>
        <p:nvSpPr>
          <p:cNvPr id="7" name="矩形 6">
            <a:extLst>
              <a:ext uri="{FF2B5EF4-FFF2-40B4-BE49-F238E27FC236}">
                <a16:creationId xmlns:a16="http://schemas.microsoft.com/office/drawing/2014/main" id="{70ED5907-CFC5-4DE3-90CF-BE4E14845504}"/>
              </a:ext>
            </a:extLst>
          </p:cNvPr>
          <p:cNvSpPr/>
          <p:nvPr/>
        </p:nvSpPr>
        <p:spPr>
          <a:xfrm>
            <a:off x="792480" y="1361404"/>
            <a:ext cx="10607040" cy="3046988"/>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800" b="1" dirty="0">
                <a:solidFill>
                  <a:srgbClr val="0000FF"/>
                </a:solidFill>
                <a:latin typeface="+mn-lt"/>
                <a:cs typeface="Arial" charset="0"/>
              </a:rPr>
              <a:t>Forge related: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S5‑235145 Discussion paper on Using Forge-Git as the primary storage for Code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S5‑236113 Add Forge as a potential normative storage for Code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S5‑236114 Add Forge as a potential normative storage for Stage 3 </a:t>
            </a:r>
            <a:r>
              <a:rPr lang="en-US" altLang="zh-CN" sz="1200" dirty="0" err="1">
                <a:solidFill>
                  <a:prstClr val="black"/>
                </a:solidFill>
                <a:latin typeface="+mn-lt"/>
                <a:cs typeface="Arial" charset="0"/>
              </a:rPr>
              <a:t>OpenAPI</a:t>
            </a:r>
            <a:r>
              <a:rPr lang="en-US" altLang="zh-CN" sz="1200" dirty="0">
                <a:solidFill>
                  <a:prstClr val="black"/>
                </a:solidFill>
                <a:latin typeface="+mn-lt"/>
                <a:cs typeface="Arial" charset="0"/>
              </a:rPr>
              <a:t> code</a:t>
            </a:r>
          </a:p>
          <a:p>
            <a:pPr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r>
              <a:rPr lang="en-US" altLang="zh-CN" sz="1800" b="1" dirty="0">
                <a:solidFill>
                  <a:srgbClr val="0000FF"/>
                </a:solidFill>
                <a:latin typeface="+mn-lt"/>
                <a:cs typeface="Arial" charset="0"/>
              </a:rPr>
              <a:t>Rel-18&amp;Rel-19 time plan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S5‑235580 Rel-18 &amp; Rel-19 time plan proposal for OAM</a:t>
            </a:r>
          </a:p>
          <a:p>
            <a:pPr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r>
              <a:rPr lang="en-US" altLang="zh-CN" sz="1800" b="1" dirty="0">
                <a:solidFill>
                  <a:srgbClr val="0000FF"/>
                </a:solidFill>
                <a:latin typeface="+mn-lt"/>
                <a:cs typeface="Arial" charset="0"/>
              </a:rPr>
              <a:t>Latest </a:t>
            </a:r>
            <a:r>
              <a:rPr lang="en-US" altLang="zh-CN" sz="1800" b="1" dirty="0" err="1">
                <a:solidFill>
                  <a:srgbClr val="0000FF"/>
                </a:solidFill>
                <a:latin typeface="+mn-lt"/>
                <a:cs typeface="Arial" charset="0"/>
              </a:rPr>
              <a:t>WoP</a:t>
            </a:r>
            <a:r>
              <a:rPr lang="en-US" altLang="zh-CN" sz="1800" b="1" dirty="0">
                <a:solidFill>
                  <a:srgbClr val="0000FF"/>
                </a:solidFill>
                <a:latin typeface="+mn-lt"/>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S5‑235015 Collection of Rel-18 3GPP SA5 OAM </a:t>
            </a:r>
            <a:r>
              <a:rPr lang="en-US" altLang="zh-CN" sz="1200" dirty="0" err="1">
                <a:solidFill>
                  <a:prstClr val="black"/>
                </a:solidFill>
                <a:latin typeface="+mn-lt"/>
                <a:cs typeface="Arial" charset="0"/>
              </a:rPr>
              <a:t>WoP</a:t>
            </a: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r>
              <a:rPr lang="en-US" altLang="zh-CN" sz="1800" b="1" dirty="0">
                <a:solidFill>
                  <a:srgbClr val="0000FF"/>
                </a:solidFill>
                <a:latin typeface="+mn-lt"/>
                <a:cs typeface="Arial" charset="0"/>
              </a:rPr>
              <a:t>Rel-19 topics: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S5‑236126 SA5 Collection of Rel-19 potential topics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S5‑236129 Rel-19 topic OAM moderator list</a:t>
            </a:r>
          </a:p>
        </p:txBody>
      </p:sp>
    </p:spTree>
    <p:extLst>
      <p:ext uri="{BB962C8B-B14F-4D97-AF65-F5344CB8AC3E}">
        <p14:creationId xmlns:p14="http://schemas.microsoft.com/office/powerpoint/2010/main" val="531601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(SA5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159548612"/>
              </p:ext>
            </p:extLst>
          </p:nvPr>
        </p:nvGraphicFramePr>
        <p:xfrm>
          <a:off x="417285" y="1446580"/>
          <a:ext cx="11357429" cy="1256571"/>
        </p:xfrm>
        <a:graphic>
          <a:graphicData uri="http://schemas.openxmlformats.org/drawingml/2006/table">
            <a:tbl>
              <a:tblPr firstRow="1" bandRow="1">
                <a:tableStyleId>{5C22544A-7EE6-4342-B048-85BDC9FD1C3A}</a:tableStyleId>
              </a:tblPr>
              <a:tblGrid>
                <a:gridCol w="996348">
                  <a:extLst>
                    <a:ext uri="{9D8B030D-6E8A-4147-A177-3AD203B41FA5}">
                      <a16:colId xmlns:a16="http://schemas.microsoft.com/office/drawing/2014/main" val="570476699"/>
                    </a:ext>
                  </a:extLst>
                </a:gridCol>
                <a:gridCol w="6778454">
                  <a:extLst>
                    <a:ext uri="{9D8B030D-6E8A-4147-A177-3AD203B41FA5}">
                      <a16:colId xmlns:a16="http://schemas.microsoft.com/office/drawing/2014/main" val="2618836924"/>
                    </a:ext>
                  </a:extLst>
                </a:gridCol>
                <a:gridCol w="1437299">
                  <a:extLst>
                    <a:ext uri="{9D8B030D-6E8A-4147-A177-3AD203B41FA5}">
                      <a16:colId xmlns:a16="http://schemas.microsoft.com/office/drawing/2014/main" val="3016348962"/>
                    </a:ext>
                  </a:extLst>
                </a:gridCol>
                <a:gridCol w="1324014">
                  <a:extLst>
                    <a:ext uri="{9D8B030D-6E8A-4147-A177-3AD203B41FA5}">
                      <a16:colId xmlns:a16="http://schemas.microsoft.com/office/drawing/2014/main" val="3690116950"/>
                    </a:ext>
                  </a:extLst>
                </a:gridCol>
                <a:gridCol w="821314">
                  <a:extLst>
                    <a:ext uri="{9D8B030D-6E8A-4147-A177-3AD203B41FA5}">
                      <a16:colId xmlns:a16="http://schemas.microsoft.com/office/drawing/2014/main" val="2952368263"/>
                    </a:ext>
                  </a:extLst>
                </a:gridCol>
              </a:tblGrid>
              <a:tr h="323121">
                <a:tc>
                  <a:txBody>
                    <a:bodyPr/>
                    <a:lstStyle/>
                    <a:p>
                      <a:pPr algn="ctr"/>
                      <a:r>
                        <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Tdoc</a:t>
                      </a:r>
                      <a:endParaRPr lang="sv-SE" sz="14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Title</a:t>
                      </a:r>
                      <a:endPar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0">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2"/>
                        </a:rPr>
                        <a:t>S5-235020</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having </a:t>
                      </a:r>
                      <a:r>
                        <a:rPr lang="en-US" sz="1100" b="0" i="0" u="none" strike="noStrike" dirty="0" err="1">
                          <a:solidFill>
                            <a:srgbClr val="000000"/>
                          </a:solidFill>
                          <a:effectLst/>
                          <a:latin typeface="Arial" panose="020B0604020202020204" pitchFamily="34" charset="0"/>
                          <a:cs typeface="Arial" panose="020B0604020202020204" pitchFamily="34" charset="0"/>
                        </a:rPr>
                        <a:t>OpenAPI</a:t>
                      </a:r>
                      <a:r>
                        <a:rPr lang="en-US" sz="1100" b="0" i="0" u="none" strike="noStrike" dirty="0">
                          <a:solidFill>
                            <a:srgbClr val="000000"/>
                          </a:solidFill>
                          <a:effectLst/>
                          <a:latin typeface="Arial" panose="020B0604020202020204" pitchFamily="34" charset="0"/>
                          <a:cs typeface="Arial" panose="020B0604020202020204" pitchFamily="34" charset="0"/>
                        </a:rPr>
                        <a:t> changes only in GitLab</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C1-234390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altLang="en-US"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0">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3"/>
                        </a:rPr>
                        <a:t>S5-235022</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having </a:t>
                      </a:r>
                      <a:r>
                        <a:rPr lang="en-US" sz="1100" b="0" i="0" u="none" strike="noStrike" dirty="0" err="1">
                          <a:solidFill>
                            <a:srgbClr val="000000"/>
                          </a:solidFill>
                          <a:effectLst/>
                          <a:latin typeface="Arial" panose="020B0604020202020204" pitchFamily="34" charset="0"/>
                          <a:cs typeface="Arial" panose="020B0604020202020204" pitchFamily="34" charset="0"/>
                        </a:rPr>
                        <a:t>OpenAPI</a:t>
                      </a:r>
                      <a:r>
                        <a:rPr lang="en-US" sz="1100" b="0" i="0" u="none" strike="noStrike" dirty="0">
                          <a:solidFill>
                            <a:srgbClr val="000000"/>
                          </a:solidFill>
                          <a:effectLst/>
                          <a:latin typeface="Arial" panose="020B0604020202020204" pitchFamily="34" charset="0"/>
                          <a:cs typeface="Arial" panose="020B0604020202020204" pitchFamily="34" charset="0"/>
                        </a:rPr>
                        <a:t> changes only in GitLab</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C3-232461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altLang="en-US"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0">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4"/>
                        </a:rPr>
                        <a:t>S5-235023</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having </a:t>
                      </a:r>
                      <a:r>
                        <a:rPr lang="en-US" sz="1100" b="0" i="0" u="none" strike="noStrike" dirty="0" err="1">
                          <a:solidFill>
                            <a:srgbClr val="000000"/>
                          </a:solidFill>
                          <a:effectLst/>
                          <a:latin typeface="Arial" panose="020B0604020202020204" pitchFamily="34" charset="0"/>
                          <a:cs typeface="Arial" panose="020B0604020202020204" pitchFamily="34" charset="0"/>
                        </a:rPr>
                        <a:t>OpenAPI</a:t>
                      </a:r>
                      <a:r>
                        <a:rPr lang="en-US" sz="1100" b="0" i="0" u="none" strike="noStrike" dirty="0">
                          <a:solidFill>
                            <a:srgbClr val="000000"/>
                          </a:solidFill>
                          <a:effectLst/>
                          <a:latin typeface="Arial" panose="020B0604020202020204" pitchFamily="34" charset="0"/>
                          <a:cs typeface="Arial" panose="020B0604020202020204" pitchFamily="34" charset="0"/>
                        </a:rPr>
                        <a:t> changes only in GitLab</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C4-232464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altLang="en-US"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5"/>
                        </a:rPr>
                        <a:t>S5-235052</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GSMA requirements regarding intermediaries in the roaming ecosystem and related LSs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SP-230763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altLang="en-US"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4277066"/>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6"/>
                        </a:rPr>
                        <a:t>S5-235215</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GSMA OPG PRDs publication and document name change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altLang="en-US"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188984"/>
                  </a:ext>
                </a:extLst>
              </a:tr>
            </a:tbl>
          </a:graphicData>
        </a:graphic>
      </p:graphicFrame>
    </p:spTree>
    <p:extLst>
      <p:ext uri="{BB962C8B-B14F-4D97-AF65-F5344CB8AC3E}">
        <p14:creationId xmlns:p14="http://schemas.microsoft.com/office/powerpoint/2010/main" val="7886753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223990</TotalTime>
  <Words>10729</Words>
  <Application>Microsoft Office PowerPoint</Application>
  <PresentationFormat>Widescreen</PresentationFormat>
  <Paragraphs>2184</Paragraphs>
  <Slides>38</Slides>
  <Notes>4</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38</vt:i4>
      </vt:variant>
    </vt:vector>
  </HeadingPairs>
  <TitlesOfParts>
    <vt:vector size="54" baseType="lpstr">
      <vt:lpstr>Microsoft YaHei UI</vt:lpstr>
      <vt:lpstr>Montserrat</vt:lpstr>
      <vt:lpstr>MS Mincho</vt:lpstr>
      <vt:lpstr>ＭＳ Ｐゴシック</vt:lpstr>
      <vt:lpstr>ＭＳ Ｐゴシック</vt:lpstr>
      <vt:lpstr>等线</vt:lpstr>
      <vt:lpstr>宋体</vt:lpstr>
      <vt:lpstr>宋体</vt:lpstr>
      <vt:lpstr>Microsoft YaHei</vt:lpstr>
      <vt:lpstr>Microsoft YaHei</vt:lpstr>
      <vt:lpstr>Arial</vt:lpstr>
      <vt:lpstr>Calibri</vt:lpstr>
      <vt:lpstr>Times New Roman</vt:lpstr>
      <vt:lpstr>Wingdings</vt:lpstr>
      <vt:lpstr>Office Theme</vt:lpstr>
      <vt:lpstr>1_Office Theme</vt:lpstr>
      <vt:lpstr>    SA5 OAM&amp;P Exec Report SA5#150, 21 – 25 August, 2023 Goteborg, Sweden</vt:lpstr>
      <vt:lpstr>Incoming LSs – OAM SWG level (1/2)</vt:lpstr>
      <vt:lpstr>Incoming LSs – OAM SWG level (2/2)</vt:lpstr>
      <vt:lpstr>Outgoing LSs – OAM SWG level </vt:lpstr>
      <vt:lpstr>PowerPoint Presentation</vt:lpstr>
      <vt:lpstr>PowerPoint Presentation</vt:lpstr>
      <vt:lpstr>PowerPoint Presentation</vt:lpstr>
      <vt:lpstr>PowerPoint Presentation</vt:lpstr>
      <vt:lpstr>Incoming LSs (SA5 level)</vt:lpstr>
      <vt:lpstr>Outgoing LSs (SA5 level)</vt:lpstr>
      <vt:lpstr>Overview of Rel-18 SA5 OAM ongoing WIs/SIs</vt:lpstr>
      <vt:lpstr>Summary - SA5 Rel-18 WI progress (1/2)</vt:lpstr>
      <vt:lpstr>Summary - SA5 Rel-18 WI progress (2/2)</vt:lpstr>
      <vt:lpstr>Rel-18 WI - Intelligence and Automation</vt:lpstr>
      <vt:lpstr>Rel-18 WI - Management Architecture and Mechanisms (1/4)</vt:lpstr>
      <vt:lpstr>Rel-18 WI - Management Architecture and Mechanisms (2/4)</vt:lpstr>
      <vt:lpstr>Rel-18 WI - Management Architecture and Mechanisms (3/4)</vt:lpstr>
      <vt:lpstr>Rel-18 WI - Management Architecture and Mechanisms (4/4)</vt:lpstr>
      <vt:lpstr>Rel-18 WI - Support of New Services</vt:lpstr>
      <vt:lpstr>Summary - Rel-18 SI - Intelligence and Automation </vt:lpstr>
      <vt:lpstr>Rel-18 SI - Intelligence and Automation (1/2) </vt:lpstr>
      <vt:lpstr>Rel-18 SI - Intelligence and Automation (2/2) </vt:lpstr>
      <vt:lpstr>Summary Rel-18 SI - Management Architecture and Mechanisms</vt:lpstr>
      <vt:lpstr>Rel-18 SI - Management Architecture and Mechanisms </vt:lpstr>
      <vt:lpstr>Summary - Rel-18 SI - Support of New Services</vt:lpstr>
      <vt:lpstr>Rel-18 SI - Support of New Services </vt:lpstr>
      <vt:lpstr>List of latest DraftCRs </vt:lpstr>
      <vt:lpstr>New action items from this meeting</vt:lpstr>
      <vt:lpstr>TRs / TSs to be sent to SA#101 </vt:lpstr>
      <vt:lpstr>TRs / TSs to be sent to Edithelp  </vt:lpstr>
      <vt:lpstr>Rapporteur calls (draft plan after SA5#150)</vt:lpstr>
      <vt:lpstr>Thank you!</vt:lpstr>
      <vt:lpstr>Leaders’ recommendation for SA5 OAM time planning in S5‑232763 Rel-18&amp;Rel-19 time plan proposal for OAM (Endorsed)</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v2</cp:lastModifiedBy>
  <cp:revision>5607</cp:revision>
  <dcterms:created xsi:type="dcterms:W3CDTF">2008-08-30T09:32:10Z</dcterms:created>
  <dcterms:modified xsi:type="dcterms:W3CDTF">2023-09-05T09:51:23Z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(3)Iz1TlEzWUW2Rb0VZrXkNLW7fzQgpDuTlS+Y1gbuUnbgQA52r1Tr/OI103cxWLHU3saCtTOpR
suLcHYbBZhzcrOPFRYn/sydB4pGUXbdkrevV7x6IvhFM8OolSJ/gQkfBS5OnSX4Sbi3eMJlF
Nyuf2og9QDjt9j3bbUsxtiBIspwHrkbZkt9suwJ48v35tB4FDrltHRgNnVHw2XFA7xoXXpnw
8jnDgUHRvhZKs/+98e</vt:lpwstr>
  </property>
  <property fmtid="{D5CDD505-2E9C-101B-9397-08002B2CF9AE}" pid="3" name="_2015_ms_pID_7253431">
    <vt:lpwstr>fP1JltchI521lCeQWO0dboklO8k3bs5O+bkS8Y6N6ddTQPE9f45RdV
bH0ERVwp0jPgmeyrjPo+69XRiNpiNih4/G3haNXr5Akwn5UMIoiLXY+X2YQzZdrog1PJqX4R
7zzDnyvqpbqAnJrSDuELdpA+6zMreyqcpnBZa050m+n5nJk+2TGNKDIfxruMlbKQFIrAzv61
rgsO92NT+iA4Wn/Ijtmq31C3ijc0NbPF8yhQ</vt:lpwstr>
  </property>
  <property fmtid="{D5CDD505-2E9C-101B-9397-08002B2CF9AE}" pid="4" name="_2015_ms_pID_7253432">
    <vt:lpwstr>lA==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1693124600</vt:lpwstr>
  </property>
</Properties>
</file>