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26"/>
  </p:notesMasterIdLst>
  <p:handoutMasterIdLst>
    <p:handoutMasterId r:id="rId27"/>
  </p:handoutMasterIdLst>
  <p:sldIdLst>
    <p:sldId id="303" r:id="rId7"/>
    <p:sldId id="726" r:id="rId8"/>
    <p:sldId id="668" r:id="rId9"/>
    <p:sldId id="670" r:id="rId10"/>
    <p:sldId id="930" r:id="rId11"/>
    <p:sldId id="635" r:id="rId12"/>
    <p:sldId id="627" r:id="rId13"/>
    <p:sldId id="931" r:id="rId14"/>
    <p:sldId id="932" r:id="rId15"/>
    <p:sldId id="947" r:id="rId16"/>
    <p:sldId id="951" r:id="rId17"/>
    <p:sldId id="950" r:id="rId18"/>
    <p:sldId id="939" r:id="rId19"/>
    <p:sldId id="943" r:id="rId20"/>
    <p:sldId id="944" r:id="rId21"/>
    <p:sldId id="938" r:id="rId22"/>
    <p:sldId id="634" r:id="rId23"/>
    <p:sldId id="936" r:id="rId24"/>
    <p:sldId id="704" r:id="rId25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RIXX Software" initials="GG" lastIdx="1" clrIdx="0">
    <p:extLst>
      <p:ext uri="{19B8F6BF-5375-455C-9EA6-DF929625EA0E}">
        <p15:presenceInfo xmlns:p15="http://schemas.microsoft.com/office/powerpoint/2012/main" userId="MATRIXX Softwar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2AF2F"/>
    <a:srgbClr val="5C88D0"/>
    <a:srgbClr val="FFFFCC"/>
    <a:srgbClr val="C1E442"/>
    <a:srgbClr val="FFFF99"/>
    <a:srgbClr val="C6D254"/>
    <a:srgbClr val="000000"/>
    <a:srgbClr val="2A6EA8"/>
    <a:srgbClr val="B1D254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2197" autoAdjust="0"/>
  </p:normalViewPr>
  <p:slideViewPr>
    <p:cSldViewPr snapToGrid="0">
      <p:cViewPr varScale="1">
        <p:scale>
          <a:sx n="94" d="100"/>
          <a:sy n="94" d="100"/>
        </p:scale>
        <p:origin x="960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280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5/17/2022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220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5/17/2022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459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312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14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36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506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Relationship Id="rId9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938327" y="6413501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212963" y="6511925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S5-223009 CH exec report from SA5#143e</a:t>
            </a: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2022</a:t>
            </a:r>
          </a:p>
        </p:txBody>
      </p:sp>
      <p:pic>
        <p:nvPicPr>
          <p:cNvPr id="11" name="Picture 13" descr="green2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1467" y="6423704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11157629" y="6330667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8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93E_Electronic/Docs/SP-211428.zip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javascript:openTdoc('https://portal.3gpp.org/ngppapp/CreateTdoc.aspx?mode=view&amp;contributionUid=SP-220156%27,%27SP-220156%27)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93E_Electronic/Docs/SP-211428.zip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90E_Electronic/Docs/SP-201082.zip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92E_Electronic_2021_06/Docs/SP-210390.zip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92E_Electronic_2021_06/Docs/SP-210391.zip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94E_Electronic_2021_12/Docs/SP-211447.zip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TSG_SA/TSGs_89E_Electronic/Docs/SP-210861.zip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551671"/>
            <a:ext cx="10363200" cy="14700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br>
              <a:rPr lang="en-GB" sz="4800" dirty="0"/>
            </a:br>
            <a:r>
              <a:rPr lang="en-GB" altLang="zh-CN" sz="4800" b="1" dirty="0"/>
              <a:t>Exec Report SA5#143e</a:t>
            </a:r>
            <a:br>
              <a:rPr lang="en-GB" sz="4800" b="1" i="1" dirty="0"/>
            </a:br>
            <a:r>
              <a:rPr lang="en-GB" sz="4800" dirty="0">
                <a:latin typeface="Arial" pitchFamily="34" charset="0"/>
              </a:rPr>
              <a:t> </a:t>
            </a:r>
            <a:r>
              <a:rPr lang="en-GB" altLang="zh-CN" sz="3200" b="1" dirty="0"/>
              <a:t>Charging Management (CH)</a:t>
            </a:r>
            <a:br>
              <a:rPr lang="en-GB" altLang="zh-CN" sz="3200" b="1" dirty="0"/>
            </a:br>
            <a:br>
              <a:rPr lang="en-US" sz="4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19300" y="4328507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zh-CN" sz="2400" dirty="0">
                <a:latin typeface="Arial" charset="0"/>
              </a:rPr>
              <a:t>Gerald G</a:t>
            </a:r>
            <a:r>
              <a:rPr lang="en-US" sz="2400" dirty="0">
                <a:latin typeface="Arial" charset="0"/>
              </a:rPr>
              <a:t>ö</a:t>
            </a:r>
            <a:r>
              <a:rPr lang="en-GB" altLang="zh-CN" sz="2400" dirty="0">
                <a:latin typeface="Arial" charset="0"/>
              </a:rPr>
              <a:t>rmer</a:t>
            </a:r>
            <a:r>
              <a:rPr lang="de-DE" altLang="de-DE" sz="2400" dirty="0">
                <a:latin typeface="Arial" charset="0"/>
              </a:rPr>
              <a:t> SA5 Vice Chair, MATRIXX Software</a:t>
            </a:r>
            <a:endParaRPr lang="en-GB" sz="2400" dirty="0"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4046523"/>
              </p:ext>
            </p:extLst>
          </p:nvPr>
        </p:nvGraphicFramePr>
        <p:xfrm>
          <a:off x="448394" y="1623105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9461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186462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6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095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5G_ProSe_CH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Charging aspects of Proximity-based Services in 5GS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80% -&gt; </a:t>
                      </a:r>
                      <a:r>
                        <a:rPr lang="sv-SE" altLang="zh-CN" sz="1100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100%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32.240,</a:t>
                      </a:r>
                      <a:b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32.277,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32.290,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32.291, TS 32.298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Nokia Pure Text Light" panose="020B0403020202020204" pitchFamily="34" charset="0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SP-211429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SA#96 (06/2022)</a:t>
                      </a:r>
                      <a:r>
                        <a:rPr lang="en-GB" altLang="zh-CN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CATT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44003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5G_ProSe_CH</a:t>
            </a:r>
            <a:endParaRPr lang="en-US" altLang="zh-CN" sz="1800" kern="0" dirty="0"/>
          </a:p>
        </p:txBody>
      </p:sp>
      <p:sp>
        <p:nvSpPr>
          <p:cNvPr id="10" name="文本框 9"/>
          <p:cNvSpPr txBox="1"/>
          <p:nvPr/>
        </p:nvSpPr>
        <p:spPr>
          <a:xfrm>
            <a:off x="448393" y="3136612"/>
            <a:ext cx="11201932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6F1189A6-539C-4702-8B28-3981E6DDC8BE}"/>
              </a:ext>
            </a:extLst>
          </p:cNvPr>
          <p:cNvSpPr/>
          <p:nvPr/>
        </p:nvSpPr>
        <p:spPr>
          <a:xfrm>
            <a:off x="448393" y="3528493"/>
            <a:ext cx="11108721" cy="30162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CRs were agreed to TS 32.291 for introduction of</a:t>
            </a:r>
          </a:p>
          <a:p>
            <a:pPr marL="950913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Type for 5G ProSe charging</a:t>
            </a:r>
          </a:p>
          <a:p>
            <a:pPr marL="950913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Binding for 5G Prose charging</a:t>
            </a:r>
          </a:p>
          <a:p>
            <a:pPr marL="950913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OpenAPI extension for 5G ProSe charging</a:t>
            </a:r>
          </a:p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CRs were agreed to TS 32.298 for introduction of</a:t>
            </a:r>
          </a:p>
          <a:p>
            <a:pPr marL="950913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5G ProSe charging information to CHF CDRs</a:t>
            </a:r>
          </a:p>
          <a:p>
            <a:pPr marL="950913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5G ProSe Common charging data to CHF CDRs </a:t>
            </a:r>
          </a:p>
          <a:p>
            <a:pPr marL="950913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800" dirty="0">
                <a:solidFill>
                  <a:srgbClr val="00B050"/>
                </a:solidFill>
                <a:latin typeface="Calibri" pitchFamily="34" charset="0"/>
                <a:ea typeface="宋体" pitchFamily="2" charset="-122"/>
                <a:cs typeface="Arial" charset="0"/>
              </a:rPr>
              <a:t> Work item is completed</a:t>
            </a:r>
          </a:p>
          <a:p>
            <a:pPr marL="950913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381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5636244"/>
              </p:ext>
            </p:extLst>
          </p:nvPr>
        </p:nvGraphicFramePr>
        <p:xfrm>
          <a:off x="448394" y="1623105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6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095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CHROAM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5G Charging for Local breakout roaming of data connectivity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70% -&gt; </a:t>
                      </a:r>
                      <a:r>
                        <a:rPr lang="sv-SE" altLang="zh-CN" sz="1100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100%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32.240,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32.255,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32.291, TS 32.298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Nokia Pure Text Light" panose="020B0403020202020204" pitchFamily="34" charset="0"/>
                          <a:cs typeface="+mn-cs"/>
                          <a:hlinkClick r:id="rId2"/>
                        </a:rPr>
                        <a:t>SP-220156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SA#96 (06/2022)</a:t>
                      </a:r>
                      <a:r>
                        <a:rPr lang="en-GB" altLang="zh-CN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44003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CHROAM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48393" y="3136612"/>
            <a:ext cx="11295212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6F1189A6-539C-4702-8B28-3981E6DDC8BE}"/>
              </a:ext>
            </a:extLst>
          </p:cNvPr>
          <p:cNvSpPr/>
          <p:nvPr/>
        </p:nvSpPr>
        <p:spPr>
          <a:xfrm>
            <a:off x="448393" y="3528493"/>
            <a:ext cx="11295212" cy="28931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fr-FR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CRs to TS 32.255 for introduction of :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Clarification of on QBC triggers for local breakout (LBO)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Partly added (depending on </a:t>
            </a:r>
            <a:r>
              <a:rPr lang="en-US" sz="1800" dirty="0">
                <a:solidFill>
                  <a:srgbClr val="00B0F0"/>
                </a:solidFill>
                <a:latin typeface="Calibri" pitchFamily="34" charset="0"/>
                <a:ea typeface="宋体" pitchFamily="2" charset="-122"/>
                <a:cs typeface="Arial" charset="0"/>
              </a:rPr>
              <a:t>email approval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):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Allowing FBC and QBC in both HPLMN and VPLMN</a:t>
            </a:r>
          </a:p>
          <a:p>
            <a:pPr marL="1503363" lvl="2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Support MVNO with CHF (only covering non-roaming, and not including MVNO CHF selection)</a:t>
            </a:r>
          </a:p>
          <a:p>
            <a:pPr lvl="1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800" dirty="0">
                <a:solidFill>
                  <a:srgbClr val="00B050"/>
                </a:solidFill>
                <a:latin typeface="Calibri" pitchFamily="34" charset="0"/>
                <a:ea typeface="宋体" pitchFamily="2" charset="-122"/>
                <a:cs typeface="Arial" charset="0"/>
              </a:rPr>
              <a:t> Work item is completed</a:t>
            </a:r>
          </a:p>
          <a:p>
            <a:pPr lvl="1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716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895265"/>
              </p:ext>
            </p:extLst>
          </p:nvPr>
        </p:nvGraphicFramePr>
        <p:xfrm>
          <a:off x="448394" y="1623105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6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095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5GMMS_CH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MMS Charging in 5G System Architecture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0% -&gt; 0%</a:t>
                      </a:r>
                      <a:endParaRPr lang="sv-SE" altLang="zh-CN" sz="1100" kern="1200" dirty="0">
                        <a:solidFill>
                          <a:srgbClr val="00B050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32.240,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32.270,</a:t>
                      </a:r>
                      <a:b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32.290,</a:t>
                      </a:r>
                      <a:b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32.291, TS 32.298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sng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Nokia Pure Text Light" panose="020B0403020202020204" pitchFamily="34" charset="0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tbd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SA#98 (12/2022)</a:t>
                      </a:r>
                      <a:r>
                        <a:rPr lang="en-GB" altLang="zh-CN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 LM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440033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5GMMS_CH</a:t>
            </a:r>
            <a:br>
              <a:rPr lang="en-US" altLang="zh-CN" sz="3200" kern="0" dirty="0"/>
            </a:br>
            <a:r>
              <a:rPr lang="en-US" sz="1800" b="1" dirty="0">
                <a:solidFill>
                  <a:srgbClr val="A6A6A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(prel. work before SA approval)</a:t>
            </a:r>
            <a:endParaRPr lang="en-US" altLang="zh-CN" sz="3200" kern="0" dirty="0"/>
          </a:p>
        </p:txBody>
      </p:sp>
      <p:sp>
        <p:nvSpPr>
          <p:cNvPr id="10" name="文本框 9"/>
          <p:cNvSpPr txBox="1"/>
          <p:nvPr/>
        </p:nvSpPr>
        <p:spPr>
          <a:xfrm>
            <a:off x="448393" y="3136612"/>
            <a:ext cx="11295212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6F1189A6-539C-4702-8B28-3981E6DDC8BE}"/>
              </a:ext>
            </a:extLst>
          </p:cNvPr>
          <p:cNvSpPr/>
          <p:nvPr/>
        </p:nvSpPr>
        <p:spPr>
          <a:xfrm>
            <a:off x="448393" y="3528493"/>
            <a:ext cx="11295212" cy="147732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1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No preliminary work started at this meeting</a:t>
            </a:r>
          </a:p>
          <a:p>
            <a:pPr marL="285750" lvl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lvl="2" indent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230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8774100"/>
              </p:ext>
            </p:extLst>
          </p:nvPr>
        </p:nvGraphicFramePr>
        <p:xfrm>
          <a:off x="317026" y="1167695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99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98240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FS_NETSLICE_CH_Ph2</a:t>
                      </a: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Charging Aspects for Network Slicing Phase 2 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 -&gt; 75 %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32.847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SP-201082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SA#99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(03/2023)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MATRIXX Software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FS_NETSLICE_CH_Ph2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42888" y="2666798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E2F50771-D582-4BB4-AC25-5A8582F5DEDC}"/>
              </a:ext>
            </a:extLst>
          </p:cNvPr>
          <p:cNvSpPr/>
          <p:nvPr/>
        </p:nvSpPr>
        <p:spPr>
          <a:xfrm>
            <a:off x="342888" y="3180638"/>
            <a:ext cx="11269350" cy="304698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pCR  agreed to TR 32.847 for introduction of :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742950" lvl="1" indent="-285750" defTabSz="121917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New solution for Key issue#8</a:t>
            </a:r>
          </a:p>
          <a:p>
            <a:pPr marL="742950" lvl="1" indent="-285750" defTabSz="121917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Evaluation and conclusion for Key issue#8</a:t>
            </a:r>
          </a:p>
          <a:p>
            <a:pPr marL="742950" lvl="1" indent="-285750" defTabSz="121917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NSACF based NS charging new solution for Key issue#6</a:t>
            </a:r>
          </a:p>
          <a:p>
            <a:pPr marL="742950" lvl="1" indent="-285750" defTabSz="121917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NWDAF based NS charging new solution for Key issue#6</a:t>
            </a:r>
          </a:p>
          <a:p>
            <a:pPr marL="742950" lvl="1" indent="-285750" defTabSz="121917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Clarification for the Evaluation for the key issue #7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sz="17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32.847 (</a:t>
            </a:r>
            <a:r>
              <a:rPr lang="en-US" sz="1800" dirty="0">
                <a:solidFill>
                  <a:srgbClr val="00B0F0"/>
                </a:solidFill>
                <a:latin typeface="Calibri" pitchFamily="34" charset="0"/>
                <a:ea typeface="宋体" pitchFamily="2" charset="-122"/>
                <a:cs typeface="Arial" charset="0"/>
              </a:rPr>
              <a:t>email approval 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S5-223668)</a:t>
            </a: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sz="17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906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2142674"/>
              </p:ext>
            </p:extLst>
          </p:nvPr>
        </p:nvGraphicFramePr>
        <p:xfrm>
          <a:off x="317026" y="1167695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3555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724347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923827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886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9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1534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58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709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800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FS_NCHF_Ph2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SID on 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Nchf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charging services phase 2 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 -&gt; 60%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28.826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SP-210390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SA#99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(03/2023)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FS_NCHF_Ph2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42888" y="2666798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E2F50771-D582-4BB4-AC25-5A8582F5DEDC}"/>
              </a:ext>
            </a:extLst>
          </p:cNvPr>
          <p:cNvSpPr/>
          <p:nvPr/>
        </p:nvSpPr>
        <p:spPr>
          <a:xfrm>
            <a:off x="342888" y="3126762"/>
            <a:ext cx="11269350" cy="307776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marR="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pCRs  agreed to TR 28.826 for introduction of :</a:t>
            </a:r>
          </a:p>
          <a:p>
            <a:pPr marR="0"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New solutions for operator defined triggers (reusing management intervention trigger and a new trigger)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New solutions for rating input enhancements using service id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Correcting and addition of flows for non-blocking solutions (</a:t>
            </a:r>
            <a:r>
              <a:rPr lang="en-US" sz="1800" dirty="0">
                <a:solidFill>
                  <a:srgbClr val="00B0F0"/>
                </a:solidFill>
                <a:latin typeface="Calibri" pitchFamily="34" charset="0"/>
                <a:ea typeface="宋体" pitchFamily="2" charset="-122"/>
                <a:cs typeface="Arial" charset="0"/>
              </a:rPr>
              <a:t>email approval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endParaRPr lang="fr-FR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28.826 (</a:t>
            </a:r>
            <a:r>
              <a:rPr lang="en-US" sz="1800" dirty="0">
                <a:solidFill>
                  <a:srgbClr val="00B0F0"/>
                </a:solidFill>
                <a:latin typeface="Calibri" pitchFamily="34" charset="0"/>
                <a:ea typeface="宋体" pitchFamily="2" charset="-122"/>
                <a:cs typeface="Arial" charset="0"/>
              </a:rPr>
              <a:t>email approval 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S5-223669)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548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2863775"/>
              </p:ext>
            </p:extLst>
          </p:nvPr>
        </p:nvGraphicFramePr>
        <p:xfrm>
          <a:off x="317026" y="1167695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861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26062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15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07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98240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FS_CHROAM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SID on 5G roaming charging architecture for wholesale and retail scenarios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60</a:t>
                      </a: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%-&gt;  75%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28.827</a:t>
                      </a:r>
                      <a:endParaRPr lang="en-US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SP-210391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SA#99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(03/2023)</a:t>
                      </a:r>
                      <a:r>
                        <a:rPr lang="en-GB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FS_CHROAM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42888" y="2666798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E2F50771-D582-4BB4-AC25-5A8582F5DEDC}"/>
              </a:ext>
            </a:extLst>
          </p:cNvPr>
          <p:cNvSpPr/>
          <p:nvPr/>
        </p:nvSpPr>
        <p:spPr>
          <a:xfrm>
            <a:off x="317026" y="2964266"/>
            <a:ext cx="11269350" cy="38164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pCRs agreed to TR 28.827 for updates and corrections on: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itchFamily="34" charset="0"/>
                <a:ea typeface="宋体" pitchFamily="2" charset="-122"/>
                <a:cs typeface="Arial" charset="0"/>
              </a:rPr>
              <a:t>#2.1 (V-CHF communicating with H-CHF for retail charging of 5G data connectivity) to cover the cases for AMF and SMSF.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itchFamily="34" charset="0"/>
                <a:ea typeface="宋体" pitchFamily="2" charset="-122"/>
                <a:cs typeface="Arial" charset="0"/>
              </a:rPr>
              <a:t>#5.1 (CHF communication) to cover the cases for AMF and SMSF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itchFamily="34" charset="0"/>
                <a:ea typeface="宋体" pitchFamily="2" charset="-122"/>
                <a:cs typeface="Arial" charset="0"/>
              </a:rPr>
              <a:t>Solution for roaming charging profile update</a:t>
            </a:r>
            <a:endParaRPr lang="en-US" sz="10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pCRs agreed to TR 28.827 for introduction of new use cases and solutions: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home MNO charging for 5G connection and mobility provided to home MNO’s subscribers in roaming scenario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MNO does wholesale charging for 5G connection and mobility towards additional actors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MNO does wholesale charging for 5G SMS towards additional actors 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convey charging information from visited MNO to home MNO were visited AMF (CTF) communicating with both H-CHF and V-CHF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convey charging from an MNO to an additional actor were H-CHF communicating with A-CHF for retail charging of 5G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convey charging from visited MNO to home MNO, and home MNO to an additional actor with SMF to multiple CHF communication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service to use between CHFs (reusing Nchf_ConvergedCharging service API between CHFs and new Nchf service API between CHFs.)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solutions for CHF selection, rigger handling between CHFs and optimization on the QBC triggers (</a:t>
            </a:r>
            <a:r>
              <a:rPr lang="en-US" sz="1400" dirty="0">
                <a:solidFill>
                  <a:srgbClr val="00B0F0"/>
                </a:solidFill>
                <a:latin typeface="Calibri" pitchFamily="34" charset="0"/>
                <a:ea typeface="宋体" pitchFamily="2" charset="-122"/>
                <a:cs typeface="Arial" charset="0"/>
              </a:rPr>
              <a:t>email approval</a:t>
            </a:r>
            <a:r>
              <a:rPr lang="en-US" sz="1400" dirty="0">
                <a:latin typeface="Calibri" pitchFamily="34" charset="0"/>
                <a:ea typeface="宋体" pitchFamily="2" charset="-122"/>
                <a:cs typeface="Arial" charset="0"/>
              </a:rPr>
              <a:t>) 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0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28.827 (</a:t>
            </a:r>
            <a:r>
              <a:rPr lang="en-US" sz="1800" dirty="0">
                <a:solidFill>
                  <a:srgbClr val="00B0F0"/>
                </a:solidFill>
                <a:latin typeface="Calibri" pitchFamily="34" charset="0"/>
                <a:ea typeface="宋体" pitchFamily="2" charset="-122"/>
                <a:cs typeface="Arial" charset="0"/>
              </a:rPr>
              <a:t>email approval 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S5-223670)</a:t>
            </a:r>
          </a:p>
          <a:p>
            <a:pPr marL="285750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6768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1550009"/>
              </p:ext>
            </p:extLst>
          </p:nvPr>
        </p:nvGraphicFramePr>
        <p:xfrm>
          <a:off x="380975" y="1594564"/>
          <a:ext cx="11295212" cy="149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745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96160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040277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35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99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98240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9135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FS_eNPN_CH</a:t>
                      </a: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SID on Charging Aspects for Enhanced support of Non-Public Networks 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5% -&gt; 25%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TR 28.828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sng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/>
                        </a:rPr>
                        <a:t>SP-211447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SA#99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(03/2023</a:t>
                      </a:r>
                      <a:r>
                        <a:rPr lang="en-GB" altLang="zh-CN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GB" altLang="zh-CN" sz="11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China Mobile Com. Corporation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5572" y="396490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 err="1"/>
              <a:t>FS_eNPN_CH</a:t>
            </a:r>
            <a:endParaRPr lang="en-US" altLang="zh-CN" sz="3200" kern="0" dirty="0"/>
          </a:p>
        </p:txBody>
      </p:sp>
      <p:sp>
        <p:nvSpPr>
          <p:cNvPr id="10" name="文本框 9"/>
          <p:cNvSpPr txBox="1"/>
          <p:nvPr/>
        </p:nvSpPr>
        <p:spPr>
          <a:xfrm>
            <a:off x="380975" y="3093667"/>
            <a:ext cx="11269350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E2F50771-D582-4BB4-AC25-5A8582F5DEDC}"/>
              </a:ext>
            </a:extLst>
          </p:cNvPr>
          <p:cNvSpPr/>
          <p:nvPr/>
        </p:nvSpPr>
        <p:spPr>
          <a:xfrm>
            <a:off x="380975" y="3722299"/>
            <a:ext cx="11269350" cy="25853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pCRs  agreed to TR 28.828 for introduction of :</a:t>
            </a:r>
          </a:p>
          <a:p>
            <a:pPr marL="893763" marR="0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General background </a:t>
            </a:r>
          </a:p>
          <a:p>
            <a:pPr marL="893763" marR="0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Non-public networks functionality and architecture </a:t>
            </a:r>
          </a:p>
          <a:p>
            <a:pPr marL="893763" marR="0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Charging modes </a:t>
            </a:r>
          </a:p>
          <a:p>
            <a:pPr marL="893763" marR="0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Charging scenarios and key issues for PNI-NPN on converged charging for access connection </a:t>
            </a:r>
          </a:p>
          <a:p>
            <a:pPr marL="893763" marR="0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Charging scenarios and key issues for SNPN on converged charging for access connection </a:t>
            </a:r>
          </a:p>
          <a:p>
            <a:pPr marL="893763" marR="0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Use case for SNPN trigger</a:t>
            </a:r>
          </a:p>
          <a:p>
            <a:pPr marL="893763" marR="0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  <a:defRPr/>
            </a:pP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TR 28.828 (</a:t>
            </a:r>
            <a:r>
              <a:rPr lang="en-US" sz="1800" dirty="0">
                <a:solidFill>
                  <a:srgbClr val="00B0F0"/>
                </a:solidFill>
                <a:latin typeface="Calibri" pitchFamily="34" charset="0"/>
                <a:ea typeface="宋体" pitchFamily="2" charset="-122"/>
                <a:cs typeface="Arial" charset="0"/>
              </a:rPr>
              <a:t>email approval 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S5-223671)</a:t>
            </a:r>
            <a:endParaRPr lang="en-US" sz="14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6559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636523" y="670114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Charging TSs &amp; TRs </a:t>
            </a:r>
            <a:r>
              <a:rPr lang="en-US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to be sent to SA#96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8997592"/>
              </p:ext>
            </p:extLst>
          </p:nvPr>
        </p:nvGraphicFramePr>
        <p:xfrm>
          <a:off x="1128524" y="2073555"/>
          <a:ext cx="9663653" cy="949259"/>
        </p:xfrm>
        <a:graphic>
          <a:graphicData uri="http://schemas.openxmlformats.org/drawingml/2006/table">
            <a:tbl>
              <a:tblPr/>
              <a:tblGrid>
                <a:gridCol w="1161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76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351">
                  <a:extLst>
                    <a:ext uri="{9D8B030D-6E8A-4147-A177-3AD203B41FA5}">
                      <a16:colId xmlns:a16="http://schemas.microsoft.com/office/drawing/2014/main" val="1307580657"/>
                    </a:ext>
                  </a:extLst>
                </a:gridCol>
              </a:tblGrid>
              <a:tr h="463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For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1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80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</a:b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S5-223684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TS 32.257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Edge Computing domain charging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Approval</a:t>
                      </a: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3823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739943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A4462-8410-4856-8E91-37BCEC64D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45" y="228600"/>
            <a:ext cx="9725891" cy="1143000"/>
          </a:xfrm>
        </p:spPr>
        <p:txBody>
          <a:bodyPr/>
          <a:lstStyle/>
          <a:p>
            <a:r>
              <a:rPr lang="en-US" sz="3200" dirty="0">
                <a:ea typeface="+mn-ea"/>
                <a:cs typeface="Arial" panose="020B0604020202020204" pitchFamily="34" charset="0"/>
              </a:rPr>
              <a:t>Charging CRs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A0F4C-1F3F-4B7E-AB9C-EEE50D4A0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397" y="1122217"/>
            <a:ext cx="11183938" cy="4696691"/>
          </a:xfrm>
        </p:spPr>
        <p:txBody>
          <a:bodyPr/>
          <a:lstStyle/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EDGE_CH CRs</a:t>
            </a:r>
          </a:p>
          <a:p>
            <a:r>
              <a:rPr lang="en-US" sz="2800" dirty="0"/>
              <a:t>5G_ProSe_CH CRs</a:t>
            </a:r>
          </a:p>
          <a:p>
            <a:r>
              <a:rPr lang="en-GB" sz="2800" dirty="0"/>
              <a:t>CHROAM CRs</a:t>
            </a:r>
            <a:endParaRPr lang="en-GB" sz="1800" dirty="0"/>
          </a:p>
          <a:p>
            <a:r>
              <a:rPr lang="en-US" sz="2800" dirty="0"/>
              <a:t>Maintenance and Rel-18 small Enhancements</a:t>
            </a:r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0A8AD0B-A452-96D8-589E-75D10C7AD5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8162599"/>
              </p:ext>
            </p:extLst>
          </p:nvPr>
        </p:nvGraphicFramePr>
        <p:xfrm>
          <a:off x="6786880" y="2064702"/>
          <a:ext cx="2854960" cy="2408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showAsIcon="1" r:id="rId3" imgW="914400" imgH="771702" progId="Word.Document.8">
                  <p:embed/>
                </p:oleObj>
              </mc:Choice>
              <mc:Fallback>
                <p:oleObj name="Document" showAsIcon="1" r:id="rId3" imgW="914400" imgH="771702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86880" y="2064702"/>
                        <a:ext cx="2854960" cy="24088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2765894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815" y="2879729"/>
            <a:ext cx="8221835" cy="519616"/>
          </a:xfrm>
        </p:spPr>
        <p:txBody>
          <a:bodyPr/>
          <a:lstStyle/>
          <a:p>
            <a:r>
              <a:rPr lang="sv-SE" sz="60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240743"/>
            <a:ext cx="10363200" cy="1470025"/>
          </a:xfrm>
        </p:spPr>
        <p:txBody>
          <a:bodyPr/>
          <a:lstStyle/>
          <a:p>
            <a:r>
              <a:rPr lang="en-GB" altLang="zh-CN" sz="4400" dirty="0"/>
              <a:t>Administrative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2728857" y="2360487"/>
            <a:ext cx="9188823" cy="3938713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400" dirty="0"/>
              <a:t>SA5#144e CH meeting (27th June – 1st July)</a:t>
            </a:r>
          </a:p>
          <a:p>
            <a:pPr marL="952485" lvl="1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CH Agenda will only address new WID/SID and Rel-18 SID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400" dirty="0"/>
              <a:t>SA5#145e</a:t>
            </a:r>
            <a:r>
              <a:rPr lang="fr-FR" sz="2400" dirty="0"/>
              <a:t> CH meeting schedule (August): </a:t>
            </a:r>
          </a:p>
          <a:p>
            <a:pPr marL="952485" lvl="1" indent="-342900" algn="l">
              <a:buFont typeface="Arial" panose="020B0604020202020204" pitchFamily="34" charset="0"/>
              <a:buChar char="•"/>
            </a:pPr>
            <a:r>
              <a:rPr lang="fr-FR" sz="2000" dirty="0"/>
              <a:t>CH group will use the complete agenda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400" dirty="0"/>
              <a:t>SA5#145e</a:t>
            </a:r>
            <a:r>
              <a:rPr lang="fr-FR" sz="2400" dirty="0"/>
              <a:t> Adhoc(was planned in October):</a:t>
            </a:r>
            <a:r>
              <a:rPr lang="en-US" sz="2400" dirty="0"/>
              <a:t> </a:t>
            </a:r>
          </a:p>
          <a:p>
            <a:pPr marL="952485" lvl="1" indent="-342900" algn="l">
              <a:buFont typeface="Arial" panose="020B0604020202020204" pitchFamily="34" charset="0"/>
              <a:buChar char="•"/>
            </a:pPr>
            <a:r>
              <a:rPr lang="fr-FR" sz="2000" dirty="0"/>
              <a:t>CH group decided to not have this meeting</a:t>
            </a:r>
          </a:p>
          <a:p>
            <a:pPr marL="952485" lvl="1" indent="-342900" algn="l">
              <a:buFont typeface="Arial" panose="020B0604020202020204" pitchFamily="34" charset="0"/>
              <a:buChar char="•"/>
            </a:pPr>
            <a:r>
              <a:rPr lang="fr-FR" sz="2000" dirty="0"/>
              <a:t>CH group will have CH rapporteur calls between SA5#145</a:t>
            </a:r>
            <a:r>
              <a:rPr lang="en-US" sz="2000" dirty="0"/>
              <a:t>e and SA5#146e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000" dirty="0"/>
              <a:t>SA5 VC will investigate on how to improve the Agenda on </a:t>
            </a:r>
            <a:r>
              <a:rPr lang="en-US" sz="2000" dirty="0" err="1"/>
              <a:t>tdoc</a:t>
            </a:r>
            <a:r>
              <a:rPr lang="en-US" sz="2000" dirty="0"/>
              <a:t> allocation for load balance of emails over the meeting week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000" dirty="0"/>
              <a:t>3GPP Forge process impact on update of Charging OpenAPI </a:t>
            </a:r>
            <a:r>
              <a:rPr lang="en-US" sz="2000" dirty="0" err="1"/>
              <a:t>yaml</a:t>
            </a:r>
            <a:r>
              <a:rPr lang="en-US" sz="2000" dirty="0"/>
              <a:t> part of TS 32.291 </a:t>
            </a:r>
          </a:p>
        </p:txBody>
      </p:sp>
    </p:spTree>
    <p:extLst>
      <p:ext uri="{BB962C8B-B14F-4D97-AF65-F5344CB8AC3E}">
        <p14:creationId xmlns:p14="http://schemas.microsoft.com/office/powerpoint/2010/main" val="352477064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067" y="410966"/>
            <a:ext cx="8973312" cy="768101"/>
          </a:xfrm>
        </p:spPr>
        <p:txBody>
          <a:bodyPr/>
          <a:lstStyle/>
          <a:p>
            <a:r>
              <a:rPr lang="sv-SE" dirty="0"/>
              <a:t>Incoming LSs</a:t>
            </a:r>
          </a:p>
        </p:txBody>
      </p:sp>
      <p:graphicFrame>
        <p:nvGraphicFramePr>
          <p:cNvPr id="6" name="Table Placeholder 4">
            <a:extLst>
              <a:ext uri="{FF2B5EF4-FFF2-40B4-BE49-F238E27FC236}">
                <a16:creationId xmlns:a16="http://schemas.microsoft.com/office/drawing/2014/main" id="{81E1A320-EF42-4A25-A368-F111EC773B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5496574"/>
              </p:ext>
            </p:extLst>
          </p:nvPr>
        </p:nvGraphicFramePr>
        <p:xfrm>
          <a:off x="702067" y="1939341"/>
          <a:ext cx="10787865" cy="1533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1313">
                  <a:extLst>
                    <a:ext uri="{9D8B030D-6E8A-4147-A177-3AD203B41FA5}">
                      <a16:colId xmlns:a16="http://schemas.microsoft.com/office/drawing/2014/main" val="570476699"/>
                    </a:ext>
                  </a:extLst>
                </a:gridCol>
                <a:gridCol w="6277092">
                  <a:extLst>
                    <a:ext uri="{9D8B030D-6E8A-4147-A177-3AD203B41FA5}">
                      <a16:colId xmlns:a16="http://schemas.microsoft.com/office/drawing/2014/main" val="2618836924"/>
                    </a:ext>
                  </a:extLst>
                </a:gridCol>
                <a:gridCol w="1119855">
                  <a:extLst>
                    <a:ext uri="{9D8B030D-6E8A-4147-A177-3AD203B41FA5}">
                      <a16:colId xmlns:a16="http://schemas.microsoft.com/office/drawing/2014/main" val="3016348962"/>
                    </a:ext>
                  </a:extLst>
                </a:gridCol>
                <a:gridCol w="868375">
                  <a:extLst>
                    <a:ext uri="{9D8B030D-6E8A-4147-A177-3AD203B41FA5}">
                      <a16:colId xmlns:a16="http://schemas.microsoft.com/office/drawing/2014/main" val="3690116950"/>
                    </a:ext>
                  </a:extLst>
                </a:gridCol>
                <a:gridCol w="1281230">
                  <a:extLst>
                    <a:ext uri="{9D8B030D-6E8A-4147-A177-3AD203B41FA5}">
                      <a16:colId xmlns:a16="http://schemas.microsoft.com/office/drawing/2014/main" val="2952368263"/>
                    </a:ext>
                  </a:extLst>
                </a:gridCol>
              </a:tblGrid>
              <a:tr h="1152381">
                <a:tc>
                  <a:txBody>
                    <a:bodyPr/>
                    <a:lstStyle/>
                    <a:p>
                      <a:pPr algn="ctr"/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sv-SE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ReplyIn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87663"/>
                  </a:ext>
                </a:extLst>
              </a:tr>
              <a:tr h="3808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S5-223023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Reply LS on Traffic usage reporting on 5MBS service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S2-2203019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Noted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</a:t>
                      </a:r>
                      <a:endParaRPr lang="sv-SE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523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835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16142"/>
            <a:ext cx="9112251" cy="1143000"/>
          </a:xfrm>
        </p:spPr>
        <p:txBody>
          <a:bodyPr/>
          <a:lstStyle/>
          <a:p>
            <a:r>
              <a:rPr lang="sv-SE" dirty="0"/>
              <a:t>Outgoing LSs</a:t>
            </a:r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159831075"/>
              </p:ext>
            </p:extLst>
          </p:nvPr>
        </p:nvGraphicFramePr>
        <p:xfrm>
          <a:off x="748145" y="1828506"/>
          <a:ext cx="10233891" cy="1781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1860">
                  <a:extLst>
                    <a:ext uri="{9D8B030D-6E8A-4147-A177-3AD203B41FA5}">
                      <a16:colId xmlns:a16="http://schemas.microsoft.com/office/drawing/2014/main" val="570476699"/>
                    </a:ext>
                  </a:extLst>
                </a:gridCol>
                <a:gridCol w="5234887">
                  <a:extLst>
                    <a:ext uri="{9D8B030D-6E8A-4147-A177-3AD203B41FA5}">
                      <a16:colId xmlns:a16="http://schemas.microsoft.com/office/drawing/2014/main" val="2618836924"/>
                    </a:ext>
                  </a:extLst>
                </a:gridCol>
                <a:gridCol w="979960">
                  <a:extLst>
                    <a:ext uri="{9D8B030D-6E8A-4147-A177-3AD203B41FA5}">
                      <a16:colId xmlns:a16="http://schemas.microsoft.com/office/drawing/2014/main" val="3016348962"/>
                    </a:ext>
                  </a:extLst>
                </a:gridCol>
                <a:gridCol w="1010277">
                  <a:extLst>
                    <a:ext uri="{9D8B030D-6E8A-4147-A177-3AD203B41FA5}">
                      <a16:colId xmlns:a16="http://schemas.microsoft.com/office/drawing/2014/main" val="3690116950"/>
                    </a:ext>
                  </a:extLst>
                </a:gridCol>
                <a:gridCol w="1896907">
                  <a:extLst>
                    <a:ext uri="{9D8B030D-6E8A-4147-A177-3AD203B41FA5}">
                      <a16:colId xmlns:a16="http://schemas.microsoft.com/office/drawing/2014/main" val="2952368263"/>
                    </a:ext>
                  </a:extLst>
                </a:gridCol>
              </a:tblGrid>
              <a:tr h="1315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ReplyTo</a:t>
                      </a: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87663"/>
                  </a:ext>
                </a:extLst>
              </a:tr>
              <a:tr h="46572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fr-FR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730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636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8C1BF-313B-4838-85C8-7573D771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001" y="2454388"/>
            <a:ext cx="9102725" cy="1143000"/>
          </a:xfrm>
        </p:spPr>
        <p:txBody>
          <a:bodyPr/>
          <a:lstStyle/>
          <a:p>
            <a:r>
              <a:rPr lang="sv-SE" dirty="0"/>
              <a:t>Charging (CH) WIs/SIs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06241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847849" y="541566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New or Revised Charging SIDs/WIDs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8" name="Group 76">
            <a:extLst>
              <a:ext uri="{FF2B5EF4-FFF2-40B4-BE49-F238E27FC236}">
                <a16:creationId xmlns:a16="http://schemas.microsoft.com/office/drawing/2014/main" id="{9969EA0D-50CF-4183-B85E-7E445686F9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5362083"/>
              </p:ext>
            </p:extLst>
          </p:nvPr>
        </p:nvGraphicFramePr>
        <p:xfrm>
          <a:off x="673100" y="1813521"/>
          <a:ext cx="11239500" cy="924053"/>
        </p:xfrm>
        <a:graphic>
          <a:graphicData uri="http://schemas.openxmlformats.org/drawingml/2006/table">
            <a:tbl>
              <a:tblPr/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7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4805">
                  <a:extLst>
                    <a:ext uri="{9D8B030D-6E8A-4147-A177-3AD203B41FA5}">
                      <a16:colId xmlns:a16="http://schemas.microsoft.com/office/drawing/2014/main" val="1853449902"/>
                    </a:ext>
                  </a:extLst>
                </a:gridCol>
              </a:tblGrid>
              <a:tr h="4378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Source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900"/>
                        </a:spcAft>
                        <a:tabLst>
                          <a:tab pos="257175" algn="l"/>
                        </a:tabLs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90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90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1712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275073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655" y="278490"/>
            <a:ext cx="9102725" cy="828207"/>
          </a:xfrm>
        </p:spPr>
        <p:txBody>
          <a:bodyPr/>
          <a:lstStyle/>
          <a:p>
            <a:r>
              <a:rPr lang="sv-SE" sz="3200" dirty="0"/>
              <a:t>Summary of </a:t>
            </a:r>
            <a:r>
              <a:rPr lang="sv-SE" sz="3200" dirty="0" err="1"/>
              <a:t>ongoing</a:t>
            </a:r>
            <a:r>
              <a:rPr lang="sv-SE" sz="3200" dirty="0"/>
              <a:t> CH </a:t>
            </a:r>
            <a:r>
              <a:rPr lang="sv-SE" sz="3200" dirty="0" err="1"/>
              <a:t>WIs</a:t>
            </a:r>
            <a:r>
              <a:rPr lang="sv-SE" sz="3200" dirty="0"/>
              <a:t>/SIs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6201049"/>
              </p:ext>
            </p:extLst>
          </p:nvPr>
        </p:nvGraphicFramePr>
        <p:xfrm>
          <a:off x="362538" y="1328508"/>
          <a:ext cx="11466924" cy="3439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223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6317672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548246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1648767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</a:tblGrid>
              <a:tr h="4415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Completion</a:t>
                      </a: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368034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sv-SE" sz="1300" b="0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EDGE_CH</a:t>
                      </a:r>
                      <a:endParaRPr lang="fr-FR" sz="1300" b="0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Charging aspects of Edge Computing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altLang="zh-CN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90</a:t>
                      </a:r>
                      <a:r>
                        <a:rPr kumimoji="0" lang="en-US" altLang="zh-CN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% -&gt; 100%</a:t>
                      </a:r>
                      <a:endParaRPr kumimoji="0" lang="sv-SE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highlight>
                          <a:srgbClr val="00FF00"/>
                        </a:highlight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300" b="0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SA#96 (06/2022) 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051932"/>
                  </a:ext>
                </a:extLst>
              </a:tr>
              <a:tr h="3286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300" b="0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5G_ProSe_CH</a:t>
                      </a:r>
                      <a:endParaRPr lang="en-US" sz="1300" b="0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300" b="0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Charging aspects of Proximity-based Services in 5GS </a:t>
                      </a:r>
                      <a:br>
                        <a:rPr lang="en-GB" sz="1300" b="0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endParaRPr lang="en-US" sz="1300" b="0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80% -&gt; 100%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SA#96 (06/2022)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903681"/>
                  </a:ext>
                </a:extLst>
              </a:tr>
              <a:tr h="410427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300" b="0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CHROAM</a:t>
                      </a:r>
                      <a:endParaRPr lang="fr-FR" sz="1300" b="0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300" b="0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5G Charging for Local breakout roaming of data connectivity </a:t>
                      </a:r>
                      <a:endParaRPr lang="fr-FR" sz="1300" b="0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70% -&gt; 100%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altLang="zh-CN" sz="1300" b="0" kern="1200" noProof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SA#96  (06/2022)</a:t>
                      </a:r>
                      <a:endParaRPr lang="en-GB" altLang="zh-CN" sz="1300" b="0" kern="1200" noProof="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229340"/>
                  </a:ext>
                </a:extLst>
              </a:tr>
              <a:tr h="366274">
                <a:tc>
                  <a:txBody>
                    <a:bodyPr/>
                    <a:lstStyle/>
                    <a:p>
                      <a:pPr algn="ctr"/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5GMMS_CH</a:t>
                      </a: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MMS Charging in 5G System Architecture </a:t>
                      </a:r>
                    </a:p>
                    <a:p>
                      <a:pPr algn="ctr"/>
                      <a:r>
                        <a:rPr lang="en-US" sz="1300" b="0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(prel. work before SA approval)</a:t>
                      </a: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3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0 % -&gt; 0%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SA#98 (12/2022)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845709"/>
                  </a:ext>
                </a:extLst>
              </a:tr>
              <a:tr h="353601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FS_NETSLICE_CH_Ph2</a:t>
                      </a: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charging aspects for enhancements of Network Slicing Phase 2</a:t>
                      </a:r>
                      <a:endParaRPr lang="fr-FR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70% -&gt; 75%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SA#99 (03/2023) 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521851"/>
                  </a:ext>
                </a:extLst>
              </a:tr>
              <a:tr h="308077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FS_NCHF_Ph2</a:t>
                      </a:r>
                      <a:endParaRPr lang="fr-FR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300" b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Nchf charging services phase 2</a:t>
                      </a:r>
                      <a:endParaRPr lang="fr-FR" sz="1300" b="0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50% -&gt; 60%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altLang="zh-CN" sz="1300" b="0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SA#99  (03/2023)</a:t>
                      </a:r>
                      <a:endParaRPr lang="en-GB" altLang="zh-CN" sz="13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364704"/>
                  </a:ext>
                </a:extLst>
              </a:tr>
              <a:tr h="287539"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FS_CHROAM</a:t>
                      </a:r>
                      <a:endParaRPr lang="fr-FR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5G roaming charging architecture for wholesale and retail scenarios</a:t>
                      </a:r>
                      <a:endParaRPr lang="fr-FR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60% -&gt; 75%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altLang="zh-CN" sz="1300" b="0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SA#99  (03/2023)</a:t>
                      </a:r>
                      <a:endParaRPr lang="en-GB" altLang="zh-CN" sz="13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766177"/>
                  </a:ext>
                </a:extLst>
              </a:tr>
              <a:tr h="440066">
                <a:tc>
                  <a:txBody>
                    <a:bodyPr/>
                    <a:lstStyle/>
                    <a:p>
                      <a:pPr algn="ctr"/>
                      <a:r>
                        <a:rPr lang="en-US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FS_eNPN_CH</a:t>
                      </a: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Study on Charging Aspects for Enhanced support of Non-Public Networks </a:t>
                      </a:r>
                      <a:endParaRPr lang="en-US" sz="13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3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5 % -&gt; 25 %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altLang="zh-CN" sz="1300" b="0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SA#99  (03/2023)</a:t>
                      </a:r>
                      <a:endParaRPr lang="en-GB" altLang="zh-CN" sz="1300" b="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082543"/>
                  </a:ext>
                </a:extLst>
              </a:tr>
            </a:tbl>
          </a:graphicData>
        </a:graphic>
      </p:graphicFrame>
      <p:sp>
        <p:nvSpPr>
          <p:cNvPr id="6" name="矩形 8">
            <a:extLst>
              <a:ext uri="{FF2B5EF4-FFF2-40B4-BE49-F238E27FC236}">
                <a16:creationId xmlns:a16="http://schemas.microsoft.com/office/drawing/2014/main" id="{FBA67E44-9096-8428-5BEB-A1A9C8A5823F}"/>
              </a:ext>
            </a:extLst>
          </p:cNvPr>
          <p:cNvSpPr/>
          <p:nvPr/>
        </p:nvSpPr>
        <p:spPr>
          <a:xfrm>
            <a:off x="720741" y="5162659"/>
            <a:ext cx="11108721" cy="153888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10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800" dirty="0">
                <a:solidFill>
                  <a:srgbClr val="00B050"/>
                </a:solidFill>
                <a:latin typeface="Calibri" pitchFamily="34" charset="0"/>
                <a:ea typeface="宋体" pitchFamily="2" charset="-122"/>
                <a:cs typeface="Arial" charset="0"/>
              </a:rPr>
              <a:t> All Rel-17 Work items are completed, special thanks to all rapporteurs and contributors to make this happen as expected</a:t>
            </a: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8627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847849" y="541566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Charging Exception requests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7692101"/>
              </p:ext>
            </p:extLst>
          </p:nvPr>
        </p:nvGraphicFramePr>
        <p:xfrm>
          <a:off x="1115876" y="1478555"/>
          <a:ext cx="10184439" cy="991501"/>
        </p:xfrm>
        <a:graphic>
          <a:graphicData uri="http://schemas.openxmlformats.org/drawingml/2006/table">
            <a:tbl>
              <a:tblPr/>
              <a:tblGrid>
                <a:gridCol w="1483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0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algn="ctr" defTabSz="1219170" rtl="0" eaLnBrk="1" fontAlgn="t" latinLnBrk="0" hangingPunct="1">
                        <a:spcAft>
                          <a:spcPts val="900"/>
                        </a:spcAft>
                      </a:pPr>
                      <a:endParaRPr lang="fr-FR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848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5603900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1458885"/>
              </p:ext>
            </p:extLst>
          </p:nvPr>
        </p:nvGraphicFramePr>
        <p:xfrm>
          <a:off x="448394" y="1284786"/>
          <a:ext cx="11295212" cy="1402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629">
                  <a:extLst>
                    <a:ext uri="{9D8B030D-6E8A-4147-A177-3AD203B41FA5}">
                      <a16:colId xmlns:a16="http://schemas.microsoft.com/office/drawing/2014/main" val="23408469"/>
                    </a:ext>
                  </a:extLst>
                </a:gridCol>
                <a:gridCol w="2263294">
                  <a:extLst>
                    <a:ext uri="{9D8B030D-6E8A-4147-A177-3AD203B41FA5}">
                      <a16:colId xmlns:a16="http://schemas.microsoft.com/office/drawing/2014/main" val="1386727148"/>
                    </a:ext>
                  </a:extLst>
                </a:gridCol>
                <a:gridCol w="1122259">
                  <a:extLst>
                    <a:ext uri="{9D8B030D-6E8A-4147-A177-3AD203B41FA5}">
                      <a16:colId xmlns:a16="http://schemas.microsoft.com/office/drawing/2014/main" val="4240727412"/>
                    </a:ext>
                  </a:extLst>
                </a:gridCol>
                <a:gridCol w="9538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80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095">
                  <a:extLst>
                    <a:ext uri="{9D8B030D-6E8A-4147-A177-3AD203B41FA5}">
                      <a16:colId xmlns:a16="http://schemas.microsoft.com/office/drawing/2014/main" val="1675550634"/>
                    </a:ext>
                  </a:extLst>
                </a:gridCol>
                <a:gridCol w="1053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2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645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code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 Title</a:t>
                      </a:r>
                      <a:endParaRPr lang="sv-SE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Completion</a:t>
                      </a:r>
                      <a:r>
                        <a:rPr lang="sv-SE" sz="1200" dirty="0"/>
                        <a:t> rate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TS/TR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Tdoc</a:t>
                      </a:r>
                      <a:r>
                        <a:rPr lang="en-US" altLang="zh-CN" sz="1200" dirty="0"/>
                        <a:t> reference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Target date</a:t>
                      </a:r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Rapporteur</a:t>
                      </a:r>
                    </a:p>
                    <a:p>
                      <a:pPr algn="ctr"/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altLang="zh-CN" sz="1200" dirty="0"/>
                        <a:t>Related</a:t>
                      </a:r>
                      <a:r>
                        <a:rPr lang="sv-SE" altLang="zh-CN" sz="1200" baseline="0" dirty="0"/>
                        <a:t> groups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Related</a:t>
                      </a:r>
                      <a:r>
                        <a:rPr lang="sv-SE" sz="1200" baseline="0" dirty="0"/>
                        <a:t> </a:t>
                      </a:r>
                      <a:r>
                        <a:rPr lang="en-US" altLang="zh-CN" sz="1200" dirty="0"/>
                        <a:t>topic</a:t>
                      </a:r>
                      <a:endParaRPr lang="sv-SE" sz="1200" dirty="0"/>
                    </a:p>
                  </a:txBody>
                  <a:tcPr anchor="ctr">
                    <a:solidFill>
                      <a:srgbClr val="C1E4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750895"/>
                  </a:ext>
                </a:extLst>
              </a:tr>
              <a:tr h="82803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sv-SE" sz="11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EDGE_CH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Charging aspects of Edge Computing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90% -&gt; </a:t>
                      </a:r>
                      <a:r>
                        <a:rPr lang="sv-SE" altLang="zh-CN" sz="1100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100%</a:t>
                      </a:r>
                      <a:endParaRPr lang="sv-SE" altLang="zh-CN" sz="1100" kern="1200" dirty="0">
                        <a:solidFill>
                          <a:srgbClr val="00B050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32.240,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32.255,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32.297,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TS 32.291, TS 32.298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Nokia Pure Text Light" panose="020B0403020202020204" pitchFamily="34" charset="0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SP-210861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SA#96 (06/2022)</a:t>
                      </a:r>
                      <a:r>
                        <a:rPr lang="en-GB" altLang="zh-CN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sv-SE" altLang="zh-CN" sz="11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 Corporation (UK) Ltd</a:t>
                      </a:r>
                      <a:endParaRPr kumimoji="0" lang="en-GB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altLang="zh-CN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sv-SE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894448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700872" y="192327"/>
            <a:ext cx="10139206" cy="9206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altLang="zh-CN" sz="3200" kern="0" dirty="0"/>
              <a:t>5G_EDGE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48393" y="2691787"/>
            <a:ext cx="11201932" cy="292388"/>
          </a:xfrm>
          <a:prstGeom prst="rect">
            <a:avLst/>
          </a:prstGeom>
          <a:solidFill>
            <a:srgbClr val="C1E44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Working Progress</a:t>
            </a:r>
            <a:endParaRPr lang="zh-CN" altLang="en-US" b="1" dirty="0"/>
          </a:p>
        </p:txBody>
      </p:sp>
      <p:sp>
        <p:nvSpPr>
          <p:cNvPr id="6" name="矩形 8">
            <a:extLst>
              <a:ext uri="{FF2B5EF4-FFF2-40B4-BE49-F238E27FC236}">
                <a16:creationId xmlns:a16="http://schemas.microsoft.com/office/drawing/2014/main" id="{6F1189A6-539C-4702-8B28-3981E6DDC8BE}"/>
              </a:ext>
            </a:extLst>
          </p:cNvPr>
          <p:cNvSpPr/>
          <p:nvPr/>
        </p:nvSpPr>
        <p:spPr>
          <a:xfrm>
            <a:off x="448393" y="2998579"/>
            <a:ext cx="11108721" cy="400109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1800" dirty="0">
                <a:latin typeface="Calibri" pitchFamily="34" charset="0"/>
                <a:ea typeface="宋体" pitchFamily="2" charset="-122"/>
                <a:cs typeface="Arial" charset="0"/>
              </a:rPr>
              <a:t>pCRs  agreed to TS 32.257 on :</a:t>
            </a:r>
            <a:endParaRPr lang="en-US" sz="1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Add charging information definition for EES exposed 5GC NF services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Rapporteur clean-up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CRs were agreed to 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TS </a:t>
            </a:r>
            <a:r>
              <a:rPr lang="en-US" sz="1800" dirty="0">
                <a:latin typeface="Calibri" panose="020F0502020204030204" pitchFamily="34" charset="0"/>
              </a:rPr>
              <a:t>32.291 to Update Nchf_ConvergedCharging service API for Edge Computing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TS </a:t>
            </a:r>
            <a:r>
              <a:rPr lang="en-US" sz="1800" dirty="0">
                <a:latin typeface="Calibri" panose="020F0502020204030204" pitchFamily="34" charset="0"/>
              </a:rPr>
              <a:t>32.298 to Add Edge Computing related CHF CDR(s) definition and ASN.1 format</a:t>
            </a: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anose="020F0502020204030204" pitchFamily="34" charset="0"/>
              </a:rPr>
              <a:t>TS 32.297 to Add CDR file format for Edge Computing charging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Draft TS 32.257 (</a:t>
            </a:r>
            <a:r>
              <a:rPr lang="en-US" sz="1800" dirty="0">
                <a:solidFill>
                  <a:srgbClr val="00B0F0"/>
                </a:solidFill>
                <a:latin typeface="Calibri" pitchFamily="34" charset="0"/>
                <a:ea typeface="宋体" pitchFamily="2" charset="-122"/>
                <a:cs typeface="Arial" charset="0"/>
              </a:rPr>
              <a:t>email approval </a:t>
            </a:r>
            <a:r>
              <a:rPr lang="en-US" sz="1800" dirty="0">
                <a:latin typeface="Calibri" pitchFamily="34" charset="0"/>
                <a:ea typeface="宋体" pitchFamily="2" charset="-122"/>
                <a:cs typeface="Arial" charset="0"/>
              </a:rPr>
              <a:t>S5-223667)</a:t>
            </a: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TS 32.357 will be sent to SA#96 for approval (S5-223684)</a:t>
            </a: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10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285750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800" dirty="0">
                <a:solidFill>
                  <a:srgbClr val="00B050"/>
                </a:solidFill>
                <a:latin typeface="Calibri" pitchFamily="34" charset="0"/>
                <a:ea typeface="宋体" pitchFamily="2" charset="-122"/>
                <a:cs typeface="Arial" charset="0"/>
              </a:rPr>
              <a:t> Work item is completed</a:t>
            </a: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  <a:p>
            <a:pPr marL="893763" lvl="1" indent="-285750" defTabSz="121917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417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/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185B6FD968AC4F8244C98DADFCDDF2" ma:contentTypeVersion="13" ma:contentTypeDescription="Create a new document." ma:contentTypeScope="" ma:versionID="82ad2bae7f0c06f2affd04e202398948">
  <xsd:schema xmlns:xsd="http://www.w3.org/2001/XMLSchema" xmlns:xs="http://www.w3.org/2001/XMLSchema" xmlns:p="http://schemas.microsoft.com/office/2006/metadata/properties" xmlns:ns3="71c5aaf6-e6ce-465b-b873-5148d2a4c105" xmlns:ns4="687e87d0-d0a8-4c48-8f94-14f0c67212c5" xmlns:ns5="b4d06219-a142-4c5f-be55-53f74cb980c7" targetNamespace="http://schemas.microsoft.com/office/2006/metadata/properties" ma:root="true" ma:fieldsID="f9959177c7080051a0232d0818074d39" ns3:_="" ns4:_="" ns5:_="">
    <xsd:import namespace="71c5aaf6-e6ce-465b-b873-5148d2a4c105"/>
    <xsd:import namespace="687e87d0-d0a8-4c48-8f94-14f0c67212c5"/>
    <xsd:import namespace="b4d06219-a142-4c5f-be55-53f74cb980c7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FastMetadata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7e87d0-d0a8-4c48-8f94-14f0c67212c5" elementFormDefault="qualified">
    <xsd:import namespace="http://schemas.microsoft.com/office/2006/documentManagement/types"/>
    <xsd:import namespace="http://schemas.microsoft.com/office/infopath/2007/PartnerControls"/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internalName="MediaServiceAutoTags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d06219-a142-4c5f-be55-53f74cb980c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Props1.xml><?xml version="1.0" encoding="utf-8"?>
<ds:datastoreItem xmlns:ds="http://schemas.openxmlformats.org/officeDocument/2006/customXml" ds:itemID="{D8EFD60F-3529-4261-B094-766615A336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533F262-609D-4DE1-971D-E33E47E685D8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B86EE5A-C607-470A-B2B8-6CB953A47714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362C99FD-0342-4981-9E51-9B4B3D0AAD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87e87d0-d0a8-4c48-8f94-14f0c67212c5"/>
    <ds:schemaRef ds:uri="b4d06219-a142-4c5f-be55-53f74cb980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613C568A-0C46-4592-BB68-CDB41342D77A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24958</TotalTime>
  <Words>1558</Words>
  <Application>Microsoft Office PowerPoint</Application>
  <PresentationFormat>Widescreen</PresentationFormat>
  <Paragraphs>348</Paragraphs>
  <Slides>19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Office Theme</vt:lpstr>
      <vt:lpstr>Document</vt:lpstr>
      <vt:lpstr>    Exec Report SA5#143e  Charging Management (CH)  </vt:lpstr>
      <vt:lpstr>Administrative aspects</vt:lpstr>
      <vt:lpstr>Incoming LSs</vt:lpstr>
      <vt:lpstr>Outgoing LSs</vt:lpstr>
      <vt:lpstr>Charging (CH) WIs/SIs</vt:lpstr>
      <vt:lpstr>PowerPoint Presentation</vt:lpstr>
      <vt:lpstr>Summary of ongoing CH WIs/SIs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Charging CRs 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SA5 Status Report to SA#83  Charging Management (CH) Operation, Administration, Maintenance &amp; Provisioning (OAM&amp;P)</dc:title>
  <dc:creator>Thomas Tovinger</dc:creator>
  <cp:lastModifiedBy>MATRIXX Software</cp:lastModifiedBy>
  <cp:revision>342</cp:revision>
  <dcterms:created xsi:type="dcterms:W3CDTF">2019-03-13T01:38:36Z</dcterms:created>
  <dcterms:modified xsi:type="dcterms:W3CDTF">2022-05-17T13:52:54Z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0x01010083185B6FD968AC4F8244C98DADFCDDF2</vt:lpwstr>
  </property>
  <property fmtid="{D5CDD505-2E9C-101B-9397-08002B2CF9AE}" pid="3" name="_2015_ms_pID_725343">
    <vt:lpwstr>(3)j5DyKr/9ztn2R3WhsbN2tKLwFsa7oHYXQVnp0tIZ/+0Hze0xIfyIprhkhhCA6/mLnwNF+9Ol
fB76OGGHaQsn4AtAra4o5hGlBf9SGcByym32dnNr8lTDugm9pcwSVqzVLW5t0oMSZcVdHbal
Bljy71TdMU67HjwQgF+NEZfTRH++lwzg/mElTNDOLZ0ccAJYay5QRiY4nTazwaNilIC6gWk4
+Tttt4q5J/KMLVGMrH</vt:lpwstr>
  </property>
  <property fmtid="{D5CDD505-2E9C-101B-9397-08002B2CF9AE}" pid="4" name="_2015_ms_pID_7253431">
    <vt:lpwstr>Ma2CcSAAA8Gnp4sZzsPs6puQz/kEo+IBvY1p+sfE8x0HrVm8jNjr6r
4rSETsFQHBkojDKwboIHtrf6OTxksvbHuFIYnWeemj8/3gVA3AQAOTIYKwgcsZRLkK2o3lYL
HD5/yJSH9MahXmEBP1ZdBAjjuWYmlxpu51eXsWGcXOIaVo+iAE6BJPrAt2KEIUF9pYMR2IWE
y0c10tiUADp3sKbpLKeEREOuxy0Z41x8HsY7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1574815908</vt:lpwstr>
  </property>
  <property fmtid="{D5CDD505-2E9C-101B-9397-08002B2CF9AE}" pid="9" name="_2015_ms_pID_7253432">
    <vt:lpwstr>rSMWCN/yLONsXB4oX7szqmo=</vt:lpwstr>
  </property>
</Properties>
</file>