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6"/>
  </p:notesMasterIdLst>
  <p:handoutMasterIdLst>
    <p:handoutMasterId r:id="rId17"/>
  </p:handoutMasterIdLst>
  <p:sldIdLst>
    <p:sldId id="303" r:id="rId2"/>
    <p:sldId id="875" r:id="rId3"/>
    <p:sldId id="897" r:id="rId4"/>
    <p:sldId id="886" r:id="rId5"/>
    <p:sldId id="881" r:id="rId6"/>
    <p:sldId id="882" r:id="rId7"/>
    <p:sldId id="896" r:id="rId8"/>
    <p:sldId id="889" r:id="rId9"/>
    <p:sldId id="892" r:id="rId10"/>
    <p:sldId id="893" r:id="rId11"/>
    <p:sldId id="890" r:id="rId12"/>
    <p:sldId id="894" r:id="rId13"/>
    <p:sldId id="883" r:id="rId14"/>
    <p:sldId id="704" r:id="rId15"/>
  </p:sldIdLst>
  <p:sldSz cx="12192000" cy="6858000"/>
  <p:notesSz cx="6797675" cy="9928225"/>
  <p:defaultTextStyle>
    <a:defPPr>
      <a:defRPr lang="en-GB"/>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1pPr>
    <a:lvl2pPr marL="608013" indent="-1508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2pPr>
    <a:lvl3pPr marL="1217613" indent="-3032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3pPr>
    <a:lvl4pPr marL="1827213" indent="-4556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4pPr>
    <a:lvl5pPr marL="2436813" indent="-6080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kia - mga" initials="mga" lastIdx="1" clrIdx="0">
    <p:extLst>
      <p:ext uri="{19B8F6BF-5375-455C-9EA6-DF929625EA0E}">
        <p15:presenceInfo xmlns:p15="http://schemas.microsoft.com/office/powerpoint/2012/main" userId="Nokia - mg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3300"/>
    <a:srgbClr val="C1E442"/>
    <a:srgbClr val="6600FF"/>
    <a:srgbClr val="FFFFCC"/>
    <a:srgbClr val="72AF2F"/>
    <a:srgbClr val="C6D254"/>
    <a:srgbClr val="000000"/>
    <a:srgbClr val="5C88D0"/>
    <a:srgbClr val="2A6E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06" autoAdjust="0"/>
    <p:restoredTop sz="97931" autoAdjust="0"/>
  </p:normalViewPr>
  <p:slideViewPr>
    <p:cSldViewPr snapToGrid="0">
      <p:cViewPr varScale="1">
        <p:scale>
          <a:sx n="62" d="100"/>
          <a:sy n="62" d="100"/>
        </p:scale>
        <p:origin x="644" y="5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p:scale>
          <a:sx n="200" d="100"/>
          <a:sy n="200" d="100"/>
        </p:scale>
        <p:origin x="1428" y="-363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AA78BAD3-FC21-4679-B770-3EA085F20603}" type="datetime1">
              <a:rPr lang="en-US"/>
              <a:pPr>
                <a:defRPr/>
              </a:pPr>
              <a:t>8/31/2021</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17FF792-3EB9-44FA-9386-5606498586BD}" type="slidenum">
              <a:rPr lang="en-GB" altLang="en-US"/>
              <a:pPr>
                <a:defRPr/>
              </a:pPr>
              <a:t>‹#›</a:t>
            </a:fld>
            <a:endParaRPr lang="en-GB" altLang="en-US"/>
          </a:p>
        </p:txBody>
      </p:sp>
    </p:spTree>
    <p:extLst>
      <p:ext uri="{BB962C8B-B14F-4D97-AF65-F5344CB8AC3E}">
        <p14:creationId xmlns:p14="http://schemas.microsoft.com/office/powerpoint/2010/main" val="2131652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BE730920-F8FB-4BAB-A0E2-B112E44812FA}" type="datetime1">
              <a:rPr lang="en-US"/>
              <a:pPr>
                <a:defRPr/>
              </a:pPr>
              <a:t>8/31/2021</a:t>
            </a:fld>
            <a:endParaRPr lang="en-US" dirty="0"/>
          </a:p>
        </p:txBody>
      </p:sp>
      <p:sp>
        <p:nvSpPr>
          <p:cNvPr id="4100"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27BB3565-DE1F-45E8-8B92-B6CEF3A5A934}" type="slidenum">
              <a:rPr lang="en-GB" altLang="en-US"/>
              <a:pPr>
                <a:defRPr/>
              </a:pPr>
              <a:t>‹#›</a:t>
            </a:fld>
            <a:endParaRPr lang="en-GB" altLang="en-US"/>
          </a:p>
        </p:txBody>
      </p:sp>
    </p:spTree>
    <p:extLst>
      <p:ext uri="{BB962C8B-B14F-4D97-AF65-F5344CB8AC3E}">
        <p14:creationId xmlns:p14="http://schemas.microsoft.com/office/powerpoint/2010/main" val="18178305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New Roman" pitchFamily="18" charset="0"/>
        <a:ea typeface="+mn-ea"/>
        <a:cs typeface="+mn-cs"/>
      </a:defRPr>
    </a:lvl1pPr>
    <a:lvl2pPr marL="608013" algn="l"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1217613" algn="l" rtl="0" eaLnBrk="0" fontAlgn="base" hangingPunct="0">
      <a:spcBef>
        <a:spcPct val="30000"/>
      </a:spcBef>
      <a:spcAft>
        <a:spcPct val="0"/>
      </a:spcAft>
      <a:defRPr sz="1600" kern="1200">
        <a:solidFill>
          <a:schemeClr val="tx1"/>
        </a:solidFill>
        <a:latin typeface="Times New Roman" pitchFamily="18" charset="0"/>
        <a:ea typeface="+mn-ea"/>
        <a:cs typeface="+mn-cs"/>
      </a:defRPr>
    </a:lvl3pPr>
    <a:lvl4pPr marL="1827213" algn="l" rtl="0" eaLnBrk="0" fontAlgn="base" hangingPunct="0">
      <a:spcBef>
        <a:spcPct val="30000"/>
      </a:spcBef>
      <a:spcAft>
        <a:spcPct val="0"/>
      </a:spcAft>
      <a:defRPr sz="1600" kern="1200">
        <a:solidFill>
          <a:schemeClr val="tx1"/>
        </a:solidFill>
        <a:latin typeface="Times New Roman" pitchFamily="18" charset="0"/>
        <a:ea typeface="+mn-ea"/>
        <a:cs typeface="+mn-cs"/>
      </a:defRPr>
    </a:lvl4pPr>
    <a:lvl5pPr marL="2436813" algn="l" rtl="0" eaLnBrk="0" fontAlgn="base" hangingPunct="0">
      <a:spcBef>
        <a:spcPct val="30000"/>
      </a:spcBef>
      <a:spcAft>
        <a:spcPct val="0"/>
      </a:spcAft>
      <a:defRPr sz="1600" kern="1200">
        <a:solidFill>
          <a:schemeClr val="tx1"/>
        </a:solidFill>
        <a:latin typeface="Times New Roman" pitchFamily="18"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5452323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7013" y="0"/>
            <a:ext cx="5145087" cy="633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93023184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609585" indent="-609585">
              <a:buFontTx/>
              <a:buBlip>
                <a:blip r:embed="rId2"/>
              </a:buBlip>
              <a:defRPr/>
            </a:lvl1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Tree>
    <p:extLst>
      <p:ext uri="{BB962C8B-B14F-4D97-AF65-F5344CB8AC3E}">
        <p14:creationId xmlns:p14="http://schemas.microsoft.com/office/powerpoint/2010/main" val="162338122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112251" cy="1143000"/>
          </a:xfrm>
        </p:spPr>
        <p:txBody>
          <a:bodyPr/>
          <a:lstStyle/>
          <a:p>
            <a:r>
              <a:rPr lang="en-US" dirty="0"/>
              <a:t>Click to edit Master title style</a:t>
            </a:r>
            <a:endParaRPr lang="en-IE" dirty="0"/>
          </a:p>
        </p:txBody>
      </p:sp>
      <p:sp>
        <p:nvSpPr>
          <p:cNvPr id="3" name="Table Placeholder 2"/>
          <p:cNvSpPr>
            <a:spLocks noGrp="1"/>
          </p:cNvSpPr>
          <p:nvPr>
            <p:ph type="tbl" idx="1"/>
          </p:nvPr>
        </p:nvSpPr>
        <p:spPr>
          <a:xfrm>
            <a:off x="609600" y="1600201"/>
            <a:ext cx="10972800" cy="4525963"/>
          </a:xfrm>
        </p:spPr>
        <p:txBody>
          <a:bodyPr/>
          <a:lstStyle/>
          <a:p>
            <a:pPr lvl="0"/>
            <a:endParaRPr lang="en-IE" noProof="0" dirty="0"/>
          </a:p>
        </p:txBody>
      </p:sp>
      <p:sp>
        <p:nvSpPr>
          <p:cNvPr id="4" name="Slide Number Placeholder 5"/>
          <p:cNvSpPr>
            <a:spLocks noGrp="1"/>
          </p:cNvSpPr>
          <p:nvPr>
            <p:ph type="sldNum" sz="quarter" idx="10"/>
          </p:nvPr>
        </p:nvSpPr>
        <p:spPr>
          <a:xfrm>
            <a:off x="11410952" y="6483350"/>
            <a:ext cx="527049" cy="222250"/>
          </a:xfrm>
          <a:prstGeom prst="rect">
            <a:avLst/>
          </a:prstGeom>
        </p:spPr>
        <p:txBody>
          <a:bodyPr/>
          <a:lstStyle>
            <a:lvl1pPr>
              <a:defRPr>
                <a:latin typeface="Arial" charset="0"/>
                <a:cs typeface="Arial" charset="0"/>
              </a:defRPr>
            </a:lvl1pPr>
          </a:lstStyle>
          <a:p>
            <a:pPr>
              <a:defRPr/>
            </a:pPr>
            <a:fld id="{8B78E712-7E90-46AF-8873-540771249AD5}" type="slidenum">
              <a:rPr lang="en-GB"/>
              <a:pPr>
                <a:defRPr/>
              </a:pPr>
              <a:t>‹#›</a:t>
            </a:fld>
            <a:endParaRPr lang="en-GB" dirty="0"/>
          </a:p>
        </p:txBody>
      </p:sp>
    </p:spTree>
    <p:extLst>
      <p:ext uri="{BB962C8B-B14F-4D97-AF65-F5344CB8AC3E}">
        <p14:creationId xmlns:p14="http://schemas.microsoft.com/office/powerpoint/2010/main" val="1913046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11113" y="6364288"/>
            <a:ext cx="8224837" cy="333374"/>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333"/>
          </a:p>
        </p:txBody>
      </p:sp>
      <p:sp>
        <p:nvSpPr>
          <p:cNvPr id="1027" name="Title Placeholder 1"/>
          <p:cNvSpPr>
            <a:spLocks noGrp="1"/>
          </p:cNvSpPr>
          <p:nvPr>
            <p:ph type="title"/>
          </p:nvPr>
        </p:nvSpPr>
        <p:spPr bwMode="auto">
          <a:xfrm>
            <a:off x="652463" y="228600"/>
            <a:ext cx="9102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647700" y="1454150"/>
            <a:ext cx="11183938"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11113" y="6502232"/>
            <a:ext cx="7950201" cy="234950"/>
          </a:xfrm>
          <a:prstGeom prst="rect">
            <a:avLst/>
          </a:prstGeom>
          <a:noFill/>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sz="133" spc="400" dirty="0">
                <a:solidFill>
                  <a:schemeClr val="bg1"/>
                </a:solidFill>
              </a:rPr>
              <a:t> </a:t>
            </a:r>
            <a:r>
              <a:rPr lang="en-GB" sz="1100" b="1" spc="300" dirty="0">
                <a:ea typeface="+mn-ea"/>
                <a:cs typeface="Arial" panose="020B0604020202020204" pitchFamily="34" charset="0"/>
              </a:rPr>
              <a:t>S5-214507, SA5#138</a:t>
            </a:r>
            <a:r>
              <a:rPr lang="en-US" altLang="zh-CN" sz="1100" b="1" spc="300" dirty="0">
                <a:ea typeface="+mn-ea"/>
                <a:cs typeface="Arial" panose="020B0604020202020204" pitchFamily="34" charset="0"/>
              </a:rPr>
              <a:t>e</a:t>
            </a:r>
            <a:r>
              <a:rPr lang="en-GB" sz="1100" b="1" spc="300" dirty="0">
                <a:ea typeface="+mn-ea"/>
                <a:cs typeface="Arial" panose="020B0604020202020204" pitchFamily="34" charset="0"/>
              </a:rPr>
              <a:t>, 23 – 31 </a:t>
            </a:r>
            <a:r>
              <a:rPr lang="en-US" altLang="zh-CN" sz="1100" b="1" spc="300" dirty="0">
                <a:ea typeface="+mn-ea"/>
                <a:cs typeface="Arial" panose="020B0604020202020204" pitchFamily="34" charset="0"/>
              </a:rPr>
              <a:t>August</a:t>
            </a:r>
            <a:r>
              <a:rPr lang="en-GB" sz="1100" b="1" spc="300" dirty="0">
                <a:ea typeface="+mn-ea"/>
                <a:cs typeface="Arial" panose="020B0604020202020204" pitchFamily="34" charset="0"/>
              </a:rPr>
              <a:t> 2021</a:t>
            </a:r>
          </a:p>
          <a:p>
            <a:pPr>
              <a:defRPr/>
            </a:pPr>
            <a:endParaRPr lang="en-GB" sz="1067" b="1" spc="400" dirty="0">
              <a:solidFill>
                <a:schemeClr val="bg1"/>
              </a:solidFill>
            </a:endParaRPr>
          </a:p>
        </p:txBody>
      </p:sp>
      <p:sp>
        <p:nvSpPr>
          <p:cNvPr id="1030" name="Rectangle 15"/>
          <p:cNvSpPr>
            <a:spLocks noChangeArrowheads="1"/>
          </p:cNvSpPr>
          <p:nvPr userDrawn="1"/>
        </p:nvSpPr>
        <p:spPr bwMode="auto">
          <a:xfrm>
            <a:off x="5448300" y="3303588"/>
            <a:ext cx="123825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a:solidFill>
                  <a:schemeClr val="bg1"/>
                </a:solidFill>
              </a:rPr>
              <a:t>© 3GPP 2012</a:t>
            </a:r>
            <a:endParaRPr lang="en-GB" altLang="en-US" sz="1333"/>
          </a:p>
        </p:txBody>
      </p:sp>
      <p:pic>
        <p:nvPicPr>
          <p:cNvPr id="1031"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098088" y="306388"/>
            <a:ext cx="158432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userDrawn="1"/>
        </p:nvSpPr>
        <p:spPr bwMode="auto">
          <a:xfrm>
            <a:off x="9918700" y="6462713"/>
            <a:ext cx="1027845"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67" dirty="0"/>
              <a:t>© 3GPP 2021</a:t>
            </a:r>
          </a:p>
        </p:txBody>
      </p:sp>
      <p:sp>
        <p:nvSpPr>
          <p:cNvPr id="12" name="Oval 11"/>
          <p:cNvSpPr/>
          <p:nvPr userDrawn="1"/>
        </p:nvSpPr>
        <p:spPr bwMode="auto">
          <a:xfrm>
            <a:off x="11079163" y="636428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435BA645-663C-49B9-8214-3A0DBAD6F1FF}" type="slidenum">
              <a:rPr lang="en-GB" altLang="en-US" sz="1333" b="1" smtClean="0"/>
              <a:pPr algn="ctr">
                <a:defRPr/>
              </a:pPr>
              <a:t>‹#›</a:t>
            </a:fld>
            <a:endParaRPr lang="en-GB" altLang="en-US" sz="1333" b="1"/>
          </a:p>
          <a:p>
            <a:pPr>
              <a:defRPr/>
            </a:pPr>
            <a:endParaRPr lang="en-GB" altLang="en-US" sz="1333"/>
          </a:p>
        </p:txBody>
      </p:sp>
    </p:spTree>
  </p:cSld>
  <p:clrMap bg1="lt1" tx1="dk1" bg2="lt2" tx2="dk2" accent1="accent1" accent2="accent2" accent3="accent3" accent4="accent4" accent5="accent5" accent6="accent6" hlink="hlink" folHlink="folHlink"/>
  <p:sldLayoutIdLst>
    <p:sldLayoutId id="2147483938" r:id="rId1"/>
    <p:sldLayoutId id="2147483936" r:id="rId2"/>
    <p:sldLayoutId id="2147483939" r:id="rId3"/>
  </p:sldLayoutIdLst>
  <p:transition spd="slow"/>
  <p:hf hdr="0" ftr="0" dt="0"/>
  <p:txStyles>
    <p:title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608013" indent="-608013" algn="l" rtl="0" eaLnBrk="0" fontAlgn="base" hangingPunct="0">
        <a:spcBef>
          <a:spcPct val="20000"/>
        </a:spcBef>
        <a:spcAft>
          <a:spcPct val="0"/>
        </a:spcAft>
        <a:buBlip>
          <a:blip r:embed="rId6"/>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7"/>
        </a:buBlip>
        <a:defRPr sz="3200">
          <a:solidFill>
            <a:schemeClr val="tx1"/>
          </a:solidFill>
          <a:latin typeface="+mn-lt"/>
        </a:defRPr>
      </a:lvl2pPr>
      <a:lvl3pPr marL="1522413" indent="-303213" algn="l" rtl="0" eaLnBrk="0" fontAlgn="base" hangingPunct="0">
        <a:spcBef>
          <a:spcPct val="20000"/>
        </a:spcBef>
        <a:spcAft>
          <a:spcPct val="0"/>
        </a:spcAft>
        <a:buBlip>
          <a:blip r:embed="rId8"/>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2054990" y="2501576"/>
            <a:ext cx="8621712" cy="1468438"/>
          </a:xfrm>
        </p:spPr>
        <p:txBody>
          <a:bodyPr>
            <a:noAutofit/>
          </a:bodyPr>
          <a:lstStyle/>
          <a:p>
            <a:pPr>
              <a:defRPr/>
            </a:pPr>
            <a:r>
              <a:rPr lang="en-GB" sz="4800" b="1" i="1" dirty="0">
                <a:effectLst>
                  <a:outerShdw blurRad="38100" dist="38100" dir="2700000" algn="tl">
                    <a:srgbClr val="C0C0C0"/>
                  </a:outerShdw>
                </a:effectLst>
              </a:rPr>
              <a:t>  </a:t>
            </a:r>
            <a:br>
              <a:rPr lang="en-GB" sz="4800" dirty="0"/>
            </a:br>
            <a:r>
              <a:rPr lang="en-US" altLang="zh-CN" sz="4800" b="1" dirty="0"/>
              <a:t>SA5 presentation for </a:t>
            </a:r>
            <a:br>
              <a:rPr lang="en-US" altLang="zh-CN" sz="4800" b="1" dirty="0"/>
            </a:br>
            <a:r>
              <a:rPr lang="en-US" altLang="zh-CN" sz="4800" b="1" dirty="0"/>
              <a:t>SA Rel-18 workshop</a:t>
            </a:r>
            <a:br>
              <a:rPr lang="en-GB" sz="4800" b="1" i="1" dirty="0"/>
            </a:br>
            <a:r>
              <a:rPr lang="fr-FR" sz="2400" dirty="0">
                <a:latin typeface="Arial" pitchFamily="34" charset="0"/>
              </a:rPr>
              <a:t>SA5#138e, 23 </a:t>
            </a:r>
            <a:r>
              <a:rPr lang="fr-FR" altLang="zh-CN" sz="2400" dirty="0">
                <a:latin typeface="Arial" pitchFamily="34" charset="0"/>
              </a:rPr>
              <a:t>– 31</a:t>
            </a:r>
            <a:r>
              <a:rPr lang="en-US" altLang="zh-CN" sz="2400" dirty="0">
                <a:latin typeface="Arial" pitchFamily="34" charset="0"/>
              </a:rPr>
              <a:t> August, 2021</a:t>
            </a:r>
            <a:br>
              <a:rPr lang="fr-FR" sz="2400" dirty="0">
                <a:latin typeface="Arial" pitchFamily="34" charset="0"/>
              </a:rPr>
            </a:br>
            <a:endParaRPr lang="en-GB" sz="4800" dirty="0">
              <a:effectLst>
                <a:outerShdw blurRad="38100" dist="38100" dir="2700000" algn="tl">
                  <a:srgbClr val="C0C0C0"/>
                </a:outerShdw>
              </a:effectLst>
            </a:endParaRPr>
          </a:p>
        </p:txBody>
      </p:sp>
      <p:sp>
        <p:nvSpPr>
          <p:cNvPr id="6147" name="Subtitle 6"/>
          <p:cNvSpPr>
            <a:spLocks noGrp="1"/>
          </p:cNvSpPr>
          <p:nvPr>
            <p:ph type="subTitle" idx="1"/>
          </p:nvPr>
        </p:nvSpPr>
        <p:spPr>
          <a:xfrm>
            <a:off x="2098646" y="4339138"/>
            <a:ext cx="8534400" cy="1752600"/>
          </a:xfrm>
        </p:spPr>
        <p:txBody>
          <a:bodyPr/>
          <a:lstStyle/>
          <a:p>
            <a:pPr>
              <a:lnSpc>
                <a:spcPct val="80000"/>
              </a:lnSpc>
            </a:pPr>
            <a:br>
              <a:rPr lang="en-US" altLang="en-US" sz="2667" dirty="0"/>
            </a:br>
            <a:r>
              <a:rPr lang="en-US" altLang="en-US" sz="2400" dirty="0">
                <a:latin typeface="Arial" charset="0"/>
              </a:rPr>
              <a:t>Zou Lan, </a:t>
            </a:r>
            <a:r>
              <a:rPr lang="en-GB" altLang="zh-CN" sz="2400" dirty="0">
                <a:latin typeface="Arial" charset="0"/>
              </a:rPr>
              <a:t>SA5 Vice-Chair, </a:t>
            </a:r>
            <a:r>
              <a:rPr lang="en-US" altLang="zh-CN" sz="2400" dirty="0">
                <a:latin typeface="Arial" charset="0"/>
              </a:rPr>
              <a:t>HUAWEI</a:t>
            </a:r>
          </a:p>
          <a:p>
            <a:pPr>
              <a:lnSpc>
                <a:spcPct val="80000"/>
              </a:lnSpc>
            </a:pPr>
            <a:r>
              <a:rPr lang="en-GB" altLang="zh-CN" sz="2400" dirty="0">
                <a:latin typeface="Arial" charset="0"/>
              </a:rPr>
              <a:t>Thomas Tovinger, 3GPP SA5 Chair, ERICSSON</a:t>
            </a:r>
            <a:endParaRPr lang="en-US" altLang="zh-CN" sz="2400" dirty="0">
              <a:latin typeface="Arial" charset="0"/>
            </a:endParaRPr>
          </a:p>
          <a:p>
            <a:pPr>
              <a:lnSpc>
                <a:spcPct val="80000"/>
              </a:lnSpc>
            </a:pPr>
            <a:r>
              <a:rPr lang="en-US" altLang="en-US" sz="2400" dirty="0">
                <a:latin typeface="Arial" charset="0"/>
              </a:rPr>
              <a:t>Maryse Gardella, 3GPP SA5 </a:t>
            </a:r>
            <a:r>
              <a:rPr lang="en-GB" altLang="zh-CN" sz="2400" dirty="0">
                <a:latin typeface="Arial" charset="0"/>
              </a:rPr>
              <a:t>Vice-Chair, NOKIA</a:t>
            </a:r>
            <a:endParaRPr lang="en-US" altLang="en-US" sz="2400" dirty="0">
              <a:latin typeface="Arial"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2"/>
          <p:cNvSpPr txBox="1">
            <a:spLocks/>
          </p:cNvSpPr>
          <p:nvPr/>
        </p:nvSpPr>
        <p:spPr bwMode="auto">
          <a:xfrm>
            <a:off x="407735" y="1036201"/>
            <a:ext cx="11183938" cy="500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8013" indent="-608013" algn="l" rtl="0" eaLnBrk="0" fontAlgn="base" hangingPunct="0">
              <a:spcBef>
                <a:spcPct val="20000"/>
              </a:spcBef>
              <a:spcAft>
                <a:spcPct val="0"/>
              </a:spcAft>
              <a:buBlip>
                <a:blip r:embed="rId2"/>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3"/>
              </a:buBlip>
              <a:defRPr sz="3200">
                <a:solidFill>
                  <a:schemeClr val="tx1"/>
                </a:solidFill>
                <a:latin typeface="+mn-lt"/>
              </a:defRPr>
            </a:lvl2pPr>
            <a:lvl3pPr marL="1522413" indent="-303213" algn="l" rtl="0" eaLnBrk="0" fontAlgn="base" hangingPunct="0">
              <a:spcBef>
                <a:spcPct val="20000"/>
              </a:spcBef>
              <a:spcAft>
                <a:spcPct val="0"/>
              </a:spcAft>
              <a:buBlip>
                <a:blip r:embed="rId4"/>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pPr marL="608013" lvl="1" indent="-608013">
              <a:buBlip>
                <a:blip r:embed="rId2"/>
              </a:buBlip>
            </a:pPr>
            <a:r>
              <a:rPr lang="en-US" sz="1600" b="1" dirty="0">
                <a:cs typeface="+mn-cs"/>
              </a:rPr>
              <a:t>16. Incident Management (Fault Management Evolution), </a:t>
            </a:r>
            <a:r>
              <a:rPr lang="en-US" sz="1600" dirty="0">
                <a:cs typeface="+mn-cs"/>
              </a:rPr>
              <a:t>with the following example areas</a:t>
            </a:r>
            <a:r>
              <a:rPr lang="en-US" sz="1600" b="1" dirty="0">
                <a:cs typeface="+mn-cs"/>
              </a:rPr>
              <a:t>:</a:t>
            </a:r>
          </a:p>
          <a:p>
            <a:pPr lvl="1"/>
            <a:r>
              <a:rPr lang="en-US" sz="1200" dirty="0"/>
              <a:t>Concepts and characteristics of incident and incident management, relation with existing fault and performance management concepts;</a:t>
            </a:r>
          </a:p>
          <a:p>
            <a:pPr lvl="1"/>
            <a:r>
              <a:rPr lang="en-US" sz="1200" dirty="0"/>
              <a:t>Scenarios and use cases of incidents, e.g. 5G SLA deterioration incidents, 5GC service risk incidents, and large-scale radio access network decommissioning incidents </a:t>
            </a:r>
            <a:r>
              <a:rPr lang="en-US" sz="1200" dirty="0" err="1"/>
              <a:t>etc</a:t>
            </a:r>
            <a:r>
              <a:rPr lang="en-US" sz="1200" dirty="0"/>
              <a:t>;</a:t>
            </a:r>
          </a:p>
          <a:p>
            <a:pPr lvl="1"/>
            <a:r>
              <a:rPr lang="en-US" sz="1200" dirty="0"/>
              <a:t>Awareness, RCA, demarcation and close loop solutions for different types of incidents;</a:t>
            </a:r>
          </a:p>
          <a:p>
            <a:pPr lvl="1"/>
            <a:r>
              <a:rPr lang="en-US" sz="1200" dirty="0"/>
              <a:t>Relation with </a:t>
            </a:r>
            <a:r>
              <a:rPr lang="en-US" sz="1200" dirty="0" err="1"/>
              <a:t>eMDAS</a:t>
            </a:r>
            <a:r>
              <a:rPr lang="en-US" sz="1200" dirty="0"/>
              <a:t> and </a:t>
            </a:r>
            <a:r>
              <a:rPr lang="en-US" sz="1200" dirty="0" err="1"/>
              <a:t>eCOSLA</a:t>
            </a:r>
            <a:r>
              <a:rPr lang="en-US" sz="1200" dirty="0"/>
              <a:t>;</a:t>
            </a:r>
            <a:endParaRPr lang="en-US" sz="1600" b="1" dirty="0"/>
          </a:p>
          <a:p>
            <a:pPr marL="608013" lvl="1" indent="-608013">
              <a:buBlip>
                <a:blip r:embed="rId2"/>
              </a:buBlip>
            </a:pPr>
            <a:r>
              <a:rPr lang="en-US" sz="1600" b="1" dirty="0"/>
              <a:t>17. Network Slice Provisioning Enhancement, </a:t>
            </a:r>
            <a:r>
              <a:rPr lang="en-US" sz="1600" dirty="0"/>
              <a:t>with the following example areas</a:t>
            </a:r>
            <a:r>
              <a:rPr lang="en-US" sz="1600" b="1" dirty="0"/>
              <a:t>:</a:t>
            </a:r>
          </a:p>
          <a:p>
            <a:pPr lvl="1"/>
            <a:r>
              <a:rPr lang="en-US" sz="1200" dirty="0"/>
              <a:t>Network slice reservation and feasibility check.</a:t>
            </a:r>
          </a:p>
          <a:p>
            <a:pPr lvl="1"/>
            <a:r>
              <a:rPr lang="en-US" sz="1200" dirty="0"/>
              <a:t>Network slice capacity planning.</a:t>
            </a:r>
          </a:p>
          <a:p>
            <a:pPr lvl="1"/>
            <a:r>
              <a:rPr lang="en-US" sz="1200" dirty="0"/>
              <a:t>Network slice capability change subscription and notification.</a:t>
            </a:r>
          </a:p>
          <a:p>
            <a:pPr lvl="1"/>
            <a:r>
              <a:rPr lang="en-US" sz="1200" dirty="0"/>
              <a:t>Network slice subnet capabilities support.</a:t>
            </a:r>
          </a:p>
          <a:p>
            <a:pPr lvl="1"/>
            <a:r>
              <a:rPr lang="en-US" sz="1200" dirty="0"/>
              <a:t>Network slice subnet </a:t>
            </a:r>
            <a:r>
              <a:rPr lang="en-US" sz="1200" dirty="0" err="1"/>
              <a:t>deallocation</a:t>
            </a:r>
            <a:r>
              <a:rPr lang="en-US" sz="1200" dirty="0"/>
              <a:t>/termination.</a:t>
            </a:r>
          </a:p>
          <a:p>
            <a:pPr lvl="1"/>
            <a:r>
              <a:rPr lang="en-US" sz="1200" dirty="0"/>
              <a:t>Network slice subnet activation and de-activation.</a:t>
            </a:r>
          </a:p>
          <a:p>
            <a:pPr lvl="1"/>
            <a:r>
              <a:rPr lang="en-US" altLang="zh-CN" sz="1200" dirty="0"/>
              <a:t>Collaboration with SA2/SA6 on Rel-18 network slicing work??</a:t>
            </a:r>
          </a:p>
          <a:p>
            <a:pPr marL="608013" lvl="1" indent="-608013">
              <a:buBlip>
                <a:blip r:embed="rId2"/>
              </a:buBlip>
            </a:pPr>
            <a:r>
              <a:rPr lang="en-US" sz="1600" b="1" dirty="0"/>
              <a:t>18. </a:t>
            </a:r>
            <a:r>
              <a:rPr lang="en-US" sz="1600" b="1"/>
              <a:t>Management </a:t>
            </a:r>
            <a:r>
              <a:rPr lang="en-US" sz="1600" b="1" dirty="0"/>
              <a:t>support for Rel-18 items in other WGs, </a:t>
            </a:r>
            <a:r>
              <a:rPr lang="en-US" sz="1600" dirty="0"/>
              <a:t>with the following example areas</a:t>
            </a:r>
            <a:r>
              <a:rPr lang="en-US" sz="1600" b="1" dirty="0"/>
              <a:t>:</a:t>
            </a:r>
          </a:p>
          <a:p>
            <a:pPr lvl="1"/>
            <a:r>
              <a:rPr lang="en-US" sz="1200" dirty="0"/>
              <a:t>Concrete items depend on the work progress in other WGs.</a:t>
            </a:r>
            <a:endParaRPr lang="en-US" altLang="zh-CN" sz="1200" dirty="0"/>
          </a:p>
          <a:p>
            <a:endParaRPr lang="zh-CN" altLang="zh-CN" sz="1600" kern="0" dirty="0"/>
          </a:p>
        </p:txBody>
      </p:sp>
      <p:sp>
        <p:nvSpPr>
          <p:cNvPr id="6" name="标题 1"/>
          <p:cNvSpPr>
            <a:spLocks noGrp="1"/>
          </p:cNvSpPr>
          <p:nvPr>
            <p:ph type="title"/>
          </p:nvPr>
        </p:nvSpPr>
        <p:spPr>
          <a:xfrm>
            <a:off x="672302" y="0"/>
            <a:ext cx="9112251" cy="877824"/>
          </a:xfrm>
        </p:spPr>
        <p:txBody>
          <a:bodyPr/>
          <a:lstStyle/>
          <a:p>
            <a:r>
              <a:rPr lang="en-US" altLang="zh-CN" dirty="0"/>
              <a:t>List of OAM topics under discussion (5/5)</a:t>
            </a:r>
          </a:p>
        </p:txBody>
      </p:sp>
    </p:spTree>
    <p:extLst>
      <p:ext uri="{BB962C8B-B14F-4D97-AF65-F5344CB8AC3E}">
        <p14:creationId xmlns:p14="http://schemas.microsoft.com/office/powerpoint/2010/main" val="1004403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9112251" cy="940526"/>
          </a:xfrm>
        </p:spPr>
        <p:txBody>
          <a:bodyPr/>
          <a:lstStyle/>
          <a:p>
            <a:r>
              <a:rPr lang="en-US" altLang="zh-CN" dirty="0"/>
              <a:t>List of Agreed OAM topics (1/)</a:t>
            </a:r>
          </a:p>
        </p:txBody>
      </p:sp>
      <p:sp>
        <p:nvSpPr>
          <p:cNvPr id="5" name="内容占位符 2"/>
          <p:cNvSpPr txBox="1">
            <a:spLocks/>
          </p:cNvSpPr>
          <p:nvPr/>
        </p:nvSpPr>
        <p:spPr bwMode="auto">
          <a:xfrm>
            <a:off x="454761" y="1271333"/>
            <a:ext cx="11183938" cy="500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8013" indent="-608013" algn="l" rtl="0" eaLnBrk="0" fontAlgn="base" hangingPunct="0">
              <a:spcBef>
                <a:spcPct val="20000"/>
              </a:spcBef>
              <a:spcAft>
                <a:spcPct val="0"/>
              </a:spcAft>
              <a:buBlip>
                <a:blip r:embed="rId2"/>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3"/>
              </a:buBlip>
              <a:defRPr sz="3200">
                <a:solidFill>
                  <a:schemeClr val="tx1"/>
                </a:solidFill>
                <a:latin typeface="+mn-lt"/>
              </a:defRPr>
            </a:lvl2pPr>
            <a:lvl3pPr marL="1522413" indent="-303213" algn="l" rtl="0" eaLnBrk="0" fontAlgn="base" hangingPunct="0">
              <a:spcBef>
                <a:spcPct val="20000"/>
              </a:spcBef>
              <a:spcAft>
                <a:spcPct val="0"/>
              </a:spcAft>
              <a:buBlip>
                <a:blip r:embed="rId4"/>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pPr marL="608013" lvl="1" indent="-608013">
              <a:buBlip>
                <a:blip r:embed="rId2"/>
              </a:buBlip>
            </a:pPr>
            <a:r>
              <a:rPr lang="en-US" sz="1400" b="1" dirty="0"/>
              <a:t>XXX</a:t>
            </a:r>
          </a:p>
          <a:p>
            <a:endParaRPr lang="zh-CN" altLang="zh-CN" sz="1400" kern="0" dirty="0"/>
          </a:p>
        </p:txBody>
      </p:sp>
    </p:spTree>
    <p:extLst>
      <p:ext uri="{BB962C8B-B14F-4D97-AF65-F5344CB8AC3E}">
        <p14:creationId xmlns:p14="http://schemas.microsoft.com/office/powerpoint/2010/main" val="3050703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List of agreed areas (1/)</a:t>
            </a:r>
          </a:p>
        </p:txBody>
      </p:sp>
      <p:sp>
        <p:nvSpPr>
          <p:cNvPr id="5" name="内容占位符 2"/>
          <p:cNvSpPr txBox="1">
            <a:spLocks/>
          </p:cNvSpPr>
          <p:nvPr/>
        </p:nvSpPr>
        <p:spPr bwMode="auto">
          <a:xfrm>
            <a:off x="454761" y="1271333"/>
            <a:ext cx="11183938" cy="500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8013" indent="-608013" algn="l" rtl="0" eaLnBrk="0" fontAlgn="base" hangingPunct="0">
              <a:spcBef>
                <a:spcPct val="20000"/>
              </a:spcBef>
              <a:spcAft>
                <a:spcPct val="0"/>
              </a:spcAft>
              <a:buBlip>
                <a:blip r:embed="rId2"/>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3"/>
              </a:buBlip>
              <a:defRPr sz="3200">
                <a:solidFill>
                  <a:schemeClr val="tx1"/>
                </a:solidFill>
                <a:latin typeface="+mn-lt"/>
              </a:defRPr>
            </a:lvl2pPr>
            <a:lvl3pPr marL="1522413" indent="-303213" algn="l" rtl="0" eaLnBrk="0" fontAlgn="base" hangingPunct="0">
              <a:spcBef>
                <a:spcPct val="20000"/>
              </a:spcBef>
              <a:spcAft>
                <a:spcPct val="0"/>
              </a:spcAft>
              <a:buBlip>
                <a:blip r:embed="rId4"/>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pPr marL="608013" lvl="1" indent="-608013">
              <a:buBlip>
                <a:blip r:embed="rId2"/>
              </a:buBlip>
            </a:pPr>
            <a:r>
              <a:rPr lang="en-US" sz="1400" b="1" dirty="0"/>
              <a:t>XXX</a:t>
            </a:r>
          </a:p>
          <a:p>
            <a:endParaRPr lang="zh-CN" altLang="zh-CN" sz="1400" kern="0" dirty="0"/>
          </a:p>
        </p:txBody>
      </p:sp>
    </p:spTree>
    <p:extLst>
      <p:ext uri="{BB962C8B-B14F-4D97-AF65-F5344CB8AC3E}">
        <p14:creationId xmlns:p14="http://schemas.microsoft.com/office/powerpoint/2010/main" val="4116420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dirty="0"/>
              <a:t>General principles for Rel-18 work </a:t>
            </a:r>
            <a:r>
              <a:rPr lang="en-US" altLang="zh-CN" dirty="0"/>
              <a:t>in SA5</a:t>
            </a:r>
          </a:p>
        </p:txBody>
      </p:sp>
      <p:sp>
        <p:nvSpPr>
          <p:cNvPr id="5" name="内容占位符 2"/>
          <p:cNvSpPr txBox="1">
            <a:spLocks/>
          </p:cNvSpPr>
          <p:nvPr/>
        </p:nvSpPr>
        <p:spPr bwMode="auto">
          <a:xfrm>
            <a:off x="423411" y="1267733"/>
            <a:ext cx="11183938" cy="4861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8013" indent="-608013" algn="l" rtl="0" eaLnBrk="0" fontAlgn="base" hangingPunct="0">
              <a:spcBef>
                <a:spcPct val="20000"/>
              </a:spcBef>
              <a:spcAft>
                <a:spcPct val="0"/>
              </a:spcAft>
              <a:buBlip>
                <a:blip r:embed="rId2"/>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3"/>
              </a:buBlip>
              <a:defRPr sz="3200">
                <a:solidFill>
                  <a:schemeClr val="tx1"/>
                </a:solidFill>
                <a:latin typeface="+mn-lt"/>
              </a:defRPr>
            </a:lvl2pPr>
            <a:lvl3pPr marL="1522413" indent="-303213" algn="l" rtl="0" eaLnBrk="0" fontAlgn="base" hangingPunct="0">
              <a:spcBef>
                <a:spcPct val="20000"/>
              </a:spcBef>
              <a:spcAft>
                <a:spcPct val="0"/>
              </a:spcAft>
              <a:buBlip>
                <a:blip r:embed="rId4"/>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r>
              <a:rPr lang="en-US" altLang="zh-CN" sz="1600" b="1" kern="0" dirty="0">
                <a:solidFill>
                  <a:srgbClr val="0000FF"/>
                </a:solidFill>
              </a:rPr>
              <a:t>Align</a:t>
            </a:r>
            <a:r>
              <a:rPr lang="en-US" altLang="zh-CN" sz="1600" kern="0" dirty="0"/>
              <a:t> the SA5 Rel-18 stage 2/ stage 3 time plan according to 3GPP SA overall time plan (when finalized).</a:t>
            </a:r>
          </a:p>
          <a:p>
            <a:r>
              <a:rPr lang="en-US" altLang="zh-CN" sz="1600" kern="0" dirty="0"/>
              <a:t>Work on concrete WI/SI proposals </a:t>
            </a:r>
            <a:r>
              <a:rPr lang="en-US" altLang="zh-CN" sz="1600" b="1" kern="0" dirty="0">
                <a:solidFill>
                  <a:srgbClr val="0000FF"/>
                </a:solidFill>
              </a:rPr>
              <a:t>before SA#94e </a:t>
            </a:r>
            <a:r>
              <a:rPr lang="en-US" altLang="zh-CN" sz="1600" kern="0" dirty="0"/>
              <a:t>and try to finalize majority of Rel-18 work area before SA#94e (especially for the areas which has close relation with other SWGs). </a:t>
            </a:r>
          </a:p>
          <a:p>
            <a:r>
              <a:rPr lang="en-US" altLang="zh-CN" sz="1600" kern="0" dirty="0"/>
              <a:t>Joint efforts and close coordination are needed on the following topics related to </a:t>
            </a:r>
            <a:r>
              <a:rPr lang="en-US" altLang="zh-CN" sz="1600" b="1" kern="0" dirty="0">
                <a:solidFill>
                  <a:srgbClr val="0000FF"/>
                </a:solidFill>
              </a:rPr>
              <a:t>management and orchestration </a:t>
            </a:r>
            <a:r>
              <a:rPr lang="en-US" altLang="zh-CN" sz="1600" kern="0" dirty="0"/>
              <a:t>(to be updated with work progress) in Rel-18:</a:t>
            </a:r>
          </a:p>
          <a:p>
            <a:pPr lvl="1"/>
            <a:r>
              <a:rPr lang="en-US" altLang="zh-CN" sz="1200" kern="0" dirty="0"/>
              <a:t>RAN groups:</a:t>
            </a:r>
          </a:p>
          <a:p>
            <a:pPr lvl="2"/>
            <a:r>
              <a:rPr lang="en-US" altLang="zh-CN" sz="1050" kern="0" dirty="0"/>
              <a:t>AI/ML</a:t>
            </a:r>
          </a:p>
          <a:p>
            <a:pPr lvl="2"/>
            <a:r>
              <a:rPr lang="en-US" altLang="zh-CN" sz="1050" kern="0" dirty="0"/>
              <a:t>Network energy savings</a:t>
            </a:r>
          </a:p>
          <a:p>
            <a:pPr lvl="2"/>
            <a:r>
              <a:rPr lang="en-US" altLang="zh-CN" sz="1050" kern="0" dirty="0"/>
              <a:t>Network slicing enhancements</a:t>
            </a:r>
          </a:p>
          <a:p>
            <a:pPr lvl="2"/>
            <a:r>
              <a:rPr lang="en-US" altLang="zh-CN" sz="1050" kern="0" dirty="0"/>
              <a:t>SON/MDT</a:t>
            </a:r>
          </a:p>
          <a:p>
            <a:pPr lvl="1"/>
            <a:r>
              <a:rPr lang="en-US" altLang="zh-CN" sz="1200" kern="0" dirty="0"/>
              <a:t>SA2/CT4: </a:t>
            </a:r>
          </a:p>
          <a:p>
            <a:pPr lvl="2"/>
            <a:r>
              <a:rPr lang="en-US" altLang="zh-CN" sz="1050" kern="0" dirty="0"/>
              <a:t>NWDAF related analytics topics</a:t>
            </a:r>
          </a:p>
          <a:p>
            <a:pPr lvl="2"/>
            <a:r>
              <a:rPr lang="en-US" altLang="zh-CN" sz="1050" kern="0" dirty="0"/>
              <a:t>NRF/NEF related network configuration related topics</a:t>
            </a:r>
          </a:p>
          <a:p>
            <a:pPr lvl="2"/>
            <a:r>
              <a:rPr lang="en-US" altLang="zh-CN" sz="1050" kern="0" dirty="0"/>
              <a:t>Network slicing</a:t>
            </a:r>
          </a:p>
          <a:p>
            <a:pPr lvl="1"/>
            <a:r>
              <a:rPr lang="en-US" altLang="zh-CN" sz="1200" kern="0" dirty="0"/>
              <a:t>SA6:</a:t>
            </a:r>
          </a:p>
          <a:p>
            <a:pPr lvl="2"/>
            <a:r>
              <a:rPr lang="en-US" altLang="zh-CN" sz="1050" kern="0" dirty="0"/>
              <a:t>MEC configuration related topics</a:t>
            </a:r>
          </a:p>
          <a:p>
            <a:pPr lvl="2"/>
            <a:r>
              <a:rPr lang="en-US" altLang="zh-CN" sz="1050" kern="0" dirty="0"/>
              <a:t>Network slicing exposure</a:t>
            </a:r>
          </a:p>
          <a:p>
            <a:r>
              <a:rPr lang="en-US" altLang="zh-CN" sz="1600" kern="0" dirty="0"/>
              <a:t>Joint efforts and close coordination are needed on the following topics related to </a:t>
            </a:r>
            <a:r>
              <a:rPr lang="en-US" altLang="zh-CN" sz="1600" b="1" kern="0" dirty="0">
                <a:solidFill>
                  <a:srgbClr val="0000FF"/>
                </a:solidFill>
              </a:rPr>
              <a:t>Charging </a:t>
            </a:r>
            <a:r>
              <a:rPr lang="en-US" altLang="zh-CN" sz="1600" kern="0" dirty="0"/>
              <a:t>(to be updated with work progress):</a:t>
            </a:r>
          </a:p>
          <a:p>
            <a:endParaRPr lang="zh-CN" altLang="zh-CN" sz="1600" kern="0" dirty="0"/>
          </a:p>
        </p:txBody>
      </p:sp>
    </p:spTree>
    <p:extLst>
      <p:ext uri="{BB962C8B-B14F-4D97-AF65-F5344CB8AC3E}">
        <p14:creationId xmlns:p14="http://schemas.microsoft.com/office/powerpoint/2010/main" val="3807796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2870" y="2787365"/>
            <a:ext cx="8221835" cy="519616"/>
          </a:xfrm>
        </p:spPr>
        <p:txBody>
          <a:bodyPr/>
          <a:lstStyle/>
          <a:p>
            <a:r>
              <a:rPr lang="sv-SE" sz="4400" dirty="0" err="1"/>
              <a:t>Thank</a:t>
            </a:r>
            <a:r>
              <a:rPr lang="sv-SE" sz="4400" dirty="0"/>
              <a:t> </a:t>
            </a:r>
            <a:r>
              <a:rPr lang="sv-SE" sz="4400" dirty="0" err="1"/>
              <a:t>you</a:t>
            </a:r>
            <a:r>
              <a:rPr lang="sv-SE" sz="4400" dirty="0"/>
              <a:t>!</a:t>
            </a:r>
          </a:p>
        </p:txBody>
      </p:sp>
    </p:spTree>
    <p:extLst>
      <p:ext uri="{BB962C8B-B14F-4D97-AF65-F5344CB8AC3E}">
        <p14:creationId xmlns:p14="http://schemas.microsoft.com/office/powerpoint/2010/main" val="1195480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Content</a:t>
            </a:r>
          </a:p>
        </p:txBody>
      </p:sp>
      <p:sp>
        <p:nvSpPr>
          <p:cNvPr id="3" name="内容占位符 2"/>
          <p:cNvSpPr>
            <a:spLocks noGrp="1"/>
          </p:cNvSpPr>
          <p:nvPr>
            <p:ph idx="1"/>
          </p:nvPr>
        </p:nvSpPr>
        <p:spPr>
          <a:xfrm>
            <a:off x="434226" y="1701114"/>
            <a:ext cx="11183938" cy="3109784"/>
          </a:xfrm>
        </p:spPr>
        <p:txBody>
          <a:bodyPr/>
          <a:lstStyle/>
          <a:p>
            <a:pPr lvl="0"/>
            <a:r>
              <a:rPr lang="en-US" altLang="zh-CN" sz="2800" dirty="0"/>
              <a:t>3GPP SA5 Rel-18 time plan</a:t>
            </a:r>
          </a:p>
          <a:p>
            <a:pPr lvl="0"/>
            <a:r>
              <a:rPr lang="en-US" altLang="zh-CN" sz="2800" dirty="0"/>
              <a:t>3GPP SA5 working relation with other groups</a:t>
            </a:r>
            <a:endParaRPr lang="zh-CN" altLang="zh-CN" sz="2800" dirty="0"/>
          </a:p>
          <a:p>
            <a:pPr lvl="0"/>
            <a:r>
              <a:rPr lang="en-US" altLang="zh-CN" sz="2800" dirty="0"/>
              <a:t>List of Rel-18 topics</a:t>
            </a:r>
            <a:endParaRPr lang="zh-CN" altLang="zh-CN" sz="2800" dirty="0"/>
          </a:p>
        </p:txBody>
      </p:sp>
    </p:spTree>
    <p:extLst>
      <p:ext uri="{BB962C8B-B14F-4D97-AF65-F5344CB8AC3E}">
        <p14:creationId xmlns:p14="http://schemas.microsoft.com/office/powerpoint/2010/main" val="756021705"/>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2480995" y="4208289"/>
            <a:ext cx="577402" cy="261610"/>
          </a:xfrm>
          <a:prstGeom prst="rect">
            <a:avLst/>
          </a:prstGeom>
          <a:solidFill>
            <a:srgbClr val="00B050"/>
          </a:solidFill>
        </p:spPr>
        <p:txBody>
          <a:bodyPr wrap="none" rtlCol="0">
            <a:spAutoFit/>
          </a:bodyPr>
          <a:lstStyle/>
          <a:p>
            <a:r>
              <a:rPr lang="en-US" sz="1100" dirty="0">
                <a:solidFill>
                  <a:prstClr val="black"/>
                </a:solidFill>
              </a:rPr>
              <a:t>#135e</a:t>
            </a:r>
          </a:p>
        </p:txBody>
      </p:sp>
      <p:sp>
        <p:nvSpPr>
          <p:cNvPr id="8" name="文本框 7"/>
          <p:cNvSpPr txBox="1"/>
          <p:nvPr/>
        </p:nvSpPr>
        <p:spPr>
          <a:xfrm>
            <a:off x="3075277" y="4209425"/>
            <a:ext cx="577402" cy="261610"/>
          </a:xfrm>
          <a:prstGeom prst="rect">
            <a:avLst/>
          </a:prstGeom>
          <a:solidFill>
            <a:srgbClr val="00B050"/>
          </a:solidFill>
        </p:spPr>
        <p:txBody>
          <a:bodyPr wrap="none" rtlCol="0">
            <a:spAutoFit/>
          </a:bodyPr>
          <a:lstStyle>
            <a:defPPr>
              <a:defRPr lang="en-GB"/>
            </a:defPPr>
            <a:lvl1pPr>
              <a:defRPr sz="1200"/>
            </a:lvl1pPr>
          </a:lstStyle>
          <a:p>
            <a:r>
              <a:rPr lang="en-US" sz="1100" dirty="0">
                <a:solidFill>
                  <a:prstClr val="black"/>
                </a:solidFill>
              </a:rPr>
              <a:t>#136e</a:t>
            </a:r>
          </a:p>
        </p:txBody>
      </p:sp>
      <p:sp>
        <p:nvSpPr>
          <p:cNvPr id="9" name="文本框 8"/>
          <p:cNvSpPr txBox="1"/>
          <p:nvPr/>
        </p:nvSpPr>
        <p:spPr>
          <a:xfrm>
            <a:off x="3668480" y="4215366"/>
            <a:ext cx="584604" cy="261610"/>
          </a:xfrm>
          <a:prstGeom prst="rect">
            <a:avLst/>
          </a:prstGeom>
          <a:solidFill>
            <a:srgbClr val="00B050"/>
          </a:solidFill>
        </p:spPr>
        <p:txBody>
          <a:bodyPr wrap="square" rtlCol="0">
            <a:spAutoFit/>
          </a:bodyPr>
          <a:lstStyle>
            <a:defPPr>
              <a:defRPr lang="en-GB"/>
            </a:defPPr>
            <a:lvl1pPr>
              <a:defRPr sz="1200"/>
            </a:lvl1pPr>
          </a:lstStyle>
          <a:p>
            <a:r>
              <a:rPr lang="en-US" sz="1100" dirty="0">
                <a:solidFill>
                  <a:prstClr val="black"/>
                </a:solidFill>
              </a:rPr>
              <a:t>#137e</a:t>
            </a:r>
          </a:p>
        </p:txBody>
      </p:sp>
      <p:sp>
        <p:nvSpPr>
          <p:cNvPr id="10" name="文本框 9"/>
          <p:cNvSpPr txBox="1"/>
          <p:nvPr/>
        </p:nvSpPr>
        <p:spPr>
          <a:xfrm>
            <a:off x="4866631" y="4213488"/>
            <a:ext cx="577402" cy="261610"/>
          </a:xfrm>
          <a:prstGeom prst="rect">
            <a:avLst/>
          </a:prstGeom>
          <a:solidFill>
            <a:srgbClr val="00B050"/>
          </a:solidFill>
        </p:spPr>
        <p:txBody>
          <a:bodyPr wrap="none" rtlCol="0">
            <a:spAutoFit/>
          </a:bodyPr>
          <a:lstStyle>
            <a:defPPr>
              <a:defRPr lang="en-GB"/>
            </a:defPPr>
            <a:lvl1pPr>
              <a:defRPr sz="1200"/>
            </a:lvl1pPr>
          </a:lstStyle>
          <a:p>
            <a:r>
              <a:rPr lang="en-US" sz="1100" dirty="0">
                <a:solidFill>
                  <a:prstClr val="black"/>
                </a:solidFill>
              </a:rPr>
              <a:t>#139e</a:t>
            </a:r>
          </a:p>
        </p:txBody>
      </p:sp>
      <p:sp>
        <p:nvSpPr>
          <p:cNvPr id="11" name="矩形 10"/>
          <p:cNvSpPr/>
          <p:nvPr/>
        </p:nvSpPr>
        <p:spPr bwMode="auto">
          <a:xfrm>
            <a:off x="39470" y="3999708"/>
            <a:ext cx="8890335" cy="2321113"/>
          </a:xfrm>
          <a:prstGeom prst="rect">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000">
              <a:solidFill>
                <a:prstClr val="black"/>
              </a:solidFill>
              <a:latin typeface="Arial" charset="0"/>
            </a:endParaRPr>
          </a:p>
        </p:txBody>
      </p:sp>
      <p:sp>
        <p:nvSpPr>
          <p:cNvPr id="12" name="文本框 11"/>
          <p:cNvSpPr txBox="1"/>
          <p:nvPr/>
        </p:nvSpPr>
        <p:spPr>
          <a:xfrm>
            <a:off x="263458" y="4196228"/>
            <a:ext cx="1202573" cy="276999"/>
          </a:xfrm>
          <a:prstGeom prst="rect">
            <a:avLst/>
          </a:prstGeom>
          <a:noFill/>
        </p:spPr>
        <p:txBody>
          <a:bodyPr wrap="none" rtlCol="0">
            <a:spAutoFit/>
          </a:bodyPr>
          <a:lstStyle/>
          <a:p>
            <a:r>
              <a:rPr lang="en-US" sz="1200" b="1" dirty="0">
                <a:solidFill>
                  <a:srgbClr val="00B050"/>
                </a:solidFill>
              </a:rPr>
              <a:t>SA5 time plan</a:t>
            </a:r>
          </a:p>
        </p:txBody>
      </p:sp>
      <p:cxnSp>
        <p:nvCxnSpPr>
          <p:cNvPr id="14" name="直接连接符 13"/>
          <p:cNvCxnSpPr/>
          <p:nvPr/>
        </p:nvCxnSpPr>
        <p:spPr bwMode="auto">
          <a:xfrm>
            <a:off x="3339618" y="4475477"/>
            <a:ext cx="9731" cy="166246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文本框 14"/>
          <p:cNvSpPr txBox="1"/>
          <p:nvPr/>
        </p:nvSpPr>
        <p:spPr>
          <a:xfrm>
            <a:off x="5461479" y="4211261"/>
            <a:ext cx="577402" cy="261610"/>
          </a:xfrm>
          <a:prstGeom prst="rect">
            <a:avLst/>
          </a:prstGeom>
          <a:solidFill>
            <a:srgbClr val="00B050"/>
          </a:solidFill>
        </p:spPr>
        <p:txBody>
          <a:bodyPr wrap="none" rtlCol="0">
            <a:spAutoFit/>
          </a:bodyPr>
          <a:lstStyle>
            <a:defPPr>
              <a:defRPr lang="en-GB"/>
            </a:defPPr>
            <a:lvl1pPr>
              <a:defRPr sz="1200"/>
            </a:lvl1pPr>
          </a:lstStyle>
          <a:p>
            <a:r>
              <a:rPr lang="en-US" sz="1100" dirty="0">
                <a:solidFill>
                  <a:prstClr val="black"/>
                </a:solidFill>
              </a:rPr>
              <a:t>#140e</a:t>
            </a:r>
          </a:p>
        </p:txBody>
      </p:sp>
      <p:cxnSp>
        <p:nvCxnSpPr>
          <p:cNvPr id="16" name="直接连接符 15"/>
          <p:cNvCxnSpPr/>
          <p:nvPr/>
        </p:nvCxnSpPr>
        <p:spPr bwMode="auto">
          <a:xfrm flipH="1">
            <a:off x="5614770" y="4490487"/>
            <a:ext cx="14594" cy="164745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文本框 17"/>
          <p:cNvSpPr txBox="1"/>
          <p:nvPr/>
        </p:nvSpPr>
        <p:spPr>
          <a:xfrm>
            <a:off x="4273515" y="4215366"/>
            <a:ext cx="577402" cy="261610"/>
          </a:xfrm>
          <a:prstGeom prst="rect">
            <a:avLst/>
          </a:prstGeom>
          <a:solidFill>
            <a:srgbClr val="00B050"/>
          </a:solidFill>
        </p:spPr>
        <p:txBody>
          <a:bodyPr wrap="none" rtlCol="0">
            <a:spAutoFit/>
          </a:bodyPr>
          <a:lstStyle>
            <a:defPPr>
              <a:defRPr lang="en-GB"/>
            </a:defPPr>
            <a:lvl1pPr>
              <a:defRPr sz="1200"/>
            </a:lvl1pPr>
          </a:lstStyle>
          <a:p>
            <a:r>
              <a:rPr lang="en-US" sz="1100" dirty="0">
                <a:solidFill>
                  <a:prstClr val="black"/>
                </a:solidFill>
              </a:rPr>
              <a:t>#138e</a:t>
            </a:r>
          </a:p>
        </p:txBody>
      </p:sp>
      <p:sp>
        <p:nvSpPr>
          <p:cNvPr id="19" name="文本框 18"/>
          <p:cNvSpPr txBox="1"/>
          <p:nvPr/>
        </p:nvSpPr>
        <p:spPr>
          <a:xfrm>
            <a:off x="6057124" y="4213488"/>
            <a:ext cx="498855" cy="261610"/>
          </a:xfrm>
          <a:prstGeom prst="rect">
            <a:avLst/>
          </a:prstGeom>
          <a:solidFill>
            <a:srgbClr val="00B050"/>
          </a:solidFill>
        </p:spPr>
        <p:txBody>
          <a:bodyPr wrap="none" rtlCol="0">
            <a:spAutoFit/>
          </a:bodyPr>
          <a:lstStyle>
            <a:defPPr>
              <a:defRPr lang="en-GB"/>
            </a:defPPr>
            <a:lvl1pPr>
              <a:defRPr sz="1200"/>
            </a:lvl1pPr>
          </a:lstStyle>
          <a:p>
            <a:r>
              <a:rPr lang="en-US" sz="1100" dirty="0">
                <a:solidFill>
                  <a:prstClr val="black"/>
                </a:solidFill>
              </a:rPr>
              <a:t>#141</a:t>
            </a:r>
          </a:p>
        </p:txBody>
      </p:sp>
      <p:sp>
        <p:nvSpPr>
          <p:cNvPr id="20" name="文本框 19"/>
          <p:cNvSpPr txBox="1"/>
          <p:nvPr/>
        </p:nvSpPr>
        <p:spPr>
          <a:xfrm>
            <a:off x="6575604" y="4215366"/>
            <a:ext cx="498855" cy="261610"/>
          </a:xfrm>
          <a:prstGeom prst="rect">
            <a:avLst/>
          </a:prstGeom>
          <a:solidFill>
            <a:srgbClr val="00B050"/>
          </a:solidFill>
        </p:spPr>
        <p:txBody>
          <a:bodyPr wrap="none" rtlCol="0">
            <a:spAutoFit/>
          </a:bodyPr>
          <a:lstStyle>
            <a:defPPr>
              <a:defRPr lang="en-GB"/>
            </a:defPPr>
            <a:lvl1pPr>
              <a:defRPr sz="1200"/>
            </a:lvl1pPr>
          </a:lstStyle>
          <a:p>
            <a:r>
              <a:rPr lang="en-US" sz="1100" dirty="0">
                <a:solidFill>
                  <a:prstClr val="black"/>
                </a:solidFill>
              </a:rPr>
              <a:t>#142</a:t>
            </a:r>
          </a:p>
        </p:txBody>
      </p:sp>
      <p:sp>
        <p:nvSpPr>
          <p:cNvPr id="21" name="圆角矩形 20"/>
          <p:cNvSpPr/>
          <p:nvPr/>
        </p:nvSpPr>
        <p:spPr bwMode="auto">
          <a:xfrm>
            <a:off x="3630570" y="4514007"/>
            <a:ext cx="760228" cy="261420"/>
          </a:xfrm>
          <a:prstGeom prst="round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anchor="ctr"/>
          <a:lstStyle/>
          <a:p>
            <a:pPr algn="ctr"/>
            <a:r>
              <a:rPr lang="en-US" sz="900" dirty="0">
                <a:solidFill>
                  <a:prstClr val="black"/>
                </a:solidFill>
              </a:rPr>
              <a:t>No new R17 WI/SI</a:t>
            </a:r>
          </a:p>
        </p:txBody>
      </p:sp>
      <p:cxnSp>
        <p:nvCxnSpPr>
          <p:cNvPr id="22" name="直接连接符 21"/>
          <p:cNvCxnSpPr/>
          <p:nvPr/>
        </p:nvCxnSpPr>
        <p:spPr bwMode="auto">
          <a:xfrm>
            <a:off x="3969211" y="4485288"/>
            <a:ext cx="5509" cy="165265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4" name="文本框 23"/>
          <p:cNvSpPr txBox="1"/>
          <p:nvPr/>
        </p:nvSpPr>
        <p:spPr>
          <a:xfrm>
            <a:off x="256585" y="4726552"/>
            <a:ext cx="715260" cy="400110"/>
          </a:xfrm>
          <a:prstGeom prst="rect">
            <a:avLst/>
          </a:prstGeom>
          <a:noFill/>
        </p:spPr>
        <p:txBody>
          <a:bodyPr wrap="none" rtlCol="0">
            <a:spAutoFit/>
          </a:bodyPr>
          <a:lstStyle/>
          <a:p>
            <a:r>
              <a:rPr lang="en-US" sz="1000" dirty="0">
                <a:solidFill>
                  <a:prstClr val="black"/>
                </a:solidFill>
              </a:rPr>
              <a:t>Rel-17 </a:t>
            </a:r>
          </a:p>
          <a:p>
            <a:r>
              <a:rPr lang="en-US" sz="1000" dirty="0">
                <a:solidFill>
                  <a:prstClr val="black"/>
                </a:solidFill>
              </a:rPr>
              <a:t>Schedule</a:t>
            </a:r>
          </a:p>
        </p:txBody>
      </p:sp>
      <p:sp>
        <p:nvSpPr>
          <p:cNvPr id="27" name="文本框 26"/>
          <p:cNvSpPr txBox="1"/>
          <p:nvPr/>
        </p:nvSpPr>
        <p:spPr>
          <a:xfrm>
            <a:off x="256585" y="5656236"/>
            <a:ext cx="898003" cy="553998"/>
          </a:xfrm>
          <a:prstGeom prst="rect">
            <a:avLst/>
          </a:prstGeom>
          <a:noFill/>
        </p:spPr>
        <p:txBody>
          <a:bodyPr wrap="none" rtlCol="0">
            <a:spAutoFit/>
          </a:bodyPr>
          <a:lstStyle/>
          <a:p>
            <a:r>
              <a:rPr lang="en-US" sz="1000" dirty="0">
                <a:solidFill>
                  <a:prstClr val="black"/>
                </a:solidFill>
              </a:rPr>
              <a:t>Rel-18 </a:t>
            </a:r>
          </a:p>
          <a:p>
            <a:r>
              <a:rPr lang="en-US" sz="1000" dirty="0">
                <a:solidFill>
                  <a:prstClr val="black"/>
                </a:solidFill>
              </a:rPr>
              <a:t>Schedule</a:t>
            </a:r>
          </a:p>
          <a:p>
            <a:r>
              <a:rPr lang="en-US" sz="1000" dirty="0">
                <a:solidFill>
                  <a:prstClr val="black"/>
                </a:solidFill>
              </a:rPr>
              <a:t>(preliminary)</a:t>
            </a:r>
          </a:p>
        </p:txBody>
      </p:sp>
      <p:cxnSp>
        <p:nvCxnSpPr>
          <p:cNvPr id="28" name="直接连接符 27"/>
          <p:cNvCxnSpPr/>
          <p:nvPr/>
        </p:nvCxnSpPr>
        <p:spPr bwMode="auto">
          <a:xfrm>
            <a:off x="4590358" y="4492365"/>
            <a:ext cx="17231" cy="164558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 name="直接连接符 30"/>
          <p:cNvCxnSpPr/>
          <p:nvPr/>
        </p:nvCxnSpPr>
        <p:spPr bwMode="auto">
          <a:xfrm flipH="1">
            <a:off x="6677334" y="4485288"/>
            <a:ext cx="2067" cy="163951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 name="直接连接符 35"/>
          <p:cNvCxnSpPr/>
          <p:nvPr/>
        </p:nvCxnSpPr>
        <p:spPr bwMode="auto">
          <a:xfrm>
            <a:off x="2832467" y="4462329"/>
            <a:ext cx="9731" cy="166246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标题 1"/>
          <p:cNvSpPr>
            <a:spLocks noGrp="1"/>
          </p:cNvSpPr>
          <p:nvPr>
            <p:ph type="title"/>
          </p:nvPr>
        </p:nvSpPr>
        <p:spPr>
          <a:xfrm>
            <a:off x="57665" y="105637"/>
            <a:ext cx="9901881" cy="825239"/>
          </a:xfrm>
        </p:spPr>
        <p:txBody>
          <a:bodyPr/>
          <a:lstStyle/>
          <a:p>
            <a:r>
              <a:rPr lang="en-US" altLang="zh-CN" sz="2800" dirty="0"/>
              <a:t>SA5 Release planning in accordance with 3GPP releases timelines</a:t>
            </a:r>
            <a:endParaRPr lang="en-US" sz="2800" dirty="0"/>
          </a:p>
        </p:txBody>
      </p:sp>
      <p:sp>
        <p:nvSpPr>
          <p:cNvPr id="40" name="文本框 39"/>
          <p:cNvSpPr txBox="1"/>
          <p:nvPr/>
        </p:nvSpPr>
        <p:spPr>
          <a:xfrm>
            <a:off x="7108550" y="4213488"/>
            <a:ext cx="498855" cy="261610"/>
          </a:xfrm>
          <a:prstGeom prst="rect">
            <a:avLst/>
          </a:prstGeom>
          <a:solidFill>
            <a:srgbClr val="00B050"/>
          </a:solidFill>
        </p:spPr>
        <p:txBody>
          <a:bodyPr wrap="none" rtlCol="0">
            <a:spAutoFit/>
          </a:bodyPr>
          <a:lstStyle>
            <a:defPPr>
              <a:defRPr lang="en-GB"/>
            </a:defPPr>
            <a:lvl1pPr>
              <a:defRPr sz="1200"/>
            </a:lvl1pPr>
          </a:lstStyle>
          <a:p>
            <a:r>
              <a:rPr lang="en-US" sz="1100" dirty="0">
                <a:solidFill>
                  <a:prstClr val="black"/>
                </a:solidFill>
              </a:rPr>
              <a:t>#143</a:t>
            </a:r>
          </a:p>
        </p:txBody>
      </p:sp>
      <p:cxnSp>
        <p:nvCxnSpPr>
          <p:cNvPr id="41" name="直接连接符 40"/>
          <p:cNvCxnSpPr/>
          <p:nvPr/>
        </p:nvCxnSpPr>
        <p:spPr bwMode="auto">
          <a:xfrm>
            <a:off x="7249508" y="4495040"/>
            <a:ext cx="22727" cy="161106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 name="直接连接符 42"/>
          <p:cNvCxnSpPr/>
          <p:nvPr/>
        </p:nvCxnSpPr>
        <p:spPr bwMode="auto">
          <a:xfrm flipH="1">
            <a:off x="5090693" y="4473227"/>
            <a:ext cx="7389" cy="16647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 name="直接连接符 43"/>
          <p:cNvCxnSpPr/>
          <p:nvPr/>
        </p:nvCxnSpPr>
        <p:spPr bwMode="auto">
          <a:xfrm flipH="1">
            <a:off x="6161122" y="4485288"/>
            <a:ext cx="14594" cy="1647459"/>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4" name="图片 3"/>
          <p:cNvPicPr>
            <a:picLocks noChangeAspect="1"/>
          </p:cNvPicPr>
          <p:nvPr/>
        </p:nvPicPr>
        <p:blipFill>
          <a:blip r:embed="rId2"/>
          <a:stretch>
            <a:fillRect/>
          </a:stretch>
        </p:blipFill>
        <p:spPr>
          <a:xfrm>
            <a:off x="63433" y="689223"/>
            <a:ext cx="8866372" cy="3310485"/>
          </a:xfrm>
          <a:prstGeom prst="rect">
            <a:avLst/>
          </a:prstGeom>
          <a:ln>
            <a:solidFill>
              <a:schemeClr val="tx1"/>
            </a:solidFill>
          </a:ln>
        </p:spPr>
      </p:pic>
      <p:sp>
        <p:nvSpPr>
          <p:cNvPr id="194" name="Chevron 60"/>
          <p:cNvSpPr/>
          <p:nvPr/>
        </p:nvSpPr>
        <p:spPr bwMode="auto">
          <a:xfrm>
            <a:off x="2360927" y="4784700"/>
            <a:ext cx="2198083" cy="200329"/>
          </a:xfrm>
          <a:prstGeom prst="chevron">
            <a:avLst/>
          </a:prstGeom>
          <a:solidFill>
            <a:srgbClr val="00B0F0"/>
          </a:solidFill>
          <a:ln w="9525" cap="flat" cmpd="sng" algn="ctr">
            <a:solidFill>
              <a:schemeClr val="accent2">
                <a:lumMod val="60000"/>
                <a:lumOff val="40000"/>
              </a:schemeClr>
            </a:solidFill>
            <a:prstDash val="solid"/>
            <a:round/>
            <a:headEnd type="none" w="med" len="med"/>
            <a:tailEnd type="none" w="med" len="med"/>
          </a:ln>
          <a:effectLst/>
        </p:spPr>
        <p:txBody>
          <a:bodyPr lIns="0" rIns="0"/>
          <a:lstStyle/>
          <a:p>
            <a:pPr algn="ctr">
              <a:defRPr/>
            </a:pPr>
            <a:r>
              <a:rPr lang="fr-FR" sz="1100" b="1" dirty="0">
                <a:solidFill>
                  <a:prstClr val="black"/>
                </a:solidFill>
                <a:ea typeface="ＭＳ Ｐゴシック" charset="-128"/>
              </a:rPr>
              <a:t>R17 OAM stage 1</a:t>
            </a:r>
          </a:p>
        </p:txBody>
      </p:sp>
      <p:sp>
        <p:nvSpPr>
          <p:cNvPr id="196" name="Chevron 60"/>
          <p:cNvSpPr/>
          <p:nvPr/>
        </p:nvSpPr>
        <p:spPr bwMode="auto">
          <a:xfrm>
            <a:off x="2820061" y="5010929"/>
            <a:ext cx="2794709" cy="218180"/>
          </a:xfrm>
          <a:prstGeom prst="chevron">
            <a:avLst/>
          </a:prstGeom>
          <a:solidFill>
            <a:srgbClr val="00B0F0"/>
          </a:solidFill>
          <a:ln w="9525" cap="flat" cmpd="sng" algn="ctr">
            <a:solidFill>
              <a:schemeClr val="accent2">
                <a:lumMod val="60000"/>
                <a:lumOff val="40000"/>
              </a:schemeClr>
            </a:solidFill>
            <a:prstDash val="solid"/>
            <a:round/>
            <a:headEnd type="none" w="med" len="med"/>
            <a:tailEnd type="none" w="med" len="med"/>
          </a:ln>
          <a:effectLst/>
        </p:spPr>
        <p:txBody>
          <a:bodyPr lIns="0" rIns="0"/>
          <a:lstStyle/>
          <a:p>
            <a:pPr algn="ctr">
              <a:defRPr/>
            </a:pPr>
            <a:r>
              <a:rPr lang="fr-FR" sz="1100" b="1" dirty="0">
                <a:solidFill>
                  <a:prstClr val="black"/>
                </a:solidFill>
                <a:ea typeface="ＭＳ Ｐゴシック" charset="-128"/>
              </a:rPr>
              <a:t>R17 OAM stage 2</a:t>
            </a:r>
          </a:p>
        </p:txBody>
      </p:sp>
      <p:sp>
        <p:nvSpPr>
          <p:cNvPr id="197" name="Chevron 60"/>
          <p:cNvSpPr/>
          <p:nvPr/>
        </p:nvSpPr>
        <p:spPr bwMode="auto">
          <a:xfrm>
            <a:off x="2842199" y="5255009"/>
            <a:ext cx="3333518" cy="213988"/>
          </a:xfrm>
          <a:prstGeom prst="chevron">
            <a:avLst/>
          </a:prstGeom>
          <a:solidFill>
            <a:srgbClr val="00B0F0"/>
          </a:solidFill>
          <a:ln w="9525" cap="flat" cmpd="sng" algn="ctr">
            <a:solidFill>
              <a:schemeClr val="accent2">
                <a:lumMod val="60000"/>
                <a:lumOff val="40000"/>
              </a:schemeClr>
            </a:solidFill>
            <a:prstDash val="solid"/>
            <a:round/>
            <a:headEnd type="none" w="med" len="med"/>
            <a:tailEnd type="none" w="med" len="med"/>
          </a:ln>
          <a:effectLst/>
        </p:spPr>
        <p:txBody>
          <a:bodyPr lIns="0" rIns="0"/>
          <a:lstStyle/>
          <a:p>
            <a:pPr algn="ctr">
              <a:defRPr/>
            </a:pPr>
            <a:r>
              <a:rPr lang="fr-FR" sz="1100" b="1" dirty="0">
                <a:solidFill>
                  <a:prstClr val="black"/>
                </a:solidFill>
                <a:ea typeface="ＭＳ Ｐゴシック" charset="-128"/>
              </a:rPr>
              <a:t>R17 OAM stage 3</a:t>
            </a:r>
          </a:p>
        </p:txBody>
      </p:sp>
      <p:sp>
        <p:nvSpPr>
          <p:cNvPr id="198" name="Chevron 60"/>
          <p:cNvSpPr/>
          <p:nvPr/>
        </p:nvSpPr>
        <p:spPr bwMode="auto">
          <a:xfrm>
            <a:off x="4945967" y="5732950"/>
            <a:ext cx="2326267" cy="240213"/>
          </a:xfrm>
          <a:prstGeom prst="chevron">
            <a:avLst/>
          </a:prstGeom>
          <a:solidFill>
            <a:srgbClr val="00B0F0"/>
          </a:solidFill>
          <a:ln w="9525" cap="flat" cmpd="sng" algn="ctr">
            <a:solidFill>
              <a:schemeClr val="accent2">
                <a:lumMod val="60000"/>
                <a:lumOff val="40000"/>
              </a:schemeClr>
            </a:solidFill>
            <a:prstDash val="solid"/>
            <a:round/>
            <a:headEnd type="none" w="med" len="med"/>
            <a:tailEnd type="none" w="med" len="med"/>
          </a:ln>
          <a:effectLst/>
        </p:spPr>
        <p:txBody>
          <a:bodyPr lIns="0" rIns="0"/>
          <a:lstStyle/>
          <a:p>
            <a:pPr algn="ctr">
              <a:defRPr/>
            </a:pPr>
            <a:r>
              <a:rPr lang="fr-FR" sz="1100" b="1">
                <a:solidFill>
                  <a:prstClr val="black"/>
                </a:solidFill>
                <a:ea typeface="ＭＳ Ｐゴシック" charset="-128"/>
              </a:rPr>
              <a:t>R18 OAM stage </a:t>
            </a:r>
            <a:r>
              <a:rPr lang="fr-FR" sz="1100" b="1" dirty="0">
                <a:solidFill>
                  <a:prstClr val="black"/>
                </a:solidFill>
                <a:ea typeface="ＭＳ Ｐゴシック" charset="-128"/>
              </a:rPr>
              <a:t>1</a:t>
            </a:r>
          </a:p>
        </p:txBody>
      </p:sp>
      <p:sp>
        <p:nvSpPr>
          <p:cNvPr id="33" name="圆角矩形 32"/>
          <p:cNvSpPr/>
          <p:nvPr/>
        </p:nvSpPr>
        <p:spPr bwMode="auto">
          <a:xfrm>
            <a:off x="4186959" y="5705352"/>
            <a:ext cx="730342" cy="267811"/>
          </a:xfrm>
          <a:prstGeom prst="round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anchor="ctr"/>
          <a:lstStyle/>
          <a:p>
            <a:pPr algn="ctr"/>
            <a:r>
              <a:rPr lang="en-US" altLang="zh-CN" sz="900" dirty="0">
                <a:solidFill>
                  <a:prstClr val="black"/>
                </a:solidFill>
              </a:rPr>
              <a:t>Start</a:t>
            </a:r>
            <a:r>
              <a:rPr lang="en-US" sz="900" dirty="0">
                <a:solidFill>
                  <a:prstClr val="black"/>
                </a:solidFill>
              </a:rPr>
              <a:t> new </a:t>
            </a:r>
          </a:p>
          <a:p>
            <a:pPr algn="ctr"/>
            <a:r>
              <a:rPr lang="en-US" sz="900" dirty="0">
                <a:solidFill>
                  <a:prstClr val="black"/>
                </a:solidFill>
              </a:rPr>
              <a:t>R18 WI/SI</a:t>
            </a:r>
          </a:p>
        </p:txBody>
      </p:sp>
      <p:sp>
        <p:nvSpPr>
          <p:cNvPr id="32" name="Arrow: Notched Right 31">
            <a:extLst>
              <a:ext uri="{FF2B5EF4-FFF2-40B4-BE49-F238E27FC236}">
                <a16:creationId xmlns:a16="http://schemas.microsoft.com/office/drawing/2014/main" id="{32BF060A-2FA9-4C53-8B45-BAC5FE4C9C7B}"/>
              </a:ext>
            </a:extLst>
          </p:cNvPr>
          <p:cNvSpPr/>
          <p:nvPr/>
        </p:nvSpPr>
        <p:spPr>
          <a:xfrm>
            <a:off x="2206459" y="5502177"/>
            <a:ext cx="3945276" cy="185305"/>
          </a:xfrm>
          <a:prstGeom prst="notchedRightArrow">
            <a:avLst>
              <a:gd name="adj1" fmla="val 92331"/>
              <a:gd name="adj2" fmla="val 50000"/>
            </a:avLst>
          </a:prstGeom>
          <a:solidFill>
            <a:srgbClr val="FF3300"/>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US" sz="1400" b="1" dirty="0">
                <a:solidFill>
                  <a:prstClr val="white"/>
                </a:solidFill>
                <a:ea typeface="ＭＳ Ｐゴシック" charset="-128"/>
                <a:cs typeface="Arial" pitchFamily="34" charset="0"/>
              </a:rPr>
              <a:t>Rel-17 SA5 Charging</a:t>
            </a:r>
            <a:endParaRPr lang="fr-FR" sz="900" b="1" dirty="0">
              <a:solidFill>
                <a:prstClr val="white"/>
              </a:solidFill>
              <a:ea typeface="ＭＳ Ｐゴシック" charset="-128"/>
              <a:cs typeface="Arial" pitchFamily="34" charset="0"/>
            </a:endParaRPr>
          </a:p>
        </p:txBody>
      </p:sp>
      <p:sp>
        <p:nvSpPr>
          <p:cNvPr id="38" name="Arrow: Notched Right 37">
            <a:extLst>
              <a:ext uri="{FF2B5EF4-FFF2-40B4-BE49-F238E27FC236}">
                <a16:creationId xmlns:a16="http://schemas.microsoft.com/office/drawing/2014/main" id="{DFAE8CA6-BEAF-41A5-8939-DE5ED4F59FAE}"/>
              </a:ext>
            </a:extLst>
          </p:cNvPr>
          <p:cNvSpPr/>
          <p:nvPr/>
        </p:nvSpPr>
        <p:spPr>
          <a:xfrm>
            <a:off x="5994808" y="6004398"/>
            <a:ext cx="2934997" cy="230249"/>
          </a:xfrm>
          <a:prstGeom prst="notchedRightArrow">
            <a:avLst>
              <a:gd name="adj1" fmla="val 92331"/>
              <a:gd name="adj2" fmla="val 50000"/>
            </a:avLst>
          </a:prstGeom>
          <a:solidFill>
            <a:srgbClr val="FF0000">
              <a:alpha val="41000"/>
            </a:srgbClr>
          </a:solidFill>
          <a:ln w="222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fr-FR" sz="900" b="1" dirty="0">
              <a:solidFill>
                <a:prstClr val="white"/>
              </a:solidFill>
              <a:ea typeface="ＭＳ Ｐゴシック" charset="-128"/>
              <a:cs typeface="Arial" pitchFamily="34" charset="0"/>
            </a:endParaRPr>
          </a:p>
        </p:txBody>
      </p:sp>
      <p:sp>
        <p:nvSpPr>
          <p:cNvPr id="42" name="Arrow: Notched Right 41">
            <a:extLst>
              <a:ext uri="{FF2B5EF4-FFF2-40B4-BE49-F238E27FC236}">
                <a16:creationId xmlns:a16="http://schemas.microsoft.com/office/drawing/2014/main" id="{4979267D-0134-495E-8790-8EE3D5E08304}"/>
              </a:ext>
            </a:extLst>
          </p:cNvPr>
          <p:cNvSpPr/>
          <p:nvPr/>
        </p:nvSpPr>
        <p:spPr>
          <a:xfrm>
            <a:off x="5994809" y="6004398"/>
            <a:ext cx="2554852" cy="230249"/>
          </a:xfrm>
          <a:prstGeom prst="notchedRightArrow">
            <a:avLst>
              <a:gd name="adj1" fmla="val 92331"/>
              <a:gd name="adj2" fmla="val 50000"/>
            </a:avLst>
          </a:prstGeom>
          <a:solidFill>
            <a:srgbClr val="FF0000"/>
          </a:soli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US" sz="1400" b="1" dirty="0">
                <a:solidFill>
                  <a:prstClr val="white"/>
                </a:solidFill>
                <a:ea typeface="ＭＳ Ｐゴシック" charset="-128"/>
                <a:cs typeface="Arial" pitchFamily="34" charset="0"/>
              </a:rPr>
              <a:t>Rel-18 SA5 Charging</a:t>
            </a:r>
            <a:endParaRPr lang="fr-FR" sz="900" b="1" dirty="0">
              <a:solidFill>
                <a:prstClr val="white"/>
              </a:solidFill>
              <a:ea typeface="ＭＳ Ｐゴシック" charset="-128"/>
              <a:cs typeface="Arial" pitchFamily="34" charset="0"/>
            </a:endParaRPr>
          </a:p>
        </p:txBody>
      </p:sp>
      <p:sp>
        <p:nvSpPr>
          <p:cNvPr id="35" name="矩形 34"/>
          <p:cNvSpPr/>
          <p:nvPr/>
        </p:nvSpPr>
        <p:spPr>
          <a:xfrm>
            <a:off x="8973843" y="874372"/>
            <a:ext cx="3111619" cy="6038576"/>
          </a:xfrm>
          <a:prstGeom prst="rect">
            <a:avLst/>
          </a:prstGeom>
          <a:solidFill>
            <a:schemeClr val="bg1">
              <a:lumMod val="85000"/>
            </a:schemeClr>
          </a:solidFill>
        </p:spPr>
        <p:txBody>
          <a:bodyPr wrap="square">
            <a:spAutoFit/>
          </a:bodyPr>
          <a:lstStyle/>
          <a:p>
            <a:endParaRPr lang="en-US" altLang="zh-CN" sz="1200" b="1" dirty="0">
              <a:solidFill>
                <a:prstClr val="black"/>
              </a:solidFill>
            </a:endParaRPr>
          </a:p>
          <a:p>
            <a:r>
              <a:rPr lang="en-US" altLang="zh-CN" sz="1200" b="1" dirty="0">
                <a:solidFill>
                  <a:prstClr val="black"/>
                </a:solidFill>
              </a:rPr>
              <a:t>SA5 Release 17 Freezes and other milestones :</a:t>
            </a:r>
          </a:p>
          <a:p>
            <a:pPr marL="609585" indent="-609585">
              <a:spcBef>
                <a:spcPct val="20000"/>
              </a:spcBef>
              <a:buFontTx/>
              <a:buBlip>
                <a:blip r:embed="rId3"/>
              </a:buBlip>
              <a:defRPr/>
            </a:pPr>
            <a:r>
              <a:rPr lang="en-US" altLang="zh-CN" sz="1200" dirty="0">
                <a:solidFill>
                  <a:prstClr val="black"/>
                </a:solidFill>
                <a:latin typeface="Calibri"/>
              </a:rPr>
              <a:t>Closure of WI/SI proposal </a:t>
            </a:r>
            <a:r>
              <a:rPr lang="en-US" altLang="zh-CN" sz="1200" b="1" dirty="0">
                <a:solidFill>
                  <a:prstClr val="black"/>
                </a:solidFill>
                <a:latin typeface="Calibri"/>
              </a:rPr>
              <a:t>for OAM</a:t>
            </a:r>
            <a:r>
              <a:rPr lang="en-US" altLang="zh-CN" sz="1200" dirty="0">
                <a:solidFill>
                  <a:prstClr val="black"/>
                </a:solidFill>
                <a:latin typeface="Calibri"/>
              </a:rPr>
              <a:t>:  No new Rel-17 WID/SID proposals to be submitted after SA5 #136e, except for new WIDs which have a corresponding (existing) Rel-17 study item.</a:t>
            </a:r>
          </a:p>
          <a:p>
            <a:pPr marL="609585" indent="-609585">
              <a:spcBef>
                <a:spcPct val="20000"/>
              </a:spcBef>
              <a:buFontTx/>
              <a:buBlip>
                <a:blip r:embed="rId3"/>
              </a:buBlip>
              <a:defRPr/>
            </a:pPr>
            <a:r>
              <a:rPr lang="en-US" altLang="zh-CN" sz="1200" dirty="0">
                <a:solidFill>
                  <a:prstClr val="black"/>
                </a:solidFill>
                <a:latin typeface="Calibri"/>
              </a:rPr>
              <a:t>Sep.2021 </a:t>
            </a:r>
            <a:r>
              <a:rPr lang="en-US" altLang="en-US" sz="1200" dirty="0">
                <a:solidFill>
                  <a:prstClr val="black"/>
                </a:solidFill>
                <a:latin typeface="Calibri"/>
              </a:rPr>
              <a:t>(SA5# 138e/TSG#93)</a:t>
            </a:r>
            <a:r>
              <a:rPr lang="en-US" altLang="zh-CN" sz="1200" dirty="0">
                <a:solidFill>
                  <a:prstClr val="black"/>
                </a:solidFill>
                <a:latin typeface="Calibri"/>
              </a:rPr>
              <a:t>: </a:t>
            </a:r>
            <a:r>
              <a:rPr lang="en-US" altLang="zh-CN" sz="1200" b="1" dirty="0">
                <a:solidFill>
                  <a:prstClr val="black"/>
                </a:solidFill>
                <a:latin typeface="Calibri"/>
              </a:rPr>
              <a:t>OAM</a:t>
            </a:r>
            <a:r>
              <a:rPr lang="en-US" altLang="zh-CN" sz="1200" dirty="0">
                <a:solidFill>
                  <a:prstClr val="black"/>
                </a:solidFill>
                <a:latin typeface="Calibri"/>
              </a:rPr>
              <a:t> Stage 1 freeze except requirements which supporting other groups</a:t>
            </a:r>
          </a:p>
          <a:p>
            <a:pPr marL="609585" indent="-609585">
              <a:spcBef>
                <a:spcPct val="20000"/>
              </a:spcBef>
              <a:buFontTx/>
              <a:buBlip>
                <a:blip r:embed="rId3"/>
              </a:buBlip>
              <a:defRPr/>
            </a:pPr>
            <a:r>
              <a:rPr lang="en-US" altLang="zh-CN" sz="1200" dirty="0">
                <a:solidFill>
                  <a:prstClr val="black"/>
                </a:solidFill>
                <a:latin typeface="Calibri"/>
              </a:rPr>
              <a:t>Dec.2021 </a:t>
            </a:r>
            <a:r>
              <a:rPr lang="en-US" altLang="en-US" sz="1200" dirty="0">
                <a:solidFill>
                  <a:prstClr val="black"/>
                </a:solidFill>
                <a:latin typeface="Calibri"/>
              </a:rPr>
              <a:t>(SA5# 140e/TSG#94)</a:t>
            </a:r>
            <a:r>
              <a:rPr lang="en-US" altLang="zh-CN" sz="1200" dirty="0">
                <a:solidFill>
                  <a:prstClr val="black"/>
                </a:solidFill>
                <a:latin typeface="Calibri"/>
              </a:rPr>
              <a:t>: Stage 2 freeze</a:t>
            </a:r>
          </a:p>
          <a:p>
            <a:pPr marL="609585" indent="-609585">
              <a:spcBef>
                <a:spcPct val="20000"/>
              </a:spcBef>
              <a:buFontTx/>
              <a:buBlip>
                <a:blip r:embed="rId3"/>
              </a:buBlip>
              <a:defRPr/>
            </a:pPr>
            <a:r>
              <a:rPr lang="en-US" altLang="zh-CN" sz="1200" dirty="0">
                <a:solidFill>
                  <a:prstClr val="black"/>
                </a:solidFill>
                <a:latin typeface="Calibri"/>
              </a:rPr>
              <a:t>Mar.2022 </a:t>
            </a:r>
            <a:r>
              <a:rPr lang="en-US" altLang="en-US" sz="1200" dirty="0">
                <a:solidFill>
                  <a:prstClr val="black"/>
                </a:solidFill>
                <a:latin typeface="Calibri"/>
              </a:rPr>
              <a:t>(SA5# 141/TSG#95)</a:t>
            </a:r>
            <a:r>
              <a:rPr lang="en-US" altLang="zh-CN" sz="1200" dirty="0">
                <a:solidFill>
                  <a:prstClr val="black"/>
                </a:solidFill>
                <a:latin typeface="Calibri"/>
              </a:rPr>
              <a:t>: Stage 3 freeze</a:t>
            </a:r>
          </a:p>
          <a:p>
            <a:pPr>
              <a:spcBef>
                <a:spcPct val="20000"/>
              </a:spcBef>
              <a:defRPr/>
            </a:pPr>
            <a:endParaRPr lang="en-US" altLang="zh-CN" sz="1200" b="1" dirty="0">
              <a:solidFill>
                <a:prstClr val="black"/>
              </a:solidFill>
            </a:endParaRPr>
          </a:p>
          <a:p>
            <a:r>
              <a:rPr lang="en-US" altLang="zh-CN" sz="1200" b="1" dirty="0">
                <a:solidFill>
                  <a:srgbClr val="0000FF"/>
                </a:solidFill>
              </a:rPr>
              <a:t>SA5 Release 18 planning</a:t>
            </a:r>
            <a:r>
              <a:rPr lang="zh-CN" altLang="en-US" sz="1200" b="1" dirty="0">
                <a:solidFill>
                  <a:srgbClr val="0000FF"/>
                </a:solidFill>
              </a:rPr>
              <a:t>：</a:t>
            </a:r>
            <a:r>
              <a:rPr lang="en-US" altLang="zh-CN" sz="1200" b="1" dirty="0">
                <a:solidFill>
                  <a:srgbClr val="0000FF"/>
                </a:solidFill>
              </a:rPr>
              <a:t> </a:t>
            </a:r>
          </a:p>
          <a:p>
            <a:pPr marL="609585" indent="-609585">
              <a:spcBef>
                <a:spcPct val="20000"/>
              </a:spcBef>
              <a:buFontTx/>
              <a:buBlip>
                <a:blip r:embed="rId3"/>
              </a:buBlip>
              <a:defRPr/>
            </a:pPr>
            <a:r>
              <a:rPr lang="en-US" altLang="zh-CN" sz="1200" dirty="0">
                <a:solidFill>
                  <a:srgbClr val="0000FF"/>
                </a:solidFill>
                <a:latin typeface="Calibri"/>
              </a:rPr>
              <a:t>Aug.2021 (SA5# 138e): first meeting to discuss new Rel-18 WID/SID proposals and ideas </a:t>
            </a:r>
            <a:r>
              <a:rPr lang="en-US" altLang="zh-CN" sz="1200" b="1" dirty="0">
                <a:solidFill>
                  <a:srgbClr val="0000FF"/>
                </a:solidFill>
                <a:latin typeface="Calibri"/>
              </a:rPr>
              <a:t>for OAM</a:t>
            </a:r>
            <a:r>
              <a:rPr lang="en-US" altLang="zh-CN" sz="1200" dirty="0">
                <a:solidFill>
                  <a:srgbClr val="0000FF"/>
                </a:solidFill>
                <a:latin typeface="Calibri"/>
              </a:rPr>
              <a:t>.</a:t>
            </a:r>
          </a:p>
          <a:p>
            <a:pPr marL="609585" indent="-609585">
              <a:spcBef>
                <a:spcPct val="20000"/>
              </a:spcBef>
              <a:buFontTx/>
              <a:buBlip>
                <a:blip r:embed="rId3"/>
              </a:buBlip>
              <a:defRPr/>
            </a:pPr>
            <a:r>
              <a:rPr lang="en-US" altLang="zh-CN" sz="1200" dirty="0">
                <a:solidFill>
                  <a:srgbClr val="0000FF"/>
                </a:solidFill>
                <a:highlight>
                  <a:srgbClr val="FFFF00"/>
                </a:highlight>
                <a:latin typeface="Calibri"/>
              </a:rPr>
              <a:t>Jan. 2022 (SA5#141): first meeting to start new Rel-18 WID/SID for </a:t>
            </a:r>
            <a:r>
              <a:rPr lang="en-US" altLang="zh-CN" sz="1200" b="1" dirty="0">
                <a:solidFill>
                  <a:srgbClr val="0000FF"/>
                </a:solidFill>
                <a:highlight>
                  <a:srgbClr val="FFFF00"/>
                </a:highlight>
                <a:latin typeface="Calibri"/>
              </a:rPr>
              <a:t>CH</a:t>
            </a:r>
            <a:r>
              <a:rPr lang="en-US" altLang="zh-CN" sz="1200" dirty="0">
                <a:solidFill>
                  <a:srgbClr val="0000FF"/>
                </a:solidFill>
                <a:highlight>
                  <a:srgbClr val="FFFF00"/>
                </a:highlight>
                <a:latin typeface="Calibri"/>
              </a:rPr>
              <a:t>.</a:t>
            </a:r>
          </a:p>
          <a:p>
            <a:pPr marL="609585" indent="-609585">
              <a:spcBef>
                <a:spcPct val="20000"/>
              </a:spcBef>
              <a:buFontTx/>
              <a:buBlip>
                <a:blip r:embed="rId3"/>
              </a:buBlip>
              <a:defRPr/>
            </a:pPr>
            <a:r>
              <a:rPr lang="en-US" altLang="zh-CN" sz="1200" dirty="0">
                <a:solidFill>
                  <a:srgbClr val="0000FF"/>
                </a:solidFill>
                <a:latin typeface="Calibri"/>
              </a:rPr>
              <a:t>Jun.2022 </a:t>
            </a:r>
            <a:r>
              <a:rPr lang="en-US" altLang="en-US" sz="1200" dirty="0">
                <a:solidFill>
                  <a:srgbClr val="0000FF"/>
                </a:solidFill>
                <a:latin typeface="Calibri"/>
              </a:rPr>
              <a:t>(SA5# 143/TSG#96)</a:t>
            </a:r>
            <a:r>
              <a:rPr lang="en-US" altLang="zh-CN" sz="1200" dirty="0">
                <a:solidFill>
                  <a:srgbClr val="0000FF"/>
                </a:solidFill>
                <a:latin typeface="Calibri"/>
              </a:rPr>
              <a:t>: </a:t>
            </a:r>
            <a:r>
              <a:rPr lang="en-US" altLang="zh-CN" sz="1200" b="1" dirty="0">
                <a:solidFill>
                  <a:srgbClr val="0000FF"/>
                </a:solidFill>
                <a:latin typeface="Calibri"/>
              </a:rPr>
              <a:t>OAM</a:t>
            </a:r>
            <a:r>
              <a:rPr lang="en-US" altLang="zh-CN" sz="1200" dirty="0">
                <a:solidFill>
                  <a:srgbClr val="0000FF"/>
                </a:solidFill>
                <a:latin typeface="Calibri"/>
              </a:rPr>
              <a:t> Rel-18 Stage 1 freeze (may adjust according to SA overall time plan)</a:t>
            </a:r>
          </a:p>
          <a:p>
            <a:pPr marL="609585" indent="-609585">
              <a:spcBef>
                <a:spcPct val="20000"/>
              </a:spcBef>
              <a:buFontTx/>
              <a:buBlip>
                <a:blip r:embed="rId3"/>
              </a:buBlip>
              <a:defRPr/>
            </a:pPr>
            <a:r>
              <a:rPr lang="en-US" altLang="zh-CN" sz="1200" dirty="0">
                <a:solidFill>
                  <a:srgbClr val="0000FF"/>
                </a:solidFill>
                <a:latin typeface="Calibri"/>
              </a:rPr>
              <a:t>Rel-18 stage 2/stage 3 </a:t>
            </a:r>
            <a:r>
              <a:rPr lang="en-US" altLang="zh-CN" sz="1200" b="1" dirty="0">
                <a:solidFill>
                  <a:srgbClr val="0000FF"/>
                </a:solidFill>
                <a:highlight>
                  <a:srgbClr val="FFFF00"/>
                </a:highlight>
                <a:latin typeface="Calibri"/>
              </a:rPr>
              <a:t>OAM/CH</a:t>
            </a:r>
            <a:r>
              <a:rPr lang="en-US" altLang="zh-CN" sz="1200" dirty="0">
                <a:solidFill>
                  <a:srgbClr val="0000FF"/>
                </a:solidFill>
                <a:latin typeface="Calibri"/>
              </a:rPr>
              <a:t>: TBD, will follow SA overall time plan.</a:t>
            </a:r>
          </a:p>
          <a:p>
            <a:pPr>
              <a:spcBef>
                <a:spcPct val="20000"/>
              </a:spcBef>
              <a:defRPr/>
            </a:pPr>
            <a:endParaRPr lang="en-US" altLang="zh-CN" sz="1200" dirty="0">
              <a:solidFill>
                <a:prstClr val="black"/>
              </a:solidFill>
              <a:latin typeface="Calibri"/>
            </a:endParaRPr>
          </a:p>
        </p:txBody>
      </p:sp>
      <p:sp>
        <p:nvSpPr>
          <p:cNvPr id="37" name="文本框 14">
            <a:extLst>
              <a:ext uri="{FF2B5EF4-FFF2-40B4-BE49-F238E27FC236}">
                <a16:creationId xmlns:a16="http://schemas.microsoft.com/office/drawing/2014/main" id="{1F4983BD-F493-4A62-BC5D-92B4C6F79E1A}"/>
              </a:ext>
            </a:extLst>
          </p:cNvPr>
          <p:cNvSpPr txBox="1"/>
          <p:nvPr/>
        </p:nvSpPr>
        <p:spPr>
          <a:xfrm>
            <a:off x="3409490" y="4050329"/>
            <a:ext cx="423477" cy="215444"/>
          </a:xfrm>
          <a:prstGeom prst="rect">
            <a:avLst/>
          </a:prstGeom>
          <a:solidFill>
            <a:srgbClr val="FFFFCC"/>
          </a:solidFill>
          <a:ln w="15875">
            <a:solidFill>
              <a:srgbClr val="FF0000"/>
            </a:solidFill>
          </a:ln>
        </p:spPr>
        <p:txBody>
          <a:bodyPr wrap="square" rtlCol="0">
            <a:spAutoFit/>
          </a:bodyPr>
          <a:lstStyle>
            <a:defPPr>
              <a:defRPr lang="en-GB"/>
            </a:defPPr>
            <a:lvl1pPr>
              <a:defRPr sz="1200"/>
            </a:lvl1pPr>
          </a:lstStyle>
          <a:p>
            <a:pPr algn="ctr"/>
            <a:r>
              <a:rPr lang="en-US" sz="800" b="1" dirty="0">
                <a:solidFill>
                  <a:srgbClr val="FF3300"/>
                </a:solidFill>
              </a:rPr>
              <a:t>#91e</a:t>
            </a:r>
          </a:p>
        </p:txBody>
      </p:sp>
      <p:sp>
        <p:nvSpPr>
          <p:cNvPr id="45" name="文本框 14">
            <a:extLst>
              <a:ext uri="{FF2B5EF4-FFF2-40B4-BE49-F238E27FC236}">
                <a16:creationId xmlns:a16="http://schemas.microsoft.com/office/drawing/2014/main" id="{C8E2A83D-5AA7-41EF-8863-A6673A35CCE6}"/>
              </a:ext>
            </a:extLst>
          </p:cNvPr>
          <p:cNvSpPr txBox="1"/>
          <p:nvPr/>
        </p:nvSpPr>
        <p:spPr>
          <a:xfrm>
            <a:off x="4735377" y="4039964"/>
            <a:ext cx="426692" cy="215444"/>
          </a:xfrm>
          <a:prstGeom prst="rect">
            <a:avLst/>
          </a:prstGeom>
          <a:solidFill>
            <a:srgbClr val="FFFFCC"/>
          </a:solidFill>
          <a:ln w="15875">
            <a:solidFill>
              <a:srgbClr val="FF0000"/>
            </a:solidFill>
          </a:ln>
        </p:spPr>
        <p:txBody>
          <a:bodyPr wrap="square" rtlCol="0">
            <a:spAutoFit/>
          </a:bodyPr>
          <a:lstStyle>
            <a:defPPr>
              <a:defRPr lang="en-GB"/>
            </a:defPPr>
            <a:lvl1pPr>
              <a:defRPr sz="1200"/>
            </a:lvl1pPr>
          </a:lstStyle>
          <a:p>
            <a:pPr algn="ctr"/>
            <a:r>
              <a:rPr lang="en-US" sz="800" b="1" dirty="0">
                <a:solidFill>
                  <a:srgbClr val="FF3300"/>
                </a:solidFill>
              </a:rPr>
              <a:t>#93e</a:t>
            </a:r>
          </a:p>
        </p:txBody>
      </p:sp>
      <p:sp>
        <p:nvSpPr>
          <p:cNvPr id="46" name="文本框 14">
            <a:extLst>
              <a:ext uri="{FF2B5EF4-FFF2-40B4-BE49-F238E27FC236}">
                <a16:creationId xmlns:a16="http://schemas.microsoft.com/office/drawing/2014/main" id="{8DE5E893-FB43-4541-805D-C1C59F229CD1}"/>
              </a:ext>
            </a:extLst>
          </p:cNvPr>
          <p:cNvSpPr txBox="1"/>
          <p:nvPr/>
        </p:nvSpPr>
        <p:spPr>
          <a:xfrm>
            <a:off x="5840041" y="4053332"/>
            <a:ext cx="368067" cy="215444"/>
          </a:xfrm>
          <a:prstGeom prst="rect">
            <a:avLst/>
          </a:prstGeom>
          <a:solidFill>
            <a:srgbClr val="FFFFCC"/>
          </a:solidFill>
          <a:ln w="15875">
            <a:solidFill>
              <a:srgbClr val="FF0000"/>
            </a:solidFill>
          </a:ln>
        </p:spPr>
        <p:txBody>
          <a:bodyPr wrap="square" rtlCol="0">
            <a:spAutoFit/>
          </a:bodyPr>
          <a:lstStyle>
            <a:defPPr>
              <a:defRPr lang="en-GB"/>
            </a:defPPr>
            <a:lvl1pPr>
              <a:defRPr sz="1200"/>
            </a:lvl1pPr>
          </a:lstStyle>
          <a:p>
            <a:pPr algn="ctr"/>
            <a:r>
              <a:rPr lang="en-US" sz="800" b="1" dirty="0">
                <a:solidFill>
                  <a:srgbClr val="FF3300"/>
                </a:solidFill>
              </a:rPr>
              <a:t>#94</a:t>
            </a:r>
          </a:p>
        </p:txBody>
      </p:sp>
      <p:sp>
        <p:nvSpPr>
          <p:cNvPr id="47" name="文本框 14">
            <a:extLst>
              <a:ext uri="{FF2B5EF4-FFF2-40B4-BE49-F238E27FC236}">
                <a16:creationId xmlns:a16="http://schemas.microsoft.com/office/drawing/2014/main" id="{5298C67A-D809-44D9-B430-4783ECF4FCD9}"/>
              </a:ext>
            </a:extLst>
          </p:cNvPr>
          <p:cNvSpPr txBox="1"/>
          <p:nvPr/>
        </p:nvSpPr>
        <p:spPr>
          <a:xfrm>
            <a:off x="4110894" y="4056078"/>
            <a:ext cx="420209" cy="215444"/>
          </a:xfrm>
          <a:prstGeom prst="rect">
            <a:avLst/>
          </a:prstGeom>
          <a:solidFill>
            <a:srgbClr val="FFFFCC"/>
          </a:solidFill>
          <a:ln w="15875">
            <a:solidFill>
              <a:srgbClr val="FF0000"/>
            </a:solidFill>
          </a:ln>
        </p:spPr>
        <p:txBody>
          <a:bodyPr wrap="square" rtlCol="0">
            <a:spAutoFit/>
          </a:bodyPr>
          <a:lstStyle>
            <a:defPPr>
              <a:defRPr lang="en-GB"/>
            </a:defPPr>
            <a:lvl1pPr>
              <a:defRPr sz="1200"/>
            </a:lvl1pPr>
          </a:lstStyle>
          <a:p>
            <a:pPr algn="ctr"/>
            <a:r>
              <a:rPr lang="en-US" sz="800" b="1" dirty="0">
                <a:solidFill>
                  <a:srgbClr val="FF3300"/>
                </a:solidFill>
              </a:rPr>
              <a:t>#92e</a:t>
            </a:r>
          </a:p>
        </p:txBody>
      </p:sp>
      <p:sp>
        <p:nvSpPr>
          <p:cNvPr id="48" name="文本框 14">
            <a:extLst>
              <a:ext uri="{FF2B5EF4-FFF2-40B4-BE49-F238E27FC236}">
                <a16:creationId xmlns:a16="http://schemas.microsoft.com/office/drawing/2014/main" id="{4F9D9AD5-88CC-4D63-973D-864F71015BAE}"/>
              </a:ext>
            </a:extLst>
          </p:cNvPr>
          <p:cNvSpPr txBox="1"/>
          <p:nvPr/>
        </p:nvSpPr>
        <p:spPr>
          <a:xfrm>
            <a:off x="6429331" y="4056078"/>
            <a:ext cx="368067" cy="215444"/>
          </a:xfrm>
          <a:prstGeom prst="rect">
            <a:avLst/>
          </a:prstGeom>
          <a:solidFill>
            <a:srgbClr val="FFFFCC"/>
          </a:solidFill>
          <a:ln w="15875">
            <a:solidFill>
              <a:srgbClr val="FF0000"/>
            </a:solidFill>
          </a:ln>
        </p:spPr>
        <p:txBody>
          <a:bodyPr wrap="square" rtlCol="0">
            <a:spAutoFit/>
          </a:bodyPr>
          <a:lstStyle>
            <a:defPPr>
              <a:defRPr lang="en-GB"/>
            </a:defPPr>
            <a:lvl1pPr>
              <a:defRPr sz="1200"/>
            </a:lvl1pPr>
          </a:lstStyle>
          <a:p>
            <a:pPr algn="ctr"/>
            <a:r>
              <a:rPr lang="en-US" sz="800" b="1" dirty="0">
                <a:solidFill>
                  <a:srgbClr val="FF3300"/>
                </a:solidFill>
              </a:rPr>
              <a:t>#95</a:t>
            </a:r>
          </a:p>
        </p:txBody>
      </p:sp>
      <p:sp>
        <p:nvSpPr>
          <p:cNvPr id="49" name="文本框 14">
            <a:extLst>
              <a:ext uri="{FF2B5EF4-FFF2-40B4-BE49-F238E27FC236}">
                <a16:creationId xmlns:a16="http://schemas.microsoft.com/office/drawing/2014/main" id="{213AFFDC-22B0-4AC3-AF8E-31F9E4176BDA}"/>
              </a:ext>
            </a:extLst>
          </p:cNvPr>
          <p:cNvSpPr txBox="1"/>
          <p:nvPr/>
        </p:nvSpPr>
        <p:spPr>
          <a:xfrm>
            <a:off x="7495534" y="4042559"/>
            <a:ext cx="368067" cy="215444"/>
          </a:xfrm>
          <a:prstGeom prst="rect">
            <a:avLst/>
          </a:prstGeom>
          <a:solidFill>
            <a:srgbClr val="FFFFCC"/>
          </a:solidFill>
          <a:ln w="15875">
            <a:solidFill>
              <a:srgbClr val="FF0000"/>
            </a:solidFill>
          </a:ln>
        </p:spPr>
        <p:txBody>
          <a:bodyPr wrap="square" rtlCol="0">
            <a:spAutoFit/>
          </a:bodyPr>
          <a:lstStyle>
            <a:defPPr>
              <a:defRPr lang="en-GB"/>
            </a:defPPr>
            <a:lvl1pPr>
              <a:defRPr sz="1200"/>
            </a:lvl1pPr>
          </a:lstStyle>
          <a:p>
            <a:pPr algn="ctr"/>
            <a:r>
              <a:rPr lang="en-US" sz="800" b="1" dirty="0">
                <a:solidFill>
                  <a:srgbClr val="FF3300"/>
                </a:solidFill>
              </a:rPr>
              <a:t>#96</a:t>
            </a:r>
          </a:p>
        </p:txBody>
      </p:sp>
    </p:spTree>
    <p:extLst>
      <p:ext uri="{BB962C8B-B14F-4D97-AF65-F5344CB8AC3E}">
        <p14:creationId xmlns:p14="http://schemas.microsoft.com/office/powerpoint/2010/main" val="2909843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169605" y="228600"/>
            <a:ext cx="9585583" cy="1143000"/>
          </a:xfrm>
        </p:spPr>
        <p:txBody>
          <a:bodyPr/>
          <a:lstStyle/>
          <a:p>
            <a:r>
              <a:rPr lang="en-US" altLang="zh-CN" sz="4000" dirty="0"/>
              <a:t>Detailed view of SA5 relation with other groups</a:t>
            </a:r>
            <a:endParaRPr lang="en-US" sz="4000" dirty="0"/>
          </a:p>
        </p:txBody>
      </p:sp>
      <p:sp>
        <p:nvSpPr>
          <p:cNvPr id="3" name="Rounded Rectangle 43"/>
          <p:cNvSpPr/>
          <p:nvPr/>
        </p:nvSpPr>
        <p:spPr>
          <a:xfrm>
            <a:off x="1369124" y="1690760"/>
            <a:ext cx="1219479" cy="710413"/>
          </a:xfrm>
          <a:prstGeom prst="roundRect">
            <a:avLst/>
          </a:prstGeom>
          <a:solidFill>
            <a:srgbClr val="00B0F0"/>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dirty="0"/>
              <a:t>SA1</a:t>
            </a:r>
          </a:p>
          <a:p>
            <a:pPr algn="ctr"/>
            <a:r>
              <a:rPr lang="en-US" dirty="0"/>
              <a:t>Requirements</a:t>
            </a:r>
          </a:p>
        </p:txBody>
      </p:sp>
      <p:sp>
        <p:nvSpPr>
          <p:cNvPr id="5" name="Rounded Rectangle 46"/>
          <p:cNvSpPr/>
          <p:nvPr/>
        </p:nvSpPr>
        <p:spPr>
          <a:xfrm>
            <a:off x="1426676" y="3923317"/>
            <a:ext cx="1087775" cy="433430"/>
          </a:xfrm>
          <a:prstGeom prst="roundRect">
            <a:avLst/>
          </a:prstGeom>
          <a:solidFill>
            <a:srgbClr val="00B0F0"/>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SA2</a:t>
            </a:r>
          </a:p>
          <a:p>
            <a:pPr algn="ctr">
              <a:defRPr/>
            </a:pPr>
            <a:r>
              <a:rPr lang="en-US" dirty="0"/>
              <a:t>Architecture</a:t>
            </a:r>
          </a:p>
        </p:txBody>
      </p:sp>
      <p:sp>
        <p:nvSpPr>
          <p:cNvPr id="6" name="Rounded Rectangle 47"/>
          <p:cNvSpPr/>
          <p:nvPr/>
        </p:nvSpPr>
        <p:spPr>
          <a:xfrm>
            <a:off x="2664653" y="3926531"/>
            <a:ext cx="1087775" cy="433430"/>
          </a:xfrm>
          <a:prstGeom prst="roundRect">
            <a:avLst/>
          </a:prstGeom>
          <a:solidFill>
            <a:srgbClr val="00B0F0"/>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dirty="0"/>
              <a:t>SA3</a:t>
            </a:r>
          </a:p>
          <a:p>
            <a:pPr algn="ctr"/>
            <a:r>
              <a:rPr lang="en-US" dirty="0"/>
              <a:t>Security</a:t>
            </a:r>
          </a:p>
        </p:txBody>
      </p:sp>
      <p:sp>
        <p:nvSpPr>
          <p:cNvPr id="7" name="Rounded Rectangle 48"/>
          <p:cNvSpPr/>
          <p:nvPr/>
        </p:nvSpPr>
        <p:spPr>
          <a:xfrm>
            <a:off x="3902630" y="3937236"/>
            <a:ext cx="1087775" cy="433430"/>
          </a:xfrm>
          <a:prstGeom prst="roundRect">
            <a:avLst/>
          </a:prstGeom>
          <a:solidFill>
            <a:srgbClr val="00B0F0"/>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dirty="0"/>
              <a:t>SA4</a:t>
            </a:r>
          </a:p>
          <a:p>
            <a:pPr algn="ctr"/>
            <a:r>
              <a:rPr lang="en-US" dirty="0"/>
              <a:t>Media</a:t>
            </a:r>
          </a:p>
        </p:txBody>
      </p:sp>
      <p:sp>
        <p:nvSpPr>
          <p:cNvPr id="8" name="Rounded Rectangle 49"/>
          <p:cNvSpPr/>
          <p:nvPr/>
        </p:nvSpPr>
        <p:spPr>
          <a:xfrm>
            <a:off x="5246071" y="5088117"/>
            <a:ext cx="1087775" cy="43343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US" dirty="0"/>
              <a:t>SA5 OAM</a:t>
            </a:r>
          </a:p>
          <a:p>
            <a:pPr algn="ctr">
              <a:defRPr/>
            </a:pPr>
            <a:r>
              <a:rPr lang="en-US" altLang="zh-CN" dirty="0"/>
              <a:t>Stage 3</a:t>
            </a:r>
            <a:endParaRPr lang="en-US" dirty="0"/>
          </a:p>
        </p:txBody>
      </p:sp>
      <p:sp>
        <p:nvSpPr>
          <p:cNvPr id="9" name="Rounded Rectangle 50"/>
          <p:cNvSpPr/>
          <p:nvPr/>
        </p:nvSpPr>
        <p:spPr>
          <a:xfrm>
            <a:off x="7581507" y="3941651"/>
            <a:ext cx="878297" cy="433430"/>
          </a:xfrm>
          <a:prstGeom prst="roundRect">
            <a:avLst/>
          </a:prstGeom>
          <a:solidFill>
            <a:srgbClr val="00B0F0"/>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dirty="0"/>
              <a:t>SA6</a:t>
            </a:r>
          </a:p>
          <a:p>
            <a:pPr algn="ctr"/>
            <a:r>
              <a:rPr lang="en-US" dirty="0"/>
              <a:t>Apps/MC</a:t>
            </a:r>
          </a:p>
        </p:txBody>
      </p:sp>
      <p:cxnSp>
        <p:nvCxnSpPr>
          <p:cNvPr id="13" name="Curved Connector 56"/>
          <p:cNvCxnSpPr>
            <a:stCxn id="3" idx="3"/>
            <a:endCxn id="38" idx="0"/>
          </p:cNvCxnSpPr>
          <p:nvPr/>
        </p:nvCxnSpPr>
        <p:spPr>
          <a:xfrm>
            <a:off x="2588603" y="2045967"/>
            <a:ext cx="3201355" cy="18128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ounded Rectangle 75"/>
          <p:cNvSpPr/>
          <p:nvPr/>
        </p:nvSpPr>
        <p:spPr>
          <a:xfrm>
            <a:off x="8674283" y="2931816"/>
            <a:ext cx="969486" cy="2589731"/>
          </a:xfrm>
          <a:prstGeom prst="round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dirty="0"/>
              <a:t>RAN</a:t>
            </a:r>
          </a:p>
          <a:p>
            <a:pPr algn="ctr"/>
            <a:r>
              <a:rPr lang="en-US" dirty="0"/>
              <a:t>Radio Access</a:t>
            </a:r>
          </a:p>
        </p:txBody>
      </p:sp>
      <p:sp>
        <p:nvSpPr>
          <p:cNvPr id="17" name="Rounded Rectangle 117"/>
          <p:cNvSpPr/>
          <p:nvPr/>
        </p:nvSpPr>
        <p:spPr>
          <a:xfrm>
            <a:off x="1458912" y="5177232"/>
            <a:ext cx="3495032" cy="344315"/>
          </a:xfrm>
          <a:prstGeom prst="roundRect">
            <a:avLst/>
          </a:prstGeom>
          <a:solidFill>
            <a:srgbClr val="92D050"/>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CT – Protocols &amp;  Coding</a:t>
            </a:r>
          </a:p>
        </p:txBody>
      </p:sp>
      <p:cxnSp>
        <p:nvCxnSpPr>
          <p:cNvPr id="21" name="Curved Connector 132"/>
          <p:cNvCxnSpPr>
            <a:stCxn id="8" idx="1"/>
            <a:endCxn id="17" idx="0"/>
          </p:cNvCxnSpPr>
          <p:nvPr/>
        </p:nvCxnSpPr>
        <p:spPr>
          <a:xfrm rot="10800000">
            <a:off x="3206429" y="5177232"/>
            <a:ext cx="2039643" cy="127600"/>
          </a:xfrm>
          <a:prstGeom prst="curvedConnector4">
            <a:avLst>
              <a:gd name="adj1" fmla="val 7161"/>
              <a:gd name="adj2" fmla="val 279154"/>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66"/>
          <p:cNvSpPr txBox="1">
            <a:spLocks noChangeArrowheads="1"/>
          </p:cNvSpPr>
          <p:nvPr/>
        </p:nvSpPr>
        <p:spPr bwMode="auto">
          <a:xfrm>
            <a:off x="452436" y="1975127"/>
            <a:ext cx="1006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b="1">
                <a:latin typeface="Arial" panose="020B0604020202020204" pitchFamily="34" charset="0"/>
              </a:rPr>
              <a:t>Stage 1</a:t>
            </a:r>
          </a:p>
        </p:txBody>
      </p:sp>
      <p:sp>
        <p:nvSpPr>
          <p:cNvPr id="25" name="TextBox 137"/>
          <p:cNvSpPr txBox="1">
            <a:spLocks noChangeArrowheads="1"/>
          </p:cNvSpPr>
          <p:nvPr/>
        </p:nvSpPr>
        <p:spPr bwMode="auto">
          <a:xfrm>
            <a:off x="458786" y="3900764"/>
            <a:ext cx="10048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b="1">
                <a:latin typeface="Arial" panose="020B0604020202020204" pitchFamily="34" charset="0"/>
              </a:rPr>
              <a:t>Stage 2</a:t>
            </a:r>
          </a:p>
        </p:txBody>
      </p:sp>
      <p:sp>
        <p:nvSpPr>
          <p:cNvPr id="26" name="TextBox 138"/>
          <p:cNvSpPr txBox="1">
            <a:spLocks noChangeArrowheads="1"/>
          </p:cNvSpPr>
          <p:nvPr/>
        </p:nvSpPr>
        <p:spPr bwMode="auto">
          <a:xfrm>
            <a:off x="495299" y="5054877"/>
            <a:ext cx="1069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b="1">
                <a:latin typeface="Arial" panose="020B0604020202020204" pitchFamily="34" charset="0"/>
              </a:rPr>
              <a:t>Stage 3 </a:t>
            </a:r>
          </a:p>
        </p:txBody>
      </p:sp>
      <p:cxnSp>
        <p:nvCxnSpPr>
          <p:cNvPr id="27" name="Straight Arrow Connector 86"/>
          <p:cNvCxnSpPr/>
          <p:nvPr/>
        </p:nvCxnSpPr>
        <p:spPr>
          <a:xfrm flipH="1">
            <a:off x="239711" y="1789389"/>
            <a:ext cx="11113" cy="379888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8" name="TextBox 87"/>
          <p:cNvSpPr txBox="1">
            <a:spLocks noChangeArrowheads="1"/>
          </p:cNvSpPr>
          <p:nvPr/>
        </p:nvSpPr>
        <p:spPr bwMode="auto">
          <a:xfrm rot="16200000">
            <a:off x="-111919" y="1836220"/>
            <a:ext cx="5000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200" b="1">
                <a:latin typeface="Arial" panose="020B0604020202020204" pitchFamily="34" charset="0"/>
              </a:rPr>
              <a:t>time</a:t>
            </a:r>
            <a:endParaRPr lang="en-US" altLang="en-US" sz="1800" b="1">
              <a:latin typeface="Arial" panose="020B0604020202020204" pitchFamily="34" charset="0"/>
            </a:endParaRPr>
          </a:p>
        </p:txBody>
      </p:sp>
      <p:cxnSp>
        <p:nvCxnSpPr>
          <p:cNvPr id="29" name="Curved Connector 56"/>
          <p:cNvCxnSpPr>
            <a:stCxn id="5" idx="0"/>
            <a:endCxn id="39" idx="0"/>
          </p:cNvCxnSpPr>
          <p:nvPr/>
        </p:nvCxnSpPr>
        <p:spPr>
          <a:xfrm rot="16200000" flipH="1">
            <a:off x="3875797" y="2018083"/>
            <a:ext cx="11039" cy="3821507"/>
          </a:xfrm>
          <a:prstGeom prst="curvedConnector3">
            <a:avLst>
              <a:gd name="adj1" fmla="val -2070840"/>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Curved Connector 56"/>
          <p:cNvCxnSpPr>
            <a:stCxn id="15" idx="1"/>
            <a:endCxn id="39" idx="2"/>
          </p:cNvCxnSpPr>
          <p:nvPr/>
        </p:nvCxnSpPr>
        <p:spPr>
          <a:xfrm rot="10800000" flipV="1">
            <a:off x="5792071" y="4226681"/>
            <a:ext cx="2882212" cy="133661"/>
          </a:xfrm>
          <a:prstGeom prst="curvedConnector4">
            <a:avLst>
              <a:gd name="adj1" fmla="val 6301"/>
              <a:gd name="adj2" fmla="val 440042"/>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Rounded Rectangle 49"/>
          <p:cNvSpPr/>
          <p:nvPr/>
        </p:nvSpPr>
        <p:spPr>
          <a:xfrm>
            <a:off x="5246070" y="2227254"/>
            <a:ext cx="1087775" cy="417563"/>
          </a:xfrm>
          <a:prstGeom prst="roundRect">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dirty="0"/>
              <a:t>SA5 OAM</a:t>
            </a:r>
          </a:p>
          <a:p>
            <a:pPr algn="ctr">
              <a:defRPr/>
            </a:pPr>
            <a:r>
              <a:rPr lang="en-US" altLang="zh-CN" dirty="0"/>
              <a:t>Stage 1</a:t>
            </a:r>
            <a:endParaRPr lang="en-US" dirty="0"/>
          </a:p>
        </p:txBody>
      </p:sp>
      <p:sp>
        <p:nvSpPr>
          <p:cNvPr id="39" name="Rounded Rectangle 49"/>
          <p:cNvSpPr/>
          <p:nvPr/>
        </p:nvSpPr>
        <p:spPr>
          <a:xfrm>
            <a:off x="5248183" y="3934356"/>
            <a:ext cx="1087775" cy="42598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US" dirty="0"/>
              <a:t>SA5 OAM</a:t>
            </a:r>
          </a:p>
          <a:p>
            <a:pPr algn="ctr">
              <a:defRPr/>
            </a:pPr>
            <a:r>
              <a:rPr lang="en-US" altLang="zh-CN" dirty="0"/>
              <a:t>Stage 2</a:t>
            </a:r>
            <a:endParaRPr lang="en-US" dirty="0"/>
          </a:p>
        </p:txBody>
      </p:sp>
      <p:cxnSp>
        <p:nvCxnSpPr>
          <p:cNvPr id="47" name="Curved Connector 56"/>
          <p:cNvCxnSpPr>
            <a:stCxn id="38" idx="2"/>
            <a:endCxn id="39" idx="0"/>
          </p:cNvCxnSpPr>
          <p:nvPr/>
        </p:nvCxnSpPr>
        <p:spPr>
          <a:xfrm rot="16200000" flipH="1">
            <a:off x="5146245" y="3288529"/>
            <a:ext cx="1289539" cy="2113"/>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urved Connector 132"/>
          <p:cNvCxnSpPr>
            <a:stCxn id="39" idx="1"/>
            <a:endCxn id="17" idx="0"/>
          </p:cNvCxnSpPr>
          <p:nvPr/>
        </p:nvCxnSpPr>
        <p:spPr>
          <a:xfrm rot="10800000" flipV="1">
            <a:off x="3206429" y="4147350"/>
            <a:ext cx="2041755" cy="1029882"/>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2" name="Rounded Rectangle 43"/>
          <p:cNvSpPr/>
          <p:nvPr/>
        </p:nvSpPr>
        <p:spPr>
          <a:xfrm>
            <a:off x="5580965" y="5882186"/>
            <a:ext cx="643701" cy="29980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dirty="0"/>
              <a:t>ONAP</a:t>
            </a:r>
          </a:p>
        </p:txBody>
      </p:sp>
      <p:sp>
        <p:nvSpPr>
          <p:cNvPr id="90" name="Rounded Rectangle 43"/>
          <p:cNvSpPr/>
          <p:nvPr/>
        </p:nvSpPr>
        <p:spPr>
          <a:xfrm>
            <a:off x="5990638" y="1600485"/>
            <a:ext cx="972207" cy="29980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dirty="0">
                <a:solidFill>
                  <a:schemeClr val="bg1"/>
                </a:solidFill>
              </a:rPr>
              <a:t>GSMA</a:t>
            </a:r>
          </a:p>
        </p:txBody>
      </p:sp>
      <p:sp>
        <p:nvSpPr>
          <p:cNvPr id="91" name="Rounded Rectangle 43"/>
          <p:cNvSpPr/>
          <p:nvPr/>
        </p:nvSpPr>
        <p:spPr>
          <a:xfrm>
            <a:off x="4327117" y="3045640"/>
            <a:ext cx="937734" cy="29980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dirty="0"/>
              <a:t>ETSI ZSM</a:t>
            </a:r>
          </a:p>
        </p:txBody>
      </p:sp>
      <p:cxnSp>
        <p:nvCxnSpPr>
          <p:cNvPr id="92" name="Curved Connector 56"/>
          <p:cNvCxnSpPr>
            <a:stCxn id="91" idx="2"/>
            <a:endCxn id="39" idx="0"/>
          </p:cNvCxnSpPr>
          <p:nvPr/>
        </p:nvCxnSpPr>
        <p:spPr>
          <a:xfrm rot="16200000" flipH="1">
            <a:off x="4999572" y="3141857"/>
            <a:ext cx="588910" cy="996087"/>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Curved Connector 56"/>
          <p:cNvCxnSpPr>
            <a:endCxn id="38" idx="0"/>
          </p:cNvCxnSpPr>
          <p:nvPr/>
        </p:nvCxnSpPr>
        <p:spPr>
          <a:xfrm rot="10800000" flipV="1">
            <a:off x="5789959" y="1900290"/>
            <a:ext cx="686785" cy="326963"/>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 name="Curved Connector 56"/>
          <p:cNvCxnSpPr>
            <a:stCxn id="82" idx="0"/>
            <a:endCxn id="8" idx="2"/>
          </p:cNvCxnSpPr>
          <p:nvPr/>
        </p:nvCxnSpPr>
        <p:spPr>
          <a:xfrm rot="16200000" flipV="1">
            <a:off x="5666069" y="5645438"/>
            <a:ext cx="360639" cy="112857"/>
          </a:xfrm>
          <a:prstGeom prst="curvedConnector3">
            <a:avLst>
              <a:gd name="adj1" fmla="val 50000"/>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5" name="Curved Connector 132"/>
          <p:cNvCxnSpPr>
            <a:stCxn id="39" idx="2"/>
            <a:endCxn id="8" idx="0"/>
          </p:cNvCxnSpPr>
          <p:nvPr/>
        </p:nvCxnSpPr>
        <p:spPr>
          <a:xfrm rot="5400000">
            <a:off x="5427128" y="4723174"/>
            <a:ext cx="727774" cy="2112"/>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Curved Connector 56"/>
          <p:cNvCxnSpPr>
            <a:stCxn id="7" idx="2"/>
            <a:endCxn id="39" idx="1"/>
          </p:cNvCxnSpPr>
          <p:nvPr/>
        </p:nvCxnSpPr>
        <p:spPr>
          <a:xfrm rot="5400000" flipH="1" flipV="1">
            <a:off x="4735692" y="3858175"/>
            <a:ext cx="223316" cy="801665"/>
          </a:xfrm>
          <a:prstGeom prst="curvedConnector4">
            <a:avLst>
              <a:gd name="adj1" fmla="val -55571"/>
              <a:gd name="adj2" fmla="val 83922"/>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2551810" y="2002418"/>
            <a:ext cx="277640" cy="292388"/>
          </a:xfrm>
          <a:prstGeom prst="rect">
            <a:avLst/>
          </a:prstGeom>
          <a:noFill/>
        </p:spPr>
        <p:txBody>
          <a:bodyPr wrap="none" rtlCol="0">
            <a:spAutoFit/>
          </a:bodyPr>
          <a:lstStyle/>
          <a:p>
            <a:r>
              <a:rPr lang="en-US" altLang="zh-CN" dirty="0"/>
              <a:t>1</a:t>
            </a:r>
            <a:endParaRPr lang="zh-CN" altLang="en-US" dirty="0"/>
          </a:p>
        </p:txBody>
      </p:sp>
      <p:sp>
        <p:nvSpPr>
          <p:cNvPr id="37" name="文本框 36"/>
          <p:cNvSpPr txBox="1"/>
          <p:nvPr/>
        </p:nvSpPr>
        <p:spPr>
          <a:xfrm>
            <a:off x="6232337" y="1883077"/>
            <a:ext cx="277640" cy="292388"/>
          </a:xfrm>
          <a:prstGeom prst="rect">
            <a:avLst/>
          </a:prstGeom>
          <a:noFill/>
        </p:spPr>
        <p:txBody>
          <a:bodyPr wrap="none" rtlCol="0">
            <a:spAutoFit/>
          </a:bodyPr>
          <a:lstStyle/>
          <a:p>
            <a:r>
              <a:rPr lang="en-US" altLang="zh-CN" dirty="0"/>
              <a:t>2</a:t>
            </a:r>
            <a:endParaRPr lang="zh-CN" altLang="en-US" dirty="0"/>
          </a:p>
        </p:txBody>
      </p:sp>
      <p:sp>
        <p:nvSpPr>
          <p:cNvPr id="12" name="文本框 11"/>
          <p:cNvSpPr txBox="1"/>
          <p:nvPr/>
        </p:nvSpPr>
        <p:spPr>
          <a:xfrm>
            <a:off x="9685371" y="1458498"/>
            <a:ext cx="2464129" cy="4708981"/>
          </a:xfrm>
          <a:prstGeom prst="rect">
            <a:avLst/>
          </a:prstGeom>
          <a:noFill/>
        </p:spPr>
        <p:txBody>
          <a:bodyPr wrap="square" rtlCol="0">
            <a:spAutoFit/>
          </a:bodyPr>
          <a:lstStyle/>
          <a:p>
            <a:r>
              <a:rPr lang="en-US" altLang="zh-CN" sz="1200" dirty="0"/>
              <a:t>1. SA1 Management requirements refer to SA5 management specifications. SA1 charging requirements as input to SA5 CH</a:t>
            </a:r>
          </a:p>
          <a:p>
            <a:r>
              <a:rPr lang="en-US" altLang="zh-CN" sz="1200" dirty="0"/>
              <a:t>2. </a:t>
            </a:r>
            <a:r>
              <a:rPr lang="en-US" sz="1200" dirty="0"/>
              <a:t>Take GSMA requirements as SA5 OAM and CH input.</a:t>
            </a:r>
            <a:endParaRPr lang="en-US" altLang="zh-CN" sz="1200" dirty="0"/>
          </a:p>
          <a:p>
            <a:r>
              <a:rPr lang="en-US" altLang="zh-CN" sz="1200" dirty="0"/>
              <a:t>3. Align the </a:t>
            </a:r>
            <a:r>
              <a:rPr lang="en-US" altLang="zh-CN" sz="1200" dirty="0" err="1"/>
              <a:t>MnS</a:t>
            </a:r>
            <a:r>
              <a:rPr lang="en-US" altLang="zh-CN" sz="1200" dirty="0"/>
              <a:t> with ZSM if needed</a:t>
            </a:r>
          </a:p>
          <a:p>
            <a:r>
              <a:rPr lang="en-US" altLang="zh-CN" sz="1200" dirty="0"/>
              <a:t>4. ONAP reuses SA5 management </a:t>
            </a:r>
            <a:r>
              <a:rPr lang="en-US" altLang="zh-CN" sz="1200" dirty="0" err="1"/>
              <a:t>MnS</a:t>
            </a:r>
            <a:endParaRPr lang="en-US" altLang="zh-CN" sz="1200" dirty="0"/>
          </a:p>
          <a:p>
            <a:r>
              <a:rPr lang="en-US" altLang="zh-CN" sz="1200" dirty="0"/>
              <a:t>5. Collaboration with SA2 on architecture and CN management</a:t>
            </a:r>
          </a:p>
          <a:p>
            <a:r>
              <a:rPr lang="en-US" altLang="zh-CN" sz="1200" dirty="0"/>
              <a:t>6. Collaboration with SA4 on </a:t>
            </a:r>
            <a:r>
              <a:rPr lang="en-US" altLang="zh-CN" sz="1200" dirty="0" err="1"/>
              <a:t>QoE</a:t>
            </a:r>
            <a:r>
              <a:rPr lang="en-US" altLang="zh-CN" sz="1200" dirty="0"/>
              <a:t> management</a:t>
            </a:r>
          </a:p>
          <a:p>
            <a:r>
              <a:rPr lang="en-US" altLang="zh-CN" sz="1200" dirty="0"/>
              <a:t>7. Provide OAM inputs to CT, collaborate stage 3 with CT.</a:t>
            </a:r>
          </a:p>
          <a:p>
            <a:r>
              <a:rPr lang="en-US" altLang="zh-CN" sz="1200" dirty="0"/>
              <a:t>8. Collaboration with RAN on RAN management</a:t>
            </a:r>
          </a:p>
          <a:p>
            <a:r>
              <a:rPr lang="en-US" altLang="zh-CN" sz="1200" dirty="0"/>
              <a:t>9. SA2 input to SA5 CH </a:t>
            </a:r>
          </a:p>
          <a:p>
            <a:r>
              <a:rPr lang="en-US" altLang="zh-CN" sz="1200" dirty="0"/>
              <a:t>10. SA6 input to SA5 CH</a:t>
            </a:r>
          </a:p>
          <a:p>
            <a:r>
              <a:rPr lang="en-US" altLang="zh-CN" sz="1200" dirty="0"/>
              <a:t>11. OAM input to SA5 CH </a:t>
            </a:r>
          </a:p>
          <a:p>
            <a:r>
              <a:rPr lang="en-US" altLang="zh-CN" sz="1200" dirty="0"/>
              <a:t>12. Part of SA5 CH stage 3 aligned with CT stage 3 framework</a:t>
            </a:r>
            <a:endParaRPr lang="zh-CN" altLang="en-US" sz="1200" dirty="0"/>
          </a:p>
        </p:txBody>
      </p:sp>
      <p:sp>
        <p:nvSpPr>
          <p:cNvPr id="40" name="文本框 39"/>
          <p:cNvSpPr txBox="1"/>
          <p:nvPr/>
        </p:nvSpPr>
        <p:spPr>
          <a:xfrm>
            <a:off x="4990463" y="3274194"/>
            <a:ext cx="277640" cy="292388"/>
          </a:xfrm>
          <a:prstGeom prst="rect">
            <a:avLst/>
          </a:prstGeom>
          <a:noFill/>
        </p:spPr>
        <p:txBody>
          <a:bodyPr wrap="none" rtlCol="0">
            <a:spAutoFit/>
          </a:bodyPr>
          <a:lstStyle/>
          <a:p>
            <a:r>
              <a:rPr lang="en-US" altLang="zh-CN" dirty="0"/>
              <a:t>3</a:t>
            </a:r>
            <a:endParaRPr lang="zh-CN" altLang="en-US" dirty="0"/>
          </a:p>
        </p:txBody>
      </p:sp>
      <p:sp>
        <p:nvSpPr>
          <p:cNvPr id="41" name="文本框 40"/>
          <p:cNvSpPr txBox="1"/>
          <p:nvPr/>
        </p:nvSpPr>
        <p:spPr>
          <a:xfrm>
            <a:off x="5625175" y="5701866"/>
            <a:ext cx="277640" cy="292388"/>
          </a:xfrm>
          <a:prstGeom prst="rect">
            <a:avLst/>
          </a:prstGeom>
          <a:noFill/>
        </p:spPr>
        <p:txBody>
          <a:bodyPr wrap="none" rtlCol="0">
            <a:spAutoFit/>
          </a:bodyPr>
          <a:lstStyle/>
          <a:p>
            <a:r>
              <a:rPr lang="en-US" altLang="zh-CN" dirty="0"/>
              <a:t>4</a:t>
            </a:r>
            <a:endParaRPr lang="zh-CN" altLang="en-US" dirty="0"/>
          </a:p>
        </p:txBody>
      </p:sp>
      <p:sp>
        <p:nvSpPr>
          <p:cNvPr id="42" name="文本框 41"/>
          <p:cNvSpPr txBox="1"/>
          <p:nvPr/>
        </p:nvSpPr>
        <p:spPr>
          <a:xfrm>
            <a:off x="1803890" y="3610492"/>
            <a:ext cx="277640" cy="292388"/>
          </a:xfrm>
          <a:prstGeom prst="rect">
            <a:avLst/>
          </a:prstGeom>
          <a:noFill/>
        </p:spPr>
        <p:txBody>
          <a:bodyPr wrap="none" rtlCol="0">
            <a:spAutoFit/>
          </a:bodyPr>
          <a:lstStyle/>
          <a:p>
            <a:r>
              <a:rPr lang="en-US" altLang="zh-CN" dirty="0"/>
              <a:t>5</a:t>
            </a:r>
            <a:endParaRPr lang="zh-CN" altLang="en-US" dirty="0"/>
          </a:p>
        </p:txBody>
      </p:sp>
      <p:sp>
        <p:nvSpPr>
          <p:cNvPr id="43" name="文本框 42"/>
          <p:cNvSpPr txBox="1"/>
          <p:nvPr/>
        </p:nvSpPr>
        <p:spPr>
          <a:xfrm>
            <a:off x="4240540" y="4330478"/>
            <a:ext cx="277640" cy="292388"/>
          </a:xfrm>
          <a:prstGeom prst="rect">
            <a:avLst/>
          </a:prstGeom>
          <a:noFill/>
        </p:spPr>
        <p:txBody>
          <a:bodyPr wrap="none" rtlCol="0">
            <a:spAutoFit/>
          </a:bodyPr>
          <a:lstStyle/>
          <a:p>
            <a:r>
              <a:rPr lang="en-US" altLang="zh-CN" dirty="0"/>
              <a:t>6</a:t>
            </a:r>
            <a:endParaRPr lang="zh-CN" altLang="en-US" dirty="0"/>
          </a:p>
        </p:txBody>
      </p:sp>
      <p:sp>
        <p:nvSpPr>
          <p:cNvPr id="44" name="文本框 43"/>
          <p:cNvSpPr txBox="1"/>
          <p:nvPr/>
        </p:nvSpPr>
        <p:spPr>
          <a:xfrm>
            <a:off x="3292669" y="4888058"/>
            <a:ext cx="277640" cy="292388"/>
          </a:xfrm>
          <a:prstGeom prst="rect">
            <a:avLst/>
          </a:prstGeom>
          <a:noFill/>
        </p:spPr>
        <p:txBody>
          <a:bodyPr wrap="none" rtlCol="0">
            <a:spAutoFit/>
          </a:bodyPr>
          <a:lstStyle/>
          <a:p>
            <a:r>
              <a:rPr lang="en-US" altLang="zh-CN" dirty="0"/>
              <a:t>7</a:t>
            </a:r>
            <a:endParaRPr lang="zh-CN" altLang="en-US" dirty="0"/>
          </a:p>
        </p:txBody>
      </p:sp>
      <p:sp>
        <p:nvSpPr>
          <p:cNvPr id="45" name="文本框 44"/>
          <p:cNvSpPr txBox="1"/>
          <p:nvPr/>
        </p:nvSpPr>
        <p:spPr>
          <a:xfrm>
            <a:off x="8428224" y="4431842"/>
            <a:ext cx="277640" cy="292388"/>
          </a:xfrm>
          <a:prstGeom prst="rect">
            <a:avLst/>
          </a:prstGeom>
          <a:noFill/>
        </p:spPr>
        <p:txBody>
          <a:bodyPr wrap="none" rtlCol="0">
            <a:spAutoFit/>
          </a:bodyPr>
          <a:lstStyle/>
          <a:p>
            <a:r>
              <a:rPr lang="en-US" altLang="zh-CN" dirty="0"/>
              <a:t>8</a:t>
            </a:r>
            <a:endParaRPr lang="zh-CN" altLang="en-US" dirty="0"/>
          </a:p>
        </p:txBody>
      </p:sp>
      <p:sp>
        <p:nvSpPr>
          <p:cNvPr id="46" name="文本框 45"/>
          <p:cNvSpPr txBox="1"/>
          <p:nvPr/>
        </p:nvSpPr>
        <p:spPr>
          <a:xfrm>
            <a:off x="6569212" y="4293512"/>
            <a:ext cx="277640" cy="292388"/>
          </a:xfrm>
          <a:prstGeom prst="rect">
            <a:avLst/>
          </a:prstGeom>
          <a:noFill/>
        </p:spPr>
        <p:txBody>
          <a:bodyPr wrap="none" rtlCol="0">
            <a:spAutoFit/>
          </a:bodyPr>
          <a:lstStyle/>
          <a:p>
            <a:r>
              <a:rPr lang="en-US" altLang="zh-CN" dirty="0"/>
              <a:t>9</a:t>
            </a:r>
            <a:endParaRPr lang="zh-CN" altLang="en-US" dirty="0"/>
          </a:p>
        </p:txBody>
      </p:sp>
      <p:sp>
        <p:nvSpPr>
          <p:cNvPr id="48" name="矩形 47"/>
          <p:cNvSpPr/>
          <p:nvPr/>
        </p:nvSpPr>
        <p:spPr>
          <a:xfrm>
            <a:off x="979353" y="5951866"/>
            <a:ext cx="1885453" cy="307777"/>
          </a:xfrm>
          <a:prstGeom prst="rect">
            <a:avLst/>
          </a:prstGeom>
          <a:solidFill>
            <a:srgbClr val="00B0F0"/>
          </a:solidFill>
        </p:spPr>
        <p:txBody>
          <a:bodyPr wrap="none">
            <a:spAutoFit/>
          </a:bodyPr>
          <a:lstStyle/>
          <a:p>
            <a:r>
              <a:rPr lang="en-US" altLang="zh-CN" sz="1400" dirty="0">
                <a:solidFill>
                  <a:schemeClr val="bg1"/>
                </a:solidFill>
              </a:rPr>
              <a:t>Update of </a:t>
            </a:r>
            <a:r>
              <a:rPr lang="en-GB" altLang="en-US" sz="1400" dirty="0">
                <a:solidFill>
                  <a:schemeClr val="bg1"/>
                </a:solidFill>
              </a:rPr>
              <a:t>S5-212330</a:t>
            </a:r>
            <a:endParaRPr lang="en-US" sz="1400" dirty="0">
              <a:solidFill>
                <a:schemeClr val="bg1"/>
              </a:solidFill>
            </a:endParaRPr>
          </a:p>
        </p:txBody>
      </p:sp>
      <p:sp>
        <p:nvSpPr>
          <p:cNvPr id="73" name="Rounded Rectangle 49"/>
          <p:cNvSpPr/>
          <p:nvPr/>
        </p:nvSpPr>
        <p:spPr>
          <a:xfrm>
            <a:off x="6418957" y="3934356"/>
            <a:ext cx="1087775" cy="422391"/>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US" dirty="0"/>
              <a:t>SA5 CH</a:t>
            </a:r>
          </a:p>
          <a:p>
            <a:pPr algn="ctr">
              <a:defRPr/>
            </a:pPr>
            <a:r>
              <a:rPr lang="en-US" altLang="zh-CN" dirty="0"/>
              <a:t>Stage 1&amp;2</a:t>
            </a:r>
            <a:endParaRPr lang="en-US" dirty="0"/>
          </a:p>
        </p:txBody>
      </p:sp>
      <p:sp>
        <p:nvSpPr>
          <p:cNvPr id="83" name="Rounded Rectangle 49"/>
          <p:cNvSpPr/>
          <p:nvPr/>
        </p:nvSpPr>
        <p:spPr>
          <a:xfrm>
            <a:off x="6428774" y="5078672"/>
            <a:ext cx="1087775" cy="43343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US" dirty="0"/>
              <a:t>SA5 CH</a:t>
            </a:r>
          </a:p>
          <a:p>
            <a:pPr algn="ctr">
              <a:defRPr/>
            </a:pPr>
            <a:r>
              <a:rPr lang="en-US" altLang="zh-CN" dirty="0"/>
              <a:t>Stage 3</a:t>
            </a:r>
            <a:endParaRPr lang="en-US" dirty="0"/>
          </a:p>
        </p:txBody>
      </p:sp>
      <p:cxnSp>
        <p:nvCxnSpPr>
          <p:cNvPr id="58" name="Connector: Curved 57">
            <a:extLst>
              <a:ext uri="{FF2B5EF4-FFF2-40B4-BE49-F238E27FC236}">
                <a16:creationId xmlns:a16="http://schemas.microsoft.com/office/drawing/2014/main" id="{40BB5096-FEA6-4701-B057-0D2EBBE3B508}"/>
              </a:ext>
            </a:extLst>
          </p:cNvPr>
          <p:cNvCxnSpPr>
            <a:cxnSpLocks/>
            <a:endCxn id="73" idx="0"/>
          </p:cNvCxnSpPr>
          <p:nvPr/>
        </p:nvCxnSpPr>
        <p:spPr bwMode="auto">
          <a:xfrm>
            <a:off x="2588603" y="2296413"/>
            <a:ext cx="4374242" cy="1637943"/>
          </a:xfrm>
          <a:prstGeom prst="curvedConnector2">
            <a:avLst/>
          </a:prstGeom>
          <a:ln>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74" name="Curved Connector 56">
            <a:extLst>
              <a:ext uri="{FF2B5EF4-FFF2-40B4-BE49-F238E27FC236}">
                <a16:creationId xmlns:a16="http://schemas.microsoft.com/office/drawing/2014/main" id="{553706CA-9C97-4308-9426-C966207E37F9}"/>
              </a:ext>
            </a:extLst>
          </p:cNvPr>
          <p:cNvCxnSpPr>
            <a:cxnSpLocks/>
            <a:stCxn id="90" idx="2"/>
            <a:endCxn id="73" idx="0"/>
          </p:cNvCxnSpPr>
          <p:nvPr/>
        </p:nvCxnSpPr>
        <p:spPr>
          <a:xfrm rot="16200000" flipH="1">
            <a:off x="5702761" y="2674271"/>
            <a:ext cx="2034065" cy="486103"/>
          </a:xfrm>
          <a:prstGeom prst="curvedConnector3">
            <a:avLst>
              <a:gd name="adj1" fmla="val 50000"/>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85" name="Curved Connector 56">
            <a:extLst>
              <a:ext uri="{FF2B5EF4-FFF2-40B4-BE49-F238E27FC236}">
                <a16:creationId xmlns:a16="http://schemas.microsoft.com/office/drawing/2014/main" id="{B41CAF38-CBE4-4B88-B8D0-8FC32D4BC6A0}"/>
              </a:ext>
            </a:extLst>
          </p:cNvPr>
          <p:cNvCxnSpPr>
            <a:cxnSpLocks/>
            <a:stCxn id="73" idx="2"/>
            <a:endCxn id="83" idx="0"/>
          </p:cNvCxnSpPr>
          <p:nvPr/>
        </p:nvCxnSpPr>
        <p:spPr>
          <a:xfrm rot="16200000" flipH="1">
            <a:off x="6606791" y="4712800"/>
            <a:ext cx="721925" cy="9817"/>
          </a:xfrm>
          <a:prstGeom prst="curvedConnector3">
            <a:avLst>
              <a:gd name="adj1" fmla="val 50000"/>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Connector: Curved 78">
            <a:extLst>
              <a:ext uri="{FF2B5EF4-FFF2-40B4-BE49-F238E27FC236}">
                <a16:creationId xmlns:a16="http://schemas.microsoft.com/office/drawing/2014/main" id="{4EE5D167-AD13-47E8-A151-2A5E1DEC7AE7}"/>
              </a:ext>
            </a:extLst>
          </p:cNvPr>
          <p:cNvCxnSpPr>
            <a:stCxn id="9" idx="0"/>
            <a:endCxn id="73" idx="3"/>
          </p:cNvCxnSpPr>
          <p:nvPr/>
        </p:nvCxnSpPr>
        <p:spPr bwMode="auto">
          <a:xfrm rot="16200000" flipH="1" flipV="1">
            <a:off x="7661743" y="3786639"/>
            <a:ext cx="203901" cy="513924"/>
          </a:xfrm>
          <a:prstGeom prst="curvedConnector4">
            <a:avLst>
              <a:gd name="adj1" fmla="val -112113"/>
              <a:gd name="adj2" fmla="val 92725"/>
            </a:avLst>
          </a:prstGeom>
          <a:solidFill>
            <a:schemeClr val="accent1"/>
          </a:solidFill>
          <a:ln w="9525" cap="flat" cmpd="sng" algn="ctr">
            <a:solidFill>
              <a:srgbClr val="C00000"/>
            </a:solidFill>
            <a:prstDash val="solid"/>
            <a:round/>
            <a:headEnd type="none" w="med" len="med"/>
            <a:tailEnd type="triangle"/>
          </a:ln>
          <a:effectLst/>
        </p:spPr>
      </p:cxnSp>
      <p:cxnSp>
        <p:nvCxnSpPr>
          <p:cNvPr id="89" name="Connector: Curved 88">
            <a:extLst>
              <a:ext uri="{FF2B5EF4-FFF2-40B4-BE49-F238E27FC236}">
                <a16:creationId xmlns:a16="http://schemas.microsoft.com/office/drawing/2014/main" id="{69DB755E-A81D-4493-8E12-C1FD07957469}"/>
              </a:ext>
            </a:extLst>
          </p:cNvPr>
          <p:cNvCxnSpPr>
            <a:cxnSpLocks/>
            <a:stCxn id="5" idx="2"/>
            <a:endCxn id="73" idx="2"/>
          </p:cNvCxnSpPr>
          <p:nvPr/>
        </p:nvCxnSpPr>
        <p:spPr bwMode="auto">
          <a:xfrm rot="16200000" flipH="1">
            <a:off x="4466704" y="1860606"/>
            <a:ext cx="12700" cy="4992281"/>
          </a:xfrm>
          <a:prstGeom prst="curvedConnector3">
            <a:avLst>
              <a:gd name="adj1" fmla="val 1800000"/>
            </a:avLst>
          </a:prstGeom>
          <a:ln>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05" name="Connector: Curved 104">
            <a:extLst>
              <a:ext uri="{FF2B5EF4-FFF2-40B4-BE49-F238E27FC236}">
                <a16:creationId xmlns:a16="http://schemas.microsoft.com/office/drawing/2014/main" id="{849FFBFE-8D7E-4E82-8545-488C07A3C62A}"/>
              </a:ext>
            </a:extLst>
          </p:cNvPr>
          <p:cNvCxnSpPr>
            <a:stCxn id="39" idx="0"/>
            <a:endCxn id="73" idx="0"/>
          </p:cNvCxnSpPr>
          <p:nvPr/>
        </p:nvCxnSpPr>
        <p:spPr bwMode="auto">
          <a:xfrm rot="5400000" flipH="1" flipV="1">
            <a:off x="6377458" y="3348969"/>
            <a:ext cx="12700" cy="1170774"/>
          </a:xfrm>
          <a:prstGeom prst="curvedConnector3">
            <a:avLst>
              <a:gd name="adj1" fmla="val 1800000"/>
            </a:avLst>
          </a:prstGeom>
          <a:ln>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07" name="Connector: Curved 106">
            <a:extLst>
              <a:ext uri="{FF2B5EF4-FFF2-40B4-BE49-F238E27FC236}">
                <a16:creationId xmlns:a16="http://schemas.microsoft.com/office/drawing/2014/main" id="{431F11B8-BD0C-4C1D-8291-F53CE9CF1EAA}"/>
              </a:ext>
            </a:extLst>
          </p:cNvPr>
          <p:cNvCxnSpPr>
            <a:stCxn id="83" idx="2"/>
            <a:endCxn id="17" idx="2"/>
          </p:cNvCxnSpPr>
          <p:nvPr/>
        </p:nvCxnSpPr>
        <p:spPr bwMode="auto">
          <a:xfrm rot="5400000">
            <a:off x="5084823" y="3633707"/>
            <a:ext cx="9445" cy="3766234"/>
          </a:xfrm>
          <a:prstGeom prst="curvedConnector3">
            <a:avLst>
              <a:gd name="adj1" fmla="val 2520328"/>
            </a:avLst>
          </a:prstGeom>
          <a:ln>
            <a:headEnd type="triangle"/>
            <a:tailEnd type="triangle"/>
          </a:ln>
        </p:spPr>
        <p:style>
          <a:lnRef idx="1">
            <a:schemeClr val="accent2"/>
          </a:lnRef>
          <a:fillRef idx="0">
            <a:schemeClr val="accent2"/>
          </a:fillRef>
          <a:effectRef idx="0">
            <a:schemeClr val="accent2"/>
          </a:effectRef>
          <a:fontRef idx="minor">
            <a:schemeClr val="tx1"/>
          </a:fontRef>
        </p:style>
      </p:cxnSp>
      <p:sp>
        <p:nvSpPr>
          <p:cNvPr id="57" name="文本框 56"/>
          <p:cNvSpPr txBox="1"/>
          <p:nvPr/>
        </p:nvSpPr>
        <p:spPr>
          <a:xfrm>
            <a:off x="3199695" y="5585404"/>
            <a:ext cx="370614" cy="292388"/>
          </a:xfrm>
          <a:prstGeom prst="rect">
            <a:avLst/>
          </a:prstGeom>
          <a:noFill/>
        </p:spPr>
        <p:txBody>
          <a:bodyPr wrap="none" rtlCol="0">
            <a:spAutoFit/>
          </a:bodyPr>
          <a:lstStyle/>
          <a:p>
            <a:r>
              <a:rPr lang="en-US" altLang="zh-CN" dirty="0"/>
              <a:t>12</a:t>
            </a:r>
            <a:endParaRPr lang="zh-CN" altLang="en-US" dirty="0"/>
          </a:p>
        </p:txBody>
      </p:sp>
      <p:sp>
        <p:nvSpPr>
          <p:cNvPr id="54" name="文本框 45">
            <a:extLst>
              <a:ext uri="{FF2B5EF4-FFF2-40B4-BE49-F238E27FC236}">
                <a16:creationId xmlns:a16="http://schemas.microsoft.com/office/drawing/2014/main" id="{5A3034F7-373A-4F24-BB6C-0B13FB46F145}"/>
              </a:ext>
            </a:extLst>
          </p:cNvPr>
          <p:cNvSpPr txBox="1"/>
          <p:nvPr/>
        </p:nvSpPr>
        <p:spPr>
          <a:xfrm>
            <a:off x="6466985" y="3666794"/>
            <a:ext cx="358240" cy="292388"/>
          </a:xfrm>
          <a:prstGeom prst="rect">
            <a:avLst/>
          </a:prstGeom>
          <a:noFill/>
        </p:spPr>
        <p:txBody>
          <a:bodyPr wrap="none" rtlCol="0">
            <a:spAutoFit/>
          </a:bodyPr>
          <a:lstStyle/>
          <a:p>
            <a:r>
              <a:rPr lang="en-US" altLang="zh-CN" dirty="0"/>
              <a:t>11</a:t>
            </a:r>
            <a:endParaRPr lang="zh-CN" altLang="en-US" dirty="0"/>
          </a:p>
        </p:txBody>
      </p:sp>
      <p:sp>
        <p:nvSpPr>
          <p:cNvPr id="55" name="文本框 45">
            <a:extLst>
              <a:ext uri="{FF2B5EF4-FFF2-40B4-BE49-F238E27FC236}">
                <a16:creationId xmlns:a16="http://schemas.microsoft.com/office/drawing/2014/main" id="{B1028194-5E92-481A-B5EB-84F8929E273F}"/>
              </a:ext>
            </a:extLst>
          </p:cNvPr>
          <p:cNvSpPr txBox="1"/>
          <p:nvPr/>
        </p:nvSpPr>
        <p:spPr>
          <a:xfrm>
            <a:off x="7927775" y="3639900"/>
            <a:ext cx="370614" cy="292388"/>
          </a:xfrm>
          <a:prstGeom prst="rect">
            <a:avLst/>
          </a:prstGeom>
          <a:noFill/>
        </p:spPr>
        <p:txBody>
          <a:bodyPr wrap="none" rtlCol="0">
            <a:spAutoFit/>
          </a:bodyPr>
          <a:lstStyle/>
          <a:p>
            <a:r>
              <a:rPr lang="en-US" altLang="zh-CN" dirty="0"/>
              <a:t>10</a:t>
            </a:r>
            <a:endParaRPr lang="zh-CN" altLang="en-US" dirty="0"/>
          </a:p>
        </p:txBody>
      </p:sp>
    </p:spTree>
    <p:extLst>
      <p:ext uri="{BB962C8B-B14F-4D97-AF65-F5344CB8AC3E}">
        <p14:creationId xmlns:p14="http://schemas.microsoft.com/office/powerpoint/2010/main" val="352483862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dirty="0"/>
              <a:t>SA5 Charging Rel-18</a:t>
            </a:r>
            <a:endParaRPr lang="en-US" altLang="zh-CN" dirty="0"/>
          </a:p>
        </p:txBody>
      </p:sp>
      <p:sp>
        <p:nvSpPr>
          <p:cNvPr id="5" name="内容占位符 2"/>
          <p:cNvSpPr txBox="1">
            <a:spLocks/>
          </p:cNvSpPr>
          <p:nvPr/>
        </p:nvSpPr>
        <p:spPr bwMode="auto">
          <a:xfrm>
            <a:off x="785358" y="1699936"/>
            <a:ext cx="11183938" cy="4537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8013" indent="-608013" algn="l" rtl="0" eaLnBrk="0" fontAlgn="base" hangingPunct="0">
              <a:spcBef>
                <a:spcPct val="20000"/>
              </a:spcBef>
              <a:spcAft>
                <a:spcPct val="0"/>
              </a:spcAft>
              <a:buBlip>
                <a:blip r:embed="rId2"/>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3"/>
              </a:buBlip>
              <a:defRPr sz="3200">
                <a:solidFill>
                  <a:schemeClr val="tx1"/>
                </a:solidFill>
                <a:latin typeface="+mn-lt"/>
              </a:defRPr>
            </a:lvl2pPr>
            <a:lvl3pPr marL="1522413" indent="-303213" algn="l" rtl="0" eaLnBrk="0" fontAlgn="base" hangingPunct="0">
              <a:spcBef>
                <a:spcPct val="20000"/>
              </a:spcBef>
              <a:spcAft>
                <a:spcPct val="0"/>
              </a:spcAft>
              <a:buBlip>
                <a:blip r:embed="rId4"/>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pPr marL="608013" lvl="1" indent="-608013">
              <a:buBlip>
                <a:blip r:embed="rId2"/>
              </a:buBlip>
            </a:pPr>
            <a:r>
              <a:rPr lang="en-US" altLang="zh-CN" sz="2800" kern="0" dirty="0">
                <a:cs typeface="+mn-cs"/>
              </a:rPr>
              <a:t>Will not start before January 2022</a:t>
            </a:r>
          </a:p>
          <a:p>
            <a:pPr marL="608013" lvl="1" indent="-608013">
              <a:buBlip>
                <a:blip r:embed="rId2"/>
              </a:buBlip>
            </a:pPr>
            <a:r>
              <a:rPr lang="en-US" altLang="zh-CN" sz="2800" kern="0" dirty="0">
                <a:cs typeface="+mn-cs"/>
              </a:rPr>
              <a:t>A set of ongoing CH Rel-17 Studies resulting in Rel-18 normative work:</a:t>
            </a:r>
          </a:p>
          <a:p>
            <a:pPr lvl="1"/>
            <a:r>
              <a:rPr lang="en-US" altLang="zh-CN" sz="2300" kern="0" dirty="0"/>
              <a:t>Enhancement of </a:t>
            </a:r>
            <a:r>
              <a:rPr lang="en-US" altLang="zh-CN" sz="2300" kern="0" dirty="0" err="1"/>
              <a:t>Nchf</a:t>
            </a:r>
            <a:r>
              <a:rPr lang="en-US" altLang="zh-CN" sz="2300" kern="0" dirty="0"/>
              <a:t> charging services</a:t>
            </a:r>
          </a:p>
          <a:p>
            <a:pPr lvl="1"/>
            <a:r>
              <a:rPr lang="en-US" altLang="zh-CN" sz="2300" kern="0" dirty="0"/>
              <a:t>5G roaming charging architecture for wholesale and retail scenarios</a:t>
            </a:r>
          </a:p>
          <a:p>
            <a:pPr marL="608013" lvl="1" indent="-608013">
              <a:buBlip>
                <a:blip r:embed="rId2"/>
              </a:buBlip>
            </a:pPr>
            <a:r>
              <a:rPr lang="en-US" altLang="zh-CN" sz="2800" kern="0" dirty="0">
                <a:cs typeface="+mn-cs"/>
              </a:rPr>
              <a:t>Rel-18 SA2 &amp; SA6 studies considering </a:t>
            </a:r>
            <a:r>
              <a:rPr lang="en-US" altLang="zh-CN" sz="2800" kern="0" dirty="0"/>
              <a:t>charging aspects should also be investigated</a:t>
            </a:r>
          </a:p>
          <a:p>
            <a:pPr marL="608013" lvl="1" indent="-608013">
              <a:buBlip>
                <a:blip r:embed="rId2"/>
              </a:buBlip>
            </a:pPr>
            <a:r>
              <a:rPr lang="en-US" altLang="zh-CN" sz="2800" kern="0" dirty="0">
                <a:cs typeface="+mn-cs"/>
              </a:rPr>
              <a:t>Rel-18 </a:t>
            </a:r>
            <a:r>
              <a:rPr lang="en-US" altLang="zh-CN" sz="2800" kern="0" dirty="0"/>
              <a:t>SA2 &amp; SA6 normative work which need to be covered by charging aspects (based on preliminary available SA2/SA6 </a:t>
            </a:r>
            <a:r>
              <a:rPr lang="en-US" altLang="zh-CN" sz="2800" kern="0" dirty="0">
                <a:cs typeface="+mn-cs"/>
              </a:rPr>
              <a:t>architectures </a:t>
            </a:r>
            <a:r>
              <a:rPr lang="en-US" altLang="zh-CN" sz="2800" kern="0">
                <a:cs typeface="+mn-cs"/>
              </a:rPr>
              <a:t>and functionalities). </a:t>
            </a:r>
            <a:endParaRPr lang="en-US" altLang="zh-CN" sz="2800" kern="0" dirty="0">
              <a:cs typeface="+mn-cs"/>
            </a:endParaRPr>
          </a:p>
          <a:p>
            <a:pPr marL="0" indent="0">
              <a:buNone/>
            </a:pPr>
            <a:endParaRPr lang="zh-CN" altLang="zh-CN" sz="2800" kern="0" dirty="0"/>
          </a:p>
        </p:txBody>
      </p:sp>
    </p:spTree>
    <p:extLst>
      <p:ext uri="{BB962C8B-B14F-4D97-AF65-F5344CB8AC3E}">
        <p14:creationId xmlns:p14="http://schemas.microsoft.com/office/powerpoint/2010/main" val="4068106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2302" y="0"/>
            <a:ext cx="9112251" cy="877824"/>
          </a:xfrm>
        </p:spPr>
        <p:txBody>
          <a:bodyPr/>
          <a:lstStyle/>
          <a:p>
            <a:r>
              <a:rPr lang="en-US" altLang="zh-CN" dirty="0"/>
              <a:t>List of OAM topics under discussion (1/5)</a:t>
            </a:r>
          </a:p>
        </p:txBody>
      </p:sp>
      <p:sp>
        <p:nvSpPr>
          <p:cNvPr id="5" name="内容占位符 2"/>
          <p:cNvSpPr txBox="1">
            <a:spLocks/>
          </p:cNvSpPr>
          <p:nvPr/>
        </p:nvSpPr>
        <p:spPr bwMode="auto">
          <a:xfrm>
            <a:off x="329357" y="768096"/>
            <a:ext cx="10094803" cy="5319195"/>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lvl1pPr marL="608013" indent="-608013" algn="l" rtl="0" eaLnBrk="0" fontAlgn="base" hangingPunct="0">
              <a:spcBef>
                <a:spcPct val="20000"/>
              </a:spcBef>
              <a:spcAft>
                <a:spcPct val="0"/>
              </a:spcAft>
              <a:buBlip>
                <a:blip r:embed="rId2"/>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3"/>
              </a:buBlip>
              <a:defRPr sz="3200">
                <a:solidFill>
                  <a:schemeClr val="tx1"/>
                </a:solidFill>
                <a:latin typeface="+mn-lt"/>
              </a:defRPr>
            </a:lvl2pPr>
            <a:lvl3pPr marL="1522413" indent="-303213" algn="l" rtl="0" eaLnBrk="0" fontAlgn="base" hangingPunct="0">
              <a:spcBef>
                <a:spcPct val="20000"/>
              </a:spcBef>
              <a:spcAft>
                <a:spcPct val="0"/>
              </a:spcAft>
              <a:buBlip>
                <a:blip r:embed="rId4"/>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r>
              <a:rPr lang="en-US" altLang="zh-CN" sz="1600" b="1" dirty="0"/>
              <a:t>1. Enhancement of autonomous network levels, </a:t>
            </a:r>
            <a:r>
              <a:rPr lang="en-US" altLang="zh-CN" sz="1600" dirty="0"/>
              <a:t>with the following example areas </a:t>
            </a:r>
            <a:r>
              <a:rPr lang="en-US" altLang="zh-CN" sz="1600" b="1" dirty="0"/>
              <a:t>:</a:t>
            </a:r>
          </a:p>
          <a:p>
            <a:pPr lvl="1"/>
            <a:r>
              <a:rPr lang="en-US" altLang="zh-CN" sz="1200" dirty="0"/>
              <a:t>Autonomous network levels classification for additional management use cases</a:t>
            </a:r>
          </a:p>
          <a:p>
            <a:pPr lvl="1"/>
            <a:r>
              <a:rPr lang="en-US" altLang="zh-CN" sz="1200" dirty="0"/>
              <a:t>Methodology for quantitative evaluation</a:t>
            </a:r>
          </a:p>
          <a:p>
            <a:pPr lvl="1"/>
            <a:r>
              <a:rPr lang="en-US" altLang="zh-CN" sz="1200" dirty="0"/>
              <a:t>Key effectiveness indicators for evaluating the application effects of each level</a:t>
            </a:r>
          </a:p>
          <a:p>
            <a:pPr lvl="1"/>
            <a:r>
              <a:rPr lang="en-US" altLang="zh-CN" sz="1200" dirty="0"/>
              <a:t>Collaboration with TMF, ETSI ZSM</a:t>
            </a:r>
            <a:endParaRPr lang="en-GB" altLang="zh-CN" sz="1600" dirty="0"/>
          </a:p>
          <a:p>
            <a:r>
              <a:rPr lang="en-US" altLang="zh-CN" sz="1600" b="1" dirty="0"/>
              <a:t>2. Enhanced intent driven management services for mobile network</a:t>
            </a:r>
            <a:r>
              <a:rPr lang="en-US" altLang="zh-CN" sz="1600" b="1" kern="0" dirty="0"/>
              <a:t>, </a:t>
            </a:r>
            <a:r>
              <a:rPr lang="en-US" altLang="zh-CN" sz="1600" dirty="0"/>
              <a:t>with the following example areas: </a:t>
            </a:r>
            <a:endParaRPr lang="en-GB" altLang="zh-CN" sz="1600" dirty="0"/>
          </a:p>
          <a:p>
            <a:pPr lvl="1"/>
            <a:r>
              <a:rPr lang="en-US" altLang="zh-CN" sz="1200" dirty="0"/>
              <a:t>New management scenarios for intent driven management and corresponding intent model enhancement  (incl. radio network capacity intent expectation).</a:t>
            </a:r>
          </a:p>
          <a:p>
            <a:pPr lvl="1"/>
            <a:r>
              <a:rPr lang="en-US" altLang="zh-CN" sz="1200" dirty="0"/>
              <a:t>New capabilities for intent driven management (incl. Intent confliction detection and resolution)</a:t>
            </a:r>
          </a:p>
          <a:p>
            <a:pPr lvl="1"/>
            <a:r>
              <a:rPr lang="en-US" altLang="zh-CN" sz="1200" dirty="0"/>
              <a:t>New business use case and classifications of use cases of IDM related to 5GC scenarios.</a:t>
            </a:r>
          </a:p>
          <a:p>
            <a:pPr lvl="1"/>
            <a:r>
              <a:rPr lang="en-US" altLang="zh-CN" sz="1200" dirty="0"/>
              <a:t>Collaboration with TMF, ETSI ZSM</a:t>
            </a:r>
            <a:endParaRPr lang="en-GB" altLang="zh-CN" sz="1600" dirty="0"/>
          </a:p>
          <a:p>
            <a:pPr marL="608013" lvl="1" indent="-608013">
              <a:buBlip>
                <a:blip r:embed="rId2"/>
              </a:buBlip>
            </a:pPr>
            <a:r>
              <a:rPr lang="en-US" sz="1600" b="1" dirty="0"/>
              <a:t>3. Study on AI/ML management,</a:t>
            </a:r>
            <a:r>
              <a:rPr lang="en-US" altLang="zh-CN" sz="1600" b="1" dirty="0"/>
              <a:t> </a:t>
            </a:r>
            <a:r>
              <a:rPr lang="en-US" altLang="zh-CN" sz="1600" dirty="0"/>
              <a:t>with the following example areas: </a:t>
            </a:r>
          </a:p>
          <a:p>
            <a:pPr lvl="1"/>
            <a:r>
              <a:rPr lang="en-US" altLang="zh-CN" sz="1200" dirty="0"/>
              <a:t>To study the AI/ML management capabilities to support AI/ML in 3GPP management system, 5GC and NG-RAN, including ML model creation, testing, deployments, etc.</a:t>
            </a:r>
          </a:p>
          <a:p>
            <a:pPr lvl="1"/>
            <a:r>
              <a:rPr lang="en-US" altLang="zh-CN" sz="1200" dirty="0"/>
              <a:t>Investigation of which Management Service (e.g., MDA </a:t>
            </a:r>
            <a:r>
              <a:rPr lang="en-US" altLang="zh-CN" sz="1200" dirty="0" err="1"/>
              <a:t>MnS</a:t>
            </a:r>
            <a:r>
              <a:rPr lang="en-US" altLang="zh-CN" sz="1200" dirty="0"/>
              <a:t>) the AI/ML can be used for, and the data to support the ML model management for each management service.</a:t>
            </a:r>
          </a:p>
          <a:p>
            <a:pPr lvl="1"/>
            <a:r>
              <a:rPr lang="en-US" altLang="zh-CN" sz="1200" dirty="0"/>
              <a:t>Relation between AI/ML management and other Management Services (</a:t>
            </a:r>
            <a:r>
              <a:rPr lang="en-US" altLang="zh-CN" sz="1200" dirty="0" err="1"/>
              <a:t>MnSs</a:t>
            </a:r>
            <a:r>
              <a:rPr lang="en-US" altLang="zh-CN" sz="1200" dirty="0"/>
              <a:t>)  and network functions/entities.</a:t>
            </a:r>
          </a:p>
          <a:p>
            <a:pPr lvl="1"/>
            <a:r>
              <a:rPr lang="en-US" altLang="zh-CN" sz="1200" dirty="0"/>
              <a:t>Investigate whether there are available AI/ML management mechanisms developed outside of 3GPP that can be considered.</a:t>
            </a:r>
          </a:p>
          <a:p>
            <a:pPr lvl="1"/>
            <a:r>
              <a:rPr lang="en-US" altLang="zh-CN" sz="1200" dirty="0"/>
              <a:t>Collaboration with RAN </a:t>
            </a:r>
            <a:r>
              <a:rPr lang="en-US" sz="1200" dirty="0"/>
              <a:t>and SA WGs </a:t>
            </a:r>
            <a:r>
              <a:rPr lang="en-US" altLang="zh-CN" sz="1200" dirty="0"/>
              <a:t>on Rel-18 AI/ML work, collaboration with ETSI ZSM </a:t>
            </a:r>
            <a:r>
              <a:rPr lang="en-US" sz="1200" dirty="0"/>
              <a:t>and possibly others.</a:t>
            </a:r>
            <a:endParaRPr lang="en-US" altLang="zh-CN" sz="1200" dirty="0"/>
          </a:p>
          <a:p>
            <a:pPr marL="608013" lvl="1" indent="-608013">
              <a:buBlip>
                <a:blip r:embed="rId2"/>
              </a:buBlip>
            </a:pPr>
            <a:r>
              <a:rPr lang="en-US" sz="1600" b="1" dirty="0"/>
              <a:t>4. </a:t>
            </a:r>
            <a:r>
              <a:rPr lang="en-GB" sz="1600" b="1" dirty="0"/>
              <a:t>Self-Configuration of RAN </a:t>
            </a:r>
            <a:r>
              <a:rPr lang="en-GB" sz="1600" b="1" dirty="0" err="1"/>
              <a:t>Nes</a:t>
            </a:r>
            <a:r>
              <a:rPr lang="en-GB" sz="1600" b="1" dirty="0"/>
              <a:t>, </a:t>
            </a:r>
            <a:r>
              <a:rPr lang="en-US" altLang="zh-CN" sz="1600" dirty="0"/>
              <a:t>with the following example areas:</a:t>
            </a:r>
          </a:p>
          <a:p>
            <a:pPr lvl="1"/>
            <a:r>
              <a:rPr lang="en-US" altLang="zh-CN" sz="1200" dirty="0"/>
              <a:t>Concepts, use cases and requirements for Self-configuration and ARCF data handling of RAN NEs</a:t>
            </a:r>
          </a:p>
          <a:p>
            <a:pPr lvl="1"/>
            <a:r>
              <a:rPr lang="en-US" altLang="zh-CN" sz="1200" dirty="0"/>
              <a:t>Procedure of self-configuration and ARCF data handling  management of RAN NEs</a:t>
            </a:r>
          </a:p>
          <a:p>
            <a:pPr lvl="1"/>
            <a:r>
              <a:rPr lang="en-US" altLang="zh-CN" sz="1200" dirty="0"/>
              <a:t>Solution Set (SS) for Self-configuration  and ARCF data handling management based on SBMA</a:t>
            </a:r>
          </a:p>
          <a:p>
            <a:pPr lvl="1"/>
            <a:r>
              <a:rPr lang="en-US" altLang="zh-CN" sz="1200" dirty="0"/>
              <a:t>Collaboration with RAN on Rel-18 SON work </a:t>
            </a:r>
            <a:endParaRPr lang="en-US" sz="1600" b="1" dirty="0"/>
          </a:p>
        </p:txBody>
      </p:sp>
    </p:spTree>
    <p:extLst>
      <p:ext uri="{BB962C8B-B14F-4D97-AF65-F5344CB8AC3E}">
        <p14:creationId xmlns:p14="http://schemas.microsoft.com/office/powerpoint/2010/main" val="2248153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2302" y="0"/>
            <a:ext cx="9112251" cy="877824"/>
          </a:xfrm>
        </p:spPr>
        <p:txBody>
          <a:bodyPr/>
          <a:lstStyle/>
          <a:p>
            <a:r>
              <a:rPr lang="en-US" altLang="zh-CN" dirty="0"/>
              <a:t>List of OAM topics under discussion (2/5)</a:t>
            </a:r>
          </a:p>
        </p:txBody>
      </p:sp>
      <p:sp>
        <p:nvSpPr>
          <p:cNvPr id="5" name="内容占位符 2"/>
          <p:cNvSpPr txBox="1">
            <a:spLocks/>
          </p:cNvSpPr>
          <p:nvPr/>
        </p:nvSpPr>
        <p:spPr bwMode="auto">
          <a:xfrm>
            <a:off x="329357" y="877825"/>
            <a:ext cx="10094803" cy="4728754"/>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lvl1pPr marL="608013" indent="-608013" algn="l" rtl="0" eaLnBrk="0" fontAlgn="base" hangingPunct="0">
              <a:spcBef>
                <a:spcPct val="20000"/>
              </a:spcBef>
              <a:spcAft>
                <a:spcPct val="0"/>
              </a:spcAft>
              <a:buBlip>
                <a:blip r:embed="rId2"/>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3"/>
              </a:buBlip>
              <a:defRPr sz="3200">
                <a:solidFill>
                  <a:schemeClr val="tx1"/>
                </a:solidFill>
                <a:latin typeface="+mn-lt"/>
              </a:defRPr>
            </a:lvl2pPr>
            <a:lvl3pPr marL="1522413" indent="-303213" algn="l" rtl="0" eaLnBrk="0" fontAlgn="base" hangingPunct="0">
              <a:spcBef>
                <a:spcPct val="20000"/>
              </a:spcBef>
              <a:spcAft>
                <a:spcPct val="0"/>
              </a:spcAft>
              <a:buBlip>
                <a:blip r:embed="rId4"/>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pPr marL="608013" lvl="1" indent="-608013">
              <a:buBlip>
                <a:blip r:embed="rId2"/>
              </a:buBlip>
            </a:pPr>
            <a:r>
              <a:rPr lang="en-US" sz="1600" b="1" dirty="0"/>
              <a:t>5. Enhancement of service-based management architecture,</a:t>
            </a:r>
            <a:r>
              <a:rPr lang="en-US" altLang="zh-CN" sz="1600" dirty="0"/>
              <a:t> with the following example areas:</a:t>
            </a:r>
          </a:p>
          <a:p>
            <a:pPr lvl="1"/>
            <a:r>
              <a:rPr lang="en-US" altLang="zh-CN" sz="1200" dirty="0"/>
              <a:t>Architectural support to autonomous networks</a:t>
            </a:r>
          </a:p>
          <a:p>
            <a:pPr lvl="1"/>
            <a:r>
              <a:rPr lang="en-US" altLang="zh-CN" sz="1200" dirty="0"/>
              <a:t>Collaboration with TMF, ETSI ZSM</a:t>
            </a:r>
          </a:p>
          <a:p>
            <a:pPr marL="608013" lvl="1" indent="-608013">
              <a:buBlip>
                <a:blip r:embed="rId2"/>
              </a:buBlip>
            </a:pPr>
            <a:r>
              <a:rPr lang="en-US" sz="1600" b="1" dirty="0"/>
              <a:t>6. Digital Twin for Network Management, </a:t>
            </a:r>
            <a:r>
              <a:rPr lang="en-US" sz="1600" dirty="0"/>
              <a:t>with the following example areas</a:t>
            </a:r>
            <a:r>
              <a:rPr lang="en-US" sz="1600" b="1" dirty="0"/>
              <a:t>:</a:t>
            </a:r>
          </a:p>
          <a:p>
            <a:pPr lvl="1"/>
            <a:r>
              <a:rPr lang="en-US" sz="1200" dirty="0"/>
              <a:t>Use cases and requirements of digital twin for management</a:t>
            </a:r>
          </a:p>
          <a:p>
            <a:pPr lvl="1"/>
            <a:r>
              <a:rPr lang="en-US" sz="1200" dirty="0"/>
              <a:t>Solutions for network management based on digital twin</a:t>
            </a:r>
          </a:p>
          <a:p>
            <a:pPr lvl="1"/>
            <a:r>
              <a:rPr lang="en-US" sz="1200" dirty="0"/>
              <a:t>Interaction between digital twin network and network management system</a:t>
            </a:r>
          </a:p>
          <a:p>
            <a:pPr marL="608013" lvl="1" indent="-608013">
              <a:buBlip>
                <a:blip r:embed="rId2"/>
              </a:buBlip>
            </a:pPr>
            <a:r>
              <a:rPr lang="en-US" sz="1600" b="1" dirty="0"/>
              <a:t>7. Federated Learning for Mobile Network Management, </a:t>
            </a:r>
            <a:r>
              <a:rPr lang="en-US" sz="1600" dirty="0"/>
              <a:t>with the following example areas </a:t>
            </a:r>
            <a:r>
              <a:rPr lang="en-US" sz="1600" b="1" dirty="0"/>
              <a:t>:</a:t>
            </a:r>
          </a:p>
          <a:p>
            <a:pPr lvl="1"/>
            <a:r>
              <a:rPr lang="en-US" sz="1200" dirty="0"/>
              <a:t>Scenarios, requirements and  solutions for FL</a:t>
            </a:r>
          </a:p>
          <a:p>
            <a:pPr lvl="1"/>
            <a:r>
              <a:rPr lang="en-US" sz="1200" dirty="0"/>
              <a:t>Management aspects of federated nodes, e.g. authentication, registration, resource management</a:t>
            </a:r>
            <a:endParaRPr lang="en-US" sz="1200" kern="0" dirty="0"/>
          </a:p>
          <a:p>
            <a:pPr marL="608013" lvl="1" indent="-608013">
              <a:buBlip>
                <a:blip r:embed="rId2"/>
              </a:buBlip>
            </a:pPr>
            <a:r>
              <a:rPr lang="en-US" sz="1600" b="1" dirty="0"/>
              <a:t>8. Further enhancements into Management Data Analytics (MDA), </a:t>
            </a:r>
            <a:r>
              <a:rPr lang="en-US" sz="1600" dirty="0"/>
              <a:t>with the following example areas </a:t>
            </a:r>
            <a:r>
              <a:rPr lang="en-US" sz="1600" b="1" dirty="0"/>
              <a:t>: </a:t>
            </a:r>
          </a:p>
          <a:p>
            <a:pPr lvl="1"/>
            <a:r>
              <a:rPr lang="en-US" sz="1200" dirty="0"/>
              <a:t>Address solutions of the rest of use cases from TR28.809 that have not been included in Rel-17 normative work due to time constraint.</a:t>
            </a:r>
          </a:p>
          <a:p>
            <a:pPr lvl="1"/>
            <a:r>
              <a:rPr lang="en-US" sz="1200" dirty="0"/>
              <a:t>New use cases and corresponding solutions leading to further enhanced capabilities of the MDA.</a:t>
            </a:r>
          </a:p>
          <a:p>
            <a:r>
              <a:rPr lang="en-US" sz="1600" b="1" dirty="0"/>
              <a:t>9. Enhancement of the management aspects related to NWDAF</a:t>
            </a:r>
            <a:r>
              <a:rPr lang="en-US" sz="1600" dirty="0"/>
              <a:t>, with the following example areas:</a:t>
            </a:r>
          </a:p>
          <a:p>
            <a:pPr lvl="1"/>
            <a:r>
              <a:rPr lang="en-US" sz="1200" dirty="0"/>
              <a:t>the enhancement NRM of NWDAF supporting the logical decomposition of NWDAF</a:t>
            </a:r>
          </a:p>
          <a:p>
            <a:pPr lvl="1"/>
            <a:r>
              <a:rPr lang="en-US" sz="1200" dirty="0"/>
              <a:t>the performance management of NWDAF</a:t>
            </a:r>
          </a:p>
          <a:p>
            <a:pPr lvl="1"/>
            <a:r>
              <a:rPr lang="en-US" sz="1200" dirty="0"/>
              <a:t>the management service supporting multiple-NWDAF deployment</a:t>
            </a:r>
          </a:p>
          <a:p>
            <a:pPr lvl="1"/>
            <a:endParaRPr lang="en-US" sz="1200" dirty="0"/>
          </a:p>
        </p:txBody>
      </p:sp>
    </p:spTree>
    <p:extLst>
      <p:ext uri="{BB962C8B-B14F-4D97-AF65-F5344CB8AC3E}">
        <p14:creationId xmlns:p14="http://schemas.microsoft.com/office/powerpoint/2010/main" val="490684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2"/>
          <p:cNvSpPr txBox="1">
            <a:spLocks/>
          </p:cNvSpPr>
          <p:nvPr/>
        </p:nvSpPr>
        <p:spPr bwMode="auto">
          <a:xfrm>
            <a:off x="219630" y="877824"/>
            <a:ext cx="11183938" cy="500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8013" indent="-608013" algn="l" rtl="0" eaLnBrk="0" fontAlgn="base" hangingPunct="0">
              <a:spcBef>
                <a:spcPct val="20000"/>
              </a:spcBef>
              <a:spcAft>
                <a:spcPct val="0"/>
              </a:spcAft>
              <a:buBlip>
                <a:blip r:embed="rId2"/>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3"/>
              </a:buBlip>
              <a:defRPr sz="3200">
                <a:solidFill>
                  <a:schemeClr val="tx1"/>
                </a:solidFill>
                <a:latin typeface="+mn-lt"/>
              </a:defRPr>
            </a:lvl2pPr>
            <a:lvl3pPr marL="1522413" indent="-303213" algn="l" rtl="0" eaLnBrk="0" fontAlgn="base" hangingPunct="0">
              <a:spcBef>
                <a:spcPct val="20000"/>
              </a:spcBef>
              <a:spcAft>
                <a:spcPct val="0"/>
              </a:spcAft>
              <a:buBlip>
                <a:blip r:embed="rId4"/>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pPr marL="608013" lvl="1" indent="-608013">
              <a:buBlip>
                <a:blip r:embed="rId2"/>
              </a:buBlip>
            </a:pPr>
            <a:r>
              <a:rPr lang="en-US" sz="1600" b="1" dirty="0"/>
              <a:t>10. Study on enhancement management of non-public networks</a:t>
            </a:r>
            <a:r>
              <a:rPr lang="en-US" sz="1600" dirty="0"/>
              <a:t>,</a:t>
            </a:r>
            <a:r>
              <a:rPr lang="en-US" altLang="zh-CN" sz="1600" b="1" kern="0" dirty="0"/>
              <a:t> </a:t>
            </a:r>
            <a:r>
              <a:rPr lang="en-US" altLang="zh-CN" sz="1600" dirty="0"/>
              <a:t>with the following example areas:</a:t>
            </a:r>
          </a:p>
          <a:p>
            <a:pPr lvl="1"/>
            <a:r>
              <a:rPr lang="en-US" altLang="zh-CN" sz="1200" dirty="0"/>
              <a:t>how the mobile network operator and vertical customer cooperate to realize management and orchestration of network in management mode 1b and 2b in TS 28.557.</a:t>
            </a:r>
          </a:p>
          <a:p>
            <a:pPr lvl="1"/>
            <a:r>
              <a:rPr lang="en-US" altLang="zh-CN" sz="1200" dirty="0"/>
              <a:t>management of vertical tenant as an authorized NPN service consumer and the privilege of vertical tenant.</a:t>
            </a:r>
          </a:p>
          <a:p>
            <a:pPr lvl="1"/>
            <a:r>
              <a:rPr lang="en-US" altLang="zh-CN" sz="1200" dirty="0"/>
              <a:t>management capability exposure to NPN based on the privilege of vertical tenant. </a:t>
            </a:r>
          </a:p>
          <a:p>
            <a:pPr lvl="1"/>
            <a:r>
              <a:rPr lang="en-US" altLang="zh-CN" sz="1200" dirty="0"/>
              <a:t>NPN in RAN sharing scenarios. </a:t>
            </a:r>
          </a:p>
          <a:p>
            <a:pPr lvl="1"/>
            <a:r>
              <a:rPr lang="en-US" altLang="zh-CN" sz="1200" dirty="0"/>
              <a:t>energy efficiency in NPN scenarios.</a:t>
            </a:r>
          </a:p>
          <a:p>
            <a:pPr lvl="1"/>
            <a:r>
              <a:rPr lang="en-US" altLang="zh-CN" sz="1200" dirty="0"/>
              <a:t>convergence between NPN for an enterprise and the legacy operational technology (OT) network of the enterprise. </a:t>
            </a:r>
          </a:p>
          <a:p>
            <a:pPr marL="608013" lvl="1" indent="-608013">
              <a:buBlip>
                <a:blip r:embed="rId2"/>
              </a:buBlip>
            </a:pPr>
            <a:r>
              <a:rPr lang="en-US" sz="1600" b="1" dirty="0"/>
              <a:t>11. Study on Deterministic Service Assurance Management</a:t>
            </a:r>
            <a:r>
              <a:rPr lang="en-US" sz="1600" dirty="0"/>
              <a:t>, </a:t>
            </a:r>
            <a:r>
              <a:rPr lang="en-US" altLang="zh-CN" sz="1600" dirty="0"/>
              <a:t>with the following example areas:</a:t>
            </a:r>
          </a:p>
          <a:p>
            <a:pPr lvl="1"/>
            <a:r>
              <a:rPr lang="en-US" sz="1200" dirty="0"/>
              <a:t>Scenarios, general process, and related managed services for deterministic service assurance;</a:t>
            </a:r>
          </a:p>
          <a:p>
            <a:pPr lvl="1"/>
            <a:r>
              <a:rPr lang="en-US" sz="1200" dirty="0"/>
              <a:t>Cross-domain and domain management collaborations to support E2E deterministic assurance;</a:t>
            </a:r>
          </a:p>
          <a:p>
            <a:pPr lvl="1"/>
            <a:r>
              <a:rPr lang="en-US" sz="1200" dirty="0"/>
              <a:t>Potential requirements, conditions, constraints and solutions for deterministic service assurance for specific services (e.g. video monitoring, remote control etc.):</a:t>
            </a:r>
          </a:p>
          <a:p>
            <a:pPr lvl="2"/>
            <a:r>
              <a:rPr lang="en-US" sz="1100" dirty="0"/>
              <a:t>In Network provisioning phase, network planning, verification and prediction based on deterministic service modelling and SLS requirements;</a:t>
            </a:r>
          </a:p>
          <a:p>
            <a:pPr lvl="2"/>
            <a:r>
              <a:rPr lang="en-US" sz="1100" dirty="0"/>
              <a:t>In Operation phase, network optimization, verification and prediction solutions;</a:t>
            </a:r>
          </a:p>
          <a:p>
            <a:pPr lvl="2"/>
            <a:r>
              <a:rPr lang="en-US" sz="1100" dirty="0"/>
              <a:t>Potential PM and FM enhancements to support deterministic services;</a:t>
            </a:r>
          </a:p>
          <a:p>
            <a:pPr marL="608013" lvl="1" indent="-608013">
              <a:buBlip>
                <a:blip r:embed="rId2"/>
              </a:buBlip>
            </a:pPr>
            <a:r>
              <a:rPr lang="en-US" altLang="zh-CN" sz="1600" b="1" dirty="0"/>
              <a:t>12. Key Quality Indicators(KQIs)for 5G service experience</a:t>
            </a:r>
            <a:r>
              <a:rPr lang="en-US" sz="1600" b="1" dirty="0"/>
              <a:t>,</a:t>
            </a:r>
            <a:r>
              <a:rPr lang="en-US" sz="1600" dirty="0"/>
              <a:t> </a:t>
            </a:r>
            <a:r>
              <a:rPr lang="en-US" altLang="zh-CN" sz="1600" dirty="0"/>
              <a:t>with the following example areas:</a:t>
            </a:r>
          </a:p>
          <a:p>
            <a:pPr lvl="1"/>
            <a:r>
              <a:rPr lang="en-US" altLang="zh-CN" sz="1200" dirty="0"/>
              <a:t>The definition, scope and scenarios of the KQIs for 5G service experience. The KQIs of the typical services, e.g. services of Video Uploading, Remote Controlling and Cloud VR will be specified;</a:t>
            </a:r>
          </a:p>
          <a:p>
            <a:pPr lvl="1"/>
            <a:r>
              <a:rPr lang="en-US" altLang="zh-CN" sz="1200" dirty="0"/>
              <a:t>The influencing factors for 5G service experience according to the example services;</a:t>
            </a:r>
          </a:p>
          <a:p>
            <a:pPr lvl="1"/>
            <a:r>
              <a:rPr lang="en-US" altLang="zh-CN" sz="1200" dirty="0"/>
              <a:t>The mapping from KQI to network KPI if possible;</a:t>
            </a:r>
          </a:p>
          <a:p>
            <a:pPr lvl="1"/>
            <a:r>
              <a:rPr lang="en-US" altLang="zh-CN" sz="1200" dirty="0"/>
              <a:t>The evaluation method and formula definition of related KQIs for  the example services;</a:t>
            </a:r>
          </a:p>
          <a:p>
            <a:pPr lvl="1"/>
            <a:r>
              <a:rPr lang="en-US" altLang="zh-CN" sz="1200" dirty="0"/>
              <a:t>The evaluation criterion of the KQIs for the example services;</a:t>
            </a:r>
          </a:p>
          <a:p>
            <a:pPr lvl="1"/>
            <a:r>
              <a:rPr lang="en-US" altLang="zh-CN" sz="1200" dirty="0"/>
              <a:t>The relation with the SLS requirements.</a:t>
            </a:r>
          </a:p>
          <a:p>
            <a:pPr lvl="1"/>
            <a:r>
              <a:rPr lang="en-US" altLang="zh-CN" sz="1200" dirty="0"/>
              <a:t>Collaboration with RAN on Rel-18 KPI/Performance measurements work </a:t>
            </a:r>
            <a:endParaRPr lang="en-US" sz="1200" dirty="0"/>
          </a:p>
          <a:p>
            <a:endParaRPr lang="en-US" altLang="zh-CN" sz="1600" b="1" kern="0" dirty="0"/>
          </a:p>
        </p:txBody>
      </p:sp>
      <p:sp>
        <p:nvSpPr>
          <p:cNvPr id="6" name="标题 1"/>
          <p:cNvSpPr>
            <a:spLocks noGrp="1"/>
          </p:cNvSpPr>
          <p:nvPr>
            <p:ph type="title"/>
          </p:nvPr>
        </p:nvSpPr>
        <p:spPr>
          <a:xfrm>
            <a:off x="672302" y="0"/>
            <a:ext cx="9112251" cy="877824"/>
          </a:xfrm>
        </p:spPr>
        <p:txBody>
          <a:bodyPr/>
          <a:lstStyle/>
          <a:p>
            <a:r>
              <a:rPr lang="en-US" altLang="zh-CN" dirty="0"/>
              <a:t>List of OAM topics under discussion (3/5)</a:t>
            </a:r>
          </a:p>
        </p:txBody>
      </p:sp>
    </p:spTree>
    <p:extLst>
      <p:ext uri="{BB962C8B-B14F-4D97-AF65-F5344CB8AC3E}">
        <p14:creationId xmlns:p14="http://schemas.microsoft.com/office/powerpoint/2010/main" val="3019784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2"/>
          <p:cNvSpPr txBox="1">
            <a:spLocks/>
          </p:cNvSpPr>
          <p:nvPr/>
        </p:nvSpPr>
        <p:spPr bwMode="auto">
          <a:xfrm>
            <a:off x="292782" y="1196558"/>
            <a:ext cx="11183938" cy="500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8013" indent="-608013" algn="l" rtl="0" eaLnBrk="0" fontAlgn="base" hangingPunct="0">
              <a:spcBef>
                <a:spcPct val="20000"/>
              </a:spcBef>
              <a:spcAft>
                <a:spcPct val="0"/>
              </a:spcAft>
              <a:buBlip>
                <a:blip r:embed="rId2"/>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3"/>
              </a:buBlip>
              <a:defRPr sz="3200">
                <a:solidFill>
                  <a:schemeClr val="tx1"/>
                </a:solidFill>
                <a:latin typeface="+mn-lt"/>
              </a:defRPr>
            </a:lvl2pPr>
            <a:lvl3pPr marL="1522413" indent="-303213" algn="l" rtl="0" eaLnBrk="0" fontAlgn="base" hangingPunct="0">
              <a:spcBef>
                <a:spcPct val="20000"/>
              </a:spcBef>
              <a:spcAft>
                <a:spcPct val="0"/>
              </a:spcAft>
              <a:buBlip>
                <a:blip r:embed="rId4"/>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r>
              <a:rPr lang="en-US" altLang="zh-CN" sz="1600" b="1" kern="0" dirty="0"/>
              <a:t>13. </a:t>
            </a:r>
            <a:r>
              <a:rPr lang="en-GB" sz="1600" b="1" dirty="0"/>
              <a:t>Energy Efficiency of 5G</a:t>
            </a:r>
            <a:r>
              <a:rPr lang="en-GB" altLang="zh-CN" sz="1600" b="1" dirty="0"/>
              <a:t>, </a:t>
            </a:r>
            <a:r>
              <a:rPr lang="en-US" altLang="zh-CN" sz="1600" dirty="0"/>
              <a:t>with the following example areas:</a:t>
            </a:r>
          </a:p>
          <a:p>
            <a:pPr lvl="1"/>
            <a:r>
              <a:rPr lang="en-US" altLang="zh-CN" sz="1200" kern="0" dirty="0"/>
              <a:t>Refine the estimates of 5G NF energy consumption in virtualized environment</a:t>
            </a:r>
          </a:p>
          <a:p>
            <a:pPr lvl="1"/>
            <a:r>
              <a:rPr lang="en-US" altLang="zh-CN" sz="1200" kern="0" dirty="0"/>
              <a:t>Extend existing VM-based EE KPI definitions to Containers</a:t>
            </a:r>
          </a:p>
          <a:p>
            <a:pPr lvl="1"/>
            <a:r>
              <a:rPr lang="en-US" altLang="zh-CN" sz="1200" kern="0" dirty="0"/>
              <a:t>New use cases and solutions for Energy Saving (incl. AI/ML assisted ES)</a:t>
            </a:r>
          </a:p>
          <a:p>
            <a:pPr lvl="1"/>
            <a:r>
              <a:rPr lang="en-US" altLang="zh-CN" sz="1200" kern="0" dirty="0"/>
              <a:t>Management aspects of TSG RAN energy saving functionalities</a:t>
            </a:r>
          </a:p>
          <a:p>
            <a:pPr lvl="1"/>
            <a:r>
              <a:rPr lang="en-US" altLang="zh-CN" sz="1200" dirty="0"/>
              <a:t>Collaboration with RAN on Rel-18 Network Energy Saving work</a:t>
            </a:r>
            <a:endParaRPr lang="en-US" altLang="zh-CN" sz="1600" b="1" kern="0" dirty="0"/>
          </a:p>
          <a:p>
            <a:r>
              <a:rPr lang="en-US" altLang="zh-CN" sz="1600" b="1" kern="0" dirty="0"/>
              <a:t>14. Management aspects of traffic scheduling in terrestrial and satellite converged network,</a:t>
            </a:r>
            <a:r>
              <a:rPr lang="en-US" altLang="zh-CN" sz="1600" dirty="0"/>
              <a:t> with the following example areas:</a:t>
            </a:r>
            <a:endParaRPr lang="en-US" altLang="zh-CN" sz="1600" b="1" kern="0" dirty="0"/>
          </a:p>
          <a:p>
            <a:pPr lvl="1"/>
            <a:r>
              <a:rPr lang="en-US" altLang="zh-CN" sz="1200" kern="0" dirty="0"/>
              <a:t>Optimal connectivity topology and management between heterogeneous satellite constellation (including GEO, MEO and/or LEO).</a:t>
            </a:r>
          </a:p>
          <a:p>
            <a:pPr lvl="1"/>
            <a:r>
              <a:rPr lang="en-US" altLang="zh-CN" sz="1200" kern="0" dirty="0"/>
              <a:t>Traffic scheduling from terrestrial network to satellite network/from satellite network to terrestrial network</a:t>
            </a:r>
          </a:p>
          <a:p>
            <a:pPr lvl="1"/>
            <a:r>
              <a:rPr lang="en-US" altLang="zh-CN" sz="1200" kern="0" dirty="0"/>
              <a:t>Management functions/ deployments considerations  on traffic scheduling in terrestrial and satellite converged network.</a:t>
            </a:r>
          </a:p>
          <a:p>
            <a:pPr lvl="1"/>
            <a:r>
              <a:rPr lang="en-US" altLang="zh-CN" sz="1200" dirty="0"/>
              <a:t>Collaboration with RAN on Rel-18 NTN work?? </a:t>
            </a:r>
          </a:p>
          <a:p>
            <a:r>
              <a:rPr lang="en-US" sz="1600" b="1" dirty="0"/>
              <a:t>15. Edge Computing Enhancement</a:t>
            </a:r>
          </a:p>
          <a:p>
            <a:pPr lvl="1"/>
            <a:r>
              <a:rPr lang="en-US" sz="1200" dirty="0"/>
              <a:t>Specify solutions to fulfil GSMA OPG NBI requirements</a:t>
            </a:r>
          </a:p>
          <a:p>
            <a:pPr lvl="1"/>
            <a:r>
              <a:rPr lang="en-US" sz="1200" dirty="0"/>
              <a:t>Study the relevance of ETSI MEC with ECM</a:t>
            </a:r>
          </a:p>
        </p:txBody>
      </p:sp>
      <p:sp>
        <p:nvSpPr>
          <p:cNvPr id="6" name="标题 1"/>
          <p:cNvSpPr>
            <a:spLocks noGrp="1"/>
          </p:cNvSpPr>
          <p:nvPr>
            <p:ph type="title"/>
          </p:nvPr>
        </p:nvSpPr>
        <p:spPr>
          <a:xfrm>
            <a:off x="672302" y="0"/>
            <a:ext cx="9112251" cy="877824"/>
          </a:xfrm>
        </p:spPr>
        <p:txBody>
          <a:bodyPr/>
          <a:lstStyle/>
          <a:p>
            <a:r>
              <a:rPr lang="en-US" altLang="zh-CN" dirty="0"/>
              <a:t>List of OAM topics under discussion (4/5)</a:t>
            </a:r>
          </a:p>
        </p:txBody>
      </p:sp>
    </p:spTree>
    <p:extLst>
      <p:ext uri="{BB962C8B-B14F-4D97-AF65-F5344CB8AC3E}">
        <p14:creationId xmlns:p14="http://schemas.microsoft.com/office/powerpoint/2010/main" val="79558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142649</TotalTime>
  <Words>2023</Words>
  <Application>Microsoft Office PowerPoint</Application>
  <PresentationFormat>Widescreen</PresentationFormat>
  <Paragraphs>231</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   SA5 presentation for  SA Rel-18 workshop SA5#138e, 23 – 31 August, 2021 </vt:lpstr>
      <vt:lpstr>Content</vt:lpstr>
      <vt:lpstr>SA5 Release planning in accordance with 3GPP releases timelines</vt:lpstr>
      <vt:lpstr>Detailed view of SA5 relation with other groups</vt:lpstr>
      <vt:lpstr>SA5 Charging Rel-18</vt:lpstr>
      <vt:lpstr>List of OAM topics under discussion (1/5)</vt:lpstr>
      <vt:lpstr>List of OAM topics under discussion (2/5)</vt:lpstr>
      <vt:lpstr>List of OAM topics under discussion (3/5)</vt:lpstr>
      <vt:lpstr>List of OAM topics under discussion (4/5)</vt:lpstr>
      <vt:lpstr>List of OAM topics under discussion (5/5)</vt:lpstr>
      <vt:lpstr>List of Agreed OAM topics (1/)</vt:lpstr>
      <vt:lpstr>List of agreed areas (1/)</vt:lpstr>
      <vt:lpstr>General principles for Rel-18 work in SA5</vt:lpstr>
      <vt:lpstr>Thank you!</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Zou Lan</dc:creator>
  <dc:description>© 2009  All rights reserved</dc:description>
  <cp:lastModifiedBy>Nokia - mga1</cp:lastModifiedBy>
  <cp:revision>3425</cp:revision>
  <dcterms:created xsi:type="dcterms:W3CDTF">2008-08-30T09:32:10Z</dcterms:created>
  <dcterms:modified xsi:type="dcterms:W3CDTF">2021-08-31T12:08:41Z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(3)oHjGJEmNhM1th2OjrVmZI4aym/Qtr9l13Fcb9nRnFrtCrTEhG7ugUxtowdTDVYCXnKm8jtKu
BzKZjCtrrNvZ+IGSEu7ZBH31pcftD5EcjhdDxDunu34E18Wkw58YSKgfOcLqGjhk68H6ByCA
WTCQVvApt+8wD2ZHxfcPQZHtgB0+X6dpFuKoPX7RE753EMgj/7pnAnxzZzrl8Cp0RoDBILI5
1MKzvdPBkCTKgrAFAp</vt:lpwstr>
  </property>
  <property fmtid="{D5CDD505-2E9C-101B-9397-08002B2CF9AE}" pid="3" name="_2015_ms_pID_7253431">
    <vt:lpwstr>rCxufPfnzY4PKmJLR6GOSCsk25OjvPpi7+ZjajV/Lrqzu7KXCmqaGv
KyIJ0EZusPnsr60BqV2fC/9TiI/TfxlOeNIM2qJ/zhBNoo9BjaITvm0yCi5z9p8zXa2ZaVsd
VPBq+2YDWIRCjoSfkPityAxF/2l369D5nQTmmmOQfhaxpqVgaVzBSp/qSH3zkCk/68GHnsCZ
ny/hlHmFkmSdz7Frb156JgASLWIAprdHCDpN</vt:lpwstr>
  </property>
  <property fmtid="{D5CDD505-2E9C-101B-9397-08002B2CF9AE}" pid="4" name="_2015_ms_pID_7253432">
    <vt:lpwstr>MA==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1628855330</vt:lpwstr>
  </property>
</Properties>
</file>