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0"/>
  </p:notesMasterIdLst>
  <p:handoutMasterIdLst>
    <p:handoutMasterId r:id="rId11"/>
  </p:handoutMasterIdLst>
  <p:sldIdLst>
    <p:sldId id="303" r:id="rId2"/>
    <p:sldId id="308" r:id="rId3"/>
    <p:sldId id="305" r:id="rId4"/>
    <p:sldId id="306" r:id="rId5"/>
    <p:sldId id="307" r:id="rId6"/>
    <p:sldId id="309" r:id="rId7"/>
    <p:sldId id="312" r:id="rId8"/>
    <p:sldId id="310" r:id="rId9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C1E442"/>
    <a:srgbClr val="FFFFCC"/>
    <a:srgbClr val="72AF2F"/>
    <a:srgbClr val="C6D254"/>
    <a:srgbClr val="000000"/>
    <a:srgbClr val="5C88D0"/>
    <a:srgbClr val="2A6EA8"/>
    <a:srgbClr val="B1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9" autoAdjust="0"/>
    <p:restoredTop sz="97931" autoAdjust="0"/>
  </p:normalViewPr>
  <p:slideViewPr>
    <p:cSldViewPr snapToGrid="0">
      <p:cViewPr varScale="1">
        <p:scale>
          <a:sx n="102" d="100"/>
          <a:sy n="102" d="100"/>
        </p:scale>
        <p:origin x="34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68" y="-39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61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8/27/2020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8/27/2020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S5-204515,SA5#132e, 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e-meeting</a:t>
            </a: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, 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17 </a:t>
            </a:r>
            <a:r>
              <a:rPr lang="en-US" altLang="zh-CN" sz="1100" b="1" spc="300" dirty="0" smtClean="0">
                <a:ea typeface="+mn-ea"/>
                <a:cs typeface="Arial" panose="020B0604020202020204" pitchFamily="34" charset="0"/>
              </a:rPr>
              <a:t>Aug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 – 28 </a:t>
            </a:r>
            <a:r>
              <a:rPr lang="en-US" altLang="zh-CN" sz="1100" b="1" spc="300" dirty="0" smtClean="0">
                <a:ea typeface="+mn-ea"/>
                <a:cs typeface="Arial" panose="020B0604020202020204" pitchFamily="34" charset="0"/>
              </a:rPr>
              <a:t>Aug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 2020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</a:t>
            </a:r>
            <a:r>
              <a:rPr lang="en-GB" altLang="en-US" sz="1067" dirty="0" smtClean="0"/>
              <a:t>20</a:t>
            </a:r>
            <a:r>
              <a:rPr lang="en-US" altLang="zh-CN" sz="1067" dirty="0" smtClean="0"/>
              <a:t>20</a:t>
            </a:r>
            <a:endParaRPr lang="en-GB" altLang="en-US" sz="1067" dirty="0"/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6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ge.3gpp.org/rep/sa5/data-models/issu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3gpp.org/rep/sa5/data-models/tree/master" TargetMode="External"/><Relationship Id="rId2" Type="http://schemas.openxmlformats.org/officeDocument/2006/relationships/hyperlink" Target="https://forge.3gp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forge.3gpp.org/rep/sa5/M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1334" y="2275604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3GPP SA5 Forge </a:t>
            </a:r>
            <a:r>
              <a:rPr lang="en-GB" altLang="zh-CN" sz="4800" b="1" dirty="0" smtClean="0"/>
              <a:t>repository </a:t>
            </a:r>
            <a:r>
              <a:rPr lang="en-GB" altLang="zh-CN" sz="4800" b="1" dirty="0"/>
              <a:t>structure </a:t>
            </a:r>
            <a:r>
              <a:rPr lang="en-GB" altLang="zh-CN" sz="4800" b="1" dirty="0" smtClean="0"/>
              <a:t>proposal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 smtClean="0">
                <a:latin typeface="Arial" pitchFamily="34" charset="0"/>
              </a:rPr>
              <a:t>SA5#132e, 17 </a:t>
            </a:r>
            <a:r>
              <a:rPr lang="en-US" altLang="zh-CN" sz="2400" dirty="0" smtClean="0">
                <a:latin typeface="Arial" pitchFamily="34" charset="0"/>
              </a:rPr>
              <a:t>Aug</a:t>
            </a:r>
            <a:r>
              <a:rPr lang="fr-FR" sz="2400" dirty="0" smtClean="0">
                <a:latin typeface="Arial" pitchFamily="34" charset="0"/>
              </a:rPr>
              <a:t> </a:t>
            </a:r>
            <a:r>
              <a:rPr lang="fr-FR" sz="2400" dirty="0">
                <a:latin typeface="Arial" pitchFamily="34" charset="0"/>
              </a:rPr>
              <a:t>– </a:t>
            </a:r>
            <a:r>
              <a:rPr lang="fr-FR" sz="2400" dirty="0" smtClean="0">
                <a:latin typeface="Arial" pitchFamily="34" charset="0"/>
              </a:rPr>
              <a:t>28 </a:t>
            </a:r>
            <a:r>
              <a:rPr lang="en-US" altLang="zh-CN" sz="2400" dirty="0" smtClean="0">
                <a:latin typeface="Arial" pitchFamily="34" charset="0"/>
              </a:rPr>
              <a:t>Aug</a:t>
            </a:r>
            <a:r>
              <a:rPr lang="en-US" sz="2400" dirty="0" smtClean="0">
                <a:latin typeface="Arial" pitchFamily="34" charset="0"/>
              </a:rPr>
              <a:t>,2020</a:t>
            </a:r>
            <a:r>
              <a:rPr lang="fr-FR" sz="2400" dirty="0" smtClean="0">
                <a:latin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e-meeting</a:t>
            </a:r>
            <a:r>
              <a:rPr lang="fr-FR" sz="2400" dirty="0" smtClean="0">
                <a:latin typeface="Arial" pitchFamily="34" charset="0"/>
              </a:rPr>
              <a:t> </a:t>
            </a: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US" altLang="en-US" sz="2400" dirty="0" smtClean="0">
                <a:latin typeface="Arial" charset="0"/>
              </a:rPr>
              <a:t>SA5 Vice </a:t>
            </a:r>
            <a:r>
              <a:rPr lang="en-US" altLang="en-US" sz="2400" dirty="0" smtClean="0">
                <a:latin typeface="Arial" charset="0"/>
              </a:rPr>
              <a:t>Chair (Huawei)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718" y="166464"/>
            <a:ext cx="9102725" cy="847348"/>
          </a:xfrm>
        </p:spPr>
        <p:txBody>
          <a:bodyPr/>
          <a:lstStyle/>
          <a:p>
            <a:r>
              <a:rPr lang="en-US" altLang="zh-CN" dirty="0" smtClean="0"/>
              <a:t>Current layout of 3GPP Forge for SA5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3412" y="1109678"/>
            <a:ext cx="377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SA5 - Management and Orchestration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69638" y="1148150"/>
            <a:ext cx="2388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b="1" dirty="0" smtClean="0">
                <a:solidFill>
                  <a:srgbClr val="0000FF"/>
                </a:solidFill>
              </a:rPr>
              <a:t>sa5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6" name="肘形连接符 5"/>
          <p:cNvCxnSpPr>
            <a:endCxn id="13" idx="1"/>
          </p:cNvCxnSpPr>
          <p:nvPr/>
        </p:nvCxnSpPr>
        <p:spPr>
          <a:xfrm rot="16200000" flipH="1">
            <a:off x="479329" y="1372440"/>
            <a:ext cx="275396" cy="2010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endCxn id="11" idx="1"/>
          </p:cNvCxnSpPr>
          <p:nvPr/>
        </p:nvCxnSpPr>
        <p:spPr>
          <a:xfrm rot="16200000" flipH="1">
            <a:off x="669440" y="1971637"/>
            <a:ext cx="850972" cy="3031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93" y="1766656"/>
            <a:ext cx="5147257" cy="156406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17547" y="1464464"/>
            <a:ext cx="20782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Trial – SA5 Data models</a:t>
            </a:r>
            <a:endParaRPr lang="zh-CN" altLang="en-US" dirty="0"/>
          </a:p>
        </p:txBody>
      </p:sp>
      <p:cxnSp>
        <p:nvCxnSpPr>
          <p:cNvPr id="14" name="直接连接符 13"/>
          <p:cNvCxnSpPr>
            <a:stCxn id="4" idx="3"/>
            <a:endCxn id="5" idx="1"/>
          </p:cNvCxnSpPr>
          <p:nvPr/>
        </p:nvCxnSpPr>
        <p:spPr>
          <a:xfrm>
            <a:off x="3942395" y="1294344"/>
            <a:ext cx="12272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64018" y="1626786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906118" y="2679529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500715" y="1474268"/>
            <a:ext cx="34115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https://forge.3gpp.org/rep/sa5/</a:t>
            </a:r>
            <a:r>
              <a:rPr lang="en-US" altLang="zh-CN" b="1" dirty="0">
                <a:solidFill>
                  <a:srgbClr val="0000FF"/>
                </a:solidFill>
              </a:rPr>
              <a:t>data-models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4078" y="3245057"/>
            <a:ext cx="4476097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Issues: </a:t>
            </a:r>
          </a:p>
          <a:p>
            <a:endParaRPr lang="en-US" altLang="zh-CN" b="1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“Trial-SA5 data model” needs to be renamed.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Website link “data-models” also needs to be updated.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There is no differentiation of Rel-16 and Rel-17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5" y="3413727"/>
            <a:ext cx="5969280" cy="28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85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1730" y="1259931"/>
            <a:ext cx="42659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SA5 - Management and </a:t>
            </a:r>
            <a:r>
              <a:rPr lang="en-US" altLang="zh-CN" b="1" dirty="0" smtClean="0"/>
              <a:t>Orchestration and charging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95925" y="1234773"/>
            <a:ext cx="310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7" name="肘形连接符 6"/>
          <p:cNvCxnSpPr>
            <a:endCxn id="14" idx="1"/>
          </p:cNvCxnSpPr>
          <p:nvPr/>
        </p:nvCxnSpPr>
        <p:spPr>
          <a:xfrm rot="16200000" flipH="1">
            <a:off x="555715" y="1659677"/>
            <a:ext cx="313867" cy="2010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10992" y="2851090"/>
            <a:ext cx="787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Rel-16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10992" y="4505933"/>
            <a:ext cx="787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Rel-17</a:t>
            </a:r>
            <a:endParaRPr lang="zh-CN" altLang="en-US" dirty="0"/>
          </a:p>
        </p:txBody>
      </p:sp>
      <p:cxnSp>
        <p:nvCxnSpPr>
          <p:cNvPr id="21" name="肘形连接符 20"/>
          <p:cNvCxnSpPr>
            <a:endCxn id="8" idx="1"/>
          </p:cNvCxnSpPr>
          <p:nvPr/>
        </p:nvCxnSpPr>
        <p:spPr>
          <a:xfrm rot="16200000" flipH="1">
            <a:off x="798370" y="2223134"/>
            <a:ext cx="1018976" cy="606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endCxn id="12" idx="1"/>
          </p:cNvCxnSpPr>
          <p:nvPr/>
        </p:nvCxnSpPr>
        <p:spPr>
          <a:xfrm rot="16200000" flipH="1">
            <a:off x="754760" y="3834366"/>
            <a:ext cx="1106197" cy="606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94" y="2204999"/>
            <a:ext cx="5147257" cy="156406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94" y="3953732"/>
            <a:ext cx="5147257" cy="15640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13168" y="1732465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Management </a:t>
            </a:r>
            <a:r>
              <a:rPr lang="en-US" altLang="zh-CN" b="1" dirty="0"/>
              <a:t>and </a:t>
            </a:r>
            <a:r>
              <a:rPr lang="en-US" altLang="zh-CN" b="1" dirty="0" smtClean="0"/>
              <a:t>Orchestration APIs</a:t>
            </a:r>
            <a:endParaRPr lang="zh-CN" altLang="en-US" dirty="0"/>
          </a:p>
        </p:txBody>
      </p:sp>
      <p:cxnSp>
        <p:nvCxnSpPr>
          <p:cNvPr id="9" name="直接连接符 8"/>
          <p:cNvCxnSpPr>
            <a:stCxn id="4" idx="3"/>
            <a:endCxn id="5" idx="1"/>
          </p:cNvCxnSpPr>
          <p:nvPr/>
        </p:nvCxnSpPr>
        <p:spPr>
          <a:xfrm>
            <a:off x="4497641" y="1406125"/>
            <a:ext cx="798284" cy="133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875226" y="1718070"/>
            <a:ext cx="361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sa5/</a:t>
            </a:r>
            <a:r>
              <a:rPr lang="en-US" altLang="zh-CN" dirty="0" err="1" smtClean="0">
                <a:solidFill>
                  <a:srgbClr val="0000FF"/>
                </a:solidFill>
              </a:rPr>
              <a:t>MnS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20" name="直接连接符 19"/>
          <p:cNvCxnSpPr>
            <a:endCxn id="19" idx="1"/>
          </p:cNvCxnSpPr>
          <p:nvPr/>
        </p:nvCxnSpPr>
        <p:spPr>
          <a:xfrm>
            <a:off x="4632217" y="1902736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233210" y="2615733"/>
            <a:ext cx="477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sa5/</a:t>
            </a:r>
            <a:r>
              <a:rPr lang="en-US" altLang="zh-CN" dirty="0" err="1" smtClean="0">
                <a:solidFill>
                  <a:srgbClr val="0000FF"/>
                </a:solidFill>
              </a:rPr>
              <a:t>MnS</a:t>
            </a:r>
            <a:r>
              <a:rPr lang="en-US" altLang="zh-CN" dirty="0" smtClean="0">
                <a:solidFill>
                  <a:srgbClr val="0000FF"/>
                </a:solidFill>
              </a:rPr>
              <a:t>/tree/Rel-16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26" name="直接连接符 25"/>
          <p:cNvCxnSpPr>
            <a:endCxn id="22" idx="1"/>
          </p:cNvCxnSpPr>
          <p:nvPr/>
        </p:nvCxnSpPr>
        <p:spPr>
          <a:xfrm>
            <a:off x="5990201" y="2800399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184643" y="4690598"/>
            <a:ext cx="477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sa5/</a:t>
            </a:r>
            <a:r>
              <a:rPr lang="en-US" altLang="zh-CN" dirty="0" err="1" smtClean="0">
                <a:solidFill>
                  <a:srgbClr val="0000FF"/>
                </a:solidFill>
              </a:rPr>
              <a:t>MnS</a:t>
            </a:r>
            <a:r>
              <a:rPr lang="en-US" altLang="zh-CN" dirty="0" smtClean="0">
                <a:solidFill>
                  <a:srgbClr val="0000FF"/>
                </a:solidFill>
              </a:rPr>
              <a:t>/tree/Rel-17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652463" y="158188"/>
            <a:ext cx="9102725" cy="960547"/>
          </a:xfrm>
        </p:spPr>
        <p:txBody>
          <a:bodyPr/>
          <a:lstStyle/>
          <a:p>
            <a:r>
              <a:rPr lang="en-US" altLang="zh-CN" dirty="0" smtClean="0"/>
              <a:t>Proposal layout of 3GPP Forge for SA5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696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95" y="626403"/>
            <a:ext cx="6072016" cy="5643489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1128877" y="1719195"/>
            <a:ext cx="1058518" cy="13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5206" y="1795728"/>
            <a:ext cx="1893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2. </a:t>
            </a:r>
            <a:r>
              <a:rPr lang="en-US" altLang="zh-CN" sz="1000" dirty="0" smtClean="0">
                <a:solidFill>
                  <a:srgbClr val="0000FF"/>
                </a:solidFill>
              </a:rPr>
              <a:t>create Rel-16 branch now (spawn off master) and </a:t>
            </a:r>
          </a:p>
          <a:p>
            <a:r>
              <a:rPr lang="en-US" altLang="zh-CN" sz="1000" dirty="0" smtClean="0">
                <a:solidFill>
                  <a:srgbClr val="0000FF"/>
                </a:solidFill>
              </a:rPr>
              <a:t>spawn Rel-17 once we publish something with v.17.x.x.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579776" y="782207"/>
            <a:ext cx="2450575" cy="8071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35732" y="551375"/>
            <a:ext cx="129800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0000FF"/>
                </a:solidFill>
                <a:sym typeface="Wingdings" panose="05000000000000000000" pitchFamily="2" charset="2"/>
              </a:rPr>
              <a:t>3. Rename to “</a:t>
            </a:r>
            <a:r>
              <a:rPr lang="en-US" altLang="zh-CN" sz="900" dirty="0" err="1" smtClean="0">
                <a:solidFill>
                  <a:srgbClr val="FF3300"/>
                </a:solidFill>
                <a:sym typeface="Wingdings" panose="05000000000000000000" pitchFamily="2" charset="2"/>
              </a:rPr>
              <a:t>MnS</a:t>
            </a:r>
            <a:r>
              <a:rPr lang="en-US" altLang="zh-CN" sz="900" dirty="0" smtClean="0">
                <a:solidFill>
                  <a:srgbClr val="0000FF"/>
                </a:solidFill>
                <a:sym typeface="Wingdings" panose="05000000000000000000" pitchFamily="2" charset="2"/>
              </a:rPr>
              <a:t>” 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1367080" y="738551"/>
            <a:ext cx="1878041" cy="26146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3015" y="849932"/>
            <a:ext cx="1351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0000FF"/>
                </a:solidFill>
              </a:rPr>
              <a:t>1. Rename to “</a:t>
            </a:r>
            <a:r>
              <a:rPr lang="en-US" altLang="zh-CN" sz="1000" dirty="0" smtClean="0">
                <a:solidFill>
                  <a:srgbClr val="FF3300"/>
                </a:solidFill>
              </a:rPr>
              <a:t>Management </a:t>
            </a:r>
            <a:r>
              <a:rPr lang="en-US" altLang="zh-CN" sz="1000" dirty="0">
                <a:solidFill>
                  <a:srgbClr val="FF3300"/>
                </a:solidFill>
              </a:rPr>
              <a:t>and </a:t>
            </a:r>
            <a:r>
              <a:rPr lang="en-US" altLang="zh-CN" sz="1000" dirty="0" smtClean="0">
                <a:solidFill>
                  <a:srgbClr val="FF3300"/>
                </a:solidFill>
              </a:rPr>
              <a:t>Orchestration APIs</a:t>
            </a:r>
            <a:r>
              <a:rPr lang="en-US" altLang="zh-CN" sz="1000" dirty="0" smtClean="0">
                <a:solidFill>
                  <a:srgbClr val="0000FF"/>
                </a:solidFill>
              </a:rPr>
              <a:t>”</a:t>
            </a:r>
            <a:endParaRPr lang="zh-CN" altLang="en-US" sz="1000" dirty="0">
              <a:solidFill>
                <a:srgbClr val="0000FF"/>
              </a:solidFill>
            </a:endParaRPr>
          </a:p>
        </p:txBody>
      </p:sp>
      <p:cxnSp>
        <p:nvCxnSpPr>
          <p:cNvPr id="22" name="直接箭头连接符 21"/>
          <p:cNvCxnSpPr>
            <a:endCxn id="23" idx="1"/>
          </p:cNvCxnSpPr>
          <p:nvPr/>
        </p:nvCxnSpPr>
        <p:spPr>
          <a:xfrm flipV="1">
            <a:off x="6339840" y="2388021"/>
            <a:ext cx="1398978" cy="22449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738818" y="2172577"/>
            <a:ext cx="4332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00FF"/>
                </a:solidFill>
              </a:rPr>
              <a:t>4. </a:t>
            </a:r>
            <a:r>
              <a:rPr lang="en-US" altLang="zh-CN" sz="1100" dirty="0" smtClean="0">
                <a:solidFill>
                  <a:srgbClr val="0000FF"/>
                </a:solidFill>
              </a:rPr>
              <a:t>Revise “Data models for Management and Orchestration-3GPP SA5 WG” to “</a:t>
            </a:r>
            <a:r>
              <a:rPr lang="en-US" altLang="zh-CN" sz="1100" dirty="0" smtClean="0">
                <a:solidFill>
                  <a:srgbClr val="FF3300"/>
                </a:solidFill>
              </a:rPr>
              <a:t>Management and Orchestration - 3GPP SA5 WG</a:t>
            </a:r>
            <a:r>
              <a:rPr lang="en-US" altLang="zh-CN" sz="1100" dirty="0" smtClean="0">
                <a:solidFill>
                  <a:srgbClr val="0000FF"/>
                </a:solidFill>
              </a:rPr>
              <a:t>” 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52463" y="158188"/>
            <a:ext cx="9102725" cy="332610"/>
          </a:xfrm>
        </p:spPr>
        <p:txBody>
          <a:bodyPr/>
          <a:lstStyle/>
          <a:p>
            <a:r>
              <a:rPr lang="en-US" altLang="zh-CN" sz="3600" dirty="0" smtClean="0"/>
              <a:t>Modification proposal of 3GPP Forge for SA5</a:t>
            </a:r>
            <a:endParaRPr lang="zh-CN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7738818" y="3964972"/>
            <a:ext cx="428852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rgbClr val="0000FF"/>
                </a:solidFill>
              </a:rPr>
              <a:t>5. Replace </a:t>
            </a:r>
            <a:r>
              <a:rPr lang="en-US" altLang="zh-CN" sz="1100" dirty="0">
                <a:solidFill>
                  <a:srgbClr val="0000FF"/>
                </a:solidFill>
              </a:rPr>
              <a:t>the description text to </a:t>
            </a:r>
            <a:r>
              <a:rPr lang="en-US" altLang="zh-CN" sz="1100" dirty="0" smtClean="0">
                <a:solidFill>
                  <a:srgbClr val="0000FF"/>
                </a:solidFill>
              </a:rPr>
              <a:t>the following text: </a:t>
            </a:r>
            <a:endParaRPr lang="en-US" altLang="zh-CN" sz="1000" dirty="0">
              <a:solidFill>
                <a:srgbClr val="0000FF"/>
              </a:solidFill>
            </a:endParaRPr>
          </a:p>
          <a:p>
            <a:pPr lvl="0"/>
            <a:r>
              <a:rPr lang="en-US" altLang="zh-CN" sz="1000" dirty="0" smtClean="0">
                <a:solidFill>
                  <a:srgbClr val="FF3300"/>
                </a:solidFill>
              </a:rPr>
              <a:t>The </a:t>
            </a:r>
            <a:r>
              <a:rPr lang="en-US" altLang="zh-CN" sz="1000" dirty="0">
                <a:solidFill>
                  <a:srgbClr val="FF3300"/>
                </a:solidFill>
              </a:rPr>
              <a:t>Rel-16 branch represents the latest Rel-16 content approved and published after each TSG SA plenary. The Rel-17 branch represents the latest Rel-17 content approved and published after each TSG SA plenary. Master branch represents the current working in progress release status.</a:t>
            </a:r>
          </a:p>
          <a:p>
            <a:pPr lvl="0"/>
            <a:endParaRPr lang="en-US" altLang="zh-CN" sz="1000" dirty="0" smtClean="0">
              <a:solidFill>
                <a:srgbClr val="FF3300"/>
              </a:solidFill>
            </a:endParaRPr>
          </a:p>
          <a:p>
            <a:pPr lvl="0"/>
            <a:r>
              <a:rPr lang="en-US" altLang="zh-CN" sz="1000" dirty="0">
                <a:solidFill>
                  <a:srgbClr val="FF3300"/>
                </a:solidFill>
              </a:rPr>
              <a:t>(c) 2019, 3GPP Organizational Partners (ARIB, ATIS, CCSA, ETSI, TSDSI, TTA, TTC).All rights reserved</a:t>
            </a:r>
            <a:r>
              <a:rPr lang="en-US" altLang="zh-CN" sz="1000" dirty="0" smtClean="0">
                <a:solidFill>
                  <a:srgbClr val="FF3300"/>
                </a:solidFill>
              </a:rPr>
              <a:t>.</a:t>
            </a:r>
            <a:endParaRPr lang="zh-CN" altLang="en-US" sz="1000" dirty="0">
              <a:solidFill>
                <a:srgbClr val="FF3300"/>
              </a:solidFill>
            </a:endParaRPr>
          </a:p>
        </p:txBody>
      </p:sp>
      <p:cxnSp>
        <p:nvCxnSpPr>
          <p:cNvPr id="20" name="直接箭头连接符 19"/>
          <p:cNvCxnSpPr>
            <a:endCxn id="13" idx="1"/>
          </p:cNvCxnSpPr>
          <p:nvPr/>
        </p:nvCxnSpPr>
        <p:spPr>
          <a:xfrm flipV="1">
            <a:off x="7324577" y="4711330"/>
            <a:ext cx="414241" cy="57813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955408" y="4848404"/>
            <a:ext cx="5369169" cy="8771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1367081" y="1039249"/>
            <a:ext cx="948629" cy="7291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396" y="47074"/>
            <a:ext cx="10515600" cy="767936"/>
          </a:xfrm>
        </p:spPr>
        <p:txBody>
          <a:bodyPr/>
          <a:lstStyle/>
          <a:p>
            <a:r>
              <a:rPr lang="en-US" altLang="zh-CN" dirty="0" smtClean="0"/>
              <a:t>Summary of use 3GPP forge for SA5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930" y="925369"/>
            <a:ext cx="10515600" cy="52915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altLang="zh-CN" sz="2000" dirty="0" smtClean="0"/>
              <a:t>“</a:t>
            </a:r>
            <a:r>
              <a:rPr lang="en-US" altLang="zh-CN" sz="2000" dirty="0"/>
              <a:t>master” branch 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dynamic </a:t>
            </a:r>
            <a:r>
              <a:rPr lang="en-US" altLang="zh-CN" sz="1800" dirty="0"/>
              <a:t>and represents the current “work in progress” release (whatever SA5 works on today)</a:t>
            </a:r>
            <a:endParaRPr lang="zh-CN" altLang="zh-CN" sz="1800" dirty="0"/>
          </a:p>
          <a:p>
            <a:pPr lvl="0"/>
            <a:r>
              <a:rPr lang="en-US" altLang="zh-CN" sz="2000" dirty="0"/>
              <a:t>“Rel-16” branch </a:t>
            </a:r>
            <a:endParaRPr lang="en-US" altLang="zh-CN" sz="2000" dirty="0" smtClean="0"/>
          </a:p>
          <a:p>
            <a:pPr lvl="1"/>
            <a:r>
              <a:rPr lang="en-US" altLang="zh-CN" sz="1800" dirty="0"/>
              <a:t>is semi-dynamic and represents the latest (updated after each SA plenary) status of the release 16 published code (e.g. content extracted from 16.x.x MS Word documents)</a:t>
            </a:r>
            <a:endParaRPr lang="zh-CN" altLang="zh-CN" sz="1800" dirty="0"/>
          </a:p>
          <a:p>
            <a:pPr lvl="0"/>
            <a:r>
              <a:rPr lang="en-US" altLang="zh-CN" sz="2000" dirty="0"/>
              <a:t>“Rel-17” branch </a:t>
            </a:r>
            <a:endParaRPr lang="en-US" altLang="zh-CN" sz="2000" dirty="0" smtClean="0"/>
          </a:p>
          <a:p>
            <a:pPr lvl="1"/>
            <a:r>
              <a:rPr lang="en-US" altLang="zh-CN" sz="1800" dirty="0"/>
              <a:t>is semi-dynamic and represents the latest (updated after each SA plenary) status of the release 17 published code (e.g. content extracted from 17.x.x MS Word documents)</a:t>
            </a:r>
            <a:endParaRPr lang="zh-CN" altLang="zh-CN" sz="1800" dirty="0"/>
          </a:p>
          <a:p>
            <a:pPr lvl="0"/>
            <a:r>
              <a:rPr lang="en-US" altLang="zh-CN" sz="2000" dirty="0" smtClean="0"/>
              <a:t>“tag” branch:</a:t>
            </a:r>
          </a:p>
          <a:p>
            <a:pPr lvl="1"/>
            <a:r>
              <a:rPr lang="en-US" altLang="zh-CN" sz="1800" dirty="0"/>
              <a:t>“SA88-Rel16” (Anatoly created this one) is a “tag” branch – it’s static (does not change) and represents read-only snapshot of the Rel-16 content approved/published after SA88 plenary</a:t>
            </a:r>
            <a:endParaRPr lang="zh-CN" altLang="zh-CN" sz="1800" dirty="0"/>
          </a:p>
          <a:p>
            <a:pPr lvl="1"/>
            <a:r>
              <a:rPr lang="en-US" altLang="zh-CN" sz="1800" dirty="0"/>
              <a:t>We will need “SA88-Rel16”, “SA89-Rel16”, “SA89-Rel17”, “SA90-Rel16”, “SA90-Rel17” later… to be created/published after each SA plenary</a:t>
            </a:r>
            <a:endParaRPr lang="zh-CN" altLang="zh-CN" sz="1800" dirty="0"/>
          </a:p>
          <a:p>
            <a:pPr lvl="0"/>
            <a:r>
              <a:rPr lang="en-US" altLang="zh-CN" sz="2000" dirty="0" smtClean="0"/>
              <a:t>Rel-15 or other branch: </a:t>
            </a:r>
          </a:p>
          <a:p>
            <a:pPr lvl="1"/>
            <a:r>
              <a:rPr lang="en-US" altLang="zh-CN" sz="1800" dirty="0"/>
              <a:t>Whether we need to touch/create any Rel-15 or SAxx-Rel15 branches depends on SA5 decision to publish (or not) Rel-15 content… </a:t>
            </a:r>
            <a:endParaRPr lang="zh-CN" altLang="zh-CN" sz="18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323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145" y="228600"/>
            <a:ext cx="9608043" cy="924104"/>
          </a:xfrm>
        </p:spPr>
        <p:txBody>
          <a:bodyPr/>
          <a:lstStyle/>
          <a:p>
            <a:r>
              <a:rPr lang="en-US" altLang="zh-CN" sz="2800" dirty="0" smtClean="0"/>
              <a:t>Proposal handling of Non-3GPP member request to 3GPP Forge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534" y="1015129"/>
            <a:ext cx="11183938" cy="590112"/>
          </a:xfrm>
        </p:spPr>
        <p:txBody>
          <a:bodyPr/>
          <a:lstStyle/>
          <a:p>
            <a:r>
              <a:rPr lang="en-US" altLang="zh-CN" sz="2800" dirty="0" smtClean="0"/>
              <a:t>How non-3GPP member report 3GPP Forge issue</a:t>
            </a:r>
            <a:r>
              <a:rPr lang="zh-CN" altLang="en-US" sz="2800" dirty="0" smtClean="0"/>
              <a:t>？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915722" y="1605241"/>
            <a:ext cx="38651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2"/>
              </a:rPr>
              <a:t>https://forge.3gpp.org/rep/sa5/data-models/issues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4" y="1936317"/>
            <a:ext cx="9622221" cy="3092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9759" y="5223641"/>
            <a:ext cx="10322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Proposal: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Non-3GPP members could provide issue in 3GPP forge. (Whether reporting issue in 3GPP forge is allowed by non-3GPP members?)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Need a 3GPP SA5 contact regularly check the new issues and coordinate in 3GPP SA5 for feedback solutions/recommendations.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3GPP members are volunteered to provide related contributions for the update of 3GPP specifications.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331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4044" y="34568"/>
            <a:ext cx="9102725" cy="746760"/>
          </a:xfrm>
        </p:spPr>
        <p:txBody>
          <a:bodyPr/>
          <a:lstStyle/>
          <a:p>
            <a:r>
              <a:rPr lang="en-US" altLang="zh-CN" dirty="0" smtClean="0"/>
              <a:t>For discussion and endorsement(1)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38" y="710990"/>
            <a:ext cx="4590757" cy="56382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We propose to update the following SA5 related information in </a:t>
            </a:r>
            <a:r>
              <a:rPr lang="en-US" altLang="zh-CN" sz="1600" dirty="0" smtClean="0">
                <a:hlinkClick r:id="rId2"/>
              </a:rPr>
              <a:t>https</a:t>
            </a:r>
            <a:r>
              <a:rPr lang="en-US" altLang="zh-CN" sz="1600" dirty="0">
                <a:hlinkClick r:id="rId2"/>
              </a:rPr>
              <a:t>://forge.3gpp.org</a:t>
            </a:r>
            <a:r>
              <a:rPr lang="en-US" altLang="zh-CN" sz="1600" dirty="0" smtClean="0">
                <a:hlinkClick r:id="rId2"/>
              </a:rPr>
              <a:t>/</a:t>
            </a:r>
            <a:endParaRPr lang="en-US" altLang="zh-CN" sz="1600" dirty="0" smtClean="0"/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Replace “Trial-SA5 data model” </a:t>
            </a:r>
            <a:r>
              <a:rPr lang="en-US" altLang="zh-CN" sz="1400" dirty="0"/>
              <a:t>to “Management and Orchestration </a:t>
            </a:r>
            <a:r>
              <a:rPr lang="en-US" altLang="zh-CN" sz="1400" dirty="0" smtClean="0"/>
              <a:t>APIs”</a:t>
            </a: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Keep </a:t>
            </a:r>
            <a:r>
              <a:rPr lang="en-US" altLang="zh-CN" sz="1400" dirty="0"/>
              <a:t>“master” branch, “Rel-16” branch, “SA88-Rel16</a:t>
            </a:r>
            <a:r>
              <a:rPr lang="en-US" altLang="zh-CN" sz="1400" dirty="0" smtClean="0"/>
              <a:t>”,”SAxx-Rel16”,”Saxx-17”(xx needs to be replaced by each SA meeting information) </a:t>
            </a:r>
            <a:r>
              <a:rPr lang="en-US" altLang="zh-CN" sz="1400" dirty="0"/>
              <a:t>branch </a:t>
            </a:r>
            <a:r>
              <a:rPr lang="en-US" altLang="zh-CN" sz="1400" dirty="0" smtClean="0"/>
              <a:t>only, </a:t>
            </a:r>
            <a:r>
              <a:rPr lang="en-US" altLang="zh-CN" sz="1400" dirty="0"/>
              <a:t>cleanup other branch information in the </a:t>
            </a:r>
            <a:r>
              <a:rPr lang="en-US" altLang="zh-CN" sz="1400" dirty="0" err="1"/>
              <a:t>dropdownlist</a:t>
            </a:r>
            <a:r>
              <a:rPr lang="en-US" altLang="zh-CN" sz="1400" dirty="0"/>
              <a:t> after every SA meeting. </a:t>
            </a:r>
            <a:r>
              <a:rPr lang="en-US" altLang="zh-CN" sz="1400" dirty="0" smtClean="0"/>
              <a:t>Whether keep the other branches needs further check with Michele.</a:t>
            </a: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Update the link name from </a:t>
            </a:r>
            <a:r>
              <a:rPr lang="en-US" altLang="zh-CN" sz="1400" dirty="0" smtClean="0">
                <a:hlinkClick r:id="rId3"/>
              </a:rPr>
              <a:t>https</a:t>
            </a:r>
            <a:r>
              <a:rPr lang="en-US" altLang="zh-CN" sz="1400" dirty="0">
                <a:hlinkClick r:id="rId3"/>
              </a:rPr>
              <a:t>://</a:t>
            </a:r>
            <a:r>
              <a:rPr lang="en-US" altLang="zh-CN" sz="1400" dirty="0" smtClean="0">
                <a:hlinkClick r:id="rId3"/>
              </a:rPr>
              <a:t>forge.3gpp.org/rep/sa5/data-models</a:t>
            </a:r>
            <a:r>
              <a:rPr lang="en-US" altLang="zh-CN" sz="1400" dirty="0" smtClean="0"/>
              <a:t> to </a:t>
            </a:r>
            <a:r>
              <a:rPr lang="en-US" altLang="zh-CN" sz="1400" dirty="0">
                <a:hlinkClick r:id="rId4"/>
              </a:rPr>
              <a:t>https://</a:t>
            </a:r>
            <a:r>
              <a:rPr lang="en-US" altLang="zh-CN" sz="1400" dirty="0" smtClean="0">
                <a:hlinkClick r:id="rId4"/>
              </a:rPr>
              <a:t>forge.3gpp.org/rep/sa5/</a:t>
            </a:r>
            <a:r>
              <a:rPr lang="en-US" altLang="zh-CN" sz="1400" dirty="0" smtClean="0">
                <a:solidFill>
                  <a:srgbClr val="FF0000"/>
                </a:solidFill>
                <a:hlinkClick r:id="rId4"/>
              </a:rPr>
              <a:t>MnS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Revise </a:t>
            </a:r>
            <a:r>
              <a:rPr lang="en-US" altLang="zh-CN" sz="1400" dirty="0"/>
              <a:t>“Data models for Management and Orchestration-3GPP SA5 WG” to “Management and Orchestration - 3GPP SA5 WG” </a:t>
            </a: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/>
              <a:t>Update the description to “The Rel-16 branch represents the latest Rel-16 content approved and published after each TSG SA plenary. The Rel-17 branch represents the latest Rel-17 content approved and published after each TSG SA plenary. Master branch represents the current working in progress release status</a:t>
            </a:r>
            <a:r>
              <a:rPr lang="en-US" altLang="zh-CN" sz="1400" dirty="0" smtClean="0"/>
              <a:t>.(</a:t>
            </a:r>
            <a:r>
              <a:rPr lang="en-US" altLang="zh-CN" sz="1400" dirty="0"/>
              <a:t>c) 2019, 3GPP Organizational Partners (ARIB, ATIS, CCSA, ETSI, TSDSI, TTA, TTC).All rights reserved.</a:t>
            </a:r>
          </a:p>
          <a:p>
            <a:pPr marL="609600" lvl="1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altLang="zh-CN" sz="1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813" y="1252023"/>
            <a:ext cx="7595187" cy="48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003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 discussion and endorsement(2)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463" y="1433131"/>
            <a:ext cx="11183938" cy="2629118"/>
          </a:xfrm>
        </p:spPr>
        <p:txBody>
          <a:bodyPr/>
          <a:lstStyle/>
          <a:p>
            <a:r>
              <a:rPr lang="en-US" altLang="zh-CN" dirty="0" smtClean="0"/>
              <a:t>Add the following action items in OAM action list:</a:t>
            </a:r>
          </a:p>
          <a:p>
            <a:pPr lvl="1"/>
            <a:r>
              <a:rPr lang="en-US" altLang="zh-CN" dirty="0" smtClean="0"/>
              <a:t>MCC check with Michele on the process for maintaining branches in 3GPP forge. </a:t>
            </a:r>
          </a:p>
          <a:p>
            <a:pPr lvl="1"/>
            <a:r>
              <a:rPr lang="en-US" altLang="zh-CN" dirty="0" smtClean="0"/>
              <a:t>MCC check the potential mechanisms to support non-3GPP </a:t>
            </a:r>
            <a:r>
              <a:rPr lang="en-US" altLang="zh-CN" dirty="0"/>
              <a:t>member report 3GPP Forge </a:t>
            </a:r>
            <a:r>
              <a:rPr lang="en-US" altLang="zh-CN" dirty="0" smtClean="0"/>
              <a:t>issue</a:t>
            </a:r>
            <a:r>
              <a:rPr lang="zh-CN" altLang="en-US" dirty="0" smtClean="0"/>
              <a:t>？</a:t>
            </a:r>
            <a:r>
              <a:rPr lang="en-US" altLang="zh-CN" dirty="0" smtClean="0"/>
              <a:t>(e.g. how to provide feedback and keep track of the handling information in 3GPP Forge website?)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9611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133864</TotalTime>
  <Words>819</Words>
  <Application>Microsoft Office PowerPoint</Application>
  <PresentationFormat>宽屏</PresentationFormat>
  <Paragraphs>62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Wingdings</vt:lpstr>
      <vt:lpstr>Office Theme</vt:lpstr>
      <vt:lpstr>    3GPP SA5 Forge repository structure proposal SA5#132e, 17 Aug – 28 Aug,2020 e-meeting </vt:lpstr>
      <vt:lpstr>Current layout of 3GPP Forge for SA5</vt:lpstr>
      <vt:lpstr>Proposal layout of 3GPP Forge for SA5</vt:lpstr>
      <vt:lpstr>Modification proposal of 3GPP Forge for SA5</vt:lpstr>
      <vt:lpstr>Summary of use 3GPP forge for SA5</vt:lpstr>
      <vt:lpstr>Proposal handling of Non-3GPP member request to 3GPP Forge</vt:lpstr>
      <vt:lpstr>For discussion and endorsement(1)</vt:lpstr>
      <vt:lpstr>For discussion and endorsement(2)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0827</cp:lastModifiedBy>
  <cp:revision>3376</cp:revision>
  <dcterms:created xsi:type="dcterms:W3CDTF">2008-08-30T09:32:10Z</dcterms:created>
  <dcterms:modified xsi:type="dcterms:W3CDTF">2020-08-27T04:02:08Z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(3)r+MzKKJ3/cconhIg6zy6/QR6apeDHAYvHPMyi46WdedRAtwlnnRlcVsvc5LItSq08iUEhczn
Vb41NWoFSX7Yj4gojYP/sFkuC1xbp8QpzXpliczJUO7ltaHgDeargED44CbI/9f890M1R5C6
wYFNe+Tcq3oOb8qUSNaJ1krlhoSnezmaIzjdREEtIf5Risn1XSR3QdFzbM9aZyzVViXQoaan
UOdrLoudz4gOmhWYVg</vt:lpwstr>
  </property>
  <property fmtid="{D5CDD505-2E9C-101B-9397-08002B2CF9AE}" pid="3" name="_2015_ms_pID_7253431">
    <vt:lpwstr>w5I4TRbH2aivENAUu/SQMX5xBfpXndFmsj+mUsL4Yoo0gYqYNCJpts
+c1yn054IfC4Uqw39qtxS/fUoM8fKxGe4Mnb7axLi/yLhdXfDxvEjZMfcsmbic/Mg9OkOB/2
SD8d8dpRTbWUzP99sNHgBKoL9zunLQGeoFaMArnoakgPUov0LH4LsxZvK2oVB/IsLhNQtkGn
ka13C6yjDFvEadcL10+9cgIKLqENgSpyWjip</vt:lpwstr>
  </property>
  <property fmtid="{D5CDD505-2E9C-101B-9397-08002B2CF9AE}" pid="4" name="_2015_ms_pID_7253432">
    <vt:lpwstr>5A==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1574945787</vt:lpwstr>
  </property>
</Properties>
</file>