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20"/>
  </p:notesMasterIdLst>
  <p:handoutMasterIdLst>
    <p:handoutMasterId r:id="rId21"/>
  </p:handoutMasterIdLst>
  <p:sldIdLst>
    <p:sldId id="445" r:id="rId5"/>
    <p:sldId id="446" r:id="rId6"/>
    <p:sldId id="447" r:id="rId7"/>
    <p:sldId id="1165" r:id="rId8"/>
    <p:sldId id="1175" r:id="rId9"/>
    <p:sldId id="478" r:id="rId10"/>
    <p:sldId id="1180" r:id="rId11"/>
    <p:sldId id="1171" r:id="rId12"/>
    <p:sldId id="1181" r:id="rId13"/>
    <p:sldId id="1177" r:id="rId14"/>
    <p:sldId id="1161" r:id="rId15"/>
    <p:sldId id="1182" r:id="rId16"/>
    <p:sldId id="1183" r:id="rId17"/>
    <p:sldId id="1184" r:id="rId18"/>
    <p:sldId id="439"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75"/>
            <p14:sldId id="478"/>
            <p14:sldId id="1180"/>
            <p14:sldId id="1171"/>
            <p14:sldId id="1181"/>
            <p14:sldId id="1177"/>
            <p14:sldId id="1161"/>
            <p14:sldId id="1182"/>
            <p14:sldId id="1183"/>
            <p14:sldId id="118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20" autoAdjust="0"/>
    <p:restoredTop sz="95889" autoAdjust="0"/>
  </p:normalViewPr>
  <p:slideViewPr>
    <p:cSldViewPr snapToGrid="0" showGuides="1">
      <p:cViewPr varScale="1">
        <p:scale>
          <a:sx n="101" d="100"/>
          <a:sy n="101" d="100"/>
        </p:scale>
        <p:origin x="150" y="13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2025</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S4-250560, </a:t>
            </a:r>
            <a:r>
              <a:rPr lang="de-DE" altLang="en-US" sz="1200" dirty="0">
                <a:ln w="0"/>
                <a:latin typeface="Calibri" panose="020F0502020204030204" pitchFamily="34" charset="0"/>
                <a:ea typeface="华文细黑"/>
              </a:rPr>
              <a:t>SA4#131-bis-e, Online, 11-17 April 2025</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341.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7_Incheon_2025-03/Report" TargetMode="External"/><Relationship Id="rId7" Type="http://schemas.openxmlformats.org/officeDocument/2006/relationships/hyperlink" Target="https://www.3gpp.org/ftp/tsg_sa/TSG_SA/TSGS_107_Incheon_2025-03/Docs/SP-250364.zip" TargetMode="External"/><Relationship Id="rId2" Type="http://schemas.openxmlformats.org/officeDocument/2006/relationships/hyperlink" Target="https://www.3gpp.org/ftp/tsg_sa/TSG_SA/TSGS_107_Incheon_2025-03/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7_Incheon_2025-03/Docs/SP-250338.zip" TargetMode="External"/><Relationship Id="rId5" Type="http://schemas.openxmlformats.org/officeDocument/2006/relationships/hyperlink" Target="https://www.3gpp.org/ftp/tsg_sa/TSG_SA/TSGS_107_Incheon_2025-03/Docs/SP-250339.zip" TargetMode="External"/><Relationship Id="rId4" Type="http://schemas.openxmlformats.org/officeDocument/2006/relationships/hyperlink" Target="https://www.3gpp.org/ftp/tsg_sa/TSG_SA/TSGS_107_Incheon_2025-03/Docs/SP-250266.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SA#107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SA4#131-bis-e, Online, 11-17 April 2025</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S4-250560</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900"/>
              </a:spcAft>
            </a:pPr>
            <a:r>
              <a:rPr lang="en-GB" sz="1800" b="1" dirty="0">
                <a:effectLst/>
                <a:latin typeface="Arial" panose="020B0604020202020204" pitchFamily="34" charset="0"/>
                <a:ea typeface="Arial" panose="020B0604020202020204" pitchFamily="34" charset="0"/>
              </a:rPr>
              <a:t> All WG chairs were asked to have their 6G Study planning ready for June 2025. It was clarified that SA WG2 should bring SIDs and SA WG3 and SA WG6 should provide the work planning aspects.</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US" sz="2000" dirty="0"/>
              <a:t> SA WG Rel-20 5G-A capacity consolidated information: </a:t>
            </a:r>
            <a:r>
              <a:rPr lang="en-US" sz="2000" dirty="0">
                <a:hlinkClick r:id="rId2"/>
              </a:rPr>
              <a:t>SP-250341</a:t>
            </a:r>
            <a:endParaRPr lang="en-US" sz="2000" dirty="0"/>
          </a:p>
          <a:p>
            <a:pPr marL="0" marR="0" indent="0" hangingPunct="0">
              <a:spcBef>
                <a:spcPts val="0"/>
              </a:spcBef>
              <a:spcAft>
                <a:spcPts val="900"/>
              </a:spcAft>
              <a:buNone/>
            </a:pPr>
            <a:endParaRPr lang="en-GB"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2334681" y="1536445"/>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1743499" y="6567286"/>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4165600" y="3805134"/>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389746" y="5677767"/>
            <a:ext cx="304400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Chevron 60">
            <a:extLst>
              <a:ext uri="{FF2B5EF4-FFF2-40B4-BE49-F238E27FC236}">
                <a16:creationId xmlns:a16="http://schemas.microsoft.com/office/drawing/2014/main" id="{064FBBAD-92B3-7B72-A751-8332364D53EE}"/>
              </a:ext>
            </a:extLst>
          </p:cNvPr>
          <p:cNvSpPr/>
          <p:nvPr/>
        </p:nvSpPr>
        <p:spPr bwMode="auto">
          <a:xfrm>
            <a:off x="5781713" y="3813029"/>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Tree>
    <p:extLst>
      <p:ext uri="{BB962C8B-B14F-4D97-AF65-F5344CB8AC3E}">
        <p14:creationId xmlns:p14="http://schemas.microsoft.com/office/powerpoint/2010/main" val="2825007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6723303" y="6430096"/>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7270259" y="1979670"/>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4529925" y="1258192"/>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4132964"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6479631" y="5052890"/>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335134" y="5042272"/>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Workshops </a:t>
            </a:r>
          </a:p>
          <a:p>
            <a:pPr algn="ctr">
              <a:defRPr/>
            </a:pPr>
            <a:r>
              <a:rPr lang="en-GB" altLang="en-US" sz="933" b="1">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Tree>
    <p:extLst>
      <p:ext uri="{BB962C8B-B14F-4D97-AF65-F5344CB8AC3E}">
        <p14:creationId xmlns:p14="http://schemas.microsoft.com/office/powerpoint/2010/main" val="324990816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4496675" y="1224940"/>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3922375" y="642008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283826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98404" y="3223198"/>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317674" y="5846618"/>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911688" y="2191765"/>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 SA1 on IMT-2030 </a:t>
            </a:r>
            <a:r>
              <a:rPr lang="en-GB" altLang="en-US" sz="933" b="1" dirty="0">
                <a:latin typeface="Montserrat" panose="00000500000000000000" pitchFamily="50" charset="0"/>
              </a:rPr>
              <a:t>use cases</a:t>
            </a:r>
            <a:endParaRPr lang="en-GB" altLang="en-US" sz="933"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183537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844263"/>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69800"/>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415169"/>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94514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4137523"/>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62690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815542"/>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5447854" y="5136003"/>
            <a:ext cx="2144037"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581236" y="3610768"/>
            <a:ext cx="8312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5326435" y="5268796"/>
            <a:ext cx="2239516"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4748299"/>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60888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80935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5844227"/>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94065"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6" name="Thought Bubble: Cloud 17485">
            <a:extLst>
              <a:ext uri="{FF2B5EF4-FFF2-40B4-BE49-F238E27FC236}">
                <a16:creationId xmlns:a16="http://schemas.microsoft.com/office/drawing/2014/main" id="{792365C6-8D04-F809-6D83-D9ACC9D85E2F}"/>
              </a:ext>
            </a:extLst>
          </p:cNvPr>
          <p:cNvSpPr/>
          <p:nvPr/>
        </p:nvSpPr>
        <p:spPr bwMode="auto">
          <a:xfrm>
            <a:off x="7708994" y="5105739"/>
            <a:ext cx="4085253" cy="50604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7487" name="TextBox 17486">
            <a:extLst>
              <a:ext uri="{FF2B5EF4-FFF2-40B4-BE49-F238E27FC236}">
                <a16:creationId xmlns:a16="http://schemas.microsoft.com/office/drawing/2014/main" id="{F324507F-A6B6-4653-BB1F-A28D265EE087}"/>
              </a:ext>
            </a:extLst>
          </p:cNvPr>
          <p:cNvSpPr txBox="1"/>
          <p:nvPr/>
        </p:nvSpPr>
        <p:spPr>
          <a:xfrm>
            <a:off x="7881158" y="5195298"/>
            <a:ext cx="3498041"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)TBD</a:t>
            </a:r>
          </a:p>
        </p:txBody>
      </p:sp>
      <p:sp>
        <p:nvSpPr>
          <p:cNvPr id="7" name="Diamond 6">
            <a:extLst>
              <a:ext uri="{FF2B5EF4-FFF2-40B4-BE49-F238E27FC236}">
                <a16:creationId xmlns:a16="http://schemas.microsoft.com/office/drawing/2014/main" id="{39F60788-131E-40AC-E519-12453045979F}"/>
              </a:ext>
            </a:extLst>
          </p:cNvPr>
          <p:cNvSpPr/>
          <p:nvPr/>
        </p:nvSpPr>
        <p:spPr bwMode="auto">
          <a:xfrm>
            <a:off x="1451957" y="1717964"/>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Tree>
    <p:extLst>
      <p:ext uri="{BB962C8B-B14F-4D97-AF65-F5344CB8AC3E}">
        <p14:creationId xmlns:p14="http://schemas.microsoft.com/office/powerpoint/2010/main" val="5887669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5868557" y="1138036"/>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br>
              <a:rPr lang="en-US" altLang="en-US" sz="3000" dirty="0"/>
            </a:br>
            <a:endParaRPr lang="en-US" altLang="en-US" sz="3000" dirty="0"/>
          </a:p>
        </p:txBody>
      </p:sp>
      <p:cxnSp>
        <p:nvCxnSpPr>
          <p:cNvPr id="17435" name="Straight Connector 174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5868557" y="2551176"/>
            <a:ext cx="5444382" cy="3591207"/>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r>
              <a:rPr lang="en-US" altLang="en-US" sz="1600" dirty="0"/>
              <a:t>Frédéric Gabin</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mail: frederic.gabin@dolby.com</a:t>
            </a:r>
          </a:p>
          <a:p>
            <a:pPr marL="0" eaLnBrk="1" hangingPunct="1">
              <a:spcBef>
                <a:spcPct val="0"/>
              </a:spcBef>
              <a:buFont typeface="Arial" panose="020B0604020202020204" pitchFamily="34" charset="0"/>
              <a:buChar char="•"/>
              <a:defRPr/>
            </a:pPr>
            <a:r>
              <a:rPr lang="en-US" altLang="en-US" sz="1600" dirty="0"/>
              <a:t>phone: +33 678448575</a:t>
            </a:r>
          </a:p>
          <a:p>
            <a:pPr marL="0" eaLnBrk="1" hangingPunct="1">
              <a:buFont typeface="Arial" panose="020B0604020202020204" pitchFamily="34" charset="0"/>
              <a:buChar char="•"/>
              <a:defRPr/>
            </a:pPr>
            <a:endParaRPr lang="en-US" altLang="en-US" sz="1600" dirty="0"/>
          </a:p>
        </p:txBody>
      </p:sp>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64A7ADD1-A1C5-2DE1-BA93-111C07D1B5BC}"/>
              </a:ext>
            </a:extLst>
          </p:cNvPr>
          <p:cNvPicPr>
            <a:picLocks noChangeAspect="1"/>
          </p:cNvPicPr>
          <p:nvPr/>
        </p:nvPicPr>
        <p:blipFill>
          <a:blip r:embed="rId2"/>
          <a:stretch>
            <a:fillRect/>
          </a:stretch>
        </p:blipFill>
        <p:spPr>
          <a:xfrm>
            <a:off x="0" y="0"/>
            <a:ext cx="5162400" cy="6858000"/>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SA#107 took place 12-14 March 2025 and was hosted by TTA in Incheon, Korea. </a:t>
            </a:r>
          </a:p>
          <a:p>
            <a:endParaRPr lang="en-GB" sz="2400" u="sng" dirty="0"/>
          </a:p>
          <a:p>
            <a:r>
              <a:rPr lang="en-GB" sz="2400" u="sng" dirty="0"/>
              <a:t>Inputs</a:t>
            </a:r>
          </a:p>
          <a:p>
            <a:pPr lvl="1"/>
            <a:r>
              <a:rPr lang="en-GB" sz="2000" dirty="0"/>
              <a:t>The SA#107 documents: </a:t>
            </a:r>
            <a:r>
              <a:rPr lang="en-US" sz="2000" dirty="0">
                <a:hlinkClick r:id="rId2"/>
              </a:rPr>
              <a:t>https://www.3gpp.org/ftp/tsg_sa/TSG_SA/TSGS_107_Incheon_2025-03/Docs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SA#107 report: </a:t>
            </a:r>
            <a:r>
              <a:rPr lang="en-US" sz="2000" dirty="0">
                <a:hlinkClick r:id="rId3"/>
              </a:rPr>
              <a:t>https://www.3gpp.org/ftp/tsg_sa/TSG_SA/TSGS_107_Incheon_2025-03/Report</a:t>
            </a:r>
            <a:r>
              <a:rPr lang="en-US" sz="2000" dirty="0"/>
              <a:t>  </a:t>
            </a:r>
          </a:p>
          <a:p>
            <a:pPr lvl="1"/>
            <a:r>
              <a:rPr lang="en-GB" sz="2000" dirty="0"/>
              <a:t>SA4 report to SA: </a:t>
            </a:r>
            <a:r>
              <a:rPr lang="en-US" sz="2000" b="0" i="0" dirty="0">
                <a:solidFill>
                  <a:srgbClr val="000000"/>
                </a:solidFill>
                <a:effectLst/>
                <a:hlinkClick r:id="rId4"/>
              </a:rPr>
              <a:t>SP-250266</a:t>
            </a:r>
            <a:endParaRPr lang="en-US" sz="2000" b="0" i="0" dirty="0">
              <a:solidFill>
                <a:srgbClr val="000000"/>
              </a:solidFill>
              <a:effectLst/>
            </a:endParaRPr>
          </a:p>
          <a:p>
            <a:pPr lvl="1"/>
            <a:r>
              <a:rPr lang="en-US" sz="2000" dirty="0"/>
              <a:t>RAN report to SA: </a:t>
            </a:r>
            <a:r>
              <a:rPr lang="en-US" sz="2000" dirty="0">
                <a:hlinkClick r:id="rId5"/>
              </a:rPr>
              <a:t>SP-250339</a:t>
            </a:r>
            <a:endParaRPr lang="en-US" sz="2000" dirty="0"/>
          </a:p>
          <a:p>
            <a:pPr lvl="1"/>
            <a:r>
              <a:rPr lang="en-US" sz="2000" dirty="0"/>
              <a:t>CT report to SA: </a:t>
            </a:r>
            <a:r>
              <a:rPr lang="en-US" sz="2000" dirty="0">
                <a:hlinkClick r:id="rId6"/>
              </a:rPr>
              <a:t>SP-250338</a:t>
            </a:r>
            <a:endParaRPr lang="en-US" sz="2000" dirty="0"/>
          </a:p>
          <a:p>
            <a:pPr lvl="1"/>
            <a:r>
              <a:rPr lang="en-US" sz="2000" dirty="0"/>
              <a:t>Workplan: </a:t>
            </a:r>
            <a:r>
              <a:rPr lang="en-US" sz="2000" dirty="0">
                <a:hlinkClick r:id="rId7"/>
              </a:rPr>
              <a:t>SP-250364</a:t>
            </a:r>
            <a:r>
              <a:rPr lang="en-US" sz="2000" dirty="0"/>
              <a:t>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(reports)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SP-250266</a:t>
            </a:r>
            <a:r>
              <a:rPr lang="en-GB" sz="1200" dirty="0">
                <a:effectLst/>
                <a:latin typeface="Arial" panose="020B0604020202020204" pitchFamily="34" charset="0"/>
                <a:ea typeface="MS Mincho" panose="02020609040205080304" pitchFamily="49" charset="-128"/>
              </a:rPr>
              <a:t> (REPORT) SA WG4 report to SA#107 (Source: SA WG4 Chair)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Presentation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SA WG4 report to SA#107.</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dirty="0">
                <a:effectLst/>
                <a:latin typeface="Arial" panose="020B0604020202020204" pitchFamily="34" charset="0"/>
                <a:ea typeface="Arial" panose="020B0604020202020204" pitchFamily="34" charset="0"/>
              </a:rPr>
              <a:t>There were no comments. The SA WG4 Chair was thanked for this report, which was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SP-250279</a:t>
            </a:r>
            <a:r>
              <a:rPr lang="en-GB" sz="1200" dirty="0">
                <a:effectLst/>
                <a:latin typeface="Arial" panose="020B0604020202020204" pitchFamily="34" charset="0"/>
                <a:ea typeface="MS Mincho" panose="02020609040205080304" pitchFamily="49" charset="-128"/>
              </a:rPr>
              <a:t> (REPORT) SA WG4 SWG Reports (Source: SA WG4)</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Information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SA WG4 SWG Reports.</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dirty="0">
                <a:effectLst/>
                <a:latin typeface="Arial" panose="020B0604020202020204" pitchFamily="34" charset="0"/>
                <a:ea typeface="Arial" panose="020B0604020202020204" pitchFamily="34" charset="0"/>
              </a:rPr>
              <a:t>The SA WG4 Chair was thanked for these SWG reports. This was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(Revised WIDs)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SP-250262</a:t>
            </a:r>
            <a:r>
              <a:rPr lang="en-GB" sz="1800" dirty="0">
                <a:effectLst/>
                <a:latin typeface="Arial" panose="020B0604020202020204" pitchFamily="34" charset="0"/>
                <a:ea typeface="MS Mincho" panose="02020609040205080304" pitchFamily="49" charset="-128"/>
              </a:rPr>
              <a:t> (WID REVISED) EVS Codec Extension for Immersive Voice and Audio Services,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EVS Codec Extension for Immersive Voice and Audio Services, Phase 2.</a:t>
            </a:r>
            <a:endParaRPr lang="en-US" sz="1800" dirty="0">
              <a:effectLst/>
              <a:latin typeface="Arial" panose="020B0604020202020204" pitchFamily="34" charset="0"/>
              <a:ea typeface="MS Mincho" panose="02020609040205080304" pitchFamily="49" charset="-128"/>
            </a:endParaRPr>
          </a:p>
          <a:p>
            <a:pPr marL="0" marR="0" hangingPunct="0">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Aft>
                <a:spcPts val="900"/>
              </a:spcAft>
            </a:pPr>
            <a:r>
              <a:rPr lang="en-GB" sz="1800" dirty="0">
                <a:effectLst/>
                <a:latin typeface="Arial" panose="020B0604020202020204" pitchFamily="34" charset="0"/>
                <a:ea typeface="Arial" panose="020B0604020202020204" pitchFamily="34" charset="0"/>
              </a:rPr>
              <a:t>This revised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23502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WIDs)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SP-250264</a:t>
            </a:r>
            <a:r>
              <a:rPr lang="en-GB" sz="1400" dirty="0">
                <a:effectLst/>
                <a:latin typeface="Arial" panose="020B0604020202020204" pitchFamily="34" charset="0"/>
                <a:ea typeface="MS Mincho" panose="02020609040205080304" pitchFamily="49" charset="-128"/>
              </a:rPr>
              <a:t> (WID NEW) Avatar Communications in AR Calls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Avatar Communications in AR Calls.</a:t>
            </a:r>
            <a:endParaRPr lang="en-US" sz="1400" dirty="0">
              <a:effectLst/>
              <a:latin typeface="Arial" panose="020B0604020202020204" pitchFamily="34" charset="0"/>
              <a:ea typeface="MS Mincho" panose="02020609040205080304" pitchFamily="49" charset="-128"/>
            </a:endParaRPr>
          </a:p>
          <a:p>
            <a:pPr marL="0" marR="0" hangingPunct="0">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dirty="0">
                <a:effectLst/>
                <a:latin typeface="Arial" panose="020B0604020202020204" pitchFamily="34" charset="0"/>
                <a:ea typeface="Arial" panose="020B0604020202020204" pitchFamily="34" charset="0"/>
              </a:rPr>
              <a:t>This new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SP-250265</a:t>
            </a:r>
            <a:r>
              <a:rPr lang="en-GB" sz="1400" dirty="0">
                <a:effectLst/>
                <a:latin typeface="Arial" panose="020B0604020202020204" pitchFamily="34" charset="0"/>
                <a:ea typeface="MS Mincho" panose="02020609040205080304" pitchFamily="49" charset="-128"/>
              </a:rPr>
              <a:t> (WID NEW) Stage 3 for Advanced Media Delivery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Stage 3 for Advanced Media Delivery.</a:t>
            </a:r>
            <a:endParaRPr lang="en-US" sz="1400" dirty="0">
              <a:effectLst/>
              <a:latin typeface="Arial" panose="020B0604020202020204" pitchFamily="34" charset="0"/>
              <a:ea typeface="MS Mincho" panose="02020609040205080304" pitchFamily="49" charset="-128"/>
            </a:endParaRPr>
          </a:p>
          <a:p>
            <a:pPr marL="0" marR="0" hangingPunct="0">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dirty="0">
                <a:effectLst/>
                <a:latin typeface="Arial" panose="020B0604020202020204" pitchFamily="34" charset="0"/>
                <a:ea typeface="Arial" panose="020B0604020202020204" pitchFamily="34" charset="0"/>
              </a:rPr>
              <a:t>This new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endParaRPr lang="en-US" sz="14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3D5E5-EFC4-57DF-46AC-740A8B1B6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B2EE93-D4BF-3EED-B58A-6DA1E9CA42E7}"/>
              </a:ext>
            </a:extLst>
          </p:cNvPr>
          <p:cNvSpPr>
            <a:spLocks noGrp="1"/>
          </p:cNvSpPr>
          <p:nvPr>
            <p:ph type="title"/>
          </p:nvPr>
        </p:nvSpPr>
        <p:spPr>
          <a:xfrm>
            <a:off x="838200" y="365125"/>
            <a:ext cx="8940501" cy="1325563"/>
          </a:xfrm>
        </p:spPr>
        <p:txBody>
          <a:bodyPr/>
          <a:lstStyle/>
          <a:p>
            <a:r>
              <a:rPr lang="sv-SE" sz="3600" dirty="0"/>
              <a:t>Outcome of SA4 submissions – (New WIDs) - 2</a:t>
            </a:r>
          </a:p>
        </p:txBody>
      </p:sp>
      <p:sp>
        <p:nvSpPr>
          <p:cNvPr id="5" name="Content Placeholder 4">
            <a:extLst>
              <a:ext uri="{FF2B5EF4-FFF2-40B4-BE49-F238E27FC236}">
                <a16:creationId xmlns:a16="http://schemas.microsoft.com/office/drawing/2014/main" id="{5BA75D66-0C78-BB85-640B-F7B83910EB4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SP-250310</a:t>
            </a:r>
            <a:r>
              <a:rPr lang="en-GB" sz="1200" dirty="0">
                <a:effectLst/>
                <a:latin typeface="Arial" panose="020B0604020202020204" pitchFamily="34" charset="0"/>
                <a:ea typeface="MS Mincho" panose="02020609040205080304" pitchFamily="49" charset="-128"/>
              </a:rPr>
              <a:t> (DISCUSSION) Status Summary on GEO voice call in 3GPP (Source: Vivo Mobile Communication (S))</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Information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Status Summary on GEO voice call in 3GPP including SA WG2, SA WG4 and RAN and suggestions on how to conduct SA WG4 work regarding CP/UP.</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It was decided to discuss this further until the next TSG SA meeting. This was then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SP-250263</a:t>
            </a:r>
            <a:r>
              <a:rPr lang="en-GB" sz="1200" dirty="0">
                <a:effectLst/>
                <a:latin typeface="Arial" panose="020B0604020202020204" pitchFamily="34" charset="0"/>
                <a:ea typeface="MS Mincho" panose="02020609040205080304" pitchFamily="49" charset="-128"/>
              </a:rPr>
              <a:t> (SID NEW) Study on Ultra Low Bitrate Speech Codec (Source: SA WG4)</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Study on Ultra Low Bitrate Speech Codec.</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AT&amp;T asked whether other non-3GPP Codecs will be considered and whether the normative work is expected to complete for Rel-20. The SA WG4 Chair replied that the objectives include study on  the suitability of existing Codecs and the Study is intended to conclude in Rel-</a:t>
            </a:r>
            <a:r>
              <a:rPr lang="en-GB" sz="1200" b="1" u="sng" dirty="0">
                <a:solidFill>
                  <a:srgbClr val="FF0000"/>
                </a:solidFill>
                <a:effectLst/>
                <a:latin typeface="Arial" panose="020B0604020202020204" pitchFamily="34" charset="0"/>
                <a:ea typeface="Arial" panose="020B0604020202020204" pitchFamily="34" charset="0"/>
              </a:rPr>
              <a:t>20</a:t>
            </a:r>
            <a:r>
              <a:rPr lang="en-GB" sz="1200" dirty="0">
                <a:effectLst/>
                <a:latin typeface="Arial" panose="020B0604020202020204" pitchFamily="34" charset="0"/>
                <a:ea typeface="Arial" panose="020B0604020202020204" pitchFamily="34" charset="0"/>
              </a:rPr>
              <a:t> and any normative work can be done in Rel-20. Vodafone asked why an external 900-series TR is chosen rather than an internal 800-series. The SA WG4 Chair replied that this is normal practice for Codec study work. The specifications manager indicated that the TR number can be changed if it is found that an internal TR would be adequate. The TR number was allocated as </a:t>
            </a:r>
            <a:r>
              <a:rPr lang="en-GB" sz="1200" b="1" dirty="0">
                <a:effectLst/>
                <a:latin typeface="Arial" panose="020B0604020202020204" pitchFamily="34" charset="0"/>
                <a:ea typeface="Arial" panose="020B0604020202020204" pitchFamily="34" charset="0"/>
              </a:rPr>
              <a:t>TR 26.940</a:t>
            </a:r>
            <a:r>
              <a:rPr lang="en-GB" sz="1200" dirty="0">
                <a:effectLst/>
                <a:latin typeface="Arial" panose="020B0604020202020204" pitchFamily="34" charset="0"/>
                <a:ea typeface="Arial" panose="020B0604020202020204" pitchFamily="34" charset="0"/>
              </a:rPr>
              <a:t>. The TR Rapporteur is the same as the WI Rapporteur. The template should be updated to show this, This was revised to </a:t>
            </a:r>
            <a:r>
              <a:rPr lang="en-GB" sz="1200" dirty="0">
                <a:solidFill>
                  <a:srgbClr val="0000FF"/>
                </a:solidFill>
                <a:effectLst/>
                <a:latin typeface="Arial" panose="020B0604020202020204" pitchFamily="34" charset="0"/>
                <a:ea typeface="Arial" panose="020B0604020202020204" pitchFamily="34" charset="0"/>
              </a:rPr>
              <a:t>SP-250378</a:t>
            </a:r>
            <a:r>
              <a:rPr lang="en-GB" sz="1200" dirty="0">
                <a:effectLst/>
                <a:latin typeface="Arial" panose="020B0604020202020204" pitchFamily="34" charset="0"/>
                <a:ea typeface="Arial" panose="020B0604020202020204" pitchFamily="34" charset="0"/>
              </a:rPr>
              <a:t>. This new SID was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endParaRPr lang="en-US" sz="12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7225889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 TS/TRs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All SA4 CRs, TS and TRs submitted for approval were approved/noted as is. </a:t>
            </a:r>
          </a:p>
          <a:p>
            <a:pPr marL="0" marR="0" hangingPunct="0">
              <a:spcBef>
                <a:spcPts val="0"/>
              </a:spcBef>
              <a:spcAft>
                <a:spcPts val="900"/>
              </a:spcAft>
            </a:pPr>
            <a:r>
              <a:rPr lang="en-GB" sz="1600" b="1" dirty="0">
                <a:latin typeface="Arial" panose="020B0604020202020204" pitchFamily="34" charset="0"/>
                <a:ea typeface="Arial" panose="020B0604020202020204" pitchFamily="34" charset="0"/>
              </a:rPr>
              <a:t>There were company CRs onto SA4 specifications:</a:t>
            </a:r>
          </a:p>
          <a:p>
            <a:pPr marL="0" marR="0">
              <a:spcAft>
                <a:spcPts val="600"/>
              </a:spcAft>
              <a:tabLst>
                <a:tab pos="360045" algn="l"/>
                <a:tab pos="540385" algn="l"/>
                <a:tab pos="720090" algn="l"/>
                <a:tab pos="900430" algn="l"/>
                <a:tab pos="1080135" algn="l"/>
              </a:tabLst>
            </a:pPr>
            <a:r>
              <a:rPr lang="en-GB" sz="1050" dirty="0">
                <a:solidFill>
                  <a:srgbClr val="0000FF"/>
                </a:solidFill>
                <a:effectLst/>
                <a:latin typeface="Arial" panose="020B0604020202020204" pitchFamily="34" charset="0"/>
                <a:ea typeface="MS Mincho" panose="02020609040205080304" pitchFamily="49" charset="-128"/>
              </a:rPr>
              <a:t>SP-250260</a:t>
            </a:r>
            <a:r>
              <a:rPr lang="en-GB" sz="1050" dirty="0">
                <a:effectLst/>
                <a:latin typeface="Arial" panose="020B0604020202020204" pitchFamily="34" charset="0"/>
                <a:ea typeface="MS Mincho" panose="02020609040205080304" pitchFamily="49" charset="-128"/>
              </a:rPr>
              <a:t> (CR) 26.532 CR0014 (Rel-18, 'F'): Update of info and </a:t>
            </a:r>
            <a:r>
              <a:rPr lang="en-GB" sz="1050" dirty="0" err="1">
                <a:effectLst/>
                <a:latin typeface="Arial" panose="020B0604020202020204" pitchFamily="34" charset="0"/>
                <a:ea typeface="MS Mincho" panose="02020609040205080304" pitchFamily="49" charset="-128"/>
              </a:rPr>
              <a:t>externalDocs</a:t>
            </a:r>
            <a:r>
              <a:rPr lang="en-GB" sz="1050" dirty="0">
                <a:effectLst/>
                <a:latin typeface="Arial" panose="020B0604020202020204" pitchFamily="34" charset="0"/>
                <a:ea typeface="MS Mincho" panose="02020609040205080304" pitchFamily="49" charset="-128"/>
              </a:rPr>
              <a:t> fields (Source: BBC)</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Document for:</a:t>
            </a:r>
            <a:r>
              <a:rPr lang="en-GB" sz="1050" dirty="0">
                <a:effectLst/>
                <a:latin typeface="Arial" panose="020B0604020202020204" pitchFamily="34" charset="0"/>
                <a:ea typeface="MS Mincho" panose="02020609040205080304" pitchFamily="49" charset="-128"/>
              </a:rPr>
              <a:t> Approval</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Abstract:</a:t>
            </a:r>
            <a:r>
              <a:rPr lang="en-GB" sz="1050" dirty="0">
                <a:effectLst/>
                <a:latin typeface="Arial" panose="020B0604020202020204" pitchFamily="34" charset="0"/>
                <a:ea typeface="MS Mincho" panose="02020609040205080304" pitchFamily="49" charset="-128"/>
              </a:rPr>
              <a:t> </a:t>
            </a:r>
            <a:br>
              <a:rPr lang="en-GB" sz="1050" dirty="0">
                <a:effectLst/>
                <a:latin typeface="Arial" panose="020B0604020202020204" pitchFamily="34" charset="0"/>
                <a:ea typeface="MS Mincho" panose="02020609040205080304" pitchFamily="49" charset="-128"/>
              </a:rPr>
            </a:br>
            <a:r>
              <a:rPr lang="en-GB" sz="1050" dirty="0">
                <a:effectLst/>
                <a:latin typeface="Arial" panose="020B0604020202020204" pitchFamily="34" charset="0"/>
                <a:ea typeface="MS Mincho" panose="02020609040205080304" pitchFamily="49" charset="-128"/>
              </a:rPr>
              <a:t>Administrative CR arising from 29572-CR0295 [C4-250499].</a:t>
            </a:r>
            <a:endParaRPr lang="en-US" sz="1050" dirty="0">
              <a:effectLst/>
              <a:latin typeface="Arial" panose="020B0604020202020204" pitchFamily="34" charset="0"/>
              <a:ea typeface="MS Mincho" panose="02020609040205080304" pitchFamily="49" charset="-128"/>
            </a:endParaRPr>
          </a:p>
          <a:p>
            <a:pPr marL="0" marR="0" hangingPunct="0">
              <a:spcAft>
                <a:spcPts val="900"/>
              </a:spcAft>
            </a:pPr>
            <a:r>
              <a:rPr lang="en-GB" sz="1050" b="1" dirty="0">
                <a:effectLst/>
                <a:latin typeface="Arial" panose="020B0604020202020204" pitchFamily="34" charset="0"/>
                <a:ea typeface="Arial" panose="020B0604020202020204" pitchFamily="34" charset="0"/>
              </a:rPr>
              <a:t>Plenary Discussion: </a:t>
            </a:r>
            <a:r>
              <a:rPr lang="en-GB" sz="1050" dirty="0">
                <a:effectLst/>
                <a:latin typeface="Arial" panose="020B0604020202020204" pitchFamily="34" charset="0"/>
                <a:ea typeface="Arial" panose="020B0604020202020204" pitchFamily="34" charset="0"/>
              </a:rPr>
              <a:t>This CR was reviewed and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 </a:t>
            </a:r>
            <a:r>
              <a:rPr lang="en-GB" sz="1050" b="1" dirty="0">
                <a:effectLst/>
                <a:latin typeface="Arial" panose="020B0604020202020204" pitchFamily="34" charset="0"/>
                <a:ea typeface="Arial" panose="020B0604020202020204" pitchFamily="34" charset="0"/>
              </a:rPr>
              <a:t>Status:</a:t>
            </a:r>
            <a:r>
              <a:rPr lang="en-GB" sz="1050" dirty="0">
                <a:effectLst/>
                <a:latin typeface="Arial" panose="020B0604020202020204" pitchFamily="34" charset="0"/>
                <a:ea typeface="Arial" panose="020B0604020202020204" pitchFamily="34" charset="0"/>
              </a:rPr>
              <a:t>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050" dirty="0">
                <a:solidFill>
                  <a:srgbClr val="0000FF"/>
                </a:solidFill>
                <a:effectLst/>
                <a:latin typeface="Arial" panose="020B0604020202020204" pitchFamily="34" charset="0"/>
                <a:ea typeface="MS Mincho" panose="02020609040205080304" pitchFamily="49" charset="-128"/>
              </a:rPr>
              <a:t>SP-250261</a:t>
            </a:r>
            <a:r>
              <a:rPr lang="en-GB" sz="1050" dirty="0">
                <a:effectLst/>
                <a:latin typeface="Arial" panose="020B0604020202020204" pitchFamily="34" charset="0"/>
                <a:ea typeface="MS Mincho" panose="02020609040205080304" pitchFamily="49" charset="-128"/>
              </a:rPr>
              <a:t> (CR) 26.517 CR0024 (Rel-18, 'F'): Update of info and </a:t>
            </a:r>
            <a:r>
              <a:rPr lang="en-GB" sz="1050" dirty="0" err="1">
                <a:effectLst/>
                <a:latin typeface="Arial" panose="020B0604020202020204" pitchFamily="34" charset="0"/>
                <a:ea typeface="MS Mincho" panose="02020609040205080304" pitchFamily="49" charset="-128"/>
              </a:rPr>
              <a:t>externalDocs</a:t>
            </a:r>
            <a:r>
              <a:rPr lang="en-GB" sz="1050" dirty="0">
                <a:effectLst/>
                <a:latin typeface="Arial" panose="020B0604020202020204" pitchFamily="34" charset="0"/>
                <a:ea typeface="MS Mincho" panose="02020609040205080304" pitchFamily="49" charset="-128"/>
              </a:rPr>
              <a:t> fields (Source: BBC)</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Document for:</a:t>
            </a:r>
            <a:r>
              <a:rPr lang="en-GB" sz="1050" dirty="0">
                <a:effectLst/>
                <a:latin typeface="Arial" panose="020B0604020202020204" pitchFamily="34" charset="0"/>
                <a:ea typeface="MS Mincho" panose="02020609040205080304" pitchFamily="49" charset="-128"/>
              </a:rPr>
              <a:t> Approval</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Abstract:</a:t>
            </a:r>
            <a:r>
              <a:rPr lang="en-GB" sz="1050" dirty="0">
                <a:effectLst/>
                <a:latin typeface="Arial" panose="020B0604020202020204" pitchFamily="34" charset="0"/>
                <a:ea typeface="MS Mincho" panose="02020609040205080304" pitchFamily="49" charset="-128"/>
              </a:rPr>
              <a:t> </a:t>
            </a:r>
            <a:br>
              <a:rPr lang="en-GB" sz="1050" dirty="0">
                <a:effectLst/>
                <a:latin typeface="Arial" panose="020B0604020202020204" pitchFamily="34" charset="0"/>
                <a:ea typeface="MS Mincho" panose="02020609040205080304" pitchFamily="49" charset="-128"/>
              </a:rPr>
            </a:br>
            <a:r>
              <a:rPr lang="en-GB" sz="1050" dirty="0">
                <a:effectLst/>
                <a:latin typeface="Arial" panose="020B0604020202020204" pitchFamily="34" charset="0"/>
                <a:ea typeface="MS Mincho" panose="02020609040205080304" pitchFamily="49" charset="-128"/>
              </a:rPr>
              <a:t>Administrative CR arising from 29571-CR0619 [C4-250571].</a:t>
            </a:r>
            <a:endParaRPr lang="en-US" sz="1050" dirty="0">
              <a:effectLst/>
              <a:latin typeface="Arial" panose="020B0604020202020204" pitchFamily="34" charset="0"/>
              <a:ea typeface="MS Mincho" panose="02020609040205080304" pitchFamily="49" charset="-128"/>
            </a:endParaRPr>
          </a:p>
          <a:p>
            <a:pPr marL="0" marR="0" hangingPunct="0">
              <a:spcAft>
                <a:spcPts val="900"/>
              </a:spcAft>
            </a:pPr>
            <a:r>
              <a:rPr lang="en-GB" sz="1050" b="1" dirty="0">
                <a:effectLst/>
                <a:latin typeface="Arial" panose="020B0604020202020204" pitchFamily="34" charset="0"/>
                <a:ea typeface="Arial" panose="020B0604020202020204" pitchFamily="34" charset="0"/>
              </a:rPr>
              <a:t>Plenary Discussion: </a:t>
            </a:r>
            <a:r>
              <a:rPr lang="en-GB" sz="1050" dirty="0">
                <a:effectLst/>
                <a:latin typeface="Arial" panose="020B0604020202020204" pitchFamily="34" charset="0"/>
                <a:ea typeface="Arial" panose="020B0604020202020204" pitchFamily="34" charset="0"/>
              </a:rPr>
              <a:t>This CR was reviewed and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720725" marR="0" indent="-540385" hangingPunct="0">
              <a:spcAft>
                <a:spcPts val="900"/>
              </a:spcAft>
            </a:pPr>
            <a:r>
              <a:rPr lang="en-GB" sz="1050" b="1" dirty="0">
                <a:effectLst/>
                <a:latin typeface="Arial" panose="020B0604020202020204" pitchFamily="34" charset="0"/>
                <a:ea typeface="Arial" panose="020B0604020202020204" pitchFamily="34" charset="0"/>
              </a:rPr>
              <a:t>NOTE:	26.517 CR0024 (SP-250261) is not needed, because 26.517 CR0023R1 (SP-250141) already increments the API version number of the same specification. This CR was therefore </a:t>
            </a:r>
            <a:r>
              <a:rPr lang="en-GB" sz="1050" b="1" dirty="0">
                <a:solidFill>
                  <a:srgbClr val="FF0000"/>
                </a:solidFill>
                <a:effectLst/>
                <a:latin typeface="Arial" panose="020B0604020202020204" pitchFamily="34" charset="0"/>
                <a:ea typeface="Arial" panose="020B0604020202020204" pitchFamily="34" charset="0"/>
              </a:rPr>
              <a:t>withdrawn</a:t>
            </a:r>
            <a:r>
              <a:rPr lang="en-GB" sz="1050" b="1"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hangingPunct="0">
              <a:spcAft>
                <a:spcPts val="900"/>
              </a:spcAft>
            </a:pPr>
            <a:r>
              <a:rPr lang="en-GB" sz="1050" b="1" dirty="0">
                <a:effectLst/>
                <a:latin typeface="Arial" panose="020B0604020202020204" pitchFamily="34" charset="0"/>
                <a:ea typeface="Arial" panose="020B0604020202020204" pitchFamily="34" charset="0"/>
              </a:rPr>
              <a:t>Status:</a:t>
            </a:r>
            <a:r>
              <a:rPr lang="en-GB" sz="1050" dirty="0">
                <a:effectLst/>
                <a:latin typeface="Arial" panose="020B0604020202020204" pitchFamily="34" charset="0"/>
                <a:ea typeface="Arial" panose="020B0604020202020204" pitchFamily="34" charset="0"/>
              </a:rPr>
              <a:t> </a:t>
            </a:r>
            <a:r>
              <a:rPr lang="en-GB" sz="1050" dirty="0">
                <a:solidFill>
                  <a:srgbClr val="FF0000"/>
                </a:solidFill>
                <a:effectLst/>
                <a:latin typeface="Arial" panose="020B0604020202020204" pitchFamily="34" charset="0"/>
                <a:ea typeface="Arial" panose="020B0604020202020204" pitchFamily="34" charset="0"/>
              </a:rPr>
              <a:t>Withdrawn</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03108580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5C69F-02E3-7759-087C-D213F15A10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055189-E20D-1E2A-7D4F-8567E5B75923}"/>
              </a:ext>
            </a:extLst>
          </p:cNvPr>
          <p:cNvSpPr>
            <a:spLocks noGrp="1"/>
          </p:cNvSpPr>
          <p:nvPr>
            <p:ph type="title"/>
          </p:nvPr>
        </p:nvSpPr>
        <p:spPr>
          <a:xfrm>
            <a:off x="838200" y="365125"/>
            <a:ext cx="8940501" cy="1325563"/>
          </a:xfrm>
        </p:spPr>
        <p:txBody>
          <a:bodyPr/>
          <a:lstStyle/>
          <a:p>
            <a:r>
              <a:rPr lang="sv-SE" sz="3600" dirty="0"/>
              <a:t>SA4 Work Item Summaries</a:t>
            </a:r>
          </a:p>
        </p:txBody>
      </p:sp>
      <p:sp>
        <p:nvSpPr>
          <p:cNvPr id="5" name="Content Placeholder 4">
            <a:extLst>
              <a:ext uri="{FF2B5EF4-FFF2-40B4-BE49-F238E27FC236}">
                <a16:creationId xmlns:a16="http://schemas.microsoft.com/office/drawing/2014/main" id="{0FCD6EEF-1D8F-37FE-28FB-6DF4475A40B3}"/>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SP-250312</a:t>
            </a:r>
            <a:r>
              <a:rPr lang="en-GB" sz="1200" dirty="0">
                <a:effectLst/>
                <a:latin typeface="Arial" panose="020B0604020202020204" pitchFamily="34" charset="0"/>
                <a:ea typeface="MS Mincho" panose="02020609040205080304" pitchFamily="49" charset="-128"/>
              </a:rPr>
              <a:t> (WI SUMMARY) Summary for WI 'Stage 2 for Advanced Media Delivery (AMD-ARCH-MED)' (Source: Qualcomm)</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Summary for WI 'Stage 2 for Advanced Media Delivery (AMD-ARCH-MED)’.</a:t>
            </a:r>
            <a:br>
              <a:rPr lang="en-US" sz="1200" dirty="0">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 </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SP-250351</a:t>
            </a:r>
            <a:r>
              <a:rPr lang="en-GB" sz="1200" dirty="0">
                <a:effectLst/>
                <a:latin typeface="Arial" panose="020B0604020202020204" pitchFamily="34" charset="0"/>
                <a:ea typeface="MS Mincho" panose="02020609040205080304" pitchFamily="49" charset="-128"/>
              </a:rPr>
              <a:t> (WI SUMMARY) WI summary for '5G Media Streaming Audio codec phase 2 for 5G-Advanced (5GMS_Audio_Ph2)' (Source: Dolby Laboratories (Rapporteur))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WI Summary for 5GMS_Audio_Ph2.</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SP-250393</a:t>
            </a:r>
            <a:r>
              <a:rPr lang="en-GB" sz="1200" dirty="0">
                <a:effectLst/>
                <a:latin typeface="Arial" panose="020B0604020202020204" pitchFamily="34" charset="0"/>
                <a:ea typeface="MS Mincho" panose="02020609040205080304" pitchFamily="49" charset="-128"/>
              </a:rPr>
              <a:t> (WI SUMMARY) Summary for WI 'Study on new HEVC profiles and operating points' (</a:t>
            </a:r>
            <a:r>
              <a:rPr lang="en-GB" sz="1200" dirty="0" err="1">
                <a:effectLst/>
                <a:latin typeface="Arial" panose="020B0604020202020204" pitchFamily="34" charset="0"/>
                <a:ea typeface="MS Mincho" panose="02020609040205080304" pitchFamily="49" charset="-128"/>
              </a:rPr>
              <a:t>FS_HEVC_Profiles</a:t>
            </a:r>
            <a:r>
              <a:rPr lang="en-GB" sz="1200" dirty="0">
                <a:effectLst/>
                <a:latin typeface="Arial" panose="020B0604020202020204" pitchFamily="34" charset="0"/>
                <a:ea typeface="MS Mincho" panose="02020609040205080304" pitchFamily="49" charset="-128"/>
              </a:rPr>
              <a:t>) (Source: Apple (Rapporteur))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Summary for </a:t>
            </a:r>
            <a:r>
              <a:rPr lang="en-GB" sz="1200" dirty="0" err="1">
                <a:effectLst/>
                <a:latin typeface="Arial" panose="020B0604020202020204" pitchFamily="34" charset="0"/>
                <a:ea typeface="MS Mincho" panose="02020609040205080304" pitchFamily="49" charset="-128"/>
              </a:rPr>
              <a:t>FS_HEVC_Profiles</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SP-250398</a:t>
            </a:r>
            <a:r>
              <a:rPr lang="en-GB" sz="1200" dirty="0">
                <a:effectLst/>
                <a:latin typeface="Arial" panose="020B0604020202020204" pitchFamily="34" charset="0"/>
                <a:ea typeface="MS Mincho" panose="02020609040205080304" pitchFamily="49" charset="-128"/>
              </a:rPr>
              <a:t> (WI SUMMARY) Summary for WI '5G Media Streaming Architecture Phase 2' (5GMS_Ph2) (Source: SA WG4 Chair)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Summary for 5GMS_Ph2.</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2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2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24228063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5120</TotalTime>
  <Words>1969</Words>
  <Application>Microsoft Office PowerPoint</Application>
  <PresentationFormat>Widescreen</PresentationFormat>
  <Paragraphs>336</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MS Mincho</vt:lpstr>
      <vt:lpstr>华文细黑</vt:lpstr>
      <vt:lpstr>Arial</vt:lpstr>
      <vt:lpstr>Calibri</vt:lpstr>
      <vt:lpstr>Calibri Light</vt:lpstr>
      <vt:lpstr>Montserrat</vt:lpstr>
      <vt:lpstr>Times New Roman</vt:lpstr>
      <vt:lpstr>Office Theme</vt:lpstr>
      <vt:lpstr>Brief report from SA#107 on SA4 topics</vt:lpstr>
      <vt:lpstr>Outline</vt:lpstr>
      <vt:lpstr>General information</vt:lpstr>
      <vt:lpstr>Outcome of SA4 submissions (reports)</vt:lpstr>
      <vt:lpstr>Outcome of SA4 submissions – (Revised WIDs)</vt:lpstr>
      <vt:lpstr>Outcome of SA4 submissions – (New WIDs) - 1</vt:lpstr>
      <vt:lpstr>Outcome of SA4 submissions – (New WIDs) - 2</vt:lpstr>
      <vt:lpstr>Outcome of SA4 submissions – CRs, TS/TRs - </vt:lpstr>
      <vt:lpstr>SA4 Work Item Summaries</vt:lpstr>
      <vt:lpstr>Guidance and actions to SA4</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Gabin, Frederic</cp:lastModifiedBy>
  <cp:revision>6</cp:revision>
  <dcterms:created xsi:type="dcterms:W3CDTF">2019-05-22T07:33:39Z</dcterms:created>
  <dcterms:modified xsi:type="dcterms:W3CDTF">2025-04-08T07:56:30Z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