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705" r:id="rId6"/>
    <p:sldId id="1076" r:id="rId7"/>
    <p:sldId id="1151" r:id="rId8"/>
    <p:sldId id="1150" r:id="rId9"/>
    <p:sldId id="1131" r:id="rId10"/>
    <p:sldId id="1147" r:id="rId11"/>
    <p:sldId id="1148" r:id="rId12"/>
    <p:sldId id="1140" r:id="rId13"/>
    <p:sldId id="1142" r:id="rId14"/>
    <p:sldId id="1145" r:id="rId15"/>
    <p:sldId id="926" r:id="rId16"/>
    <p:sldId id="1149" r:id="rId17"/>
    <p:sldId id="1146" r:id="rId18"/>
    <p:sldId id="1143" r:id="rId19"/>
    <p:sldId id="1138" r:id="rId20"/>
    <p:sldId id="1141" r:id="rId21"/>
    <p:sldId id="1139" r:id="rId22"/>
    <p:sldId id="1144" r:id="rId23"/>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956" autoAdjust="0"/>
    <p:restoredTop sz="96370" autoAdjust="0"/>
  </p:normalViewPr>
  <p:slideViewPr>
    <p:cSldViewPr snapToGrid="0">
      <p:cViewPr varScale="1">
        <p:scale>
          <a:sx n="99" d="100"/>
          <a:sy n="99" d="100"/>
        </p:scale>
        <p:origin x="108" y="141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4/11/2025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4/11/2025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SA4#131-bis-e</a:t>
            </a:r>
          </a:p>
          <a:p>
            <a:pPr eaLnBrk="1" hangingPunct="1">
              <a:defRPr/>
            </a:pPr>
            <a:r>
              <a:rPr lang="en-US" altLang="en-US" sz="1200" b="1" dirty="0">
                <a:latin typeface="Arial "/>
              </a:rPr>
              <a:t>Online, 11-17 April 2025</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S4-250432</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SA4#131-bis-e, 11-17 April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4.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069.zip" TargetMode="External"/><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 Id="rId4" Type="http://schemas.openxmlformats.org/officeDocument/2006/relationships/hyperlink" Target="https://docs.google.com/spreadsheets/d/1PusEdliKFm0h5ZzqBX-KfeCuwV04KHCq0Sf4JMkeUBM/edit?usp=sharing"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63.zip" TargetMode="External"/><Relationship Id="rId3" Type="http://schemas.openxmlformats.org/officeDocument/2006/relationships/hyperlink" Target="https://www.3gpp.org/ftp/TSG_SA/TSG_SA/TSGS_103_Maastricht_2024-03/Docs/SP-240477.zip" TargetMode="External"/><Relationship Id="rId7" Type="http://schemas.openxmlformats.org/officeDocument/2006/relationships/hyperlink" Target="https://www.3gpp.org/ftp/TSG_SA/TSG_SA/TSGS_105_Melbourne_2024-09/Docs/SP-241374.zip" TargetMode="External"/><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27.zip" TargetMode="External"/><Relationship Id="rId5" Type="http://schemas.openxmlformats.org/officeDocument/2006/relationships/hyperlink" Target="https://www.3gpp.org/ftp/TSG_SA/TSG_SA/TSGS_103_Maastricht_2024-03/Docs/SP-240480.zip" TargetMode="External"/><Relationship Id="rId4" Type="http://schemas.openxmlformats.org/officeDocument/2006/relationships/hyperlink" Target="https://www.3gpp.org/ftp/TSG_SA/TSG_SA/TSGS_103_Maastricht_2024-03/Docs/SP-240479.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20328.zip" TargetMode="External"/><Relationship Id="rId2" Type="http://schemas.openxmlformats.org/officeDocument/2006/relationships/hyperlink" Target="mailto:eric.yip@samsung.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WG4_CODEC/TSGS4_131-bis-e/Docs/S4-250464.zip" TargetMode="External"/><Relationship Id="rId7" Type="http://schemas.openxmlformats.org/officeDocument/2006/relationships/hyperlink" Target="https://www.3gpp.org/ftp/tsg_sa/WG4_CODEC/TSGS4_131-bis-e/Docs/S4-250581.zip" TargetMode="External"/><Relationship Id="rId2" Type="http://schemas.openxmlformats.org/officeDocument/2006/relationships/hyperlink" Target="https://www.3gpp.org/ftp/TSG_SA/TSG_SA/TSGS_103_Maastricht_2024-03/Docs/SP-240477.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bis-e/Docs/S4-250467.zip" TargetMode="External"/><Relationship Id="rId5" Type="http://schemas.openxmlformats.org/officeDocument/2006/relationships/hyperlink" Target="https://www.3gpp.org/ftp/tsg_sa/WG4_CODEC/TSGS4_131-bis-e/Docs/S4-250466.zip" TargetMode="External"/><Relationship Id="rId4" Type="http://schemas.openxmlformats.org/officeDocument/2006/relationships/hyperlink" Target="https://www.3gpp.org/ftp/tsg_sa/WG4_CODEC/TSGS4_131-bis-e/Docs/S4-250465.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xujiayi@chinamobil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SA/TSG_SA/TSGS_103_Maastricht_2024-03/Docs/SP-240479.zip"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tsg_sa/WG4_CODEC/TSGS4_131-bis-e/Docs/S4-250527.zip" TargetMode="External"/><Relationship Id="rId3" Type="http://schemas.openxmlformats.org/officeDocument/2006/relationships/hyperlink" Target="https://www.3gpp.org/ftp/TSG_SA/WG4_CODEC/3GPP_SA4_AHOC_MTGs/SA4_VIDEO/Docs/S4aV250034.zip" TargetMode="External"/><Relationship Id="rId7" Type="http://schemas.openxmlformats.org/officeDocument/2006/relationships/hyperlink" Target="https://www.3gpp.org/ftp/tsg_sa/WG4_CODEC/TSGS4_131-bis-e/Docs/S4-250572.zip" TargetMode="External"/><Relationship Id="rId2" Type="http://schemas.openxmlformats.org/officeDocument/2006/relationships/hyperlink" Target="https://www.3gpp.org/ftp/TSG_SA/WG4_CODEC/3GPP_SA4_AHOC_MTGs/SA4_VIDEO/Docs/S4aV250033.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1-bis-e/Docs/S4-250533.zip" TargetMode="External"/><Relationship Id="rId5" Type="http://schemas.openxmlformats.org/officeDocument/2006/relationships/hyperlink" Target="https://www.3gpp.org/ftp/tsg_sa/WG4_CODEC/TSGS4_131-bis-e/Docs/S4-250571.zip" TargetMode="External"/><Relationship Id="rId4" Type="http://schemas.openxmlformats.org/officeDocument/2006/relationships/hyperlink" Target="https://www.3gpp.org/ftp/tsg_sa/WG4_CODEC/TSGS4_131-bis-e/Docs/S4-250525.zip" TargetMode="External"/><Relationship Id="rId9" Type="http://schemas.openxmlformats.org/officeDocument/2006/relationships/hyperlink" Target="https://www.3gpp.org/ftp/TSG_SA/TSG_SA/TSGS_104_Shanghai_2024-06/Docs/SP-24092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74.zip" TargetMode="External"/><Relationship Id="rId2" Type="http://schemas.openxmlformats.org/officeDocument/2006/relationships/hyperlink" Target="mailto:hakju00.lee@samsung.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xujiayi@chinamobile.com" TargetMode="External"/><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7_Incheon_2025-03/Docs/SP-250264.zip" TargetMode="External"/><Relationship Id="rId3" Type="http://schemas.openxmlformats.org/officeDocument/2006/relationships/hyperlink" Target="https://www.3gpp.org/ftp/TSG_SA/TSG_SA/TSGS_103_Maastricht_2024-03/Docs/SP-240492.zip" TargetMode="External"/><Relationship Id="rId7" Type="http://schemas.openxmlformats.org/officeDocument/2006/relationships/hyperlink" Target="https://www.3gpp.org/ftp/tsg_sa/TSG_SA/TSGS_106_Madrid_2024-12/Docs/SP-241672.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673.zip" TargetMode="External"/><Relationship Id="rId5" Type="http://schemas.openxmlformats.org/officeDocument/2006/relationships/hyperlink" Target="https://www.3gpp.org/ftp/TSG_SA/TSG_SA/TSGS_105_Melbourne_2024-09/Docs/SP-241314.zip" TargetMode="External"/><Relationship Id="rId4" Type="http://schemas.openxmlformats.org/officeDocument/2006/relationships/hyperlink" Target="https://www.3gpp.org/ftp/tsg_sa/TSG_SA/TSGS_107_Incheon_2025-03/Docs/SP-250262.zip" TargetMode="External"/><Relationship Id="rId9" Type="http://schemas.openxmlformats.org/officeDocument/2006/relationships/hyperlink" Target="https://www.3gpp.org/ftp/tsg_sa/TSG_SA/TSGS_107_Incheon_2025-03/Docs/SP-250265.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www.3gpp.org/ftp/TSG_SA/WG4_CODEC/3GPP_SA4_AHOC_MTGs/SA4_RTC/Docs/S4aR250085.zip" TargetMode="External"/><Relationship Id="rId13" Type="http://schemas.openxmlformats.org/officeDocument/2006/relationships/hyperlink" Target="https://www.3gpp.org/ftp/tsg_sa/WG4_CODEC/TSGS4_131-bis-e/Docs/S4-250519.zip" TargetMode="External"/><Relationship Id="rId18" Type="http://schemas.openxmlformats.org/officeDocument/2006/relationships/hyperlink" Target="https://www.3gpp.org/ftp/tsg_sa/WG4_CODEC/TSGS4_131-bis-e/Docs/S4-250543.zip" TargetMode="External"/><Relationship Id="rId3" Type="http://schemas.openxmlformats.org/officeDocument/2006/relationships/hyperlink" Target="https://www.3gpp.org/ftp/TSG_SA/WG4_CODEC/3GPP_SA4_AHOC_MTGs/SA4_RTC/Docs/S4aR250082.zip" TargetMode="External"/><Relationship Id="rId7" Type="http://schemas.openxmlformats.org/officeDocument/2006/relationships/hyperlink" Target="https://www.3gpp.org/ftp/TSG_SA/WG4_CODEC/3GPP_SA4_AHOC_MTGs/SA4_RTC/Docs/S4aR250084.zip" TargetMode="External"/><Relationship Id="rId12" Type="http://schemas.openxmlformats.org/officeDocument/2006/relationships/hyperlink" Target="https://www.3gpp.org/ftp/tsg_sa/WG4_CODEC/TSGS4_131-bis-e/Docs/S4-250518.zip" TargetMode="External"/><Relationship Id="rId17" Type="http://schemas.openxmlformats.org/officeDocument/2006/relationships/hyperlink" Target="https://www.3gpp.org/ftp/tsg_sa/WG4_CODEC/TSGS4_131-bis-e/Docs/S4-250537.zip" TargetMode="External"/><Relationship Id="rId2" Type="http://schemas.openxmlformats.org/officeDocument/2006/relationships/hyperlink" Target="mailto:shane.he@nokia.com" TargetMode="External"/><Relationship Id="rId16" Type="http://schemas.openxmlformats.org/officeDocument/2006/relationships/hyperlink" Target="https://www.3gpp.org/ftp/tsg_sa/WG4_CODEC/TSGS4_131-bis-e/Docs/S4-250523.zip" TargetMode="External"/><Relationship Id="rId20"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3GPP_SA4_AHOC_MTGs/SA4_RTC/Docs/S4aR250083.zip" TargetMode="External"/><Relationship Id="rId11" Type="http://schemas.openxmlformats.org/officeDocument/2006/relationships/hyperlink" Target="https://www.3gpp.org/ftp/tsg_sa/WG4_CODEC/TSGS4_131-bis-e/Docs/S4-250499.zip" TargetMode="External"/><Relationship Id="rId5" Type="http://schemas.openxmlformats.org/officeDocument/2006/relationships/hyperlink" Target="https://www.3gpp.org/ftp/TSG_SA/WG4_CODEC/3GPP_SA4_AHOC_MTGs/SA4_RTC/Docs/S4aR250090.zip" TargetMode="External"/><Relationship Id="rId15" Type="http://schemas.openxmlformats.org/officeDocument/2006/relationships/hyperlink" Target="https://www.3gpp.org/ftp/tsg_sa/WG4_CODEC/TSGS4_131-bis-e/Docs/S4-250521.zip" TargetMode="External"/><Relationship Id="rId10" Type="http://schemas.openxmlformats.org/officeDocument/2006/relationships/hyperlink" Target="https://www.3gpp.org/ftp/tsg_sa/WG4_CODEC/TSGS4_131-bis-e/Docs/S4-250455.zip" TargetMode="External"/><Relationship Id="rId19" Type="http://schemas.openxmlformats.org/officeDocument/2006/relationships/hyperlink" Target="https://www.3gpp.org/ftp/tsg_sa/WG4_CODEC/TSGS4_131-bis-e/Docs/S4-250544.zip" TargetMode="External"/><Relationship Id="rId4" Type="http://schemas.openxmlformats.org/officeDocument/2006/relationships/hyperlink" Target="https://www.3gpp.org/ftp/TSG_SA/WG4_CODEC/3GPP_SA4_AHOC_MTGs/SA4_RTC/Docs/S4aR250073.zip" TargetMode="External"/><Relationship Id="rId9" Type="http://schemas.openxmlformats.org/officeDocument/2006/relationships/hyperlink" Target="https://www.3gpp.org/ftp/TSG_SA/WG4_CODEC/3GPP_SA4_AHOC_MTGs/SA4_RTC/Docs/S4aR250087.zip" TargetMode="External"/><Relationship Id="rId14" Type="http://schemas.openxmlformats.org/officeDocument/2006/relationships/hyperlink" Target="https://www.3gpp.org/ftp/tsg_sa/WG4_CODEC/TSGS4_131-bis-e/Docs/S4-250520.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WG4_CODEC/TSGS4_131-bis-e/Docs/S4-250597.zip" TargetMode="External"/><Relationship Id="rId2" Type="http://schemas.openxmlformats.org/officeDocument/2006/relationships/hyperlink" Target="https://www.3gpp.org/ftp/TSG_SA/WG4_CODEC/3GPP_SA4_AHOC_MTGs/SA4_Audio/Docs/S4aA25001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5_Melbourne_2024-09/Docs/SP-241314.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31-bis-e/Docs/S4-250597.zip" TargetMode="External"/><Relationship Id="rId2" Type="http://schemas.openxmlformats.org/officeDocument/2006/relationships/hyperlink" Target="https://www.3gpp.org/ftp/TSG_SA/WG4_CODEC/3GPP_SA4_AHOC_MTGs/SA4_Audio/Docs/S4aA250014.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05_Melbourne_2024-09/Docs/SP-241314.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3.zip" TargetMode="External"/><Relationship Id="rId2" Type="http://schemas.openxmlformats.org/officeDocument/2006/relationships/hyperlink" Target="mailto:wangbin23@xiaomi.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6_Madrid_2024-12/Docs/SP-241672.zip" TargetMode="External"/><Relationship Id="rId2" Type="http://schemas.openxmlformats.org/officeDocument/2006/relationships/hyperlink" Target="mailto:igor.curcio@nokia.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SA4#131-bis-e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sz="2000" dirty="0">
                <a:latin typeface="Arial" panose="020B0604020202020204" pitchFamily="34" charset="0"/>
              </a:rPr>
              <a:t>Frédéric Gabin, SA4 Chair (Dolby France SAS)</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Bouazizi, Imed, Qualcomm, </a:t>
            </a:r>
            <a:r>
              <a:rPr lang="en-US" altLang="zh-CN" sz="1600" dirty="0" err="1">
                <a:cs typeface="Arial" pitchFamily="34" charset="0"/>
              </a:rPr>
              <a:t>bouazizi</a:t>
            </a:r>
            <a:r>
              <a:rPr lang="en-US" altLang="zh-CN" sz="1600" dirty="0">
                <a:cs typeface="Arial" pitchFamily="34" charset="0"/>
              </a:rPr>
              <a:t> AT </a:t>
            </a:r>
            <a:r>
              <a:rPr lang="en-US" altLang="zh-CN" sz="1600" dirty="0" err="1">
                <a:cs typeface="Arial" pitchFamily="34" charset="0"/>
              </a:rPr>
              <a:t>qti</a:t>
            </a:r>
            <a:r>
              <a:rPr lang="en-US" altLang="zh-CN" sz="1600" dirty="0">
                <a:cs typeface="Arial" pitchFamily="34" charset="0"/>
              </a:rPr>
              <a:t> dot </a:t>
            </a:r>
            <a:r>
              <a:rPr lang="en-US" altLang="zh-CN" sz="1600" dirty="0" err="1">
                <a:cs typeface="Arial" pitchFamily="34" charset="0"/>
              </a:rPr>
              <a:t>qualcomm</a:t>
            </a:r>
            <a:r>
              <a:rPr lang="en-US" altLang="zh-CN" sz="1600" dirty="0">
                <a:cs typeface="Arial" pitchFamily="34" charset="0"/>
              </a:rPr>
              <a:t> dot 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err="1">
                <a:cs typeface="Arial" pitchFamily="34" charset="0"/>
              </a:rPr>
              <a:t>AvCall</a:t>
            </a:r>
            <a:r>
              <a:rPr lang="en-US" altLang="zh-CN" sz="1400" dirty="0">
                <a:cs typeface="Arial" pitchFamily="34" charset="0"/>
              </a:rPr>
              <a:t>-MED was not discussed during the RTC ad-hoc calls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Process all input documents and endorse baseline CR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Trigger </a:t>
            </a:r>
            <a:r>
              <a:rPr lang="en-US" altLang="zh-CN" sz="1400">
                <a:cs typeface="Arial" pitchFamily="34" charset="0"/>
              </a:rPr>
              <a:t>discussion with SA3</a:t>
            </a:r>
            <a:endParaRPr lang="en-US" altLang="zh-CN" sz="1400" dirty="0">
              <a:cs typeface="Arial" pitchFamily="34" charset="0"/>
            </a:endParaRPr>
          </a:p>
        </p:txBody>
      </p:sp>
    </p:spTree>
    <p:extLst>
      <p:ext uri="{BB962C8B-B14F-4D97-AF65-F5344CB8AC3E}">
        <p14:creationId xmlns:p14="http://schemas.microsoft.com/office/powerpoint/2010/main" val="299876984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647701" y="2254929"/>
            <a:ext cx="9171002" cy="402998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b="1" u="sng" dirty="0" err="1">
                <a:cs typeface="Arial" pitchFamily="34" charset="0"/>
              </a:rPr>
              <a:t>Rapporteurs</a:t>
            </a:r>
            <a:r>
              <a:rPr lang="es-ES" altLang="zh-CN" sz="1600" b="1" u="sng" dirty="0">
                <a:cs typeface="Arial" pitchFamily="34" charset="0"/>
              </a:rPr>
              <a:t>:</a:t>
            </a:r>
            <a:r>
              <a:rPr lang="es-E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Thomas Stockhammer, Qualcomm Incorporated, tsto@qti.qualcomm.com, for all topics except </a:t>
            </a:r>
            <a:r>
              <a:rPr lang="en-US" altLang="zh-CN" sz="1600" dirty="0" err="1">
                <a:cs typeface="Arial" pitchFamily="34" charset="0"/>
              </a:rPr>
              <a:t>OpenAPI</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Richard Bradbury, BBC, richard.bradbury@rd.bbc.co.uk, for all topics related to </a:t>
            </a:r>
            <a:r>
              <a:rPr lang="en-US" altLang="zh-CN" sz="1600" dirty="0" err="1">
                <a:cs typeface="Arial" pitchFamily="34" charset="0"/>
              </a:rPr>
              <a:t>OpenAPI</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Updated work and time plan was agreed in </a:t>
            </a:r>
            <a:r>
              <a:rPr lang="en-US" sz="1400" b="1" i="0" u="sng" strike="noStrike" dirty="0">
                <a:solidFill>
                  <a:srgbClr val="0000FF"/>
                </a:solidFill>
                <a:effectLst/>
                <a:hlinkClick r:id="rId3"/>
              </a:rPr>
              <a:t>S4aI250069</a:t>
            </a:r>
            <a:r>
              <a:rPr lang="en-US" sz="1400" b="1" i="0" u="sng" strike="noStrike" dirty="0">
                <a:solidFill>
                  <a:srgbClr val="0000FF"/>
                </a:solidFill>
                <a:effectLst/>
              </a:rPr>
              <a:t> </a:t>
            </a:r>
            <a:r>
              <a:rPr lang="en-US" sz="1400" dirty="0">
                <a:cs typeface="Arial" pitchFamily="34" charset="0"/>
              </a:rPr>
              <a:t>including work split with reference to </a:t>
            </a:r>
            <a:r>
              <a:rPr lang="en-US" sz="1400" dirty="0">
                <a:cs typeface="Arial" pitchFamily="34" charset="0"/>
                <a:hlinkClick r:id="rId4"/>
              </a:rPr>
              <a:t>spreadsheet</a:t>
            </a:r>
            <a:r>
              <a:rPr lang="en-US" sz="1400" dirty="0">
                <a:cs typeface="Arial" pitchFamily="34" charset="0"/>
              </a:rPr>
              <a:t>. Discussion on TS 26.247/spec was noted, but expected to be progressed during this meeting.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 repository has been set up 3GPP Forge (https://forge.3gpp.org/rep/sa4/amd-pro-med) to allow prototyping of the </a:t>
            </a:r>
            <a:r>
              <a:rPr lang="en-US" altLang="zh-CN" sz="1400" dirty="0" err="1">
                <a:cs typeface="Arial" pitchFamily="34" charset="0"/>
              </a:rPr>
              <a:t>OpenAPI</a:t>
            </a:r>
            <a:r>
              <a:rPr lang="en-US" altLang="zh-CN" sz="1400" dirty="0">
                <a:cs typeface="Arial" pitchFamily="34" charset="0"/>
              </a:rPr>
              <a:t> YAML changes.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 on the split of work and the updated time plan – consider an AHG meeting in early September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16 input contributions addressing the different work topics </a:t>
            </a:r>
            <a:r>
              <a:rPr lang="en-US" altLang="zh-CN" sz="1400" dirty="0">
                <a:cs typeface="Arial" pitchFamily="34" charset="0"/>
                <a:sym typeface="Wingdings" panose="05000000000000000000" pitchFamily="2" charset="2"/>
              </a:rPr>
              <a:t> kick off the work and develop spec plans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sym typeface="Wingdings" panose="05000000000000000000" pitchFamily="2" charset="2"/>
              </a:rPr>
              <a:t>Agree on the revised time plan and schedule </a:t>
            </a:r>
            <a:r>
              <a:rPr lang="en-US" altLang="zh-CN" sz="1400" dirty="0" err="1">
                <a:cs typeface="Arial" pitchFamily="34" charset="0"/>
                <a:sym typeface="Wingdings" panose="05000000000000000000" pitchFamily="2" charset="2"/>
              </a:rPr>
              <a:t>adhoc</a:t>
            </a:r>
            <a:r>
              <a:rPr lang="en-US" altLang="zh-CN" sz="1400" dirty="0">
                <a:cs typeface="Arial" pitchFamily="34" charset="0"/>
                <a:sym typeface="Wingdings" panose="05000000000000000000" pitchFamily="2" charset="2"/>
              </a:rPr>
              <a:t> group meetings in May (call) and September (f2f)</a:t>
            </a: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spTree>
    <p:extLst>
      <p:ext uri="{BB962C8B-B14F-4D97-AF65-F5344CB8AC3E}">
        <p14:creationId xmlns:p14="http://schemas.microsoft.com/office/powerpoint/2010/main" val="34642163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SA#107 (SA4#131) </a:t>
            </a:r>
          </a:p>
        </p:txBody>
      </p:sp>
      <p:graphicFrame>
        <p:nvGraphicFramePr>
          <p:cNvPr id="3" name="Table 2">
            <a:extLst>
              <a:ext uri="{FF2B5EF4-FFF2-40B4-BE49-F238E27FC236}">
                <a16:creationId xmlns:a16="http://schemas.microsoft.com/office/drawing/2014/main" id="{F51C09D9-8EED-B6F4-4BE7-A4282AC4B018}"/>
              </a:ext>
            </a:extLst>
          </p:cNvPr>
          <p:cNvGraphicFramePr>
            <a:graphicFrameLocks noGrp="1"/>
          </p:cNvGraphicFramePr>
          <p:nvPr>
            <p:extLst>
              <p:ext uri="{D42A27DB-BD31-4B8C-83A1-F6EECF244321}">
                <p14:modId xmlns:p14="http://schemas.microsoft.com/office/powerpoint/2010/main" val="1868397219"/>
              </p:ext>
            </p:extLst>
          </p:nvPr>
        </p:nvGraphicFramePr>
        <p:xfrm>
          <a:off x="881829" y="1715965"/>
          <a:ext cx="10084901" cy="236636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96861">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2"/>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06328413"/>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669039939"/>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7"/>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990382353"/>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8"/>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700535258"/>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Eric Yip, </a:t>
            </a:r>
            <a:r>
              <a:rPr lang="en-US" altLang="zh-CN" sz="1600" dirty="0">
                <a:cs typeface="Arial" pitchFamily="34" charset="0"/>
                <a:hlinkClick r:id="rId2"/>
              </a:rPr>
              <a:t>eric.yip@samsung.com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One document on JPEG-AI text for related work agreed into TR 26.927 (S4aV250024)</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Functional PD v1.5.1 agreed, updates from SA4#131 meeting (S4aV250026)</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None.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Further consolidate conclusions for both TRs.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related for AI/ML </a:t>
            </a:r>
            <a:r>
              <a:rPr lang="en-US" altLang="zh-CN" sz="1400">
                <a:cs typeface="Arial" pitchFamily="34" charset="0"/>
              </a:rPr>
              <a:t>in Rel-20.</a:t>
            </a:r>
            <a:endParaRPr lang="en-US" altLang="zh-CN" sz="1600" dirty="0"/>
          </a:p>
          <a:p>
            <a:pPr marL="0" indent="0">
              <a:buNone/>
            </a:pPr>
            <a:endParaRPr lang="fr-FR" sz="16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82%</a:t>
                      </a:r>
                    </a:p>
                  </a:txBody>
                  <a:tcPr marL="36001" marR="36001" marT="0" marB="0" anchor="b"/>
                </a:tc>
                <a:tc>
                  <a:txBody>
                    <a:bodyPr/>
                    <a:lstStyle/>
                    <a:p>
                      <a:pPr algn="r" fontAlgn="b"/>
                      <a:r>
                        <a:rPr lang="en-US" sz="1100" b="0" dirty="0">
                          <a:hlinkClick r:id="rId3"/>
                        </a:rPr>
                        <a:t>SP-220328</a:t>
                      </a:r>
                      <a:endParaRPr lang="en-US" sz="1100" b="0" dirty="0"/>
                    </a:p>
                  </a:txBody>
                  <a:tcPr marL="9525" marR="9525" marT="9525" marB="0" anchor="b"/>
                </a:tc>
                <a:tc>
                  <a:txBody>
                    <a:bodyPr/>
                    <a:lstStyle/>
                    <a:p>
                      <a:pPr algn="r">
                        <a:lnSpc>
                          <a:spcPct val="107000"/>
                        </a:lnSpc>
                        <a:spcAft>
                          <a:spcPts val="800"/>
                        </a:spcAft>
                      </a:pPr>
                      <a:r>
                        <a:rPr lang="en-GB" sz="1100" dirty="0">
                          <a:solidFill>
                            <a:srgbClr val="FF0000"/>
                          </a:solidFill>
                        </a:rPr>
                        <a:t>90%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43204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Media Messaging</a:t>
            </a:r>
            <a:br>
              <a:rPr lang="en-US" sz="3200" dirty="0"/>
            </a:br>
            <a:r>
              <a:rPr lang="en-US" altLang="en-US" sz="3200" dirty="0"/>
              <a:t>(</a:t>
            </a:r>
            <a:r>
              <a:rPr lang="en-US" sz="3200" dirty="0" err="1"/>
              <a:t>FS_MeMe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Thomas Stockhammer, Qualcomm Incorporated, tsto@qti.qualcomm.com</a:t>
            </a: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 None</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n/a</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sym typeface="Wingdings" panose="05000000000000000000" pitchFamily="2" charset="2"/>
              </a:rPr>
              <a:t>issue TR 26.841v1.2.0 and new work plan based on the input contributions below</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1030005</a:t>
                      </a:r>
                    </a:p>
                  </a:txBody>
                  <a:tcPr marL="9525" marR="9525" marT="9525" marB="0" anchor="b"/>
                </a:tc>
                <a:tc>
                  <a:txBody>
                    <a:bodyPr/>
                    <a:lstStyle/>
                    <a:p>
                      <a:pPr algn="l" fontAlgn="b"/>
                      <a:r>
                        <a:rPr lang="en-US" sz="1100" dirty="0">
                          <a:solidFill>
                            <a:schemeClr val="tx1"/>
                          </a:solidFill>
                        </a:rPr>
                        <a:t>Study on Media Messaging</a:t>
                      </a:r>
                    </a:p>
                  </a:txBody>
                  <a:tcPr marL="9525" marR="9525" marT="9525" marB="0" anchor="b"/>
                </a:tc>
                <a:tc>
                  <a:txBody>
                    <a:bodyPr/>
                    <a:lstStyle/>
                    <a:p>
                      <a:pPr algn="l" fontAlgn="b"/>
                      <a:r>
                        <a:rPr lang="en-US" sz="1100" dirty="0" err="1">
                          <a:solidFill>
                            <a:schemeClr val="tx1"/>
                          </a:solidFill>
                        </a:rPr>
                        <a:t>FS_MeMe</a:t>
                      </a:r>
                      <a:endParaRPr lang="en-US" sz="1100" dirty="0">
                        <a:solidFill>
                          <a:schemeClr val="tx1"/>
                        </a:solidFill>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60%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graphicFrame>
        <p:nvGraphicFramePr>
          <p:cNvPr id="6" name="Table 5">
            <a:extLst>
              <a:ext uri="{FF2B5EF4-FFF2-40B4-BE49-F238E27FC236}">
                <a16:creationId xmlns:a16="http://schemas.microsoft.com/office/drawing/2014/main" id="{3791C0CE-6704-FE49-4C4F-D3DD3D7C5C2E}"/>
              </a:ext>
            </a:extLst>
          </p:cNvPr>
          <p:cNvGraphicFramePr>
            <a:graphicFrameLocks noGrp="1"/>
          </p:cNvGraphicFramePr>
          <p:nvPr/>
        </p:nvGraphicFramePr>
        <p:xfrm>
          <a:off x="647700" y="4480229"/>
          <a:ext cx="11068050" cy="1780663"/>
        </p:xfrm>
        <a:graphic>
          <a:graphicData uri="http://schemas.openxmlformats.org/drawingml/2006/table">
            <a:tbl>
              <a:tblPr bandRow="1">
                <a:tableStyleId>{0505E3EF-67EA-436B-97B2-0124C06EBD24}</a:tableStyleId>
              </a:tblPr>
              <a:tblGrid>
                <a:gridCol w="749053">
                  <a:extLst>
                    <a:ext uri="{9D8B030D-6E8A-4147-A177-3AD203B41FA5}">
                      <a16:colId xmlns:a16="http://schemas.microsoft.com/office/drawing/2014/main" val="4100005662"/>
                    </a:ext>
                  </a:extLst>
                </a:gridCol>
                <a:gridCol w="2001443">
                  <a:extLst>
                    <a:ext uri="{9D8B030D-6E8A-4147-A177-3AD203B41FA5}">
                      <a16:colId xmlns:a16="http://schemas.microsoft.com/office/drawing/2014/main" val="3422215602"/>
                    </a:ext>
                  </a:extLst>
                </a:gridCol>
                <a:gridCol w="8317554">
                  <a:extLst>
                    <a:ext uri="{9D8B030D-6E8A-4147-A177-3AD203B41FA5}">
                      <a16:colId xmlns:a16="http://schemas.microsoft.com/office/drawing/2014/main" val="2422573563"/>
                    </a:ext>
                  </a:extLst>
                </a:gridCol>
              </a:tblGrid>
              <a:tr h="511052">
                <a:tc>
                  <a:txBody>
                    <a:bodyPr/>
                    <a:lstStyle/>
                    <a:p>
                      <a:pPr algn="l" fontAlgn="t"/>
                      <a:r>
                        <a:rPr lang="en-US" sz="800" b="1" u="sng" strike="noStrike">
                          <a:solidFill>
                            <a:srgbClr val="0000FF"/>
                          </a:solidFill>
                          <a:effectLst/>
                          <a:hlinkClick r:id="rId3"/>
                        </a:rPr>
                        <a:t>S4-250464</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IETF MIMI and 3GPP Messaging</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provides an update on the work being done in the IETF related to MIMI messaging and 3GPP messaging. It discusses recent interim meetings and proposals for merging various components into the Room Policy and MIMI Protocol documents. The text also outlines updates to MIMI Content and MIMI Protocol drafts, including new proposals for integrity protection mechanisms. The document proposes changes to 3GPP TR26.841v1.1.0 related to IETF MIMI message content, describing the content semantics and structure of MIMI messages. The proposed changes aim to align the 3GPP specification with the IETF standards for MIMI messaging.</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639061691"/>
                  </a:ext>
                </a:extLst>
              </a:tr>
              <a:tr h="158906">
                <a:tc>
                  <a:txBody>
                    <a:bodyPr/>
                    <a:lstStyle/>
                    <a:p>
                      <a:pPr algn="l" fontAlgn="t"/>
                      <a:r>
                        <a:rPr lang="en-US" sz="800" b="1" u="none" strike="noStrike" dirty="0">
                          <a:solidFill>
                            <a:srgbClr val="000000"/>
                          </a:solidFill>
                          <a:effectLst/>
                          <a:hlinkClick r:id="rId4"/>
                        </a:rPr>
                        <a:t>S4-250465</a:t>
                      </a:r>
                      <a:endParaRPr lang="en-US" sz="800" b="1"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a:t>
                      </a:r>
                      <a:r>
                        <a:rPr lang="en-US" sz="800" b="0" u="none" strike="noStrike" dirty="0" err="1">
                          <a:solidFill>
                            <a:srgbClr val="000000"/>
                          </a:solidFill>
                          <a:effectLst/>
                        </a:rPr>
                        <a:t>FS_MeMe</a:t>
                      </a:r>
                      <a:r>
                        <a:rPr lang="en-US" sz="800" b="0" u="none" strike="noStrike" dirty="0">
                          <a:solidFill>
                            <a:srgbClr val="000000"/>
                          </a:solidFill>
                          <a:effectLst/>
                        </a:rPr>
                        <a:t>] Time and Work Plan for Media Messaging</a:t>
                      </a:r>
                      <a:endParaRPr lang="en-US" sz="800" b="0" i="0" u="none" strike="noStrike" dirty="0">
                        <a:solidFill>
                          <a:srgbClr val="000000"/>
                        </a:solidFill>
                        <a:effectLst/>
                        <a:latin typeface="Arial" panose="020B0604020202020204" pitchFamily="34" charset="0"/>
                      </a:endParaRPr>
                    </a:p>
                  </a:txBody>
                  <a:tcPr marL="0" marR="0" marT="0" marB="0"/>
                </a:tc>
                <a:tc>
                  <a:txBody>
                    <a:bodyPr/>
                    <a:lstStyle/>
                    <a:p>
                      <a:pPr algn="l" fontAlgn="b"/>
                      <a:r>
                        <a:rPr lang="de-DE" sz="800" b="0" u="none" strike="noStrike" dirty="0">
                          <a:solidFill>
                            <a:srgbClr val="000000"/>
                          </a:solidFill>
                          <a:effectLst/>
                        </a:rPr>
                        <a:t>Updated Time and Work plan</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639106631"/>
                  </a:ext>
                </a:extLst>
              </a:tr>
              <a:tr h="312685">
                <a:tc>
                  <a:txBody>
                    <a:bodyPr/>
                    <a:lstStyle/>
                    <a:p>
                      <a:pPr algn="l" fontAlgn="t"/>
                      <a:r>
                        <a:rPr lang="en-US" sz="800" b="1" u="sng" strike="noStrike" dirty="0">
                          <a:solidFill>
                            <a:srgbClr val="0000FF"/>
                          </a:solidFill>
                          <a:effectLst/>
                          <a:hlinkClick r:id="rId5"/>
                        </a:rPr>
                        <a:t>S4-250466</a:t>
                      </a:r>
                      <a:endParaRPr lang="en-US" sz="8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MSE Principles - Encoder and Decoder APIs</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is a summary of proposed changes to the 3GPP TR26.841v1.1.0 document related to Media Service Enablers. The proposal suggests aligning the MMBP Generator and MMBP Player in TS 26.143 with the Media Service Enabler concept, including specifying APIs to support third party applications. The changes aim to enhance access to player and generator functionalities.</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181574702"/>
                  </a:ext>
                </a:extLst>
              </a:tr>
              <a:tr h="400401">
                <a:tc>
                  <a:txBody>
                    <a:bodyPr/>
                    <a:lstStyle/>
                    <a:p>
                      <a:pPr algn="l" fontAlgn="t"/>
                      <a:r>
                        <a:rPr lang="en-US" sz="800" b="1" u="sng" strike="noStrike">
                          <a:solidFill>
                            <a:srgbClr val="0000FF"/>
                          </a:solidFill>
                          <a:effectLst/>
                          <a:hlinkClick r:id="rId6"/>
                        </a:rPr>
                        <a:t>S4-250467</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[FS_MeMe] External Referencing</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a:solidFill>
                            <a:srgbClr val="000000"/>
                          </a:solidFill>
                          <a:effectLst/>
                        </a:rPr>
                        <a:t>The text is a summary of a proposal for changes to 3GPP TR26.841v1.1.0 regarding external referencing. The document discusses the need for clients to support external body content accessed via http and https URLs. It also mentions additional options such as using media types, external data references, HTML-5 presentations, glTF scenes, and streaming manifests with inline references. The proposal suggests documenting key topics in more detail, conducting a study on suitable support for different options, and collecting industry requirements.</a:t>
                      </a:r>
                      <a:endParaRPr lang="en-US" sz="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210760620"/>
                  </a:ext>
                </a:extLst>
              </a:tr>
              <a:tr h="312685">
                <a:tc>
                  <a:txBody>
                    <a:bodyPr/>
                    <a:lstStyle/>
                    <a:p>
                      <a:pPr algn="l" fontAlgn="t"/>
                      <a:r>
                        <a:rPr lang="en-US" sz="800" b="1" u="sng" strike="noStrike">
                          <a:solidFill>
                            <a:srgbClr val="0000FF"/>
                          </a:solidFill>
                          <a:effectLst/>
                          <a:hlinkClick r:id="rId7"/>
                        </a:rPr>
                        <a:t>S4-250581</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a:t>
                      </a:r>
                      <a:r>
                        <a:rPr lang="en-US" sz="800" b="0" u="none" strike="noStrike" dirty="0" err="1">
                          <a:solidFill>
                            <a:srgbClr val="000000"/>
                          </a:solidFill>
                          <a:effectLst/>
                        </a:rPr>
                        <a:t>FS_MeMe</a:t>
                      </a:r>
                      <a:r>
                        <a:rPr lang="en-US" sz="800" b="0" u="none" strike="noStrike" dirty="0">
                          <a:solidFill>
                            <a:srgbClr val="000000"/>
                          </a:solidFill>
                          <a:effectLst/>
                        </a:rPr>
                        <a:t>] New Key Issue on Image Formats</a:t>
                      </a:r>
                      <a:endParaRPr lang="en-US" sz="800" b="0" i="0" u="none" strike="noStrike" dirty="0">
                        <a:solidFill>
                          <a:srgbClr val="000000"/>
                        </a:solidFill>
                        <a:effectLst/>
                        <a:latin typeface="Arial" panose="020B0604020202020204" pitchFamily="34" charset="0"/>
                      </a:endParaRPr>
                    </a:p>
                  </a:txBody>
                  <a:tcPr marL="0" marR="0" marT="0" marB="0"/>
                </a:tc>
                <a:tc>
                  <a:txBody>
                    <a:bodyPr/>
                    <a:lstStyle/>
                    <a:p>
                      <a:pPr algn="l" fontAlgn="b"/>
                      <a:r>
                        <a:rPr lang="en-US" sz="800" b="0" u="none" strike="noStrike" dirty="0">
                          <a:solidFill>
                            <a:srgbClr val="000000"/>
                          </a:solidFill>
                          <a:effectLst/>
                        </a:rPr>
                        <a:t>The text is a summary of a meeting agenda regarding image formats within the 3GPP organization. The meeting discusses the importance of image formats, the motivation for a new study, and proposes changes to the 3GPP TR26.841v1.1.0 specification. The document also references an online source for usage statistics of image file formats on websites.</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562999932"/>
                  </a:ext>
                </a:extLst>
              </a:tr>
            </a:tbl>
          </a:graphicData>
        </a:graphic>
      </p:graphicFrame>
    </p:spTree>
    <p:extLst>
      <p:ext uri="{BB962C8B-B14F-4D97-AF65-F5344CB8AC3E}">
        <p14:creationId xmlns:p14="http://schemas.microsoft.com/office/powerpoint/2010/main" val="2328630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3961" y="228600"/>
            <a:ext cx="9684774" cy="1143000"/>
          </a:xfrm>
        </p:spPr>
        <p:txBody>
          <a:bodyPr/>
          <a:lstStyle/>
          <a:p>
            <a:r>
              <a:rPr lang="en-US" sz="3200" dirty="0"/>
              <a:t>Study on Beyond 2D Video</a:t>
            </a:r>
            <a:br>
              <a:rPr lang="en-US" sz="3200" dirty="0"/>
            </a:br>
            <a:r>
              <a:rPr lang="en-US" sz="3200" dirty="0"/>
              <a:t> </a:t>
            </a:r>
            <a:r>
              <a:rPr lang="en-US" altLang="en-US" sz="3200" dirty="0"/>
              <a:t>(</a:t>
            </a:r>
            <a:r>
              <a:rPr lang="en-US" sz="3200" dirty="0"/>
              <a:t>FS_Beyond2D</a:t>
            </a:r>
            <a:r>
              <a:rPr lang="en-US" altLang="en-US" sz="3200" dirty="0"/>
              <a:t>)</a:t>
            </a:r>
          </a:p>
        </p:txBody>
      </p:sp>
      <p:sp>
        <p:nvSpPr>
          <p:cNvPr id="3" name="Espace réservé du contenu 2"/>
          <p:cNvSpPr>
            <a:spLocks noGrp="1"/>
          </p:cNvSpPr>
          <p:nvPr>
            <p:ph idx="1"/>
          </p:nvPr>
        </p:nvSpPr>
        <p:spPr>
          <a:xfrm>
            <a:off x="561975" y="2077720"/>
            <a:ext cx="11068050" cy="4496435"/>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a:t>
            </a:r>
            <a:r>
              <a:rPr lang="fi-FI" sz="1600" dirty="0">
                <a:cs typeface="Arial" panose="020B0604020202020204" pitchFamily="34" charset="0"/>
                <a:hlinkClick r:id="rId3"/>
              </a:rPr>
              <a:t>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Review PD for progress tracking </a:t>
            </a:r>
            <a:r>
              <a:rPr lang="en-US" altLang="zh-CN" sz="1400" dirty="0">
                <a:solidFill>
                  <a:srgbClr val="FF0000"/>
                </a:solidFill>
                <a:cs typeface="Arial" panose="020B0604020202020204" pitchFamily="34" charset="0"/>
              </a:rPr>
              <a:t>(598)</a:t>
            </a:r>
            <a:endParaRPr lang="en-US" altLang="zh-CN" sz="1400" dirty="0">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For each scenario, review material, test conditions, performance mertics and evaluation results</a:t>
            </a: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1: Test sequences </a:t>
            </a:r>
            <a:r>
              <a:rPr lang="en-US" altLang="zh-CN" sz="1400" dirty="0">
                <a:solidFill>
                  <a:srgbClr val="FF0000"/>
                </a:solidFill>
                <a:cs typeface="Arial" panose="020B0604020202020204" pitchFamily="34" charset="0"/>
                <a:sym typeface="+mn-ea"/>
              </a:rPr>
              <a:t>(569)</a:t>
            </a:r>
            <a:r>
              <a:rPr lang="en-US" altLang="zh-CN" sz="1400" dirty="0">
                <a:ea typeface="宋体" panose="02010600030101010101" pitchFamily="2" charset="-122"/>
                <a:cs typeface="Arial" panose="020B0604020202020204" pitchFamily="34" charset="0"/>
                <a:sym typeface="+mn-ea"/>
              </a:rPr>
              <a:t>, Objective metrics </a:t>
            </a:r>
            <a:r>
              <a:rPr lang="en-US" altLang="zh-CN" sz="1400" dirty="0">
                <a:solidFill>
                  <a:srgbClr val="FF0000"/>
                </a:solidFill>
                <a:cs typeface="Arial" panose="020B0604020202020204" pitchFamily="34" charset="0"/>
                <a:sym typeface="+mn-ea"/>
              </a:rPr>
              <a:t>(568)</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2: Scope </a:t>
            </a:r>
            <a:r>
              <a:rPr lang="en-US" altLang="zh-CN" sz="1400" dirty="0">
                <a:solidFill>
                  <a:srgbClr val="FF0000"/>
                </a:solidFill>
                <a:cs typeface="Arial" panose="020B0604020202020204" pitchFamily="34" charset="0"/>
                <a:sym typeface="+mn-ea"/>
              </a:rPr>
              <a:t>(447)</a:t>
            </a:r>
            <a:r>
              <a:rPr lang="en-US" altLang="zh-CN" sz="1400" dirty="0">
                <a:ea typeface="宋体" panose="02010600030101010101" pitchFamily="2" charset="-122"/>
                <a:cs typeface="Arial" panose="020B0604020202020204" pitchFamily="34" charset="0"/>
                <a:sym typeface="+mn-ea"/>
              </a:rPr>
              <a:t>, Test Sequences </a:t>
            </a:r>
            <a:r>
              <a:rPr lang="en-US" altLang="zh-CN" sz="1400" dirty="0">
                <a:solidFill>
                  <a:srgbClr val="FF0000"/>
                </a:solidFill>
                <a:cs typeface="Arial" panose="020B0604020202020204" pitchFamily="34" charset="0"/>
                <a:sym typeface="+mn-ea"/>
              </a:rPr>
              <a:t>(445, 570)</a:t>
            </a:r>
            <a:r>
              <a:rPr lang="en-US" altLang="zh-CN" sz="1400" dirty="0">
                <a:ea typeface="宋体" panose="02010600030101010101" pitchFamily="2" charset="-122"/>
                <a:cs typeface="Arial" panose="020B0604020202020204" pitchFamily="34" charset="0"/>
                <a:sym typeface="+mn-ea"/>
              </a:rPr>
              <a:t>, Test Condition </a:t>
            </a:r>
            <a:r>
              <a:rPr lang="en-US" altLang="zh-CN" sz="1400" dirty="0">
                <a:solidFill>
                  <a:srgbClr val="FF0000"/>
                </a:solidFill>
                <a:cs typeface="Arial" panose="020B0604020202020204" pitchFamily="34" charset="0"/>
                <a:sym typeface="+mn-ea"/>
              </a:rPr>
              <a:t>(446)</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Scenario 3: Initial Evaluation Results </a:t>
            </a:r>
            <a:r>
              <a:rPr lang="en-US" altLang="zh-CN" sz="1400" dirty="0">
                <a:solidFill>
                  <a:srgbClr val="FF0000"/>
                </a:solidFill>
                <a:cs typeface="Arial" panose="020B0604020202020204" pitchFamily="34" charset="0"/>
                <a:sym typeface="+mn-ea"/>
              </a:rPr>
              <a:t>(536)</a:t>
            </a:r>
            <a:endParaRPr lang="en-US" altLang="zh-CN" sz="1400" dirty="0">
              <a:ea typeface="宋体" panose="02010600030101010101" pitchFamily="2" charset="-122"/>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sym typeface="+mn-ea"/>
              </a:rPr>
              <a:t>Updates on Representation Formats </a:t>
            </a:r>
            <a:r>
              <a:rPr lang="en-US" altLang="zh-CN" sz="1400" dirty="0">
                <a:solidFill>
                  <a:srgbClr val="FF0000"/>
                </a:solidFill>
                <a:cs typeface="Arial" panose="020B0604020202020204" pitchFamily="34" charset="0"/>
                <a:sym typeface="+mn-ea"/>
              </a:rPr>
              <a:t>(448, 596)</a:t>
            </a:r>
            <a:endParaRPr lang="en-US" altLang="zh-CN" sz="1400" dirty="0">
              <a:cs typeface="Arial" panose="020B0604020202020204" pitchFamily="34" charset="0"/>
              <a:sym typeface="+mn-ea"/>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Potential Updates on TR and PDs </a:t>
            </a:r>
          </a:p>
        </p:txBody>
      </p:sp>
      <p:graphicFrame>
        <p:nvGraphicFramePr>
          <p:cNvPr id="4" name="Table 3"/>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290">
                  <a:extLst>
                    <a:ext uri="{9D8B030D-6E8A-4147-A177-3AD203B41FA5}">
                      <a16:colId xmlns:a16="http://schemas.microsoft.com/office/drawing/2014/main" val="20001"/>
                    </a:ext>
                  </a:extLst>
                </a:gridCol>
                <a:gridCol w="1095590">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28%</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50%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itchFamily="34" charset="0"/>
              </a:rPr>
              <a:t>Stefan Döhla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TBA</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TBA</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rPr>
              <a:t>TBA</a:t>
            </a:r>
            <a:endParaRPr lang="zh-CN" altLang="en-US" sz="1400" dirty="0">
              <a:ea typeface="宋体" panose="02010600030101010101" pitchFamily="2" charset="-122"/>
              <a:cs typeface="Arial" panose="020B0604020202020204" pitchFamily="34" charset="0"/>
            </a:endParaRP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126364949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94845623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Spatial Computing for AR Services</a:t>
            </a:r>
            <a:br>
              <a:rPr lang="en-US" sz="3200" dirty="0"/>
            </a:br>
            <a:r>
              <a:rPr lang="en-US" sz="3200" dirty="0"/>
              <a:t> </a:t>
            </a:r>
            <a:r>
              <a:rPr lang="en-US" altLang="en-US" sz="3200" dirty="0"/>
              <a:t>(</a:t>
            </a:r>
            <a:r>
              <a:rPr lang="en-US" sz="3200" dirty="0" err="1"/>
              <a:t>FS_ARSpatial</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000534"/>
            <a:ext cx="11068050" cy="441020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Hamza, Ahmed, </a:t>
            </a:r>
            <a:r>
              <a:rPr lang="es-ES" sz="1600" dirty="0" err="1">
                <a:cs typeface="Arial" pitchFamily="34" charset="0"/>
              </a:rPr>
              <a:t>InterDigital</a:t>
            </a:r>
            <a:r>
              <a:rPr lang="es-ES" sz="1600" dirty="0">
                <a:cs typeface="Arial" pitchFamily="34" charset="0"/>
              </a:rPr>
              <a:t> </a:t>
            </a:r>
            <a:r>
              <a:rPr lang="es-ES" sz="1600" dirty="0" err="1">
                <a:cs typeface="Arial" pitchFamily="34" charset="0"/>
              </a:rPr>
              <a:t>Canada</a:t>
            </a:r>
            <a:r>
              <a:rPr lang="es-ES" sz="1600" dirty="0">
                <a:cs typeface="Arial" pitchFamily="34" charset="0"/>
              </a:rPr>
              <a:t>, &lt;Ahmed.Hamza@InterDigital.com&gt;</a:t>
            </a:r>
            <a:endParaRPr lang="fi-FI"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Discussed 4 input contributions on additional use case, new spatial computing function, and relevant </a:t>
            </a:r>
            <a:r>
              <a:rPr lang="en-US" altLang="zh-CN" sz="1400" dirty="0" err="1">
                <a:cs typeface="Arial" panose="020B0604020202020204" pitchFamily="34" charset="0"/>
                <a:sym typeface="+mn-ea"/>
              </a:rPr>
              <a:t>QoE</a:t>
            </a:r>
            <a:r>
              <a:rPr lang="en-US" altLang="zh-CN" sz="1400" dirty="0">
                <a:cs typeface="Arial" panose="020B0604020202020204" pitchFamily="34" charset="0"/>
                <a:sym typeface="+mn-ea"/>
              </a:rPr>
              <a:t> metrics</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Agreed new use case on diminished reality (</a:t>
            </a:r>
            <a:r>
              <a:rPr lang="en-US" altLang="zh-CN" sz="1400" dirty="0">
                <a:cs typeface="Arial" panose="020B0604020202020204" pitchFamily="34" charset="0"/>
                <a:sym typeface="+mn-ea"/>
                <a:hlinkClick r:id="rId2"/>
              </a:rPr>
              <a:t>S4aV250033</a:t>
            </a:r>
            <a:r>
              <a:rPr lang="en-US" altLang="zh-CN" sz="1400" dirty="0">
                <a:cs typeface="Arial" panose="020B0604020202020204" pitchFamily="34" charset="0"/>
                <a:sym typeface="+mn-ea"/>
              </a:rPr>
              <a:t>) and new text for clause on </a:t>
            </a:r>
            <a:r>
              <a:rPr lang="en-US" altLang="zh-CN" sz="1400" dirty="0" err="1">
                <a:cs typeface="Arial" panose="020B0604020202020204" pitchFamily="34" charset="0"/>
                <a:sym typeface="+mn-ea"/>
              </a:rPr>
              <a:t>QoE</a:t>
            </a:r>
            <a:r>
              <a:rPr lang="en-US" altLang="zh-CN" sz="1400" dirty="0">
                <a:cs typeface="Arial" panose="020B0604020202020204" pitchFamily="34" charset="0"/>
                <a:sym typeface="+mn-ea"/>
              </a:rPr>
              <a:t> (</a:t>
            </a:r>
            <a:r>
              <a:rPr lang="en-US" altLang="zh-CN" sz="1400" dirty="0">
                <a:cs typeface="Arial" panose="020B0604020202020204" pitchFamily="34" charset="0"/>
                <a:sym typeface="+mn-ea"/>
                <a:hlinkClick r:id="rId3"/>
              </a:rPr>
              <a:t>S4aV250034</a:t>
            </a:r>
            <a:r>
              <a:rPr lang="en-US" altLang="zh-CN" sz="1400" dirty="0">
                <a:cs typeface="Arial" panose="020B0604020202020204" pitchFamily="34" charset="0"/>
                <a:sym typeface="+mn-ea"/>
              </a:rPr>
              <a:t>)</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Agree TR 26.819 v0.3.1 as basis for future work and update time plan</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CA" altLang="zh-CN" sz="1400" dirty="0">
                <a:cs typeface="Arial" panose="020B0604020202020204" pitchFamily="34" charset="0"/>
              </a:rPr>
              <a:t>Discuss 5 contributions and progress the study:</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Spatial computing function for diminished reality </a:t>
            </a:r>
            <a:r>
              <a:rPr lang="en-CA" altLang="zh-CN" sz="1200" dirty="0">
                <a:cs typeface="Arial" panose="020B0604020202020204" pitchFamily="34" charset="0"/>
              </a:rPr>
              <a:t>(</a:t>
            </a:r>
            <a:r>
              <a:rPr lang="en-CA" altLang="zh-CN" sz="1200" dirty="0">
                <a:cs typeface="Arial" panose="020B0604020202020204" pitchFamily="34" charset="0"/>
                <a:hlinkClick r:id="rId4"/>
              </a:rPr>
              <a:t>S4-250525</a:t>
            </a:r>
            <a:r>
              <a:rPr lang="en-CA" altLang="zh-CN" sz="1200" dirty="0">
                <a:cs typeface="Arial" panose="020B0604020202020204" pitchFamily="34" charset="0"/>
              </a:rPr>
              <a:t>)</a:t>
            </a:r>
            <a:endParaRPr lang="en-CA" altLang="zh-CN" sz="1200" dirty="0">
              <a:ea typeface="宋体" panose="02010600030101010101" pitchFamily="2" charset="-122"/>
              <a:cs typeface="Arial" panose="020B0604020202020204" pitchFamily="34" charset="0"/>
            </a:endParaRP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Architecture extensions for edge computing support (</a:t>
            </a:r>
            <a:r>
              <a:rPr lang="en-CA" altLang="zh-CN" sz="1200" dirty="0">
                <a:ea typeface="宋体" panose="02010600030101010101" pitchFamily="2" charset="-122"/>
                <a:cs typeface="Arial" panose="020B0604020202020204" pitchFamily="34" charset="0"/>
                <a:hlinkClick r:id="rId5"/>
              </a:rPr>
              <a:t>S4-250571</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Mapping to IMS (</a:t>
            </a:r>
            <a:r>
              <a:rPr lang="en-CA" altLang="zh-CN" sz="1200" dirty="0">
                <a:ea typeface="宋体" panose="02010600030101010101" pitchFamily="2" charset="-122"/>
                <a:cs typeface="Arial" panose="020B0604020202020204" pitchFamily="34" charset="0"/>
                <a:hlinkClick r:id="rId6"/>
              </a:rPr>
              <a:t>S4-250533</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Pre-requisites on 5G System (</a:t>
            </a:r>
            <a:r>
              <a:rPr lang="en-CA" altLang="zh-CN" sz="1200" dirty="0">
                <a:ea typeface="宋体" panose="02010600030101010101" pitchFamily="2" charset="-122"/>
                <a:cs typeface="Arial" panose="020B0604020202020204" pitchFamily="34" charset="0"/>
                <a:hlinkClick r:id="rId7"/>
              </a:rPr>
              <a:t>S4-250572</a:t>
            </a:r>
            <a:r>
              <a:rPr lang="en-CA" altLang="zh-CN" sz="1200" dirty="0">
                <a:ea typeface="宋体" panose="02010600030101010101" pitchFamily="2" charset="-122"/>
                <a:cs typeface="Arial" panose="020B0604020202020204" pitchFamily="34" charset="0"/>
              </a:rPr>
              <a:t>)</a:t>
            </a:r>
          </a:p>
          <a:p>
            <a:pPr marL="1087755" lvl="2" indent="-287655">
              <a:spcBef>
                <a:spcPct val="15000"/>
              </a:spcBef>
              <a:spcAft>
                <a:spcPct val="15000"/>
              </a:spcAft>
              <a:buSzPct val="100000"/>
              <a:tabLst>
                <a:tab pos="285750" algn="l"/>
              </a:tabLst>
              <a:defRPr/>
            </a:pPr>
            <a:r>
              <a:rPr lang="en-CA" altLang="zh-CN" sz="1200" dirty="0">
                <a:ea typeface="宋体" panose="02010600030101010101" pitchFamily="2" charset="-122"/>
                <a:cs typeface="Arial" panose="020B0604020202020204" pitchFamily="34" charset="0"/>
              </a:rPr>
              <a:t>Conclusions (</a:t>
            </a:r>
            <a:r>
              <a:rPr lang="en-CA" altLang="zh-CN" sz="1200" dirty="0">
                <a:ea typeface="宋体" panose="02010600030101010101" pitchFamily="2" charset="-122"/>
                <a:cs typeface="Arial" panose="020B0604020202020204" pitchFamily="34" charset="0"/>
                <a:hlinkClick r:id="rId8"/>
              </a:rPr>
              <a:t>S4-250527</a:t>
            </a:r>
            <a:r>
              <a:rPr lang="en-CA" altLang="zh-CN" sz="1200" dirty="0">
                <a:ea typeface="宋体" panose="02010600030101010101" pitchFamily="2" charset="-122"/>
                <a:cs typeface="Arial" panose="020B0604020202020204" pitchFamily="34" charset="0"/>
              </a:rPr>
              <a:t>)</a:t>
            </a: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374638"/>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9"/>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58068278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850468" y="228600"/>
            <a:ext cx="8169406" cy="1143000"/>
          </a:xfrm>
        </p:spPr>
        <p:txBody>
          <a:bodyPr/>
          <a:lstStyle/>
          <a:p>
            <a:r>
              <a:rPr lang="en-US" dirty="0"/>
              <a:t>Study on i</a:t>
            </a:r>
            <a:r>
              <a:rPr lang="en-US" sz="3200" dirty="0"/>
              <a:t>mmersive Real-Time Communication for WebRTC, Phase 2 </a:t>
            </a:r>
            <a:r>
              <a:rPr lang="en-US" altLang="en-US" sz="3200" dirty="0"/>
              <a:t>(</a:t>
            </a:r>
            <a:r>
              <a:rPr lang="en-US" sz="3200" dirty="0"/>
              <a:t>FS_iRTCW_Ph2</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Hakju Ryan Lee, Samsung Electronics, CO., LTD, </a:t>
            </a:r>
            <a:r>
              <a:rPr lang="es-ES" sz="1600" dirty="0">
                <a:cs typeface="Arial" pitchFamily="34" charset="0"/>
                <a:hlinkClick r:id="rId2"/>
              </a:rPr>
              <a:t>hakju00.lee@samsung.com</a:t>
            </a:r>
            <a:endParaRPr lang="es-ES"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None</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Agree on solution for KI#2 (metadata and </a:t>
            </a:r>
            <a:r>
              <a:rPr lang="en-US" altLang="zh-CN" sz="1400" dirty="0" err="1">
                <a:ea typeface="宋体" panose="02010600030101010101" pitchFamily="2" charset="-122"/>
                <a:cs typeface="Arial" panose="020B0604020202020204" pitchFamily="34" charset="0"/>
              </a:rPr>
              <a:t>signalling</a:t>
            </a:r>
            <a:r>
              <a:rPr lang="en-US" altLang="zh-CN" sz="1400" dirty="0">
                <a:ea typeface="宋体" panose="02010600030101010101" pitchFamily="2" charset="-122"/>
                <a:cs typeface="Arial" panose="020B0604020202020204" pitchFamily="34" charset="0"/>
              </a:rPr>
              <a:t>)</a:t>
            </a:r>
          </a:p>
          <a:p>
            <a:pPr marL="687705" lvl="1"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rPr>
              <a:t>Revise drafting on solution </a:t>
            </a:r>
            <a:r>
              <a:rPr lang="en-US" altLang="zh-CN" sz="1400">
                <a:ea typeface="宋体" panose="02010600030101010101" pitchFamily="2" charset="-122"/>
                <a:cs typeface="Arial" panose="020B0604020202020204" pitchFamily="34" charset="0"/>
              </a:rPr>
              <a:t>for KI#1 and KI#3</a:t>
            </a:r>
            <a:endParaRPr lang="zh-CN" altLang="en-US" sz="1400" dirty="0">
              <a:ea typeface="宋体" panose="02010600030101010101" pitchFamily="2" charset="-122"/>
              <a:cs typeface="Arial" panose="020B0604020202020204" pitchFamily="34" charset="0"/>
            </a:endParaRPr>
          </a:p>
          <a:p>
            <a:pPr marL="687388" lvl="1" indent="-287338">
              <a:lnSpc>
                <a:spcPct val="93000"/>
              </a:lnSpc>
              <a:spcBef>
                <a:spcPct val="15000"/>
              </a:spcBef>
              <a:spcAft>
                <a:spcPct val="15000"/>
              </a:spcAft>
              <a:buSzPct val="100000"/>
              <a:tabLst>
                <a:tab pos="285750" algn="l"/>
              </a:tabLst>
              <a:defRPr/>
            </a:pPr>
            <a:endParaRPr lang="en-US" altLang="zh-CN" sz="1200" dirty="0">
              <a:cs typeface="Arial" pitchFamily="34" charset="0"/>
            </a:endParaRP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26552">
                <a:tc>
                  <a:txBody>
                    <a:bodyPr/>
                    <a:lstStyle/>
                    <a:p>
                      <a:pPr algn="r" fontAlgn="b"/>
                      <a:r>
                        <a:rPr lang="en-US" sz="1100" dirty="0">
                          <a:solidFill>
                            <a:schemeClr val="bg1"/>
                          </a:solidFill>
                        </a:rPr>
                        <a:t>1050037</a:t>
                      </a:r>
                    </a:p>
                  </a:txBody>
                  <a:tcPr marL="9525" marR="9525" marT="9525" marB="0" anchor="b"/>
                </a:tc>
                <a:tc>
                  <a:txBody>
                    <a:bodyPr/>
                    <a:lstStyle/>
                    <a:p>
                      <a:pPr algn="l" fontAlgn="b"/>
                      <a:r>
                        <a:rPr lang="en-US" sz="1100" dirty="0"/>
                        <a:t>Study on immersive Real-Time Communication for WebRTC, Phase 2 </a:t>
                      </a:r>
                      <a:endParaRPr lang="en-US" sz="1100" dirty="0">
                        <a:solidFill>
                          <a:schemeClr val="tx1"/>
                        </a:solidFill>
                      </a:endParaRPr>
                    </a:p>
                  </a:txBody>
                  <a:tcPr marL="9525" marR="9525" marT="9525" marB="0" anchor="b"/>
                </a:tc>
                <a:tc>
                  <a:txBody>
                    <a:bodyPr/>
                    <a:lstStyle/>
                    <a:p>
                      <a:pPr algn="l" fontAlgn="b"/>
                      <a:r>
                        <a:rPr lang="en-US" sz="1100" dirty="0"/>
                        <a:t>FS_iRTCW_Ph2</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15%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SP-241374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96756862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10001"/>
                  </a:ext>
                </a:extLst>
              </a:tr>
            </a:tbl>
          </a:graphicData>
        </a:graphic>
      </p:graphicFrame>
      <p:sp>
        <p:nvSpPr>
          <p:cNvPr id="5" name="Espace réservé du contenu 2"/>
          <p:cNvSpPr>
            <a:spLocks noGrp="1"/>
          </p:cNvSpPr>
          <p:nvPr>
            <p:ph idx="1"/>
          </p:nvPr>
        </p:nvSpPr>
        <p:spPr>
          <a:xfrm>
            <a:off x="647700" y="2077720"/>
            <a:ext cx="11068050" cy="4456430"/>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a:t>
            </a:r>
            <a:r>
              <a:rPr lang="fi-FI" sz="1600" dirty="0">
                <a:cs typeface="Arial" panose="020B0604020202020204" pitchFamily="34" charset="0"/>
                <a:hlinkClick r:id="rId3"/>
              </a:rPr>
              <a:t>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sym typeface="+mn-ea"/>
              </a:rPr>
              <a:t>None</a:t>
            </a:r>
            <a:endParaRPr lang="en-US" altLang="zh-CN" sz="14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b="1" dirty="0">
                <a:cs typeface="Arial" panose="020B0604020202020204" pitchFamily="34" charset="0"/>
                <a:sym typeface="+mn-ea"/>
              </a:rPr>
              <a:t>Prioritize </a:t>
            </a:r>
            <a:r>
              <a:rPr lang="en-US" altLang="zh-CN" sz="1400" dirty="0">
                <a:cs typeface="Arial" panose="020B0604020202020204" pitchFamily="34" charset="0"/>
                <a:sym typeface="+mn-ea"/>
              </a:rPr>
              <a:t>Technical Discussion:</a:t>
            </a:r>
            <a:endParaRPr lang="en-US" altLang="zh-CN" sz="1400" dirty="0">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Application Scenario &amp; Scope </a:t>
            </a:r>
            <a:r>
              <a:rPr lang="en-US" altLang="zh-CN" sz="1400" dirty="0">
                <a:solidFill>
                  <a:srgbClr val="FF0000"/>
                </a:solidFill>
                <a:cs typeface="Arial" panose="020B0604020202020204" pitchFamily="34" charset="0"/>
                <a:sym typeface="+mn-ea"/>
              </a:rPr>
              <a:t>(591, 496)</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TR Skeleton </a:t>
            </a:r>
            <a:r>
              <a:rPr lang="en-US" altLang="zh-CN" sz="1400" dirty="0">
                <a:solidFill>
                  <a:srgbClr val="FF0000"/>
                </a:solidFill>
                <a:cs typeface="Arial" panose="020B0604020202020204" pitchFamily="34" charset="0"/>
                <a:sym typeface="+mn-ea"/>
              </a:rPr>
              <a:t>(</a:t>
            </a:r>
            <a:r>
              <a:rPr lang="en-US" altLang="zh-CN" sz="1400" b="1" dirty="0">
                <a:solidFill>
                  <a:srgbClr val="FF0000"/>
                </a:solidFill>
                <a:cs typeface="Arial" panose="020B0604020202020204" pitchFamily="34" charset="0"/>
                <a:sym typeface="+mn-ea"/>
              </a:rPr>
              <a:t>TR </a:t>
            </a:r>
            <a:r>
              <a:rPr lang="en-US" altLang="zh-CN" sz="1400" dirty="0">
                <a:solidFill>
                  <a:srgbClr val="FF0000"/>
                </a:solidFill>
                <a:cs typeface="Arial" panose="020B0604020202020204" pitchFamily="34" charset="0"/>
                <a:sym typeface="+mn-ea"/>
              </a:rPr>
              <a:t>451, </a:t>
            </a:r>
            <a:r>
              <a:rPr lang="en-US" altLang="zh-CN" sz="1400" b="1" dirty="0">
                <a:solidFill>
                  <a:srgbClr val="FF0000"/>
                </a:solidFill>
                <a:cs typeface="Arial" panose="020B0604020202020204" pitchFamily="34" charset="0"/>
                <a:sym typeface="+mn-ea"/>
              </a:rPr>
              <a:t>PD </a:t>
            </a:r>
            <a:r>
              <a:rPr lang="en-US" altLang="zh-CN" sz="1400" dirty="0">
                <a:solidFill>
                  <a:srgbClr val="FF0000"/>
                </a:solidFill>
                <a:cs typeface="Arial" panose="020B0604020202020204" pitchFamily="34" charset="0"/>
                <a:sym typeface="+mn-ea"/>
              </a:rPr>
              <a:t>452) </a:t>
            </a:r>
            <a:r>
              <a:rPr lang="en-US" altLang="zh-CN" sz="1400" dirty="0">
                <a:ea typeface="宋体" panose="02010600030101010101" pitchFamily="2" charset="-122"/>
                <a:cs typeface="Arial" panose="020B0604020202020204" pitchFamily="34" charset="0"/>
                <a:sym typeface="+mn-ea"/>
              </a:rPr>
              <a:t>Dependencies </a:t>
            </a:r>
            <a:r>
              <a:rPr lang="en-US" altLang="zh-CN" sz="1400" dirty="0">
                <a:solidFill>
                  <a:srgbClr val="FF0000"/>
                </a:solidFill>
                <a:cs typeface="Arial" panose="020B0604020202020204" pitchFamily="34" charset="0"/>
                <a:sym typeface="+mn-ea"/>
              </a:rPr>
              <a:t>(563)</a:t>
            </a:r>
            <a:r>
              <a:rPr lang="en-US" altLang="zh-CN" sz="1400" dirty="0">
                <a:ea typeface="宋体" panose="02010600030101010101" pitchFamily="2" charset="-122"/>
                <a:cs typeface="Arial" panose="020B0604020202020204" pitchFamily="34" charset="0"/>
                <a:sym typeface="+mn-ea"/>
              </a:rPr>
              <a:t>and Planning </a:t>
            </a:r>
            <a:r>
              <a:rPr lang="en-US" altLang="zh-CN" sz="1400" dirty="0">
                <a:solidFill>
                  <a:srgbClr val="FF0000"/>
                </a:solidFill>
                <a:cs typeface="Arial" panose="020B0604020202020204" pitchFamily="34" charset="0"/>
                <a:sym typeface="+mn-ea"/>
              </a:rPr>
              <a:t>(</a:t>
            </a:r>
            <a:r>
              <a:rPr lang="en-US" altLang="zh-CN" sz="1400" b="1" dirty="0">
                <a:solidFill>
                  <a:srgbClr val="FF0000"/>
                </a:solidFill>
                <a:cs typeface="Arial" panose="020B0604020202020204" pitchFamily="34" charset="0"/>
                <a:sym typeface="+mn-ea"/>
              </a:rPr>
              <a:t>WP </a:t>
            </a:r>
            <a:r>
              <a:rPr lang="en-US" altLang="zh-CN" sz="1400" dirty="0">
                <a:solidFill>
                  <a:srgbClr val="FF0000"/>
                </a:solidFill>
                <a:cs typeface="Arial" panose="020B0604020202020204" pitchFamily="34" charset="0"/>
                <a:sym typeface="+mn-ea"/>
              </a:rPr>
              <a:t>541)</a:t>
            </a:r>
            <a:endParaRPr lang="en-US" altLang="zh-CN" sz="1400" dirty="0">
              <a:ea typeface="宋体" panose="02010600030101010101" pitchFamily="2" charset="-122"/>
              <a:cs typeface="Arial" panose="020B0604020202020204" pitchFamily="34" charset="0"/>
              <a:sym typeface="+mn-ea"/>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Channel Characteristics </a:t>
            </a:r>
            <a:r>
              <a:rPr lang="en-US" altLang="zh-CN" sz="1400" dirty="0">
                <a:solidFill>
                  <a:srgbClr val="FF0000"/>
                </a:solidFill>
                <a:cs typeface="Arial" panose="020B0604020202020204" pitchFamily="34" charset="0"/>
                <a:sym typeface="+mn-ea"/>
              </a:rPr>
              <a:t>(561, 592, </a:t>
            </a:r>
            <a:r>
              <a:rPr lang="en-US" altLang="zh-CN" sz="1400" b="1" dirty="0">
                <a:solidFill>
                  <a:srgbClr val="FF0000"/>
                </a:solidFill>
                <a:cs typeface="Arial" panose="020B0604020202020204" pitchFamily="34" charset="0"/>
                <a:sym typeface="+mn-ea"/>
              </a:rPr>
              <a:t>Draft LS</a:t>
            </a:r>
            <a:r>
              <a:rPr lang="en-US" altLang="zh-CN" sz="1400" dirty="0">
                <a:solidFill>
                  <a:srgbClr val="FF0000"/>
                </a:solidFill>
                <a:cs typeface="Arial" panose="020B0604020202020204" pitchFamily="34" charset="0"/>
                <a:sym typeface="+mn-ea"/>
              </a:rPr>
              <a:t> 562)</a:t>
            </a:r>
            <a:endParaRPr lang="en-US" altLang="zh-CN" sz="1400" dirty="0">
              <a:ea typeface="宋体" panose="02010600030101010101" pitchFamily="2" charset="-122"/>
              <a:cs typeface="Arial" panose="020B0604020202020204" pitchFamily="34" charset="0"/>
              <a:sym typeface="+mn-ea"/>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Existing Technology </a:t>
            </a:r>
            <a:r>
              <a:rPr lang="en-US" altLang="zh-CN" sz="1400" dirty="0">
                <a:solidFill>
                  <a:srgbClr val="FF0000"/>
                </a:solidFill>
                <a:cs typeface="Arial" panose="020B0604020202020204" pitchFamily="34" charset="0"/>
                <a:sym typeface="+mn-ea"/>
              </a:rPr>
              <a:t>(565)</a:t>
            </a:r>
            <a:endParaRPr lang="en-US" altLang="zh-CN" sz="14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400" dirty="0">
                <a:ea typeface="宋体" panose="02010600030101010101" pitchFamily="2" charset="-122"/>
                <a:cs typeface="Arial" panose="020B0604020202020204" pitchFamily="34" charset="0"/>
                <a:sym typeface="+mn-ea"/>
              </a:rPr>
              <a:t>Mouth-to-Ear Delay </a:t>
            </a:r>
            <a:r>
              <a:rPr lang="en-US" altLang="zh-CN" sz="1400" dirty="0">
                <a:solidFill>
                  <a:srgbClr val="FF0000"/>
                </a:solidFill>
                <a:cs typeface="Arial" panose="020B0604020202020204" pitchFamily="34" charset="0"/>
                <a:sym typeface="+mn-ea"/>
              </a:rPr>
              <a:t>(564)</a:t>
            </a:r>
            <a:endParaRPr lang="en-US" altLang="zh-CN" sz="1400" dirty="0">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400" dirty="0">
                <a:cs typeface="Arial" panose="020B0604020202020204" pitchFamily="34" charset="0"/>
                <a:sym typeface="+mn-ea"/>
              </a:rPr>
              <a:t>Non-Technical Discussion </a:t>
            </a:r>
            <a:r>
              <a:rPr lang="en-US" altLang="zh-CN" sz="1400" dirty="0">
                <a:solidFill>
                  <a:srgbClr val="FF0000"/>
                </a:solidFill>
                <a:cs typeface="Arial" panose="020B0604020202020204" pitchFamily="34" charset="0"/>
                <a:sym typeface="+mn-ea"/>
              </a:rPr>
              <a:t>(534)</a:t>
            </a:r>
            <a:endParaRPr lang="zh-CN" altLang="en-US" sz="1400" dirty="0">
              <a:ea typeface="宋体" panose="02010600030101010101" pitchFamily="2" charset="-122"/>
              <a:cs typeface="Arial" panose="020B0604020202020204" pitchFamily="34" charset="0"/>
            </a:endParaRPr>
          </a:p>
          <a:p>
            <a:pPr marL="0" marR="0" indent="0">
              <a:spcBef>
                <a:spcPts val="0"/>
              </a:spcBef>
              <a:spcAft>
                <a:spcPts val="0"/>
              </a:spcAft>
              <a:buNone/>
            </a:pPr>
            <a:endParaRPr lang="en-US" sz="1400" dirty="0">
              <a:effectLst/>
              <a:ea typeface="Times New Roman" panose="02020603050405020304" pitchFamily="18" charset="0"/>
            </a:endParaRPr>
          </a:p>
          <a:p>
            <a:pPr marL="342900" marR="0" lvl="0" indent="-342900" fontAlgn="auto" hangingPunct="1">
              <a:spcBef>
                <a:spcPts val="0"/>
              </a:spcBef>
              <a:spcAft>
                <a:spcPts val="0"/>
              </a:spcAft>
              <a:buFont typeface="+mj-lt"/>
              <a:buAutoNum type="alphaUcPeriod"/>
            </a:pPr>
            <a:endParaRPr lang="en-US" sz="1200" dirty="0">
              <a:effectLst/>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Rel-19 Work Items </a:t>
            </a:r>
          </a:p>
          <a:p>
            <a:pPr lvl="1">
              <a:lnSpc>
                <a:spcPct val="90000"/>
              </a:lnSpc>
              <a:spcBef>
                <a:spcPts val="500"/>
              </a:spcBef>
            </a:pPr>
            <a:r>
              <a:rPr lang="en-US" altLang="en-US" sz="1600" dirty="0"/>
              <a:t>Status at the end of SA#107 (and SA4#131) </a:t>
            </a:r>
          </a:p>
          <a:p>
            <a:pPr lvl="1">
              <a:lnSpc>
                <a:spcPct val="90000"/>
              </a:lnSpc>
              <a:spcBef>
                <a:spcPts val="500"/>
              </a:spcBef>
            </a:pPr>
            <a:r>
              <a:rPr lang="en-US" altLang="en-US" sz="1600" dirty="0"/>
              <a:t>Rapporteur’s progress report since SA4#131</a:t>
            </a:r>
            <a:endParaRPr lang="en-US" altLang="en-US" sz="2000" dirty="0"/>
          </a:p>
          <a:p>
            <a:pPr>
              <a:lnSpc>
                <a:spcPct val="90000"/>
              </a:lnSpc>
              <a:spcBef>
                <a:spcPts val="500"/>
              </a:spcBef>
            </a:pPr>
            <a:r>
              <a:rPr lang="en-US" altLang="en-US" sz="2000" dirty="0"/>
              <a:t>Study Items </a:t>
            </a:r>
          </a:p>
          <a:p>
            <a:pPr lvl="1">
              <a:lnSpc>
                <a:spcPct val="90000"/>
              </a:lnSpc>
              <a:spcBef>
                <a:spcPts val="500"/>
              </a:spcBef>
            </a:pPr>
            <a:r>
              <a:rPr lang="en-US" altLang="en-US" sz="1600" dirty="0"/>
              <a:t>Status at the end of SA#107 (and SA4#131)</a:t>
            </a:r>
          </a:p>
          <a:p>
            <a:pPr lvl="1">
              <a:lnSpc>
                <a:spcPct val="90000"/>
              </a:lnSpc>
              <a:spcBef>
                <a:spcPts val="500"/>
              </a:spcBef>
            </a:pPr>
            <a:r>
              <a:rPr lang="en-US" altLang="en-US" sz="1600" dirty="0"/>
              <a:t>Rapporteur’s progress report </a:t>
            </a:r>
            <a:r>
              <a:rPr lang="en-US" altLang="en-US" sz="1600"/>
              <a:t>since SA4#131</a:t>
            </a:r>
            <a:endParaRPr lang="en-US" altLang="en-US" sz="1600" b="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Rel-19 Work Items – after SA#107 (SA4#131)</a:t>
            </a:r>
          </a:p>
        </p:txBody>
      </p:sp>
      <p:graphicFrame>
        <p:nvGraphicFramePr>
          <p:cNvPr id="5" name="Table 4">
            <a:extLst>
              <a:ext uri="{FF2B5EF4-FFF2-40B4-BE49-F238E27FC236}">
                <a16:creationId xmlns:a16="http://schemas.microsoft.com/office/drawing/2014/main" id="{4067E882-8E71-CB2F-15CD-F986FF06B555}"/>
              </a:ext>
            </a:extLst>
          </p:cNvPr>
          <p:cNvGraphicFramePr>
            <a:graphicFrameLocks noGrp="1"/>
          </p:cNvGraphicFramePr>
          <p:nvPr>
            <p:extLst>
              <p:ext uri="{D42A27DB-BD31-4B8C-83A1-F6EECF244321}">
                <p14:modId xmlns:p14="http://schemas.microsoft.com/office/powerpoint/2010/main" val="179209256"/>
              </p:ext>
            </p:extLst>
          </p:nvPr>
        </p:nvGraphicFramePr>
        <p:xfrm>
          <a:off x="836794" y="1732845"/>
          <a:ext cx="10238474" cy="294898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4"/>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35%</a:t>
                      </a:r>
                    </a:p>
                  </a:txBody>
                  <a:tcPr marL="36001" marR="36001" marT="0" marB="0" anchor="b"/>
                </a:tc>
                <a:tc>
                  <a:txBody>
                    <a:bodyPr/>
                    <a:lstStyle/>
                    <a:p>
                      <a:pPr algn="r">
                        <a:lnSpc>
                          <a:spcPct val="107000"/>
                        </a:lnSpc>
                        <a:spcAft>
                          <a:spcPts val="800"/>
                        </a:spcAft>
                      </a:pPr>
                      <a:r>
                        <a:rPr lang="en-GB" sz="1100" dirty="0">
                          <a:solidFill>
                            <a:srgbClr val="FF0000"/>
                          </a:solidFill>
                        </a:rPr>
                        <a:t>Revised WID</a:t>
                      </a: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6"/>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899284545"/>
                  </a:ext>
                </a:extLst>
              </a:tr>
              <a:tr h="320733">
                <a:tc>
                  <a:txBody>
                    <a:bodyPr/>
                    <a:lstStyle/>
                    <a:p>
                      <a:pPr algn="r" fontAlgn="b"/>
                      <a:r>
                        <a:rPr lang="en-US" sz="1100" b="1" dirty="0">
                          <a:latin typeface="+mn-lt"/>
                        </a:rPr>
                        <a:t>1070056</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SP-250264</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519068390"/>
                  </a:ext>
                </a:extLst>
              </a:tr>
              <a:tr h="320733">
                <a:tc>
                  <a:txBody>
                    <a:bodyPr/>
                    <a:lstStyle/>
                    <a:p>
                      <a:pPr algn="r" fontAlgn="b"/>
                      <a:r>
                        <a:rPr lang="en-US" sz="1100" b="1" dirty="0">
                          <a:latin typeface="+mn-lt"/>
                        </a:rPr>
                        <a:t>1070057</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9"/>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a:t>
                      </a:r>
                    </a:p>
                  </a:txBody>
                  <a:tcPr marL="36001" marR="36001" marT="0" marB="0" anchor="b"/>
                </a:tc>
                <a:tc>
                  <a:txBody>
                    <a:bodyPr/>
                    <a:lstStyle/>
                    <a:p>
                      <a:pPr algn="r">
                        <a:lnSpc>
                          <a:spcPct val="107000"/>
                        </a:lnSpc>
                        <a:spcAft>
                          <a:spcPts val="800"/>
                        </a:spcAft>
                      </a:pPr>
                      <a:r>
                        <a:rPr lang="en-GB" sz="1100" b="0" dirty="0">
                          <a:solidFill>
                            <a:srgbClr val="FF0000"/>
                          </a:solidFill>
                          <a:latin typeface="+mn-lt"/>
                        </a:rPr>
                        <a:t>New WID</a:t>
                      </a:r>
                    </a:p>
                  </a:txBody>
                  <a:tcPr marL="36001" marR="36001" marT="0" marB="0" anchor="b"/>
                </a:tc>
                <a:extLst>
                  <a:ext uri="{0D108BD9-81ED-4DB2-BD59-A6C34878D82A}">
                    <a16:rowId xmlns:a16="http://schemas.microsoft.com/office/drawing/2014/main" val="3787365705"/>
                  </a:ext>
                </a:extLst>
              </a:tr>
            </a:tbl>
          </a:graphicData>
        </a:graphic>
      </p:graphicFrame>
    </p:spTree>
    <p:extLst>
      <p:ext uri="{BB962C8B-B14F-4D97-AF65-F5344CB8AC3E}">
        <p14:creationId xmlns:p14="http://schemas.microsoft.com/office/powerpoint/2010/main" val="357950677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Video Operating Points - Harmonization and Stereo MV-HEVC (VOPS)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Waqar Zia (</a:t>
            </a:r>
            <a:r>
              <a:rPr lang="en-US" altLang="zh-CN" sz="1600" dirty="0" err="1">
                <a:cs typeface="Arial" pitchFamily="34" charset="0"/>
              </a:rPr>
              <a:t>waqar_zia</a:t>
            </a:r>
            <a:r>
              <a:rPr lang="en-US" altLang="zh-CN" sz="1600" dirty="0">
                <a:cs typeface="Arial" pitchFamily="34" charset="0"/>
              </a:rPr>
              <a:t> (at) apple.com)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Progressed on terminology, definitions, system operating point and on stereoscopic profiles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 proposed changes during the ad hoc are accepted and further integrations are done based on input contributions.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based on further contributions to terminology, system operating points. Review proposal to </a:t>
            </a:r>
            <a:r>
              <a:rPr lang="en-US" altLang="zh-CN" sz="1400">
                <a:cs typeface="Arial" pitchFamily="34" charset="0"/>
              </a:rPr>
              <a:t>extend the work for conformance.</a:t>
            </a:r>
            <a:endParaRPr lang="en-US" altLang="zh-CN" sz="1400" dirty="0">
              <a:cs typeface="Arial" pitchFamily="34" charset="0"/>
            </a:endParaRPr>
          </a:p>
          <a:p>
            <a:pPr marL="287338" indent="-287338">
              <a:buNone/>
            </a:pPr>
            <a:endParaRPr lang="fr-FR" sz="16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SP-240060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76458362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Split Rendering over IMS</a:t>
            </a:r>
            <a:br>
              <a:rPr lang="en-US" sz="3200" dirty="0"/>
            </a:br>
            <a:r>
              <a:rPr lang="en-US" sz="3200" dirty="0"/>
              <a:t>(SR_IMS)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599209" y="2070171"/>
            <a:ext cx="11447317" cy="4607720"/>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He, Shane, Nokia Corporation, </a:t>
            </a:r>
            <a:r>
              <a:rPr lang="en-US" altLang="zh-CN" sz="1600" dirty="0">
                <a:cs typeface="Arial" pitchFamily="34" charset="0"/>
                <a:hlinkClick r:id="rId2"/>
              </a:rPr>
              <a:t>shane.he@nokia.com</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7 contributions received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1 agreed: </a:t>
            </a:r>
            <a:r>
              <a:rPr lang="en-US" sz="1400" b="1" i="0" u="sng" strike="noStrike" dirty="0">
                <a:solidFill>
                  <a:srgbClr val="0000FF"/>
                </a:solidFill>
                <a:effectLst/>
                <a:latin typeface="Arial" panose="020B0604020202020204" pitchFamily="34" charset="0"/>
                <a:hlinkClick r:id="rId3"/>
              </a:rPr>
              <a:t>S4aR250082</a:t>
            </a:r>
            <a:r>
              <a:rPr lang="en-US" sz="1400" dirty="0"/>
              <a:t>   it was agreed to add the static profile in 4.5.1 </a:t>
            </a:r>
          </a:p>
          <a:p>
            <a:pPr marL="1087438" lvl="2" indent="-287338">
              <a:lnSpc>
                <a:spcPct val="93000"/>
              </a:lnSpc>
              <a:spcBef>
                <a:spcPct val="15000"/>
              </a:spcBef>
              <a:spcAft>
                <a:spcPct val="15000"/>
              </a:spcAft>
              <a:buSzPct val="100000"/>
              <a:tabLst>
                <a:tab pos="285750" algn="l"/>
              </a:tabLst>
              <a:defRPr/>
            </a:pPr>
            <a:r>
              <a:rPr lang="en-US" sz="1400" dirty="0"/>
              <a:t>2 endorsed: </a:t>
            </a:r>
            <a:r>
              <a:rPr lang="en-US" sz="1400" b="1" i="0" u="sng" strike="noStrike" dirty="0">
                <a:solidFill>
                  <a:srgbClr val="0000FF"/>
                </a:solidFill>
                <a:effectLst/>
                <a:latin typeface="Arial" panose="020B0604020202020204" pitchFamily="34" charset="0"/>
                <a:hlinkClick r:id="rId4"/>
              </a:rPr>
              <a:t>S4aR250073</a:t>
            </a:r>
            <a:r>
              <a:rPr lang="en-US" sz="1400" dirty="0"/>
              <a:t> , </a:t>
            </a:r>
            <a:r>
              <a:rPr lang="en-US" sz="1400" b="1" i="0" u="sng" strike="noStrike" dirty="0">
                <a:solidFill>
                  <a:srgbClr val="0000FF"/>
                </a:solidFill>
                <a:effectLst/>
                <a:latin typeface="Arial" panose="020B0604020202020204" pitchFamily="34" charset="0"/>
                <a:hlinkClick r:id="rId5"/>
              </a:rPr>
              <a:t>S4aR250090</a:t>
            </a:r>
            <a:r>
              <a:rPr lang="en-US" sz="1400" dirty="0"/>
              <a:t>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4 noted: </a:t>
            </a:r>
            <a:r>
              <a:rPr lang="en-US" sz="1400" b="1" i="0" u="sng" strike="noStrike" dirty="0">
                <a:solidFill>
                  <a:srgbClr val="0000FF"/>
                </a:solidFill>
                <a:effectLst/>
                <a:latin typeface="Arial" panose="020B0604020202020204" pitchFamily="34" charset="0"/>
                <a:hlinkClick r:id="rId6"/>
              </a:rPr>
              <a:t>S4aR250083</a:t>
            </a:r>
            <a:r>
              <a:rPr lang="en-US" sz="1400" dirty="0"/>
              <a:t> , </a:t>
            </a:r>
            <a:r>
              <a:rPr lang="en-US" sz="1400" b="1" i="0" u="sng" strike="noStrike" dirty="0">
                <a:solidFill>
                  <a:srgbClr val="0000FF"/>
                </a:solidFill>
                <a:effectLst/>
                <a:latin typeface="Arial" panose="020B0604020202020204" pitchFamily="34" charset="0"/>
                <a:hlinkClick r:id="rId7"/>
              </a:rPr>
              <a:t>S4aR250084</a:t>
            </a:r>
            <a:r>
              <a:rPr lang="en-US" sz="1400" dirty="0"/>
              <a:t> , </a:t>
            </a:r>
            <a:r>
              <a:rPr lang="en-US" sz="1400" b="1" i="0" u="sng" strike="noStrike" dirty="0">
                <a:solidFill>
                  <a:srgbClr val="0000FF"/>
                </a:solidFill>
                <a:effectLst/>
                <a:latin typeface="Arial" panose="020B0604020202020204" pitchFamily="34" charset="0"/>
                <a:hlinkClick r:id="rId8"/>
              </a:rPr>
              <a:t>S4aR250085</a:t>
            </a:r>
            <a:r>
              <a:rPr lang="en-US" sz="1400" dirty="0"/>
              <a:t> , </a:t>
            </a:r>
            <a:r>
              <a:rPr lang="en-US" sz="1400" b="1" i="0" u="sng" strike="noStrike" dirty="0">
                <a:solidFill>
                  <a:srgbClr val="0000FF"/>
                </a:solidFill>
                <a:effectLst/>
                <a:latin typeface="Arial" panose="020B0604020202020204" pitchFamily="34" charset="0"/>
                <a:hlinkClick r:id="rId9"/>
              </a:rPr>
              <a:t>S4aR250087</a:t>
            </a:r>
            <a:r>
              <a:rPr lang="en-US" sz="1400" dirty="0"/>
              <a:t> </a:t>
            </a:r>
          </a:p>
          <a:p>
            <a:pPr marL="1087438" lvl="2" indent="-287338">
              <a:lnSpc>
                <a:spcPct val="93000"/>
              </a:lnSpc>
              <a:spcBef>
                <a:spcPct val="15000"/>
              </a:spcBef>
              <a:spcAft>
                <a:spcPct val="15000"/>
              </a:spcAft>
              <a:buSzPct val="100000"/>
              <a:tabLst>
                <a:tab pos="285750" algn="l"/>
              </a:tabLst>
              <a:defRPr/>
            </a:pPr>
            <a:r>
              <a:rPr lang="en-US" altLang="zh-CN" sz="1400" dirty="0">
                <a:cs typeface="Arial" pitchFamily="34" charset="0"/>
              </a:rPr>
              <a:t>2 contributions also proceeded during an offline session (1700-1800 CEST, 7</a:t>
            </a:r>
            <a:r>
              <a:rPr lang="en-US" altLang="zh-CN" sz="1400" baseline="30000" dirty="0">
                <a:cs typeface="Arial" pitchFamily="34" charset="0"/>
              </a:rPr>
              <a:t>th</a:t>
            </a:r>
            <a:r>
              <a:rPr lang="en-US" altLang="zh-CN" sz="1400" dirty="0">
                <a:cs typeface="Arial" pitchFamily="34" charset="0"/>
              </a:rPr>
              <a:t> April): </a:t>
            </a:r>
            <a:r>
              <a:rPr lang="en-US" sz="1400" b="1" i="0" u="sng" strike="noStrike" dirty="0">
                <a:solidFill>
                  <a:srgbClr val="0000FF"/>
                </a:solidFill>
                <a:effectLst/>
                <a:latin typeface="Arial" panose="020B0604020202020204" pitchFamily="34" charset="0"/>
                <a:hlinkClick r:id="rId5"/>
              </a:rPr>
              <a:t>S4aR250090</a:t>
            </a:r>
            <a:r>
              <a:rPr lang="en-US" sz="1400" dirty="0"/>
              <a:t> on MF profiles and </a:t>
            </a:r>
            <a:r>
              <a:rPr lang="en-US" sz="1400" b="1" i="0" u="sng" strike="noStrike" dirty="0">
                <a:solidFill>
                  <a:srgbClr val="0000FF"/>
                </a:solidFill>
                <a:effectLst/>
                <a:latin typeface="Arial" panose="020B0604020202020204" pitchFamily="34" charset="0"/>
                <a:hlinkClick r:id="rId6"/>
              </a:rPr>
              <a:t>S4aR250083</a:t>
            </a:r>
            <a:r>
              <a:rPr lang="en-US" sz="1400" dirty="0"/>
              <a:t> draft LS to SA2/CT4 regarding MF capabilities. Revisions are expected to be submitted for the coming SA4 meeting to further decision.  </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  None.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submitted contributions and incorporate these into TS 26.567 : </a:t>
            </a:r>
            <a:r>
              <a:rPr lang="en-US" sz="1400" b="1" i="0" u="sng" strike="noStrike" dirty="0">
                <a:solidFill>
                  <a:srgbClr val="0000FF"/>
                </a:solidFill>
                <a:effectLst/>
                <a:latin typeface="Arial" panose="020B0604020202020204" pitchFamily="34" charset="0"/>
                <a:hlinkClick r:id="rId10"/>
              </a:rPr>
              <a:t>S4-250455</a:t>
            </a:r>
            <a:r>
              <a:rPr lang="en-US" sz="1400" dirty="0"/>
              <a:t> , </a:t>
            </a:r>
            <a:r>
              <a:rPr lang="en-US" sz="1400" b="1" i="0" u="sng" strike="noStrike" dirty="0">
                <a:solidFill>
                  <a:srgbClr val="0000FF"/>
                </a:solidFill>
                <a:effectLst/>
                <a:latin typeface="Arial" panose="020B0604020202020204" pitchFamily="34" charset="0"/>
                <a:hlinkClick r:id="rId11"/>
              </a:rPr>
              <a:t>S4-250499</a:t>
            </a:r>
            <a:r>
              <a:rPr lang="en-US" sz="1400" dirty="0"/>
              <a:t> , </a:t>
            </a:r>
            <a:r>
              <a:rPr lang="en-US" sz="1400" b="1" i="0" u="sng" strike="noStrike" dirty="0">
                <a:solidFill>
                  <a:srgbClr val="0000FF"/>
                </a:solidFill>
                <a:effectLst/>
                <a:latin typeface="Arial" panose="020B0604020202020204" pitchFamily="34" charset="0"/>
                <a:hlinkClick r:id="rId12"/>
              </a:rPr>
              <a:t>S4-250518</a:t>
            </a:r>
            <a:r>
              <a:rPr lang="en-US" sz="1400" dirty="0"/>
              <a:t> ,</a:t>
            </a:r>
            <a:r>
              <a:rPr lang="en-US" sz="1400" b="1" i="0" u="sng" strike="noStrike" dirty="0">
                <a:solidFill>
                  <a:srgbClr val="0000FF"/>
                </a:solidFill>
                <a:effectLst/>
                <a:latin typeface="Arial" panose="020B0604020202020204" pitchFamily="34" charset="0"/>
                <a:hlinkClick r:id="rId13"/>
              </a:rPr>
              <a:t> S4-250519</a:t>
            </a:r>
            <a:r>
              <a:rPr lang="en-US" sz="1400" dirty="0"/>
              <a:t> , </a:t>
            </a:r>
            <a:r>
              <a:rPr lang="en-US" sz="1400" b="1" i="0" u="sng" strike="noStrike" dirty="0">
                <a:solidFill>
                  <a:srgbClr val="0000FF"/>
                </a:solidFill>
                <a:effectLst/>
                <a:latin typeface="Arial" panose="020B0604020202020204" pitchFamily="34" charset="0"/>
                <a:hlinkClick r:id="rId14"/>
              </a:rPr>
              <a:t>S4-250520</a:t>
            </a:r>
            <a:r>
              <a:rPr lang="en-US" sz="1400" dirty="0"/>
              <a:t> , </a:t>
            </a:r>
            <a:r>
              <a:rPr lang="en-US" sz="1400" b="1" i="0" u="sng" strike="noStrike" dirty="0">
                <a:solidFill>
                  <a:srgbClr val="0000FF"/>
                </a:solidFill>
                <a:effectLst/>
                <a:latin typeface="Arial" panose="020B0604020202020204" pitchFamily="34" charset="0"/>
                <a:hlinkClick r:id="rId15"/>
              </a:rPr>
              <a:t>S4-250521</a:t>
            </a:r>
            <a:r>
              <a:rPr lang="en-US" sz="1400" dirty="0"/>
              <a:t> , </a:t>
            </a:r>
            <a:r>
              <a:rPr lang="en-US" sz="1400" b="1" i="0" u="sng" strike="noStrike" dirty="0">
                <a:solidFill>
                  <a:srgbClr val="0000FF"/>
                </a:solidFill>
                <a:effectLst/>
                <a:latin typeface="Arial" panose="020B0604020202020204" pitchFamily="34" charset="0"/>
                <a:hlinkClick r:id="rId16"/>
              </a:rPr>
              <a:t>S4-250523</a:t>
            </a:r>
            <a:r>
              <a:rPr lang="en-US" sz="1400" dirty="0"/>
              <a:t> , </a:t>
            </a:r>
            <a:r>
              <a:rPr lang="en-US" sz="1400" b="1" i="0" u="sng" strike="noStrike" dirty="0">
                <a:solidFill>
                  <a:srgbClr val="0000FF"/>
                </a:solidFill>
                <a:effectLst/>
                <a:latin typeface="Arial" panose="020B0604020202020204" pitchFamily="34" charset="0"/>
                <a:hlinkClick r:id="rId17"/>
              </a:rPr>
              <a:t>S4-250537</a:t>
            </a:r>
            <a:r>
              <a:rPr lang="en-US" sz="1400" dirty="0"/>
              <a:t> , </a:t>
            </a:r>
            <a:r>
              <a:rPr lang="en-US" sz="1400" b="1" i="0" u="sng" strike="noStrike" dirty="0">
                <a:solidFill>
                  <a:srgbClr val="0000FF"/>
                </a:solidFill>
                <a:effectLst/>
                <a:latin typeface="Arial" panose="020B0604020202020204" pitchFamily="34" charset="0"/>
                <a:hlinkClick r:id="rId18"/>
              </a:rPr>
              <a:t>S4-250543</a:t>
            </a:r>
            <a:r>
              <a:rPr lang="en-US" sz="1400" dirty="0"/>
              <a:t> , </a:t>
            </a:r>
            <a:r>
              <a:rPr lang="en-US" sz="1400" b="1" i="0" u="sng" strike="noStrike" dirty="0">
                <a:solidFill>
                  <a:srgbClr val="0000FF"/>
                </a:solidFill>
                <a:effectLst/>
                <a:latin typeface="Arial" panose="020B0604020202020204" pitchFamily="34" charset="0"/>
                <a:hlinkClick r:id="rId19"/>
              </a:rPr>
              <a:t>S4-250544</a:t>
            </a:r>
            <a:r>
              <a:rPr lang="en-US" sz="1400" dirty="0"/>
              <a:t> </a:t>
            </a:r>
            <a:r>
              <a:rPr lang="en-US" altLang="zh-CN" sz="1400" dirty="0">
                <a:cs typeface="Arial" pitchFamily="34" charset="0"/>
              </a:rPr>
              <a:t> </a:t>
            </a:r>
            <a:r>
              <a:rPr lang="en-US" sz="1400" dirty="0"/>
              <a:t>(10 incl. updated draft TS 26.567 and a draft LS) </a:t>
            </a:r>
            <a:endParaRPr lang="en-US" altLang="zh-CN" sz="12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Progress the work on MF profiles, configuration, metadata format, etc., of split rendering over IMS, improve the quality of TS.  </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algn="r" fontAlgn="b"/>
                      <a:r>
                        <a:rPr lang="en-US" sz="1100" dirty="0">
                          <a:solidFill>
                            <a:schemeClr val="tx1"/>
                          </a:solidFill>
                        </a:rPr>
                        <a:t>6/6/2025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20"/>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4901627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651932" y="228600"/>
            <a:ext cx="9385779" cy="1143000"/>
          </a:xfrm>
        </p:spPr>
        <p:txBody>
          <a:bodyPr/>
          <a:lstStyle/>
          <a:p>
            <a:pPr fontAlgn="b"/>
            <a:r>
              <a:rPr lang="en-US" sz="3200" dirty="0"/>
              <a:t>Terminal Audio quality performance and Test methods for Immersive Audio Services, Phase 2 (ATIAS_Ph2)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Jan Reimes, HEAD acoustics GmbH, jan.reimes@head-acoustics.com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and discussion on classification of UE capture types (transparent vs noise reduced) &amp; possible impact on UE testing (</a:t>
            </a:r>
            <a:r>
              <a:rPr lang="en-US" altLang="zh-CN" sz="1400" dirty="0">
                <a:cs typeface="Arial" pitchFamily="34" charset="0"/>
                <a:hlinkClick r:id="rId2"/>
              </a:rPr>
              <a:t>S4aA250014</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Proposed UE classification test method was not found to be suitable and should be reconsidered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Delegates were invited to submit further inputs on this topic for SA4#131-bis-e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on definitions for different UE capture types (</a:t>
            </a:r>
            <a:r>
              <a:rPr lang="en-US" altLang="zh-CN" sz="1400" dirty="0">
                <a:cs typeface="Arial" pitchFamily="34" charset="0"/>
                <a:hlinkClick r:id="rId3"/>
              </a:rPr>
              <a:t>S4-250597</a:t>
            </a:r>
            <a:r>
              <a:rPr lang="en-US" altLang="zh-CN" sz="1400" dirty="0">
                <a:cs typeface="Arial" pitchFamily="34" charset="0"/>
              </a:rPr>
              <a:t>) </a:t>
            </a:r>
            <a:r>
              <a:rPr lang="en-US" altLang="zh-CN" sz="1400" dirty="0">
                <a:cs typeface="Arial" pitchFamily="34" charset="0"/>
                <a:sym typeface="Wingdings" panose="05000000000000000000" pitchFamily="2" charset="2"/>
              </a:rPr>
              <a:t> candidate </a:t>
            </a:r>
            <a:r>
              <a:rPr lang="en-US" altLang="zh-CN" sz="1400" dirty="0">
                <a:cs typeface="Arial" pitchFamily="34" charset="0"/>
              </a:rPr>
              <a:t>for </a:t>
            </a:r>
            <a:r>
              <a:rPr lang="en-US" altLang="zh-CN" sz="1400" dirty="0" err="1">
                <a:cs typeface="Arial" pitchFamily="34" charset="0"/>
              </a:rPr>
              <a:t>PDoc</a:t>
            </a:r>
            <a:r>
              <a:rPr lang="en-US" altLang="zh-CN" sz="1400" dirty="0">
                <a:cs typeface="Arial" pitchFamily="34" charset="0"/>
              </a:rPr>
              <a:t> ATIAS-2 (and later in TS 26.260)</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Additional proposal for a new SDP parameter indicating </a:t>
            </a:r>
            <a:r>
              <a:rPr lang="en-US" altLang="zh-CN" sz="1400">
                <a:cs typeface="Arial" pitchFamily="34" charset="0"/>
              </a:rPr>
              <a:t>the capture type (</a:t>
            </a:r>
            <a:r>
              <a:rPr lang="en-US" altLang="zh-CN" sz="1400">
                <a:cs typeface="Arial" pitchFamily="34" charset="0"/>
                <a:sym typeface="Wingdings" panose="05000000000000000000" pitchFamily="2" charset="2"/>
              </a:rPr>
              <a:t> would be part of </a:t>
            </a:r>
            <a:r>
              <a:rPr lang="en-US" altLang="zh-CN" sz="1400">
                <a:cs typeface="Arial" pitchFamily="34" charset="0"/>
              </a:rPr>
              <a:t>IVAS_Ph2)</a:t>
            </a: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34834705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651932" y="228600"/>
            <a:ext cx="9385779" cy="1143000"/>
          </a:xfrm>
        </p:spPr>
        <p:txBody>
          <a:bodyPr/>
          <a:lstStyle/>
          <a:p>
            <a:pPr fontAlgn="b"/>
            <a:r>
              <a:rPr lang="en-US" sz="3200" dirty="0"/>
              <a:t>Terminal Audio quality performance and Test methods for Immersive Audio Services, Phase 2 (ATIAS_Ph2)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Jan Reimes, HEAD acoustics GmbH, jan.reimes@head-acoustics.com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and discussion on classification of UE capture types (transparent vs noise reduced) &amp; possible impact on UE testing (</a:t>
            </a:r>
            <a:r>
              <a:rPr lang="en-US" altLang="zh-CN" sz="1400" dirty="0">
                <a:cs typeface="Arial" pitchFamily="34" charset="0"/>
                <a:hlinkClick r:id="rId2"/>
              </a:rPr>
              <a:t>S4aA250014</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Proposed UE classification test method was not found to be suitable and should be reconsidered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Delegates were invited to submit further inputs on this topic for SA4#131-bis-e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Input on definitions for different UE capture types (</a:t>
            </a:r>
            <a:r>
              <a:rPr lang="en-US" altLang="zh-CN" sz="1400" dirty="0">
                <a:cs typeface="Arial" pitchFamily="34" charset="0"/>
                <a:hlinkClick r:id="rId3"/>
              </a:rPr>
              <a:t>S4-250597</a:t>
            </a:r>
            <a:r>
              <a:rPr lang="en-US" altLang="zh-CN" sz="1400" dirty="0">
                <a:cs typeface="Arial" pitchFamily="34" charset="0"/>
              </a:rPr>
              <a:t>) </a:t>
            </a:r>
            <a:r>
              <a:rPr lang="en-US" altLang="zh-CN" sz="1400" dirty="0">
                <a:cs typeface="Arial" pitchFamily="34" charset="0"/>
                <a:sym typeface="Wingdings" panose="05000000000000000000" pitchFamily="2" charset="2"/>
              </a:rPr>
              <a:t> candidate </a:t>
            </a:r>
            <a:r>
              <a:rPr lang="en-US" altLang="zh-CN" sz="1400" dirty="0">
                <a:cs typeface="Arial" pitchFamily="34" charset="0"/>
              </a:rPr>
              <a:t>for </a:t>
            </a:r>
            <a:r>
              <a:rPr lang="en-US" altLang="zh-CN" sz="1400" dirty="0" err="1">
                <a:cs typeface="Arial" pitchFamily="34" charset="0"/>
              </a:rPr>
              <a:t>PDoc</a:t>
            </a:r>
            <a:r>
              <a:rPr lang="en-US" altLang="zh-CN" sz="1400" dirty="0">
                <a:cs typeface="Arial" pitchFamily="34" charset="0"/>
              </a:rPr>
              <a:t> ATIAS-2 (and later in TS 26.260)</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Additional proposal for a new SDP parameter indicating </a:t>
            </a:r>
            <a:r>
              <a:rPr lang="en-US" altLang="zh-CN" sz="1400">
                <a:cs typeface="Arial" pitchFamily="34" charset="0"/>
              </a:rPr>
              <a:t>the capture type (</a:t>
            </a:r>
            <a:r>
              <a:rPr lang="en-US" altLang="zh-CN" sz="1400">
                <a:cs typeface="Arial" pitchFamily="34" charset="0"/>
                <a:sym typeface="Wingdings" panose="05000000000000000000" pitchFamily="2" charset="2"/>
              </a:rPr>
              <a:t> would be part of </a:t>
            </a:r>
            <a:r>
              <a:rPr lang="en-US" altLang="zh-CN" sz="1400">
                <a:cs typeface="Arial" pitchFamily="34" charset="0"/>
              </a:rPr>
              <a:t>IVAS_Ph2)</a:t>
            </a:r>
            <a:endParaRPr lang="en-US" altLang="zh-CN" sz="1400" dirty="0">
              <a:cs typeface="Arial" pitchFamily="34" charset="0"/>
            </a:endParaRP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25%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59805085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A6B2-D9DF-54DE-FC1B-50290C73B8B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70F42-BF21-BB85-4EAF-9DB7710C9C39}"/>
              </a:ext>
            </a:extLst>
          </p:cNvPr>
          <p:cNvSpPr>
            <a:spLocks noGrp="1"/>
          </p:cNvSpPr>
          <p:nvPr>
            <p:ph type="title"/>
          </p:nvPr>
        </p:nvSpPr>
        <p:spPr>
          <a:xfrm>
            <a:off x="651932" y="228600"/>
            <a:ext cx="9385779" cy="1143000"/>
          </a:xfrm>
        </p:spPr>
        <p:txBody>
          <a:bodyPr/>
          <a:lstStyle/>
          <a:p>
            <a:pPr fontAlgn="b"/>
            <a:r>
              <a:rPr lang="en-US" sz="3200" b="0" dirty="0">
                <a:latin typeface="+mn-lt"/>
              </a:rPr>
              <a:t>Diverse audio Capturing System for UEs</a:t>
            </a:r>
            <a:r>
              <a:rPr lang="en-US" sz="3200" dirty="0"/>
              <a:t> </a:t>
            </a:r>
            <a:br>
              <a:rPr lang="en-US" sz="3200" dirty="0"/>
            </a:br>
            <a:r>
              <a:rPr lang="en-US" sz="3200" dirty="0"/>
              <a:t>(</a:t>
            </a:r>
            <a:r>
              <a:rPr lang="en-US" sz="3200" b="0" dirty="0" err="1">
                <a:latin typeface="+mn-lt"/>
              </a:rPr>
              <a:t>DaCAS</a:t>
            </a:r>
            <a:r>
              <a:rPr lang="en-US" sz="3200" dirty="0"/>
              <a:t>)</a:t>
            </a:r>
          </a:p>
        </p:txBody>
      </p:sp>
      <p:sp>
        <p:nvSpPr>
          <p:cNvPr id="3" name="Espace réservé du contenu 2">
            <a:extLst>
              <a:ext uri="{FF2B5EF4-FFF2-40B4-BE49-F238E27FC236}">
                <a16:creationId xmlns:a16="http://schemas.microsoft.com/office/drawing/2014/main" id="{1563E33A-6098-609D-8644-913FEC9FFFB5}"/>
              </a:ext>
            </a:extLst>
          </p:cNvPr>
          <p:cNvSpPr>
            <a:spLocks noGrp="1"/>
          </p:cNvSpPr>
          <p:nvPr>
            <p:ph idx="1"/>
          </p:nvPr>
        </p:nvSpPr>
        <p:spPr>
          <a:xfrm>
            <a:off x="561975" y="2152721"/>
            <a:ext cx="11068050" cy="4229029"/>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Wang Bin, Xiaomi Technology, </a:t>
            </a:r>
            <a:r>
              <a:rPr lang="de-DE" altLang="zh-CN" sz="1600" dirty="0">
                <a:cs typeface="Arial" pitchFamily="34" charset="0"/>
                <a:hlinkClick r:id="rId2"/>
              </a:rPr>
              <a:t>wangbin23@xiaomi.com</a:t>
            </a:r>
            <a:r>
              <a:rPr lang="de-DE" altLang="zh-CN" sz="1600" dirty="0">
                <a:cs typeface="Arial" pitchFamily="34" charset="0"/>
              </a:rPr>
              <a:t> </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t>There were two telcon meetings: 3GPP SA4 #post- 131 10th March and 31st March;</a:t>
            </a:r>
          </a:p>
          <a:p>
            <a:pPr marL="687388" lvl="1" indent="-287338">
              <a:lnSpc>
                <a:spcPct val="93000"/>
              </a:lnSpc>
              <a:spcBef>
                <a:spcPct val="15000"/>
              </a:spcBef>
              <a:spcAft>
                <a:spcPct val="15000"/>
              </a:spcAft>
              <a:buSzPct val="100000"/>
              <a:tabLst>
                <a:tab pos="285750" algn="l"/>
              </a:tabLst>
              <a:defRPr/>
            </a:pPr>
            <a:r>
              <a:rPr lang="en-US" altLang="zh-CN" sz="1400" dirty="0"/>
              <a:t> Templates, target device, legal framework related contributions were discussed during the meetings .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effectLst/>
              </a:rPr>
              <a:t>Templates have been accepted, </a:t>
            </a:r>
          </a:p>
          <a:p>
            <a:pPr marL="687388" lvl="1" indent="-287338">
              <a:lnSpc>
                <a:spcPct val="93000"/>
              </a:lnSpc>
              <a:spcBef>
                <a:spcPct val="15000"/>
              </a:spcBef>
              <a:spcAft>
                <a:spcPct val="15000"/>
              </a:spcAft>
              <a:buSzPct val="100000"/>
              <a:tabLst>
                <a:tab pos="285750" algn="l"/>
              </a:tabLst>
              <a:defRPr/>
            </a:pPr>
            <a:r>
              <a:rPr lang="en-US" altLang="zh-CN" sz="1400" dirty="0">
                <a:effectLst/>
              </a:rPr>
              <a:t>One target device has been agreed as a target device.</a:t>
            </a:r>
          </a:p>
          <a:p>
            <a:pPr marL="687388" lvl="1" indent="-287338">
              <a:lnSpc>
                <a:spcPct val="93000"/>
              </a:lnSpc>
              <a:spcBef>
                <a:spcPct val="15000"/>
              </a:spcBef>
              <a:spcAft>
                <a:spcPct val="15000"/>
              </a:spcAft>
              <a:buSzPct val="100000"/>
              <a:tabLst>
                <a:tab pos="285750" algn="l"/>
              </a:tabLst>
              <a:defRPr/>
            </a:pPr>
            <a:r>
              <a:rPr lang="en-US" altLang="zh-CN" sz="1400" dirty="0"/>
              <a:t>Legal framework template was proposed  for interested parties’ review</a:t>
            </a:r>
            <a:endParaRPr lang="en-US" altLang="zh-CN" sz="1400" dirty="0">
              <a:effectLst/>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400050" lvl="1" indent="0">
              <a:lnSpc>
                <a:spcPct val="93000"/>
              </a:lnSpc>
              <a:spcBef>
                <a:spcPct val="15000"/>
              </a:spcBef>
              <a:spcAft>
                <a:spcPct val="15000"/>
              </a:spcAft>
              <a:buSzPct val="100000"/>
              <a:buNone/>
              <a:tabLst>
                <a:tab pos="285750" algn="l"/>
              </a:tabLst>
              <a:defRPr/>
            </a:pPr>
            <a:r>
              <a:rPr lang="en-US" altLang="zh-CN" sz="1200" dirty="0">
                <a:cs typeface="Arial" pitchFamily="34" charset="0"/>
              </a:rPr>
              <a:t>There are 12 contributions will be reviewed for this meeting; the summary </a:t>
            </a:r>
            <a:r>
              <a:rPr lang="en-US" altLang="zh-CN" sz="1200">
                <a:cs typeface="Arial" pitchFamily="34" charset="0"/>
              </a:rPr>
              <a:t>of the related </a:t>
            </a:r>
            <a:r>
              <a:rPr lang="en-US" altLang="zh-CN" sz="1200" dirty="0">
                <a:cs typeface="Arial" pitchFamily="34" charset="0"/>
              </a:rPr>
              <a:t>fields are as follows: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Target devices(S4-250535,S4-250567,S4-250576,S4-250590);          Template(S4-250557);</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Database(S4-250555,S4-250605);                                                             Example solution(S4-250453)</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workplan(S4-250559);                                                                                  Database(S4-250558);</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Recording scenarios(S4-250593);                                                               Requirements for raw signal(S4-250595)</a:t>
            </a:r>
          </a:p>
        </p:txBody>
      </p:sp>
      <p:graphicFrame>
        <p:nvGraphicFramePr>
          <p:cNvPr id="6" name="Table 5">
            <a:extLst>
              <a:ext uri="{FF2B5EF4-FFF2-40B4-BE49-F238E27FC236}">
                <a16:creationId xmlns:a16="http://schemas.microsoft.com/office/drawing/2014/main" id="{FE036D64-1FFB-AA15-413C-D76CD9AB72B7}"/>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211370345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793DD-5B3E-E748-BCDB-751778571F2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6FAECD-D8C9-1485-A8BD-5CE4EA7EDDF4}"/>
              </a:ext>
            </a:extLst>
          </p:cNvPr>
          <p:cNvSpPr>
            <a:spLocks noGrp="1"/>
          </p:cNvSpPr>
          <p:nvPr>
            <p:ph type="title"/>
          </p:nvPr>
        </p:nvSpPr>
        <p:spPr>
          <a:xfrm>
            <a:off x="651932" y="228600"/>
            <a:ext cx="9385779" cy="1143000"/>
          </a:xfrm>
        </p:spPr>
        <p:txBody>
          <a:bodyPr/>
          <a:lstStyle/>
          <a:p>
            <a:pPr fontAlgn="b"/>
            <a:r>
              <a:rPr lang="en-US" sz="3200" b="0" dirty="0">
                <a:latin typeface="+mn-lt"/>
              </a:rPr>
              <a:t>5G Real-time Transport Protocol Configurations, </a:t>
            </a:r>
            <a:br>
              <a:rPr lang="en-US" sz="3200" b="0" dirty="0">
                <a:latin typeface="+mn-lt"/>
              </a:rPr>
            </a:br>
            <a:r>
              <a:rPr lang="en-US" sz="3200" b="0" dirty="0">
                <a:latin typeface="+mn-lt"/>
              </a:rPr>
              <a:t>Phase 2 </a:t>
            </a:r>
            <a:r>
              <a:rPr lang="en-US" sz="3200" dirty="0"/>
              <a:t>(</a:t>
            </a:r>
            <a:r>
              <a:rPr lang="en-US" sz="3200" b="0" dirty="0">
                <a:latin typeface="+mn-lt"/>
              </a:rPr>
              <a:t>5G_RTP_Ph2</a:t>
            </a:r>
            <a:r>
              <a:rPr lang="en-US" sz="3200" dirty="0"/>
              <a:t>)</a:t>
            </a:r>
          </a:p>
        </p:txBody>
      </p:sp>
      <p:sp>
        <p:nvSpPr>
          <p:cNvPr id="3" name="Espace réservé du contenu 2">
            <a:extLst>
              <a:ext uri="{FF2B5EF4-FFF2-40B4-BE49-F238E27FC236}">
                <a16:creationId xmlns:a16="http://schemas.microsoft.com/office/drawing/2014/main" id="{5B410940-9ADC-8DF3-A099-0D789CB7D6A1}"/>
              </a:ext>
            </a:extLst>
          </p:cNvPr>
          <p:cNvSpPr>
            <a:spLocks noGrp="1"/>
          </p:cNvSpPr>
          <p:nvPr>
            <p:ph idx="1"/>
          </p:nvPr>
        </p:nvSpPr>
        <p:spPr>
          <a:xfrm>
            <a:off x="647701" y="202566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Igor Curcio, Nokia Corporation, </a:t>
            </a:r>
            <a:r>
              <a:rPr lang="en-US" altLang="zh-CN" sz="1600" dirty="0">
                <a:cs typeface="Arial" pitchFamily="34" charset="0"/>
                <a:hlinkClick r:id="rId2"/>
              </a:rPr>
              <a:t>igor.curcio@nokia.com</a:t>
            </a:r>
            <a:r>
              <a:rPr lang="en-U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Enhancements to Dynamic Policy API for N6-unmarked PDUs (revised) was endorsed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SDP signaling for N6-unmarked PDUs (revised) was endorsed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Submit contribution for final agreement during this meeting</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and possibly agree on contributions (26) about these topics: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Dynamic Policy API for N6-unmarked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SDP signaling for N6-unmarked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Handling of dynamically changing traffic characteristics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Signaling of PDU Set Marking with FEC awareness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RTP multiplexing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Data boosting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SDES RTP Header extensions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Guidelines for marking PDUs</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RTP Retransmission signaling</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PDU set size and data burst size indication</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Time to the next burst</a:t>
            </a:r>
          </a:p>
          <a:p>
            <a:pPr marL="1087438" lvl="2" indent="-287338">
              <a:lnSpc>
                <a:spcPct val="93000"/>
              </a:lnSpc>
              <a:spcBef>
                <a:spcPct val="15000"/>
              </a:spcBef>
              <a:spcAft>
                <a:spcPct val="15000"/>
              </a:spcAft>
              <a:buSzPct val="100000"/>
              <a:tabLst>
                <a:tab pos="285750" algn="l"/>
              </a:tabLst>
              <a:defRPr/>
            </a:pPr>
            <a:r>
              <a:rPr lang="en-US" altLang="zh-CN" sz="800" dirty="0">
                <a:cs typeface="Arial" pitchFamily="34" charset="0"/>
              </a:rPr>
              <a:t>Various </a:t>
            </a:r>
            <a:r>
              <a:rPr lang="en-US" altLang="zh-CN" sz="800" dirty="0" err="1">
                <a:cs typeface="Arial" pitchFamily="34" charset="0"/>
              </a:rPr>
              <a:t>LSes</a:t>
            </a:r>
            <a:r>
              <a:rPr lang="en-US" altLang="zh-CN" sz="800" dirty="0">
                <a:cs typeface="Arial" pitchFamily="34" charset="0"/>
              </a:rPr>
              <a:t> proposals</a:t>
            </a:r>
          </a:p>
          <a:p>
            <a:pPr marL="1087438" lvl="2" indent="-287338">
              <a:lnSpc>
                <a:spcPct val="93000"/>
              </a:lnSpc>
              <a:spcBef>
                <a:spcPct val="15000"/>
              </a:spcBef>
              <a:spcAft>
                <a:spcPct val="15000"/>
              </a:spcAft>
              <a:buSzPct val="100000"/>
              <a:tabLst>
                <a:tab pos="285750" algn="l"/>
              </a:tabLst>
              <a:defRPr/>
            </a:pPr>
            <a:endParaRPr lang="en-US" altLang="zh-CN" sz="700" dirty="0">
              <a:cs typeface="Arial" pitchFamily="34" charset="0"/>
            </a:endParaRPr>
          </a:p>
          <a:p>
            <a:pPr marL="1087438" lvl="2"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p:txBody>
      </p:sp>
      <p:graphicFrame>
        <p:nvGraphicFramePr>
          <p:cNvPr id="6" name="Table 5">
            <a:extLst>
              <a:ext uri="{FF2B5EF4-FFF2-40B4-BE49-F238E27FC236}">
                <a16:creationId xmlns:a16="http://schemas.microsoft.com/office/drawing/2014/main" id="{2C445CFD-527B-AA14-664C-FA687154DA1A}"/>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endParaRPr lang="en-US" sz="1100" b="1" dirty="0">
                        <a:highlight>
                          <a:srgbClr val="FFFF00"/>
                        </a:highlight>
                        <a:latin typeface="+mn-lt"/>
                      </a:endParaRP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3"/>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35%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86014143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100306</TotalTime>
  <Words>3559</Words>
  <Application>Microsoft Office PowerPoint</Application>
  <PresentationFormat>Widescreen</PresentationFormat>
  <Paragraphs>582</Paragraphs>
  <Slides>19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宋体</vt:lpstr>
      <vt:lpstr>Arial</vt:lpstr>
      <vt:lpstr>Arial </vt:lpstr>
      <vt:lpstr>Calibri</vt:lpstr>
      <vt:lpstr>Times New Roman</vt:lpstr>
      <vt:lpstr>Office Theme</vt:lpstr>
      <vt:lpstr>    SA4 Work and Study Items Status at the start of SA4#131-bis-e    </vt:lpstr>
      <vt:lpstr>Outline</vt:lpstr>
      <vt:lpstr>Overview of work progress  Rel-19 Work Items – after SA#107 (SA4#131)</vt:lpstr>
      <vt:lpstr>Video Operating Points - Harmonization and Stereo MV-HEVC (VOPS)</vt:lpstr>
      <vt:lpstr>Split Rendering over IMS (SR_IMS)</vt:lpstr>
      <vt:lpstr>Terminal Audio quality performance and Test methods for Immersive Audio Services, Phase 2 (ATIAS_Ph2)</vt:lpstr>
      <vt:lpstr>Terminal Audio quality performance and Test methods for Immersive Audio Services, Phase 2 (ATIAS_Ph2)</vt:lpstr>
      <vt:lpstr>Diverse audio Capturing System for UEs  (DaCAS)</vt:lpstr>
      <vt:lpstr>5G Real-time Transport Protocol Configurations,  Phase 2 (5G_RTP_Ph2)</vt:lpstr>
      <vt:lpstr>Avatar Communications in AR Calls  (AvCall-MED)</vt:lpstr>
      <vt:lpstr>Stage 3 for Advanced Media Delivery  (AMD_PRO-MED)</vt:lpstr>
      <vt:lpstr>Overview of work progress  Study Items – after SA#107 (SA4#131) </vt:lpstr>
      <vt:lpstr>Feasibility Study on Artificial Intelligence (AI) and Machine Learning (ML) for Media (FS_AI4Media)</vt:lpstr>
      <vt:lpstr>Study on Media Messaging (FS_MeMe)</vt:lpstr>
      <vt:lpstr>Study on Beyond 2D Video  (FS_Beyond2D)</vt:lpstr>
      <vt:lpstr>Study on Audio Codec APIs  (FS_ACAPI)</vt:lpstr>
      <vt:lpstr>Study on Spatial Computing for AR Services  (FS_ARSpatial)</vt:lpstr>
      <vt:lpstr>Study on immersive Real-Time Communication for WebRTC, Phase 2 (FS_iRTCW_Ph2)</vt:lpstr>
      <vt:lpstr>Study on Ultra Low Bitrate Speech Codec  (FS_ULBC)</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3060</cp:revision>
  <cp:lastPrinted>2016-09-13T11:31:59Z</cp:lastPrinted>
  <dcterms:created xsi:type="dcterms:W3CDTF">2008-08-30T09:32:10Z</dcterms:created>
  <dcterms:modified xsi:type="dcterms:W3CDTF">2025-04-11T12:50:10Z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