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3"/>
  </p:notesMasterIdLst>
  <p:handoutMasterIdLst>
    <p:handoutMasterId r:id="rId14"/>
  </p:handoutMasterIdLst>
  <p:sldIdLst>
    <p:sldId id="754" r:id="rId5"/>
    <p:sldId id="666" r:id="rId6"/>
    <p:sldId id="965" r:id="rId7"/>
    <p:sldId id="958" r:id="rId8"/>
    <p:sldId id="954" r:id="rId9"/>
    <p:sldId id="961" r:id="rId10"/>
    <p:sldId id="960" r:id="rId11"/>
    <p:sldId id="957" r:id="rId12"/>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42" autoAdjust="0"/>
    <p:restoredTop sz="97436" autoAdjust="0"/>
  </p:normalViewPr>
  <p:slideViewPr>
    <p:cSldViewPr>
      <p:cViewPr varScale="1">
        <p:scale>
          <a:sx n="73" d="100"/>
          <a:sy n="73" d="100"/>
        </p:scale>
        <p:origin x="254" y="3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12/11/2024</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2023 Guidelines for SA4#126 as a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ftp://www.3gpp.org/tsg_sa/WG4_CODEC/TSGS4_130_Orlando/Templates" TargetMode="External"/><Relationship Id="rId2" Type="http://schemas.openxmlformats.org/officeDocument/2006/relationships/hyperlink" Target="https://www.3gpp.org/ftp/TSG_SA/WG4_CODEC/TSGS4_130_Orlando/Docs/S4-241791.zip"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hyperlink" Target="http://10.10.10.10/ftp/SA/SA4/Inbox/Drafts" TargetMode="External"/><Relationship Id="rId2" Type="http://schemas.openxmlformats.org/officeDocument/2006/relationships/hyperlink" Target="http://10.10.10.10/ftp/SA/SA4/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SA4#130 </a:t>
            </a:r>
            <a:br>
              <a:rPr lang="en-US" altLang="fr-FR" sz="4800" dirty="0"/>
            </a:br>
            <a:r>
              <a:rPr lang="en-US" altLang="fr-FR" sz="4800" dirty="0"/>
              <a:t>as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TSG SA4#130</a:t>
            </a:r>
          </a:p>
          <a:p>
            <a:pPr>
              <a:spcBef>
                <a:spcPct val="0"/>
              </a:spcBef>
              <a:buFontTx/>
              <a:buNone/>
            </a:pPr>
            <a:r>
              <a:rPr lang="en-GB" altLang="fr-FR" sz="2000" dirty="0"/>
              <a:t>Orlando, FL, USA, 18-22 November 2024</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S4-241793</a:t>
            </a:r>
            <a:endParaRPr lang="en-GB" altLang="fr-FR" sz="20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solidFill>
                  <a:srgbClr val="FF0000"/>
                </a:solidFill>
              </a:rPr>
              <a:t> SA4#130 </a:t>
            </a:r>
            <a:r>
              <a:rPr lang="en-US" altLang="en-US" dirty="0"/>
              <a:t>will be run as a regular face-to-face meeting. The following guidelines apply to </a:t>
            </a:r>
            <a:r>
              <a:rPr lang="en-US" altLang="en-US" dirty="0">
                <a:solidFill>
                  <a:srgbClr val="FF0000"/>
                </a:solidFill>
              </a:rPr>
              <a:t>SA4#130.</a:t>
            </a:r>
          </a:p>
          <a:p>
            <a:r>
              <a:rPr lang="en-US" altLang="en-US" sz="2800" dirty="0"/>
              <a:t> This meeting will prioritize Rel-19 work and Rel-18 maintenance. In case further prioritization is required between agenda items, these priorities will be proposed by the leadership in coordination with rapporteurs.</a:t>
            </a:r>
          </a:p>
          <a:p>
            <a:r>
              <a:rPr lang="en-US" altLang="en-US" sz="2800" dirty="0"/>
              <a:t> Rapporteurs are encouraged to provide updated or new time plans that sets reasonable objectives for this e-meeting.</a:t>
            </a:r>
          </a:p>
          <a:p>
            <a:r>
              <a:rPr lang="en-US" altLang="en-US" dirty="0">
                <a:solidFill>
                  <a:srgbClr val="FF0000"/>
                </a:solidFill>
              </a:rPr>
              <a:t> SA4#130 will allow 2-way remote participation.</a:t>
            </a:r>
          </a:p>
          <a:p>
            <a:pPr marL="0" indent="0">
              <a:buNone/>
            </a:pPr>
            <a:endParaRPr lang="en-US" altLang="en-US" sz="2800" dirty="0">
              <a:solidFill>
                <a:srgbClr val="FF0000"/>
              </a:solidFill>
            </a:endParaRPr>
          </a:p>
          <a:p>
            <a:endParaRPr lang="en-US" altLang="en-US"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hlinkClick r:id="rId2"/>
              </a:rPr>
              <a:t>SA4#130 agenda</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and 7-10. Before registering documents to any other Agenda Items, consult with SA4 Chair. </a:t>
            </a:r>
            <a:r>
              <a:rPr lang="en-US" altLang="en-US" sz="1400" dirty="0">
                <a:solidFill>
                  <a:srgbClr val="FF0000"/>
                </a:solidFill>
              </a:rPr>
              <a:t>Please use </a:t>
            </a:r>
            <a:r>
              <a:rPr lang="en-US" altLang="en-US" sz="1400" dirty="0" err="1">
                <a:solidFill>
                  <a:srgbClr val="FF0000"/>
                </a:solidFill>
              </a:rPr>
              <a:t>Tdoc</a:t>
            </a:r>
            <a:r>
              <a:rPr lang="en-US" altLang="en-US" sz="1400" dirty="0">
                <a:solidFill>
                  <a:srgbClr val="FF0000"/>
                </a:solidFill>
              </a:rPr>
              <a:t> templates available at: </a:t>
            </a:r>
            <a:r>
              <a:rPr lang="en-US" altLang="en-US" sz="1400" dirty="0">
                <a:hlinkClick r:id="rId3"/>
              </a:rPr>
              <a:t>ftp://www.3gpp.org/tsg_sa/WG4_CODEC/TSGS4_130_Orlando/Templates</a:t>
            </a:r>
            <a:r>
              <a:rPr lang="en-US" altLang="en-US" sz="1400" dirty="0"/>
              <a:t>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US" altLang="en-US" sz="1400" dirty="0"/>
              <a:t>Documents submitted after Tuesday 12</a:t>
            </a:r>
            <a:r>
              <a:rPr lang="en-US" altLang="en-US" sz="1400" baseline="30000" dirty="0"/>
              <a:t>th</a:t>
            </a:r>
            <a:r>
              <a:rPr lang="en-US" altLang="en-US" sz="1400" dirty="0"/>
              <a:t> November 2024 (23:59 CET) will be considered LATE and will NOT be handled during the meeting. (This submission deadline does not apply to SWG reports or other documents that must be prepared during the SA4 meeting)</a:t>
            </a:r>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t>do not use the type </a:t>
            </a:r>
            <a:r>
              <a:rPr lang="en-US" altLang="en-US" sz="1400" b="1" dirty="0" err="1"/>
              <a:t>draftCR</a:t>
            </a:r>
            <a:r>
              <a:rPr lang="en-US" altLang="en-US" sz="1400" dirty="0"/>
              <a:t>. We won’t use that type any longer.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400" dirty="0">
                <a:solidFill>
                  <a:srgbClr val="FF0000"/>
                </a:solidFill>
              </a:rPr>
              <a:t>MS Word software should be used to prepare CRs according to 3GPP styles conforming to 3GPP drafting rules.</a:t>
            </a:r>
          </a:p>
          <a:p>
            <a:r>
              <a:rPr lang="en-US" altLang="fr-FR" sz="1400" dirty="0"/>
              <a:t>All documents are stored on the online ftp server. No documents are shared as attachments to emails. In case of email, it is </a:t>
            </a:r>
            <a:r>
              <a:rPr lang="en-US" altLang="fr-FR" sz="1400" u="sng" dirty="0">
                <a:solidFill>
                  <a:srgbClr val="FF0000"/>
                </a:solidFill>
              </a:rPr>
              <a:t>strongly recommended </a:t>
            </a:r>
            <a:r>
              <a:rPr lang="en-US" altLang="fr-FR" sz="1400" dirty="0"/>
              <a:t>to insert a URL to the folder or document(s) in question. Use your 3GU Portal/EOL credentials to connect to the server.</a:t>
            </a:r>
          </a:p>
          <a:p>
            <a:pPr lvl="1"/>
            <a:r>
              <a:rPr lang="en-US" altLang="fr-FR" sz="1200" dirty="0"/>
              <a:t>“Inbox” folder: </a:t>
            </a:r>
            <a:r>
              <a:rPr lang="en-US" altLang="fr-FR" sz="1200" dirty="0">
                <a:solidFill>
                  <a:srgbClr val="FF0000"/>
                </a:solidFill>
                <a:hlinkClick r:id="rId2">
                  <a:extLst>
                    <a:ext uri="{A12FA001-AC4F-418D-AE19-62706E023703}">
                      <ahyp:hlinkClr xmlns:ahyp="http://schemas.microsoft.com/office/drawing/2018/hyperlinkcolor" val="tx"/>
                    </a:ext>
                  </a:extLst>
                </a:hlinkClick>
              </a:rPr>
              <a:t>http://10.10.10.10/ftp/SA/SA4/Inbox</a:t>
            </a:r>
            <a:r>
              <a:rPr lang="en-US" altLang="fr-FR" sz="1200" dirty="0">
                <a:solidFill>
                  <a:srgbClr val="FF0000"/>
                </a:solidFill>
              </a:rPr>
              <a:t> </a:t>
            </a:r>
          </a:p>
          <a:p>
            <a:pPr lvl="1"/>
            <a:r>
              <a:rPr lang="en-US" altLang="fr-FR" sz="1100" dirty="0"/>
              <a:t>To submit formal </a:t>
            </a:r>
            <a:r>
              <a:rPr lang="en-US" altLang="fr-FR" sz="1100" dirty="0" err="1"/>
              <a:t>Tdocs</a:t>
            </a:r>
            <a:r>
              <a:rPr lang="en-US" altLang="fr-FR" sz="1100" dirty="0"/>
              <a:t> (with appropriate </a:t>
            </a:r>
            <a:r>
              <a:rPr lang="en-US" altLang="fr-FR" sz="1100" dirty="0" err="1"/>
              <a:t>Tdoc</a:t>
            </a:r>
            <a:r>
              <a:rPr lang="en-US" altLang="fr-FR" sz="1100" dirty="0"/>
              <a:t> nos.) </a:t>
            </a:r>
            <a:r>
              <a:rPr lang="en-US" altLang="fr-FR" sz="1100" b="1" dirty="0">
                <a:solidFill>
                  <a:srgbClr val="FF0000"/>
                </a:solidFill>
              </a:rPr>
              <a:t>during the meeting (do not use 3GU to upload </a:t>
            </a:r>
            <a:r>
              <a:rPr lang="en-US" altLang="fr-FR" sz="1100" b="1" dirty="0" err="1">
                <a:solidFill>
                  <a:srgbClr val="FF0000"/>
                </a:solidFill>
              </a:rPr>
              <a:t>Tdocs</a:t>
            </a:r>
            <a:r>
              <a:rPr lang="en-US" altLang="fr-FR" sz="1100" b="1" dirty="0">
                <a:solidFill>
                  <a:srgbClr val="FF0000"/>
                </a:solidFill>
              </a:rPr>
              <a:t> during the meeting)</a:t>
            </a:r>
          </a:p>
          <a:p>
            <a:pPr lvl="2"/>
            <a:r>
              <a:rPr lang="en-US" altLang="fr-FR" sz="1100" dirty="0"/>
              <a:t>Only files with .zip extension to be allowed (File naming convention: “S4-24xxxx.zip.”)</a:t>
            </a:r>
          </a:p>
          <a:p>
            <a:pPr lvl="1"/>
            <a:r>
              <a:rPr lang="en-US" altLang="fr-FR" sz="1200" dirty="0"/>
              <a:t>“Drafts” folder: </a:t>
            </a:r>
            <a:r>
              <a:rPr lang="en-US" altLang="fr-FR" sz="1200" dirty="0">
                <a:solidFill>
                  <a:srgbClr val="FF0000"/>
                </a:solidFill>
                <a:hlinkClick r:id="rId3">
                  <a:extLst>
                    <a:ext uri="{A12FA001-AC4F-418D-AE19-62706E023703}">
                      <ahyp:hlinkClr xmlns:ahyp="http://schemas.microsoft.com/office/drawing/2018/hyperlinkcolor" val="tx"/>
                    </a:ext>
                  </a:extLst>
                </a:hlinkClick>
              </a:rPr>
              <a:t>http://10.10.10.10/ftp/SA/SA4/Inbox/Drafts</a:t>
            </a:r>
            <a:endParaRPr lang="en-US" altLang="fr-FR" sz="1200" dirty="0">
              <a:solidFill>
                <a:srgbClr val="FF0000"/>
              </a:solidFill>
            </a:endParaRPr>
          </a:p>
          <a:p>
            <a:pPr lvl="1"/>
            <a:r>
              <a:rPr lang="en-US" altLang="fr-FR" sz="1100" dirty="0"/>
              <a:t>Draft documents for discussion during the meeting. Typically used for revisions before they are submitted as formal </a:t>
            </a:r>
            <a:r>
              <a:rPr lang="en-US" altLang="fr-FR" sz="1100" dirty="0" err="1"/>
              <a:t>Tdocs</a:t>
            </a:r>
            <a:r>
              <a:rPr lang="en-US" altLang="fr-FR" sz="1100" dirty="0"/>
              <a:t>. Each SWG has its own subfolder.</a:t>
            </a:r>
          </a:p>
          <a:p>
            <a:pPr lvl="2"/>
            <a:r>
              <a:rPr lang="en-US" altLang="fr-FR" sz="1100" dirty="0"/>
              <a:t>Documents submitted in this area will not be treated formally during the meeting. </a:t>
            </a:r>
          </a:p>
          <a:p>
            <a:pPr lvl="2"/>
            <a:r>
              <a:rPr lang="en-US" altLang="fr-FR" sz="1100" dirty="0"/>
              <a:t>Draft Filename template guidelines on next slide</a:t>
            </a:r>
            <a:endParaRPr lang="en-US" altLang="fr-FR" sz="1000" dirty="0">
              <a:solidFill>
                <a:srgbClr val="FF0000"/>
              </a:solidFill>
            </a:endParaRPr>
          </a:p>
          <a:p>
            <a:pPr lvl="1"/>
            <a:r>
              <a:rPr lang="en-US" altLang="fr-FR" sz="1100" dirty="0">
                <a:solidFill>
                  <a:srgbClr val="FF0000"/>
                </a:solidFill>
              </a:rPr>
              <a:t>This ftp server will be made accessible to remote attendees with specific credentials</a:t>
            </a:r>
          </a:p>
          <a:p>
            <a:r>
              <a:rPr lang="en-US" altLang="fr-FR" sz="1400" dirty="0"/>
              <a:t>Review of documents during the meeting: </a:t>
            </a:r>
          </a:p>
          <a:p>
            <a:pPr lvl="1"/>
            <a:r>
              <a:rPr lang="en-US" altLang="fr-FR" sz="1100" dirty="0"/>
              <a:t>delegates should revise documents only on request from the appropriate chairperson using 3GU tool and indicate the </a:t>
            </a:r>
            <a:r>
              <a:rPr lang="en-US" altLang="fr-FR" sz="1100" dirty="0" err="1"/>
              <a:t>Tdoc</a:t>
            </a:r>
            <a:r>
              <a:rPr lang="en-US" altLang="fr-FR" sz="1100" dirty="0"/>
              <a:t> number and information to the appropriate chairperson immediately.</a:t>
            </a:r>
          </a:p>
          <a:p>
            <a:pPr lvl="1"/>
            <a:r>
              <a:rPr lang="en-US" altLang="fr-FR" sz="1100" dirty="0"/>
              <a:t>Other SA4 </a:t>
            </a:r>
            <a:r>
              <a:rPr lang="en-US" altLang="fr-FR" sz="1100" dirty="0" err="1"/>
              <a:t>Tdoc</a:t>
            </a:r>
            <a:r>
              <a:rPr lang="en-US" altLang="fr-FR" sz="1100" dirty="0"/>
              <a:t> # requests (during the meeting e.g. LSs, reports): ask first for approval from the appropriate chairperson, when approved, use 3GU and indicate the </a:t>
            </a:r>
            <a:r>
              <a:rPr lang="en-US" altLang="fr-FR" sz="1100" dirty="0" err="1"/>
              <a:t>Tdoc</a:t>
            </a:r>
            <a:r>
              <a:rPr lang="en-US" altLang="fr-FR" sz="1100" dirty="0"/>
              <a:t> number and information to the appropriate chairperson immediately</a:t>
            </a:r>
            <a:endParaRPr lang="en-US" altLang="fr-FR" sz="1100" strike="sngStrike" dirty="0"/>
          </a:p>
          <a:p>
            <a:r>
              <a:rPr lang="en-US" altLang="en-US" sz="1400" dirty="0"/>
              <a:t>These 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your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445224"/>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S4-241234_Banana)	</a:t>
            </a:r>
          </a:p>
          <a:p>
            <a:pPr lvl="2">
              <a:defRPr/>
            </a:pPr>
            <a:r>
              <a:rPr lang="en-US" sz="1200" dirty="0"/>
              <a:t>Revision template (by author) </a:t>
            </a:r>
            <a:r>
              <a:rPr lang="en-US" sz="1200" b="1" dirty="0">
                <a:solidFill>
                  <a:srgbClr val="FF0000"/>
                </a:solidFill>
              </a:rPr>
              <a:t>i.e. Tdoc|r|2_digits_rev_number (e.g. S4-241234r01)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S4-241234r07_Pear_Plum_Cherry)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Docs/S4-241234 (author Banana)		</a:t>
            </a:r>
          </a:p>
          <a:p>
            <a:pPr lvl="3">
              <a:defRPr/>
            </a:pPr>
            <a:r>
              <a:rPr lang="en-US" sz="1000" b="1" dirty="0">
                <a:solidFill>
                  <a:srgbClr val="FF0000"/>
                </a:solidFill>
              </a:rPr>
              <a:t>Delegate from company “Pear” provides updates 	Drafts/Video/S4-241234_Pear</a:t>
            </a:r>
          </a:p>
          <a:p>
            <a:pPr lvl="3">
              <a:defRPr/>
            </a:pPr>
            <a:r>
              <a:rPr lang="en-US" sz="1000" b="1" dirty="0">
                <a:solidFill>
                  <a:srgbClr val="FF0000"/>
                </a:solidFill>
              </a:rPr>
              <a:t>Delegate from company “Plum” provides updates 	Drafts/Video/S4-241234_Pear_Plum</a:t>
            </a:r>
          </a:p>
          <a:p>
            <a:pPr lvl="3">
              <a:defRPr/>
            </a:pPr>
            <a:r>
              <a:rPr lang="en-US" sz="1000" b="1" dirty="0">
                <a:solidFill>
                  <a:srgbClr val="FF0000"/>
                </a:solidFill>
              </a:rPr>
              <a:t>Author provides a revision based on those inputs	Drafts/Video/S4-241234r01</a:t>
            </a:r>
          </a:p>
          <a:p>
            <a:pPr lvl="3">
              <a:defRPr/>
            </a:pPr>
            <a:r>
              <a:rPr lang="en-US" sz="1000" b="1" dirty="0">
                <a:solidFill>
                  <a:srgbClr val="FF0000"/>
                </a:solidFill>
              </a:rPr>
              <a:t>Email comments trigger a further revision 	Drafts/Video/S4-241234r02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Inbox/S4-241235 (author Banana)		</a:t>
            </a:r>
          </a:p>
          <a:p>
            <a:pPr lvl="3">
              <a:defRPr/>
            </a:pPr>
            <a:r>
              <a:rPr lang="en-US" sz="1000" b="1" dirty="0">
                <a:solidFill>
                  <a:srgbClr val="FF0000"/>
                </a:solidFill>
              </a:rPr>
              <a:t>1234 -&gt; 1235a confirmed at subsequent Telco.</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S4-24xxx, S4-24yyy,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S4-23zzzz,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2392</TotalTime>
  <Words>1623</Words>
  <Application>Microsoft Office PowerPoint</Application>
  <PresentationFormat>Widescreen</PresentationFormat>
  <Paragraphs>101</Paragraphs>
  <Slides>8</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MS PGothic</vt:lpstr>
      <vt:lpstr>Arial</vt:lpstr>
      <vt:lpstr>Arial</vt:lpstr>
      <vt:lpstr>Calibri</vt:lpstr>
      <vt:lpstr>Office Theme</vt:lpstr>
      <vt:lpstr>Guidelines for  3GPP SA4#130  as face-to-face Meeting</vt:lpstr>
      <vt:lpstr>Introduction</vt:lpstr>
      <vt:lpstr>Tdoc submission and handling - 1</vt:lpstr>
      <vt:lpstr>Tdoc submission and handling - 2</vt:lpstr>
      <vt:lpstr>Tdoc submission and handling - 3</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7376</cp:revision>
  <dcterms:created xsi:type="dcterms:W3CDTF">2009-06-02T04:11:18Z</dcterms:created>
  <dcterms:modified xsi:type="dcterms:W3CDTF">2024-11-12T08:09:28Z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