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  <p:sldMasterId id="2147484572" r:id="rId5"/>
  </p:sldMasterIdLst>
  <p:notesMasterIdLst>
    <p:notesMasterId r:id="rId8"/>
  </p:notesMasterIdLst>
  <p:handoutMasterIdLst>
    <p:handoutMasterId r:id="rId9"/>
  </p:handoutMasterIdLst>
  <p:sldIdLst>
    <p:sldId id="256" r:id="rId6"/>
    <p:sldId id="783" r:id="rId7"/>
  </p:sldIdLst>
  <p:sldSz cx="12192000" cy="6858000"/>
  <p:notesSz cx="6729413" cy="97155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99"/>
    <a:srgbClr val="FFCCCC"/>
    <a:srgbClr val="0533C5"/>
    <a:srgbClr val="3333CC"/>
    <a:srgbClr val="C0FEF9"/>
    <a:srgbClr val="FAFD00"/>
    <a:srgbClr val="A2C1FE"/>
    <a:srgbClr val="063DE8"/>
    <a:srgbClr val="FCF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3" autoAdjust="0"/>
    <p:restoredTop sz="93533" autoAdjust="0"/>
  </p:normalViewPr>
  <p:slideViewPr>
    <p:cSldViewPr>
      <p:cViewPr varScale="1">
        <p:scale>
          <a:sx n="72" d="100"/>
          <a:sy n="72" d="100"/>
        </p:scale>
        <p:origin x="424" y="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29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c">
            <a:extLst>
              <a:ext uri="{FF2B5EF4-FFF2-40B4-BE49-F238E27FC236}">
                <a16:creationId xmlns:a16="http://schemas.microsoft.com/office/drawing/2014/main" id="{2B9D32D6-1838-4A18-B619-3DEB13929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45EE3AC-13BB-49E4-9F5D-55CF23468EE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30738"/>
            <a:ext cx="4935537" cy="43926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351AD7B-F6FA-456C-A3DB-F3A78E220EC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9725" y="844550"/>
            <a:ext cx="6049963" cy="3403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4" name="fc">
            <a:extLst>
              <a:ext uri="{FF2B5EF4-FFF2-40B4-BE49-F238E27FC236}">
                <a16:creationId xmlns:a16="http://schemas.microsoft.com/office/drawing/2014/main" id="{4DA824D9-5DF6-4AD6-B84C-5939EF1F1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D7C4C5CE-9F4E-4215-B46F-D9EDDC1BD8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4BCA0CA0-F193-4286-95EC-D2F0AA4CB3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820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c">
            <a:extLst>
              <a:ext uri="{FF2B5EF4-FFF2-40B4-BE49-F238E27FC236}">
                <a16:creationId xmlns:a16="http://schemas.microsoft.com/office/drawing/2014/main" id="{E200D240-3433-42A9-9765-14FAF1E2B34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12" indent="0" algn="ctr">
              <a:buNone/>
              <a:defRPr/>
            </a:lvl2pPr>
            <a:lvl3pPr marL="914423" indent="0" algn="ctr">
              <a:buNone/>
              <a:defRPr/>
            </a:lvl3pPr>
            <a:lvl4pPr marL="1371634" indent="0" algn="ctr">
              <a:buNone/>
              <a:defRPr/>
            </a:lvl4pPr>
            <a:lvl5pPr marL="1828846" indent="0" algn="ctr">
              <a:buNone/>
              <a:defRPr/>
            </a:lvl5pPr>
            <a:lvl6pPr marL="2286057" indent="0" algn="ctr">
              <a:buNone/>
              <a:defRPr/>
            </a:lvl6pPr>
            <a:lvl7pPr marL="2743269" indent="0" algn="ctr">
              <a:buNone/>
              <a:defRPr/>
            </a:lvl7pPr>
            <a:lvl8pPr marL="3200480" indent="0" algn="ctr">
              <a:buNone/>
              <a:defRPr/>
            </a:lvl8pPr>
            <a:lvl9pPr marL="365769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6646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7629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2646" y="228600"/>
            <a:ext cx="2766646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2709" y="228600"/>
            <a:ext cx="8112369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9978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2400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653726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141618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8058393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973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07970549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9070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247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12" indent="0">
              <a:buNone/>
              <a:defRPr sz="1800"/>
            </a:lvl2pPr>
            <a:lvl3pPr marL="914423" indent="0">
              <a:buNone/>
              <a:defRPr sz="1600"/>
            </a:lvl3pPr>
            <a:lvl4pPr marL="1371634" indent="0">
              <a:buNone/>
              <a:defRPr sz="1400"/>
            </a:lvl4pPr>
            <a:lvl5pPr marL="1828846" indent="0">
              <a:buNone/>
              <a:defRPr sz="1400"/>
            </a:lvl5pPr>
            <a:lvl6pPr marL="2286057" indent="0">
              <a:buNone/>
              <a:defRPr sz="1400"/>
            </a:lvl6pPr>
            <a:lvl7pPr marL="2743269" indent="0">
              <a:buNone/>
              <a:defRPr sz="1400"/>
            </a:lvl7pPr>
            <a:lvl8pPr marL="3200480" indent="0">
              <a:buNone/>
              <a:defRPr sz="1400"/>
            </a:lvl8pPr>
            <a:lvl9pPr marL="3657691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5972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2708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9784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3915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695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695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268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6072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5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386" y="273055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976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732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C61FDEB-0250-48B8-8642-ED80B93B61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62708" y="228600"/>
            <a:ext cx="1102750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Title: 36 pt Rotis Sans Serif for Nokia Bold</a:t>
            </a:r>
          </a:p>
        </p:txBody>
      </p:sp>
      <p:sp>
        <p:nvSpPr>
          <p:cNvPr id="1027" name="Rectangle 14">
            <a:extLst>
              <a:ext uri="{FF2B5EF4-FFF2-40B4-BE49-F238E27FC236}">
                <a16:creationId xmlns:a16="http://schemas.microsoft.com/office/drawing/2014/main" id="{58EE6EA0-95ED-4CFB-9413-C0D40C61D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6034" y="6124575"/>
            <a:ext cx="212187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endParaRPr lang="en-US" altLang="en-US" sz="4401"/>
          </a:p>
        </p:txBody>
      </p:sp>
      <p:sp>
        <p:nvSpPr>
          <p:cNvPr id="1028" name="Rectangle 33">
            <a:extLst>
              <a:ext uri="{FF2B5EF4-FFF2-40B4-BE49-F238E27FC236}">
                <a16:creationId xmlns:a16="http://schemas.microsoft.com/office/drawing/2014/main" id="{30B0EF2F-4DB8-4A13-B199-87FED097C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62710" y="1143000"/>
            <a:ext cx="1106658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Nokia PowerPoint 99Template - July 1999</a:t>
            </a:r>
            <a:br>
              <a:rPr lang="en-US" altLang="en-US"/>
            </a:br>
            <a:r>
              <a:rPr lang="en-US" altLang="en-US"/>
              <a:t>(Rotis Sans Serif for Nokia 24 pt)</a:t>
            </a:r>
          </a:p>
          <a:p>
            <a:pPr lvl="0"/>
            <a:r>
              <a:rPr lang="en-US" altLang="en-US"/>
              <a:t>1st Level Bullet</a:t>
            </a:r>
          </a:p>
          <a:p>
            <a:pPr lvl="1"/>
            <a:r>
              <a:rPr lang="en-US" altLang="en-US"/>
              <a:t>2nd Level Bullet</a:t>
            </a:r>
          </a:p>
          <a:p>
            <a:pPr lvl="2"/>
            <a:r>
              <a:rPr lang="en-US" altLang="en-US"/>
              <a:t>3rd Level Bullet</a:t>
            </a:r>
          </a:p>
          <a:p>
            <a:pPr lvl="2"/>
            <a:endParaRPr lang="en-US" altLang="en-US"/>
          </a:p>
          <a:p>
            <a:pPr lvl="1"/>
            <a:endParaRPr lang="en-US" altLang="en-US"/>
          </a:p>
          <a:p>
            <a:pPr lvl="0"/>
            <a:endParaRPr lang="en-US" altLang="en-US"/>
          </a:p>
          <a:p>
            <a:pPr lvl="0"/>
            <a:endParaRPr lang="en-US" altLang="en-US"/>
          </a:p>
          <a:p>
            <a:pPr lvl="0"/>
            <a:r>
              <a:rPr lang="en-US" altLang="en-US"/>
              <a:t>CHANGE THE CODE = File name</a:t>
            </a:r>
            <a:br>
              <a:rPr lang="en-US" altLang="en-US"/>
            </a:br>
            <a:r>
              <a:rPr lang="en-US" altLang="en-US"/>
              <a:t>(Rotis Sans Serif for Nokia 9 pt) </a:t>
            </a:r>
            <a:br>
              <a:rPr lang="en-US" altLang="en-US"/>
            </a:br>
            <a:r>
              <a:rPr lang="en-US" altLang="en-US"/>
              <a:t>7 characters + a (animated) s (still).PPT</a:t>
            </a:r>
            <a:br>
              <a:rPr lang="en-US" altLang="en-US"/>
            </a:br>
            <a:r>
              <a:rPr lang="en-US" altLang="en-US"/>
              <a:t>DATE: dd.mm.yyyy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1029" name="fc">
            <a:extLst>
              <a:ext uri="{FF2B5EF4-FFF2-40B4-BE49-F238E27FC236}">
                <a16:creationId xmlns:a16="http://schemas.microsoft.com/office/drawing/2014/main" id="{3C90C85E-550A-4E49-B85C-E37887F038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1" r:id="rId1"/>
    <p:sldLayoutId id="2147484561" r:id="rId2"/>
    <p:sldLayoutId id="2147484562" r:id="rId3"/>
    <p:sldLayoutId id="2147484563" r:id="rId4"/>
    <p:sldLayoutId id="2147484564" r:id="rId5"/>
    <p:sldLayoutId id="2147484565" r:id="rId6"/>
    <p:sldLayoutId id="2147484566" r:id="rId7"/>
    <p:sldLayoutId id="2147484567" r:id="rId8"/>
    <p:sldLayoutId id="2147484568" r:id="rId9"/>
    <p:sldLayoutId id="2147484569" r:id="rId10"/>
    <p:sldLayoutId id="2147484570" r:id="rId11"/>
  </p:sldLayoutIdLst>
  <p:txStyles>
    <p:titleStyle>
      <a:lvl1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2pPr>
      <a:lvl3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3pPr>
      <a:lvl4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4pPr>
      <a:lvl5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5pPr>
      <a:lvl6pPr marL="457212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6pPr>
      <a:lvl7pPr marL="914423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7pPr>
      <a:lvl8pPr marL="1371634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8pPr>
      <a:lvl9pPr marL="1828846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9pPr>
    </p:titleStyle>
    <p:bodyStyle>
      <a:lvl1pPr marL="280995" indent="-280995" algn="l" defTabSz="762019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6767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 sz="2400">
          <a:solidFill>
            <a:schemeClr val="tx1"/>
          </a:solidFill>
          <a:latin typeface="+mn-lt"/>
        </a:defRPr>
      </a:lvl2pPr>
      <a:lvl3pPr marL="1147792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>
          <a:solidFill>
            <a:schemeClr val="tx1"/>
          </a:solidFill>
          <a:latin typeface="+mn-lt"/>
        </a:defRPr>
      </a:lvl3pPr>
      <a:lvl4pPr marL="1805033" indent="-277820" algn="l" defTabSz="762019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286057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743269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200480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657691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4114903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S4-221408, SA4#121 Toulouse, France, 14-18 Nov. 2022</a:t>
            </a:r>
          </a:p>
        </p:txBody>
      </p:sp>
    </p:spTree>
    <p:extLst>
      <p:ext uri="{BB962C8B-B14F-4D97-AF65-F5344CB8AC3E}">
        <p14:creationId xmlns:p14="http://schemas.microsoft.com/office/powerpoint/2010/main" val="22535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4" r:id="rId2"/>
    <p:sldLayoutId id="2147484575" r:id="rId3"/>
    <p:sldLayoutId id="2147484576" r:id="rId4"/>
    <p:sldLayoutId id="2147484577" r:id="rId5"/>
    <p:sldLayoutId id="214748457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6">
            <a:extLst>
              <a:ext uri="{FF2B5EF4-FFF2-40B4-BE49-F238E27FC236}">
                <a16:creationId xmlns:a16="http://schemas.microsoft.com/office/drawing/2014/main" id="{3B6BF1C7-0FBD-489E-88EF-E2EEFD781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6051" y="1052517"/>
            <a:ext cx="935990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defTabSz="762000">
              <a:lnSpc>
                <a:spcPct val="90000"/>
              </a:lnSpc>
              <a:spcBef>
                <a:spcPct val="40000"/>
              </a:spcBef>
              <a:buClr>
                <a:schemeClr val="accent1"/>
              </a:buClr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1pPr>
            <a:lvl2pPr marL="742950" indent="-28575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2pPr>
            <a:lvl3pPr marL="1143000" indent="-22860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>
                <a:solidFill>
                  <a:schemeClr val="tx1"/>
                </a:solidFill>
                <a:latin typeface="Rotis Sans Serif for Noki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Item handling at SA4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b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SA4#129-e, electronic meeting, 19-23 August 2024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endParaRPr lang="en-US" altLang="en-US" sz="32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GB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 Chair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altLang="en-US" sz="3200" b="0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Tdoc</a:t>
            </a:r>
            <a:r>
              <a:rPr lang="en-GB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S4-241789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endParaRPr lang="en-GB" altLang="en-US" sz="32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 for: agreement</a:t>
            </a:r>
          </a:p>
          <a:p>
            <a:pPr algn="ctr">
              <a:lnSpc>
                <a:spcPct val="100000"/>
              </a:lnSpc>
              <a:spcBef>
                <a:spcPts val="5400"/>
              </a:spcBef>
              <a:buNone/>
            </a:pPr>
            <a:endParaRPr lang="en-GB" altLang="en-US" sz="28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5400"/>
              </a:spcBef>
              <a:buNone/>
            </a:pPr>
            <a:endParaRPr lang="en-GB" altLang="en-US" sz="28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3" name="Picture 3" descr="3gpp">
            <a:extLst>
              <a:ext uri="{FF2B5EF4-FFF2-40B4-BE49-F238E27FC236}">
                <a16:creationId xmlns:a16="http://schemas.microsoft.com/office/drawing/2014/main" id="{162CC45A-65FD-483F-A112-71A2ED135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91" y="404813"/>
            <a:ext cx="115252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Work Item handling at SA4 (for decision at SA4#130)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1"/>
            <a:ext cx="10776891" cy="4830763"/>
          </a:xfrm>
        </p:spPr>
        <p:txBody>
          <a:bodyPr/>
          <a:lstStyle/>
          <a:p>
            <a:pPr marL="0" indent="0">
              <a:lnSpc>
                <a:spcPct val="90000"/>
              </a:lnSpc>
              <a:spcBef>
                <a:spcPts val="1800"/>
              </a:spcBef>
              <a:buNone/>
              <a:tabLst>
                <a:tab pos="2152650" algn="l"/>
                <a:tab pos="5118100" algn="l"/>
              </a:tabLst>
              <a:defRPr/>
            </a:pPr>
            <a:r>
              <a:rPr lang="fi-FI" sz="1600" kern="0" dirty="0">
                <a:latin typeface="Arial" panose="020B0604020202020204" pitchFamily="34" charset="0"/>
                <a:cs typeface="Arial" panose="020B0604020202020204" pitchFamily="34" charset="0"/>
              </a:rPr>
              <a:t>Note: the following is based on S4-241529 and discussions at SA4#129-e. Several delegates asked to postpone the decision to SA4#130</a:t>
            </a:r>
          </a:p>
          <a:p>
            <a:pPr>
              <a:lnSpc>
                <a:spcPct val="90000"/>
              </a:lnSpc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1600" kern="0" dirty="0">
                <a:latin typeface="Arial" panose="020B0604020202020204" pitchFamily="34" charset="0"/>
                <a:cs typeface="Arial" panose="020B0604020202020204" pitchFamily="34" charset="0"/>
              </a:rPr>
              <a:t>The following handling guidelines apply to SA4 in addition to regular 3GPP Working Procedures</a:t>
            </a:r>
          </a:p>
          <a:p>
            <a:pPr lvl="1"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1600" dirty="0">
                <a:latin typeface="Arial" panose="020B0604020202020204" pitchFamily="34" charset="0"/>
                <a:cs typeface="Arial" panose="020B0604020202020204" pitchFamily="34" charset="0"/>
              </a:rPr>
              <a:t>A new WID (Study or Normative) should only be considered for agreement if it is submitted on time, with at least 4 supporting companies, with an agreeable SWG allocation and if it fits with the overall SA4 workplan 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i.e. within the agreed guideline of a maximum of 16 concurrent items);</a:t>
            </a:r>
          </a:p>
          <a:p>
            <a:pPr lvl="1"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It is encouraged that new WID are accompanied with a work plan. For studies, the work plan should also include indication of potential normative work</a:t>
            </a:r>
          </a:p>
          <a:p>
            <a:pPr lvl="1"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New WID submitted for information or discussion are welcome at any SA4 meeting;</a:t>
            </a:r>
          </a:p>
          <a:p>
            <a:pPr lvl="1"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Whether an SA4 meeting will discuss and agree new WID or not will be indicated in the proposed meeting agenda (shared at least 3 weeks before the meeting);</a:t>
            </a:r>
          </a:p>
          <a:p>
            <a:pPr lvl="1"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Meetings during which new WID can be agreed will include a dedicated A.I. and corresponding SA4 plenary session to discuss WID and planning. It is recommended to favor F2F ordinary meetings for such sessions;</a:t>
            </a:r>
          </a:p>
          <a:p>
            <a:pPr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Exceptions to the above handling guidelines are always possible due to e.g. pressing circumstances and assuming large SA4 consensus;</a:t>
            </a:r>
          </a:p>
        </p:txBody>
      </p:sp>
    </p:spTree>
    <p:extLst>
      <p:ext uri="{BB962C8B-B14F-4D97-AF65-F5344CB8AC3E}">
        <p14:creationId xmlns:p14="http://schemas.microsoft.com/office/powerpoint/2010/main" val="260795357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 A4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Blank Presentation A4">
      <a:majorFont>
        <a:latin typeface="Rotis Sans Serif for Nokia"/>
        <a:ea typeface=""/>
        <a:cs typeface=""/>
      </a:majorFont>
      <a:minorFont>
        <a:latin typeface="Rotis Sans Serif for Nok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A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A4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7D6687F-66FD-4CCD-AF93-C143275A0DB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DFAA503-E9D4-4967-9C7E-DF2959FC2F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EA459C4-D0C9-4E88-9E61-2AD86A1A46A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C:\USERS\USERINF\MSOFFICE\TEMPLATE\Blank Presentation A4.pot</Template>
  <TotalTime>14143</TotalTime>
  <Pages>15</Pages>
  <Words>264</Words>
  <Application>Microsoft Office PowerPoint</Application>
  <PresentationFormat>Widescreen</PresentationFormat>
  <Paragraphs>17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华文细黑</vt:lpstr>
      <vt:lpstr>Arial</vt:lpstr>
      <vt:lpstr>Arial</vt:lpstr>
      <vt:lpstr>Calibri</vt:lpstr>
      <vt:lpstr>Calibri Light</vt:lpstr>
      <vt:lpstr>Rotis Sans Serif for Nokia</vt:lpstr>
      <vt:lpstr>Times New Roman</vt:lpstr>
      <vt:lpstr>Blank Presentation A4</vt:lpstr>
      <vt:lpstr>Office Theme</vt:lpstr>
      <vt:lpstr>PowerPoint Presentation</vt:lpstr>
      <vt:lpstr>Work Item handling at SA4 (for decision at SA4#130)</vt:lpstr>
    </vt:vector>
  </TitlesOfParts>
  <Company>Nokia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jarvinek</dc:creator>
  <dc:description>Nokia Standard Presentation Template - A4_x000d_
v. 4 2000/01/05 Eric Beasley_x000d_
Fixed RGB values for Nokia logo_x000d_
NO Security Label</dc:description>
  <cp:lastModifiedBy>Gabin, Frederic</cp:lastModifiedBy>
  <cp:revision>583</cp:revision>
  <cp:lastPrinted>1999-04-27T06:51:51Z</cp:lastPrinted>
  <dcterms:created xsi:type="dcterms:W3CDTF">2002-09-29T21:39:56Z</dcterms:created>
  <dcterms:modified xsi:type="dcterms:W3CDTF">2024-08-26T09:59:04Z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979a0715-4389-4544-92f0-6962135516a4</vt:lpwstr>
  </property>
  <property fmtid="{D5CDD505-2E9C-101B-9397-08002B2CF9AE}" pid="3" name="NokiaConfidentiality">
    <vt:lpwstr>Public</vt:lpwstr>
  </property>
  <property fmtid="{D5CDD505-2E9C-101B-9397-08002B2CF9AE}" pid="4" name="ContentTypeId">
    <vt:lpwstr>0x0101004814B433DB9B594885F4112FE4976328</vt:lpwstr>
  </property>
</Properties>
</file>