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5305" r:id="rId4"/>
  </p:sldMasterIdLst>
  <p:notesMasterIdLst>
    <p:notesMasterId r:id="rId27"/>
  </p:notesMasterIdLst>
  <p:handoutMasterIdLst>
    <p:handoutMasterId r:id="rId28"/>
  </p:handoutMasterIdLst>
  <p:sldIdLst>
    <p:sldId id="445" r:id="rId5"/>
    <p:sldId id="446" r:id="rId6"/>
    <p:sldId id="447" r:id="rId7"/>
    <p:sldId id="459" r:id="rId8"/>
    <p:sldId id="478" r:id="rId9"/>
    <p:sldId id="1150" r:id="rId10"/>
    <p:sldId id="1151" r:id="rId11"/>
    <p:sldId id="1152" r:id="rId12"/>
    <p:sldId id="1153" r:id="rId13"/>
    <p:sldId id="1154" r:id="rId14"/>
    <p:sldId id="1164" r:id="rId15"/>
    <p:sldId id="1165" r:id="rId16"/>
    <p:sldId id="1157" r:id="rId17"/>
    <p:sldId id="1156" r:id="rId18"/>
    <p:sldId id="469" r:id="rId19"/>
    <p:sldId id="1146" r:id="rId20"/>
    <p:sldId id="1166" r:id="rId21"/>
    <p:sldId id="1140" r:id="rId22"/>
    <p:sldId id="1168" r:id="rId23"/>
    <p:sldId id="1159" r:id="rId24"/>
    <p:sldId id="3862" r:id="rId25"/>
    <p:sldId id="439" r:id="rId2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9pPr>
  </p:defaultTextStyle>
  <p:extLst>
    <p:ext uri="{521415D9-36F7-43E2-AB2F-B90AF26B5E84}">
      <p14:sectionLst xmlns:p14="http://schemas.microsoft.com/office/powerpoint/2010/main">
        <p14:section name="Default Section" id="{BECCE8F7-B084-4B23-8CD3-49B7D87A467D}">
          <p14:sldIdLst>
            <p14:sldId id="445"/>
            <p14:sldId id="446"/>
            <p14:sldId id="447"/>
            <p14:sldId id="459"/>
            <p14:sldId id="478"/>
            <p14:sldId id="1150"/>
            <p14:sldId id="1151"/>
            <p14:sldId id="1152"/>
            <p14:sldId id="1153"/>
            <p14:sldId id="1154"/>
            <p14:sldId id="1164"/>
            <p14:sldId id="1165"/>
            <p14:sldId id="1157"/>
            <p14:sldId id="1156"/>
            <p14:sldId id="469"/>
            <p14:sldId id="1146"/>
            <p14:sldId id="1166"/>
            <p14:sldId id="1140"/>
            <p14:sldId id="1168"/>
            <p14:sldId id="1159"/>
            <p14:sldId id="3862"/>
            <p14:sldId id="439"/>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1D254"/>
    <a:srgbClr val="2A6EA8"/>
    <a:srgbClr val="FFFFFF"/>
    <a:srgbClr val="FF6600"/>
    <a:srgbClr val="1A4669"/>
    <a:srgbClr val="C6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284" autoAdjust="0"/>
    <p:restoredTop sz="95889" autoAdjust="0"/>
  </p:normalViewPr>
  <p:slideViewPr>
    <p:cSldViewPr snapToGrid="0" showGuides="1">
      <p:cViewPr>
        <p:scale>
          <a:sx n="66" d="100"/>
          <a:sy n="66" d="100"/>
        </p:scale>
        <p:origin x="550" y="276"/>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0"/>
    </p:cViewPr>
  </p:sorterViewPr>
  <p:notesViewPr>
    <p:cSldViewPr snapToGrid="0" showGuides="1">
      <p:cViewPr>
        <p:scale>
          <a:sx n="150" d="100"/>
          <a:sy n="150" d="100"/>
        </p:scale>
        <p:origin x="1116" y="-2607"/>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9F0E574-D5E5-42E5-8871-9EA236ED0418}"/>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19" name="Rectangle 3">
            <a:extLst>
              <a:ext uri="{FF2B5EF4-FFF2-40B4-BE49-F238E27FC236}">
                <a16:creationId xmlns:a16="http://schemas.microsoft.com/office/drawing/2014/main" id="{5BA0AB36-4B70-4581-BE64-63AA70ACA8A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9220" name="Rectangle 4">
            <a:extLst>
              <a:ext uri="{FF2B5EF4-FFF2-40B4-BE49-F238E27FC236}">
                <a16:creationId xmlns:a16="http://schemas.microsoft.com/office/drawing/2014/main" id="{C4BFCF03-F91D-4C08-ACB2-C156330128F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21" name="Rectangle 5">
            <a:extLst>
              <a:ext uri="{FF2B5EF4-FFF2-40B4-BE49-F238E27FC236}">
                <a16:creationId xmlns:a16="http://schemas.microsoft.com/office/drawing/2014/main" id="{48A7CB7F-FA31-4DCA-BE50-73124A97FE75}"/>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B6A01AD0-D987-43EA-88A8-B332DDC59B48}"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9CA8F975-62B6-4D29-9497-C4239419F273}"/>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099" name="Rectangle 3">
            <a:extLst>
              <a:ext uri="{FF2B5EF4-FFF2-40B4-BE49-F238E27FC236}">
                <a16:creationId xmlns:a16="http://schemas.microsoft.com/office/drawing/2014/main" id="{1B832733-B917-4D36-86B7-13FA4D8615BC}"/>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3076" name="Rectangle 4">
            <a:extLst>
              <a:ext uri="{FF2B5EF4-FFF2-40B4-BE49-F238E27FC236}">
                <a16:creationId xmlns:a16="http://schemas.microsoft.com/office/drawing/2014/main" id="{4D257E03-96B2-4237-BC9C-8088699C005E}"/>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86AEB4D8-0183-4E88-B123-2AB507B78DF0}"/>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9653EBD-7A18-4705-9F8A-47B527E653FD}"/>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103" name="Rectangle 7">
            <a:extLst>
              <a:ext uri="{FF2B5EF4-FFF2-40B4-BE49-F238E27FC236}">
                <a16:creationId xmlns:a16="http://schemas.microsoft.com/office/drawing/2014/main" id="{C14ED718-A1F5-4F84-B0CC-84281BA312C1}"/>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52CB175A-CCF7-4340-A462-55EAE47CFBDD}"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5828114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38200"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2">
            <a:extLst>
              <a:ext uri="{FF2B5EF4-FFF2-40B4-BE49-F238E27FC236}">
                <a16:creationId xmlns:a16="http://schemas.microsoft.com/office/drawing/2014/main" id="{02BE95C3-7B72-4413-839B-5A1FCCD4B7D4}"/>
              </a:ext>
            </a:extLst>
          </p:cNvPr>
          <p:cNvSpPr>
            <a:spLocks noGrp="1"/>
          </p:cNvSpPr>
          <p:nvPr>
            <p:ph idx="10"/>
          </p:nvPr>
        </p:nvSpPr>
        <p:spPr>
          <a:xfrm>
            <a:off x="6228862"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76333963"/>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DD754-77B0-4F47-A8DB-815F037AB952}"/>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71DB7C28-51FC-4B42-8455-E61B60DB5B8A}"/>
              </a:ext>
            </a:extLst>
          </p:cNvPr>
          <p:cNvSpPr>
            <a:spLocks noGrp="1"/>
          </p:cNvSpPr>
          <p:nvPr>
            <p:ph idx="1"/>
          </p:nvPr>
        </p:nvSpPr>
        <p:spPr>
          <a:xfrm>
            <a:off x="838199" y="1825625"/>
            <a:ext cx="1051559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3301386"/>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E54B6-A402-48CE-AC60-170C706231FB}"/>
              </a:ext>
            </a:extLst>
          </p:cNvPr>
          <p:cNvSpPr>
            <a:spLocks noGrp="1"/>
          </p:cNvSpPr>
          <p:nvPr>
            <p:ph type="title"/>
          </p:nvPr>
        </p:nvSpPr>
        <p:spPr/>
        <p:txBody>
          <a:bodyPr/>
          <a:lstStyle/>
          <a:p>
            <a:r>
              <a:rPr lang="en-US"/>
              <a:t>Click to edit Master title style</a:t>
            </a:r>
            <a:endParaRPr lang="sv-SE"/>
          </a:p>
        </p:txBody>
      </p:sp>
    </p:spTree>
    <p:extLst>
      <p:ext uri="{BB962C8B-B14F-4D97-AF65-F5344CB8AC3E}">
        <p14:creationId xmlns:p14="http://schemas.microsoft.com/office/powerpoint/2010/main" val="1163857712"/>
      </p:ext>
    </p:extLst>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6746269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Footer Placeholder 4">
            <a:extLst>
              <a:ext uri="{FF2B5EF4-FFF2-40B4-BE49-F238E27FC236}">
                <a16:creationId xmlns:a16="http://schemas.microsoft.com/office/drawing/2014/main" id="{D3013B12-28F4-4BED-AC0E-02168ADCBE8F}"/>
              </a:ext>
            </a:extLst>
          </p:cNvPr>
          <p:cNvSpPr>
            <a:spLocks noGrp="1"/>
          </p:cNvSpPr>
          <p:nvPr>
            <p:ph type="ftr" sz="quarter" idx="10"/>
          </p:nvPr>
        </p:nvSpPr>
        <p:spPr>
          <a:xfrm>
            <a:off x="4038600" y="5843588"/>
            <a:ext cx="4114800" cy="365125"/>
          </a:xfrm>
          <a:prstGeom prst="rect">
            <a:avLst/>
          </a:prstGeom>
        </p:spPr>
        <p:txBody>
          <a:bodyPr/>
          <a:lstStyle>
            <a:lvl1pPr>
              <a:defRPr>
                <a:ea typeface="华文细黑"/>
                <a:cs typeface="华文细黑"/>
              </a:defRPr>
            </a:lvl1pPr>
          </a:lstStyle>
          <a:p>
            <a:pPr>
              <a:defRPr/>
            </a:pPr>
            <a:endParaRPr lang="en-US"/>
          </a:p>
        </p:txBody>
      </p:sp>
      <p:sp>
        <p:nvSpPr>
          <p:cNvPr id="5" name="Slide Number Placeholder 5">
            <a:extLst>
              <a:ext uri="{FF2B5EF4-FFF2-40B4-BE49-F238E27FC236}">
                <a16:creationId xmlns:a16="http://schemas.microsoft.com/office/drawing/2014/main" id="{61D017C7-4781-495A-90E1-A20058A88468}"/>
              </a:ext>
            </a:extLst>
          </p:cNvPr>
          <p:cNvSpPr>
            <a:spLocks noGrp="1"/>
          </p:cNvSpPr>
          <p:nvPr>
            <p:ph type="sldNum" sz="quarter" idx="11"/>
          </p:nvPr>
        </p:nvSpPr>
        <p:spPr>
          <a:xfrm>
            <a:off x="8610600" y="6356350"/>
            <a:ext cx="1876425" cy="365125"/>
          </a:xfrm>
          <a:prstGeom prst="rect">
            <a:avLst/>
          </a:prstGeom>
        </p:spPr>
        <p:txBody>
          <a:bodyPr/>
          <a:lstStyle>
            <a:lvl1pPr>
              <a:defRPr>
                <a:ea typeface="华文细黑"/>
                <a:cs typeface="华文细黑"/>
              </a:defRPr>
            </a:lvl1pPr>
          </a:lstStyle>
          <a:p>
            <a:pPr>
              <a:defRPr/>
            </a:pPr>
            <a:fld id="{9AC4A928-9492-4498-B7EA-FFCB3E5C8321}" type="slidenum">
              <a:rPr lang="en-GB" altLang="en-US"/>
              <a:pPr>
                <a:defRPr/>
              </a:pPr>
              <a:t>‹#›</a:t>
            </a:fld>
            <a:endParaRPr lang="en-GB" altLang="en-US" dirty="0"/>
          </a:p>
        </p:txBody>
      </p:sp>
    </p:spTree>
    <p:extLst>
      <p:ext uri="{BB962C8B-B14F-4D97-AF65-F5344CB8AC3E}">
        <p14:creationId xmlns:p14="http://schemas.microsoft.com/office/powerpoint/2010/main" val="190948316"/>
      </p:ext>
    </p:extLst>
  </p:cSld>
  <p:clrMapOvr>
    <a:masterClrMapping/>
  </p:clrMapOvr>
  <p:hf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37" indent="-457137">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1206627192"/>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Title and 2 Contents">
    <p:spTree>
      <p:nvGrpSpPr>
        <p:cNvPr id="1" name=""/>
        <p:cNvGrpSpPr/>
        <p:nvPr/>
      </p:nvGrpSpPr>
      <p:grpSpPr>
        <a:xfrm>
          <a:off x="0" y="0"/>
          <a:ext cx="0" cy="0"/>
          <a:chOff x="0" y="0"/>
          <a:chExt cx="0" cy="0"/>
        </a:xfrm>
      </p:grpSpPr>
      <p:sp>
        <p:nvSpPr>
          <p:cNvPr id="9" name="מציין מיקום של כותרת 1">
            <a:extLst>
              <a:ext uri="{FF2B5EF4-FFF2-40B4-BE49-F238E27FC236}">
                <a16:creationId xmlns:a16="http://schemas.microsoft.com/office/drawing/2014/main" id="{EA62C280-1267-4CDA-A4BE-BD0F68AECDA9}"/>
              </a:ext>
            </a:extLst>
          </p:cNvPr>
          <p:cNvSpPr>
            <a:spLocks noGrp="1"/>
          </p:cNvSpPr>
          <p:nvPr>
            <p:ph type="title" hasCustomPrompt="1"/>
          </p:nvPr>
        </p:nvSpPr>
        <p:spPr>
          <a:xfrm>
            <a:off x="609761" y="274702"/>
            <a:ext cx="9525657" cy="866111"/>
          </a:xfrm>
          <a:prstGeom prst="rect">
            <a:avLst/>
          </a:prstGeom>
        </p:spPr>
        <p:txBody>
          <a:bodyPr vert="horz" lIns="108878" tIns="54439" rIns="108878" bIns="54439" rtlCol="0" anchor="b">
            <a:noAutofit/>
          </a:bodyPr>
          <a:lstStyle>
            <a:lvl1pPr>
              <a:defRPr/>
            </a:lvl1pPr>
          </a:lstStyle>
          <a:p>
            <a:r>
              <a:rPr lang="en-US" dirty="0"/>
              <a:t>Click to add Title</a:t>
            </a:r>
          </a:p>
        </p:txBody>
      </p:sp>
      <p:sp>
        <p:nvSpPr>
          <p:cNvPr id="5" name="מציין מיקום תוכן 4">
            <a:extLst>
              <a:ext uri="{FF2B5EF4-FFF2-40B4-BE49-F238E27FC236}">
                <a16:creationId xmlns:a16="http://schemas.microsoft.com/office/drawing/2014/main" id="{7348B2B8-4808-4ED7-8666-99CDB2003C22}"/>
              </a:ext>
            </a:extLst>
          </p:cNvPr>
          <p:cNvSpPr>
            <a:spLocks noGrp="1"/>
          </p:cNvSpPr>
          <p:nvPr>
            <p:ph sz="quarter" idx="10" hasCustomPrompt="1"/>
          </p:nvPr>
        </p:nvSpPr>
        <p:spPr>
          <a:xfrm>
            <a:off x="609759" y="1600571"/>
            <a:ext cx="5508000" cy="4680000"/>
          </a:xfrm>
        </p:spPr>
        <p:txBody>
          <a:bodyPr/>
          <a:lstStyle>
            <a:lvl1pPr>
              <a:defRPr/>
            </a:lvl1pPr>
            <a:lvl2pPr>
              <a:defRPr/>
            </a:lvl2pPr>
            <a:lvl3pPr>
              <a:defRPr/>
            </a:lvl3pPr>
            <a:lvl4pPr>
              <a:defRPr/>
            </a:lvl4pPr>
            <a:lvl5pPr>
              <a:defRPr/>
            </a:lvl5pPr>
            <a:lvl6pPr>
              <a:defRPr/>
            </a:lvl6pPr>
            <a:lvl7pPr>
              <a:defRPr/>
            </a:lvl7pPr>
            <a:lvl8pPr>
              <a:defRPr/>
            </a:lvl8pPr>
          </a:lstStyle>
          <a:p>
            <a:pPr lvl="0"/>
            <a:r>
              <a:rPr lang="en-US" dirty="0"/>
              <a:t>Click to add text</a:t>
            </a:r>
            <a:endParaRPr lang="he-IL" dirty="0"/>
          </a:p>
          <a:p>
            <a:pPr lvl="1"/>
            <a:r>
              <a:rPr lang="en-US" dirty="0"/>
              <a:t>2nd level</a:t>
            </a:r>
            <a:endParaRPr lang="he-IL" dirty="0"/>
          </a:p>
          <a:p>
            <a:pPr lvl="2"/>
            <a:r>
              <a:rPr lang="en-US" dirty="0"/>
              <a:t>3rd level</a:t>
            </a:r>
            <a:endParaRPr lang="he-IL" dirty="0"/>
          </a:p>
          <a:p>
            <a:pPr lvl="3"/>
            <a:r>
              <a:rPr lang="en-US" dirty="0"/>
              <a:t>4th level</a:t>
            </a:r>
            <a:endParaRPr lang="he-IL" dirty="0"/>
          </a:p>
          <a:p>
            <a:pPr lvl="4"/>
            <a:r>
              <a:rPr lang="en-US" dirty="0"/>
              <a:t>5th level</a:t>
            </a:r>
          </a:p>
          <a:p>
            <a:pPr lvl="5"/>
            <a:r>
              <a:rPr lang="en-US" dirty="0"/>
              <a:t>6th level</a:t>
            </a:r>
          </a:p>
          <a:p>
            <a:pPr lvl="6"/>
            <a:r>
              <a:rPr lang="en-US" dirty="0"/>
              <a:t>7th level</a:t>
            </a:r>
          </a:p>
          <a:p>
            <a:pPr lvl="7"/>
            <a:r>
              <a:rPr lang="en-US" dirty="0"/>
              <a:t>8th level</a:t>
            </a:r>
            <a:endParaRPr lang="he-IL" dirty="0"/>
          </a:p>
        </p:txBody>
      </p:sp>
      <p:sp>
        <p:nvSpPr>
          <p:cNvPr id="6" name="מציין מיקום תוכן 4">
            <a:extLst>
              <a:ext uri="{FF2B5EF4-FFF2-40B4-BE49-F238E27FC236}">
                <a16:creationId xmlns:a16="http://schemas.microsoft.com/office/drawing/2014/main" id="{C3D68647-40BB-4E40-9D12-4180680B3A93}"/>
              </a:ext>
            </a:extLst>
          </p:cNvPr>
          <p:cNvSpPr>
            <a:spLocks noGrp="1"/>
          </p:cNvSpPr>
          <p:nvPr>
            <p:ph sz="quarter" idx="11" hasCustomPrompt="1"/>
          </p:nvPr>
        </p:nvSpPr>
        <p:spPr>
          <a:xfrm>
            <a:off x="6327384" y="1600571"/>
            <a:ext cx="5508000" cy="4680000"/>
          </a:xfrm>
        </p:spPr>
        <p:txBody>
          <a:bodyPr/>
          <a:lstStyle>
            <a:lvl1pPr>
              <a:defRPr/>
            </a:lvl1pPr>
            <a:lvl2pPr>
              <a:defRPr/>
            </a:lvl2pPr>
            <a:lvl3pPr>
              <a:defRPr/>
            </a:lvl3pPr>
            <a:lvl4pPr>
              <a:defRPr/>
            </a:lvl4pPr>
            <a:lvl5pPr>
              <a:defRPr/>
            </a:lvl5pPr>
            <a:lvl6pPr>
              <a:defRPr/>
            </a:lvl6pPr>
            <a:lvl7pPr>
              <a:defRPr/>
            </a:lvl7pPr>
            <a:lvl8pPr>
              <a:defRPr/>
            </a:lvl8pPr>
          </a:lstStyle>
          <a:p>
            <a:pPr lvl="0"/>
            <a:r>
              <a:rPr lang="en-US" dirty="0"/>
              <a:t>Click to add text</a:t>
            </a:r>
            <a:endParaRPr lang="he-IL" dirty="0"/>
          </a:p>
          <a:p>
            <a:pPr lvl="1"/>
            <a:r>
              <a:rPr lang="en-US" dirty="0"/>
              <a:t>2nd level</a:t>
            </a:r>
            <a:endParaRPr lang="he-IL" dirty="0"/>
          </a:p>
          <a:p>
            <a:pPr lvl="2"/>
            <a:r>
              <a:rPr lang="en-US" dirty="0"/>
              <a:t>3rd level</a:t>
            </a:r>
            <a:endParaRPr lang="he-IL" dirty="0"/>
          </a:p>
          <a:p>
            <a:pPr lvl="3"/>
            <a:r>
              <a:rPr lang="en-US" dirty="0"/>
              <a:t>4th level</a:t>
            </a:r>
            <a:endParaRPr lang="he-IL" dirty="0"/>
          </a:p>
          <a:p>
            <a:pPr lvl="4"/>
            <a:r>
              <a:rPr lang="en-US" dirty="0"/>
              <a:t>5th level</a:t>
            </a:r>
          </a:p>
          <a:p>
            <a:pPr lvl="5"/>
            <a:r>
              <a:rPr lang="en-US" dirty="0"/>
              <a:t>6th level</a:t>
            </a:r>
          </a:p>
          <a:p>
            <a:pPr lvl="6"/>
            <a:r>
              <a:rPr lang="en-US" dirty="0"/>
              <a:t>7th level</a:t>
            </a:r>
          </a:p>
          <a:p>
            <a:pPr lvl="7"/>
            <a:r>
              <a:rPr lang="en-US" dirty="0"/>
              <a:t>8th level</a:t>
            </a:r>
            <a:endParaRPr lang="he-IL" dirty="0"/>
          </a:p>
        </p:txBody>
      </p:sp>
      <p:cxnSp>
        <p:nvCxnSpPr>
          <p:cNvPr id="8" name="מחבר ישר 7">
            <a:extLst>
              <a:ext uri="{FF2B5EF4-FFF2-40B4-BE49-F238E27FC236}">
                <a16:creationId xmlns:a16="http://schemas.microsoft.com/office/drawing/2014/main" id="{19F36860-9811-4767-99D7-F50368208E0C}"/>
              </a:ext>
            </a:extLst>
          </p:cNvPr>
          <p:cNvCxnSpPr/>
          <p:nvPr userDrawn="1"/>
        </p:nvCxnSpPr>
        <p:spPr>
          <a:xfrm>
            <a:off x="609757" y="1140812"/>
            <a:ext cx="11582243"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1" name="מציין מיקום של כותרת תחתונה 4">
            <a:extLst>
              <a:ext uri="{FF2B5EF4-FFF2-40B4-BE49-F238E27FC236}">
                <a16:creationId xmlns:a16="http://schemas.microsoft.com/office/drawing/2014/main" id="{18FB610E-9806-493B-9C00-A8FB753631A5}"/>
              </a:ext>
            </a:extLst>
          </p:cNvPr>
          <p:cNvSpPr>
            <a:spLocks noGrp="1"/>
          </p:cNvSpPr>
          <p:nvPr>
            <p:ph type="ftr" sz="quarter" idx="3"/>
          </p:nvPr>
        </p:nvSpPr>
        <p:spPr>
          <a:xfrm>
            <a:off x="4038600" y="6388996"/>
            <a:ext cx="4114800" cy="365125"/>
          </a:xfrm>
          <a:prstGeom prst="rect">
            <a:avLst/>
          </a:prstGeom>
        </p:spPr>
        <p:txBody>
          <a:bodyPr vert="horz" lIns="108878" tIns="54439" rIns="108878" bIns="54439" rtlCol="0" anchor="ctr">
            <a:noAutofit/>
          </a:bodyPr>
          <a:lstStyle>
            <a:lvl1pPr>
              <a:defRPr lang="en-US" sz="1400" baseline="0" smtClean="0">
                <a:solidFill>
                  <a:schemeClr val="bg1"/>
                </a:solidFill>
                <a:latin typeface="Calibri" panose="020F0502020204030204" pitchFamily="34" charset="0"/>
                <a:cs typeface="Calibri" panose="020F0502020204030204" pitchFamily="34" charset="0"/>
              </a:defRPr>
            </a:lvl1pPr>
          </a:lstStyle>
          <a:p>
            <a:pPr algn="ctr">
              <a:buFont typeface="Wingdings" panose="05000000000000000000" pitchFamily="2" charset="2"/>
              <a:buNone/>
            </a:pPr>
            <a:r>
              <a:rPr lang="en-US"/>
              <a:t>ADD SECTION NAME</a:t>
            </a:r>
            <a:endParaRPr lang="en-US" dirty="0"/>
          </a:p>
        </p:txBody>
      </p:sp>
      <p:sp>
        <p:nvSpPr>
          <p:cNvPr id="12" name="TextBox 11">
            <a:extLst>
              <a:ext uri="{FF2B5EF4-FFF2-40B4-BE49-F238E27FC236}">
                <a16:creationId xmlns:a16="http://schemas.microsoft.com/office/drawing/2014/main" id="{11920B32-6DBC-4B82-9058-DCFA9E35BDD3}"/>
              </a:ext>
            </a:extLst>
          </p:cNvPr>
          <p:cNvSpPr txBox="1"/>
          <p:nvPr userDrawn="1"/>
        </p:nvSpPr>
        <p:spPr>
          <a:xfrm>
            <a:off x="622781" y="6418428"/>
            <a:ext cx="2691921" cy="523220"/>
          </a:xfrm>
          <a:prstGeom prst="rect">
            <a:avLst/>
          </a:prstGeom>
          <a:noFill/>
        </p:spPr>
        <p:txBody>
          <a:bodyPr wrap="square" rtlCol="0">
            <a:spAutoFit/>
          </a:bodyPr>
          <a:lstStyle/>
          <a:p>
            <a:pPr lvl="0"/>
            <a:r>
              <a:rPr lang="en-US" sz="1400" dirty="0">
                <a:solidFill>
                  <a:schemeClr val="bg1"/>
                </a:solidFill>
              </a:rPr>
              <a:t>© ETSI 2024 – All rights reserved</a:t>
            </a:r>
            <a:endParaRPr lang="he-IL" sz="1400" dirty="0">
              <a:solidFill>
                <a:schemeClr val="bg1"/>
              </a:solidFill>
            </a:endParaRPr>
          </a:p>
        </p:txBody>
      </p:sp>
    </p:spTree>
    <p:extLst>
      <p:ext uri="{BB962C8B-B14F-4D97-AF65-F5344CB8AC3E}">
        <p14:creationId xmlns:p14="http://schemas.microsoft.com/office/powerpoint/2010/main" val="26570537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jpeg"/><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1622A28D-91FF-424D-9A85-3D92302E7DB9}"/>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B6DBCF18-D575-4F93-8162-3ADADE4C87EF}"/>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92EE7BBB-86C4-46F9-ABAA-9947F1588190}"/>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0DEAEC1E-84A2-48EF-A1E5-55F2235ABA0A}"/>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7FC3C839-C9C2-4CE6-8345-973B003AC037}"/>
              </a:ext>
            </a:extLst>
          </p:cNvPr>
          <p:cNvSpPr txBox="1">
            <a:spLocks noChangeArrowheads="1"/>
          </p:cNvSpPr>
          <p:nvPr userDrawn="1"/>
        </p:nvSpPr>
        <p:spPr bwMode="auto">
          <a:xfrm>
            <a:off x="10706100" y="6188075"/>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ea typeface="华文细黑"/>
              </a:rPr>
              <a:t>© 3GPP 2024</a:t>
            </a:r>
          </a:p>
        </p:txBody>
      </p:sp>
      <p:pic>
        <p:nvPicPr>
          <p:cNvPr id="1031" name="Picture 1">
            <a:extLst>
              <a:ext uri="{FF2B5EF4-FFF2-40B4-BE49-F238E27FC236}">
                <a16:creationId xmlns:a16="http://schemas.microsoft.com/office/drawing/2014/main" id="{C60B5DA1-387A-4F0C-9B12-B9F05790505D}"/>
              </a:ext>
            </a:extLst>
          </p:cNvPr>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320A1963-80C5-45FD-8F33-240A40EFEBA6}"/>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3D531E3E-2C22-4EFA-8A5B-5D71AA69E0A5}" type="slidenum">
              <a:rPr lang="en-GB" altLang="en-US" sz="1400" smtClean="0">
                <a:latin typeface="Calibri" panose="020F0502020204030204" pitchFamily="34" charset="0"/>
                <a:ea typeface="华文细黑"/>
              </a:rPr>
              <a:pPr>
                <a:defRPr/>
              </a:pPr>
              <a:t>‹#›</a:t>
            </a:fld>
            <a:endParaRPr lang="en-GB" altLang="en-US" sz="1400">
              <a:latin typeface="Calibri" panose="020F0502020204030204" pitchFamily="34" charset="0"/>
              <a:ea typeface="华文细黑"/>
            </a:endParaRPr>
          </a:p>
        </p:txBody>
      </p:sp>
      <p:sp>
        <p:nvSpPr>
          <p:cNvPr id="13" name="Rectangle 12">
            <a:extLst>
              <a:ext uri="{FF2B5EF4-FFF2-40B4-BE49-F238E27FC236}">
                <a16:creationId xmlns:a16="http://schemas.microsoft.com/office/drawing/2014/main" id="{5A31594D-628B-4CF5-89E2-2A31F528B6F2}"/>
              </a:ext>
            </a:extLst>
          </p:cNvPr>
          <p:cNvSpPr>
            <a:spLocks noChangeArrowheads="1"/>
          </p:cNvSpPr>
          <p:nvPr userDrawn="1"/>
        </p:nvSpPr>
        <p:spPr bwMode="auto">
          <a:xfrm>
            <a:off x="117475" y="6372225"/>
            <a:ext cx="647696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200" dirty="0">
                <a:ln w="0"/>
                <a:latin typeface="Calibri" panose="020F0502020204030204" pitchFamily="34" charset="0"/>
                <a:ea typeface="华文细黑"/>
              </a:rPr>
              <a:t>S4-241545, </a:t>
            </a:r>
            <a:r>
              <a:rPr lang="de-DE" altLang="en-US" sz="1200" dirty="0">
                <a:ln w="0"/>
                <a:latin typeface="Calibri" panose="020F0502020204030204" pitchFamily="34" charset="0"/>
                <a:ea typeface="华文细黑"/>
              </a:rPr>
              <a:t>SA4#129-e, online, 19-23 August 2024</a:t>
            </a:r>
          </a:p>
          <a:p>
            <a:pPr>
              <a:defRPr/>
            </a:pPr>
            <a:endParaRPr lang="en-GB" altLang="en-US" sz="1200" dirty="0">
              <a:ln w="0"/>
              <a:latin typeface="Calibri" panose="020F0502020204030204" pitchFamily="34" charset="0"/>
              <a:ea typeface="华文细黑"/>
            </a:endParaRPr>
          </a:p>
        </p:txBody>
      </p:sp>
    </p:spTree>
  </p:cSld>
  <p:clrMap bg1="lt1" tx1="dk1" bg2="lt2" tx2="dk2" accent1="accent1" accent2="accent2" accent3="accent3" accent4="accent4" accent5="accent5" accent6="accent6" hlink="hlink" folHlink="folHlink"/>
  <p:sldLayoutIdLst>
    <p:sldLayoutId id="2147485413" r:id="rId1"/>
    <p:sldLayoutId id="2147485414" r:id="rId2"/>
    <p:sldLayoutId id="2147485419" r:id="rId3"/>
    <p:sldLayoutId id="2147485415" r:id="rId4"/>
    <p:sldLayoutId id="2147485416" r:id="rId5"/>
    <p:sldLayoutId id="2147485418" r:id="rId6"/>
    <p:sldLayoutId id="2147485420" r:id="rId7"/>
    <p:sldLayoutId id="2147485421" r:id="rId8"/>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11"/>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hyperlink" Target="https://www.3gpp.org/ftp/tsg_sa/TSG_SA/TSGS_104_Shanghai_2024-06/Docs/SP-240955.zip" TargetMode="Externa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3gpp.org/ftp/TSG_SA/TSG_SA/TSGS_104_Shanghai_2024-06/Report/SP-104_Draft_Report_v006.zip" TargetMode="External"/><Relationship Id="rId7" Type="http://schemas.openxmlformats.org/officeDocument/2006/relationships/hyperlink" Target="https://www.3gpp.org/ftp/tsg_sa/TSG_SA/TSGS_104_Shanghai_2024-06/Docs/SP-241020.zip" TargetMode="External"/><Relationship Id="rId2" Type="http://schemas.openxmlformats.org/officeDocument/2006/relationships/hyperlink" Target="https://www.3gpp.org/ftp/TSG_SA/TSG_SA/TSGS_104_Shanghai_2024-06/Docs" TargetMode="External"/><Relationship Id="rId1" Type="http://schemas.openxmlformats.org/officeDocument/2006/relationships/slideLayout" Target="../slideLayouts/slideLayout2.xml"/><Relationship Id="rId6" Type="http://schemas.openxmlformats.org/officeDocument/2006/relationships/hyperlink" Target="https://www.3gpp.org/ftp/tsg_sa/TSG_SA/TSGS_104_Shanghai_2024-06/Docs/SP-240936.zip" TargetMode="External"/><Relationship Id="rId5" Type="http://schemas.openxmlformats.org/officeDocument/2006/relationships/hyperlink" Target="https://www.3gpp.org/ftp/tsg_sa/TSG_SA/TSGS_104_Shanghai_2024-06/Docs/SP-241018.zip" TargetMode="External"/><Relationship Id="rId4" Type="http://schemas.openxmlformats.org/officeDocument/2006/relationships/hyperlink" Target="file:///C:\Users\fgabi\Box\Documents\3GPP%20SA\TSGS_104_Shanghai_2024-06\Docs\SP-240720.zip" TargetMode="External"/></Relationships>
</file>

<file path=ppt/slides/_rels/slide4.xml.rels><?xml version="1.0" encoding="UTF-8" standalone="yes"?>
<Relationships xmlns="http://schemas.openxmlformats.org/package/2006/relationships"><Relationship Id="rId3" Type="http://schemas.openxmlformats.org/officeDocument/2006/relationships/hyperlink" Target="https://www.3gpp.org/ftp/tsg_sa/TSG_SA/TSGS_104_Shanghai_2024-06/Docs/SP-240953.zip" TargetMode="External"/><Relationship Id="rId2" Type="http://schemas.openxmlformats.org/officeDocument/2006/relationships/hyperlink" Target="https://www.3gpp.org/ftp/tsg_sa/TSG_SA/TSGS_104_Shanghai_2024-06/Docs/SP-240720.zip" TargetMode="Externa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D6F74BBF-6643-4D12-BB2C-2105504062AD}"/>
              </a:ext>
            </a:extLst>
          </p:cNvPr>
          <p:cNvSpPr>
            <a:spLocks noGrp="1"/>
          </p:cNvSpPr>
          <p:nvPr>
            <p:ph type="ctrTitle"/>
          </p:nvPr>
        </p:nvSpPr>
        <p:spPr/>
        <p:txBody>
          <a:bodyPr/>
          <a:lstStyle/>
          <a:p>
            <a:r>
              <a:rPr lang="sv-SE" altLang="sv-SE" dirty="0"/>
              <a:t>Brief report from SA#104 on SA4 topics</a:t>
            </a:r>
          </a:p>
        </p:txBody>
      </p:sp>
      <p:sp>
        <p:nvSpPr>
          <p:cNvPr id="5123" name="Subtitle 2">
            <a:extLst>
              <a:ext uri="{FF2B5EF4-FFF2-40B4-BE49-F238E27FC236}">
                <a16:creationId xmlns:a16="http://schemas.microsoft.com/office/drawing/2014/main" id="{6076546E-D892-4ECA-A62B-AF382ED7CF28}"/>
              </a:ext>
            </a:extLst>
          </p:cNvPr>
          <p:cNvSpPr>
            <a:spLocks noGrp="1"/>
          </p:cNvSpPr>
          <p:nvPr>
            <p:ph type="subTitle" idx="1"/>
          </p:nvPr>
        </p:nvSpPr>
        <p:spPr/>
        <p:txBody>
          <a:bodyPr/>
          <a:lstStyle/>
          <a:p>
            <a:pPr>
              <a:lnSpc>
                <a:spcPct val="80000"/>
              </a:lnSpc>
            </a:pPr>
            <a:r>
              <a:rPr lang="en-US" altLang="en-US" sz="2000" b="1" dirty="0">
                <a:latin typeface="Arial" panose="020B0604020202020204" pitchFamily="34" charset="0"/>
              </a:rPr>
              <a:t>Frédéric Gabin, </a:t>
            </a:r>
            <a:r>
              <a:rPr lang="en-US" altLang="en-US" sz="2000" dirty="0">
                <a:latin typeface="Arial" panose="020B0604020202020204" pitchFamily="34" charset="0"/>
              </a:rPr>
              <a:t>SA4 Chair, Dolby France SAS (ETSI)</a:t>
            </a:r>
          </a:p>
          <a:p>
            <a:pPr>
              <a:lnSpc>
                <a:spcPct val="80000"/>
              </a:lnSpc>
            </a:pPr>
            <a:r>
              <a:rPr lang="en-US" altLang="en-US" sz="2000" dirty="0">
                <a:latin typeface="Arial" panose="020B0604020202020204" pitchFamily="34" charset="0"/>
              </a:rPr>
              <a:t>SA4#129-e, online, 19-23 August 2024</a:t>
            </a:r>
          </a:p>
          <a:p>
            <a:pPr>
              <a:lnSpc>
                <a:spcPct val="80000"/>
              </a:lnSpc>
            </a:pPr>
            <a:r>
              <a:rPr lang="en-US" altLang="en-US" sz="2000" dirty="0" err="1">
                <a:latin typeface="Arial" panose="020B0604020202020204" pitchFamily="34" charset="0"/>
              </a:rPr>
              <a:t>Tdoc</a:t>
            </a:r>
            <a:r>
              <a:rPr lang="en-US" altLang="en-US" sz="2000" dirty="0">
                <a:latin typeface="Arial" panose="020B0604020202020204" pitchFamily="34" charset="0"/>
              </a:rPr>
              <a:t>: S4-241545</a:t>
            </a:r>
            <a:endParaRPr lang="sv-SE" altLang="sv-SE" sz="2000"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838200" y="365125"/>
            <a:ext cx="8918986" cy="1325563"/>
          </a:xfrm>
        </p:spPr>
        <p:txBody>
          <a:bodyPr/>
          <a:lstStyle/>
          <a:p>
            <a:r>
              <a:rPr lang="sv-SE" sz="3200" dirty="0"/>
              <a:t>Outcome of SA4 submissions – 7 (company revisions to Rel-18 SA4 agreed CRs)</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a:xfrm>
            <a:off x="500062" y="1849437"/>
            <a:ext cx="10515599" cy="4351338"/>
          </a:xfrm>
        </p:spPr>
        <p:txBody>
          <a:bodyPr/>
          <a:lstStyle/>
          <a:p>
            <a:pPr marL="0" marR="0">
              <a:spcBef>
                <a:spcPts val="0"/>
              </a:spcBef>
              <a:spcAft>
                <a:spcPts val="600"/>
              </a:spcAft>
              <a:tabLst>
                <a:tab pos="360045" algn="l"/>
                <a:tab pos="540385" algn="l"/>
                <a:tab pos="720090" algn="l"/>
                <a:tab pos="900430" algn="l"/>
                <a:tab pos="1080135" algn="l"/>
              </a:tabLst>
            </a:pPr>
            <a:r>
              <a:rPr lang="en-GB" sz="1100" dirty="0">
                <a:solidFill>
                  <a:srgbClr val="0000FF"/>
                </a:solidFill>
                <a:effectLst/>
                <a:latin typeface="Arial" panose="020B0604020202020204" pitchFamily="34" charset="0"/>
                <a:ea typeface="MS Mincho" panose="02020609040205080304" pitchFamily="49" charset="-128"/>
              </a:rPr>
              <a:t>SP-240925</a:t>
            </a:r>
            <a:r>
              <a:rPr lang="en-GB" sz="1100" dirty="0">
                <a:effectLst/>
                <a:latin typeface="Arial" panose="020B0604020202020204" pitchFamily="34" charset="0"/>
                <a:ea typeface="MS Mincho" panose="02020609040205080304" pitchFamily="49" charset="-128"/>
              </a:rPr>
              <a:t> (CR) 26.512 CR0057R8 (Rel-18, 'D'): [5GMS_Pro_Ph2] Remove M1, M5 and M6 procedures and APIs (Source: BBC)</a:t>
            </a:r>
            <a:br>
              <a:rPr lang="en-GB" sz="1100" dirty="0">
                <a:effectLst/>
                <a:latin typeface="Arial" panose="020B0604020202020204" pitchFamily="34" charset="0"/>
                <a:ea typeface="MS Mincho" panose="02020609040205080304" pitchFamily="49" charset="-128"/>
              </a:rPr>
            </a:br>
            <a:r>
              <a:rPr lang="en-GB" sz="1100" b="1" dirty="0">
                <a:effectLst/>
                <a:latin typeface="Arial" panose="020B0604020202020204" pitchFamily="34" charset="0"/>
                <a:ea typeface="MS Mincho" panose="02020609040205080304" pitchFamily="49" charset="-128"/>
              </a:rPr>
              <a:t>Document for:</a:t>
            </a:r>
            <a:r>
              <a:rPr lang="en-GB" sz="1100" dirty="0">
                <a:effectLst/>
                <a:latin typeface="Arial" panose="020B0604020202020204" pitchFamily="34" charset="0"/>
                <a:ea typeface="MS Mincho" panose="02020609040205080304" pitchFamily="49" charset="-128"/>
              </a:rPr>
              <a:t> Approval</a:t>
            </a:r>
            <a:br>
              <a:rPr lang="en-GB" sz="1100" dirty="0">
                <a:effectLst/>
                <a:latin typeface="Arial" panose="020B0604020202020204" pitchFamily="34" charset="0"/>
                <a:ea typeface="MS Mincho" panose="02020609040205080304" pitchFamily="49" charset="-128"/>
              </a:rPr>
            </a:br>
            <a:r>
              <a:rPr lang="en-GB" sz="1100" b="1" dirty="0">
                <a:effectLst/>
                <a:latin typeface="Arial" panose="020B0604020202020204" pitchFamily="34" charset="0"/>
                <a:ea typeface="MS Mincho" panose="02020609040205080304" pitchFamily="49" charset="-128"/>
              </a:rPr>
              <a:t>Abstract:</a:t>
            </a:r>
            <a:r>
              <a:rPr lang="en-GB" sz="1100" dirty="0">
                <a:effectLst/>
                <a:latin typeface="Arial" panose="020B0604020202020204" pitchFamily="34" charset="0"/>
                <a:ea typeface="MS Mincho" panose="02020609040205080304" pitchFamily="49" charset="-128"/>
              </a:rPr>
              <a:t> Additional changes that came to light during </a:t>
            </a:r>
            <a:r>
              <a:rPr lang="en-GB" sz="1100" dirty="0" err="1">
                <a:effectLst/>
                <a:latin typeface="Arial" panose="020B0604020202020204" pitchFamily="34" charset="0"/>
                <a:ea typeface="MS Mincho" panose="02020609040205080304" pitchFamily="49" charset="-128"/>
              </a:rPr>
              <a:t>OpenAPI</a:t>
            </a:r>
            <a:r>
              <a:rPr lang="en-GB" sz="1100" dirty="0">
                <a:effectLst/>
                <a:latin typeface="Arial" panose="020B0604020202020204" pitchFamily="34" charset="0"/>
                <a:ea typeface="MS Mincho" panose="02020609040205080304" pitchFamily="49" charset="-128"/>
              </a:rPr>
              <a:t> YAML implementation.</a:t>
            </a:r>
            <a:endParaRPr lang="en-US" sz="1100" dirty="0">
              <a:effectLst/>
              <a:latin typeface="Arial" panose="020B0604020202020204" pitchFamily="34" charset="0"/>
              <a:ea typeface="MS Mincho" panose="02020609040205080304" pitchFamily="49" charset="-128"/>
            </a:endParaRPr>
          </a:p>
          <a:p>
            <a:pPr marL="0" marR="0" hangingPunct="0">
              <a:spcBef>
                <a:spcPts val="0"/>
              </a:spcBef>
              <a:spcAft>
                <a:spcPts val="900"/>
              </a:spcAft>
            </a:pPr>
            <a:r>
              <a:rPr lang="en-GB" sz="1100" b="1" i="1" dirty="0">
                <a:effectLst/>
                <a:latin typeface="Arial" panose="020B0604020202020204" pitchFamily="34" charset="0"/>
                <a:ea typeface="Arial" panose="020B0604020202020204" pitchFamily="34" charset="0"/>
              </a:rPr>
              <a:t>Comment:</a:t>
            </a:r>
            <a:r>
              <a:rPr lang="en-GB" sz="1100" i="1" dirty="0">
                <a:effectLst/>
                <a:latin typeface="Arial" panose="020B0604020202020204" pitchFamily="34" charset="0"/>
                <a:ea typeface="Arial" panose="020B0604020202020204" pitchFamily="34" charset="0"/>
              </a:rPr>
              <a:t> Revision of </a:t>
            </a:r>
            <a:r>
              <a:rPr lang="en-GB" sz="1100" i="1" dirty="0">
                <a:solidFill>
                  <a:srgbClr val="0000FF"/>
                </a:solidFill>
                <a:effectLst/>
                <a:latin typeface="Arial" panose="020B0604020202020204" pitchFamily="34" charset="0"/>
                <a:ea typeface="Arial" panose="020B0604020202020204" pitchFamily="34" charset="0"/>
              </a:rPr>
              <a:t>SP-240567</a:t>
            </a:r>
            <a:r>
              <a:rPr lang="en-GB" sz="1100" i="1" dirty="0">
                <a:effectLst/>
                <a:latin typeface="Arial" panose="020B0604020202020204" pitchFamily="34" charset="0"/>
                <a:ea typeface="Arial" panose="020B0604020202020204" pitchFamily="34" charset="0"/>
              </a:rPr>
              <a:t>. Correction to 23.512 CR0057R6 in CR Pack </a:t>
            </a:r>
            <a:r>
              <a:rPr lang="en-GB" sz="1100" i="1" dirty="0">
                <a:solidFill>
                  <a:srgbClr val="0000FF"/>
                </a:solidFill>
                <a:effectLst/>
                <a:latin typeface="Arial" panose="020B0604020202020204" pitchFamily="34" charset="0"/>
                <a:ea typeface="Arial" panose="020B0604020202020204" pitchFamily="34" charset="0"/>
              </a:rPr>
              <a:t>SP-240679</a:t>
            </a:r>
            <a:r>
              <a:rPr lang="en-GB" sz="1100" i="1" dirty="0">
                <a:effectLst/>
                <a:latin typeface="Arial" panose="020B0604020202020204" pitchFamily="34" charset="0"/>
                <a:ea typeface="Arial" panose="020B0604020202020204" pitchFamily="34" charset="0"/>
              </a:rPr>
              <a:t>.</a:t>
            </a:r>
            <a:endParaRPr lang="en-US" sz="11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100" dirty="0">
                <a:effectLst/>
                <a:latin typeface="Arial" panose="020B0604020202020204" pitchFamily="34" charset="0"/>
                <a:ea typeface="Arial" panose="020B0604020202020204" pitchFamily="34" charset="0"/>
              </a:rPr>
              <a:t>This CR was </a:t>
            </a:r>
            <a:r>
              <a:rPr lang="en-GB" sz="1100" dirty="0">
                <a:solidFill>
                  <a:srgbClr val="FF0000"/>
                </a:solidFill>
                <a:effectLst/>
                <a:latin typeface="Arial" panose="020B0604020202020204" pitchFamily="34" charset="0"/>
                <a:ea typeface="Arial" panose="020B0604020202020204" pitchFamily="34" charset="0"/>
              </a:rPr>
              <a:t>approved</a:t>
            </a:r>
            <a:r>
              <a:rPr lang="en-GB" sz="1100" dirty="0">
                <a:effectLst/>
                <a:latin typeface="Arial" panose="020B0604020202020204" pitchFamily="34" charset="0"/>
                <a:ea typeface="Arial" panose="020B0604020202020204" pitchFamily="34" charset="0"/>
              </a:rPr>
              <a:t>.</a:t>
            </a:r>
            <a:endParaRPr lang="en-US" sz="1100" dirty="0">
              <a:effectLst/>
              <a:latin typeface="Arial" panose="020B0604020202020204" pitchFamily="34" charset="0"/>
              <a:ea typeface="Arial" panose="020B0604020202020204" pitchFamily="34" charset="0"/>
            </a:endParaRPr>
          </a:p>
          <a:p>
            <a:pPr marL="0" marR="0">
              <a:spcBef>
                <a:spcPts val="0"/>
              </a:spcBef>
              <a:spcAft>
                <a:spcPts val="600"/>
              </a:spcAft>
              <a:tabLst>
                <a:tab pos="360045" algn="l"/>
                <a:tab pos="540385" algn="l"/>
                <a:tab pos="720090" algn="l"/>
                <a:tab pos="900430" algn="l"/>
                <a:tab pos="1080135" algn="l"/>
              </a:tabLst>
            </a:pPr>
            <a:r>
              <a:rPr lang="en-GB" sz="1100" dirty="0">
                <a:solidFill>
                  <a:srgbClr val="0000FF"/>
                </a:solidFill>
                <a:effectLst/>
                <a:latin typeface="Arial" panose="020B0604020202020204" pitchFamily="34" charset="0"/>
                <a:ea typeface="MS Mincho" panose="02020609040205080304" pitchFamily="49" charset="-128"/>
              </a:rPr>
              <a:t>SP-240568</a:t>
            </a:r>
            <a:r>
              <a:rPr lang="en-GB" sz="1100" dirty="0">
                <a:effectLst/>
                <a:latin typeface="Arial" panose="020B0604020202020204" pitchFamily="34" charset="0"/>
                <a:ea typeface="MS Mincho" panose="02020609040205080304" pitchFamily="49" charset="-128"/>
              </a:rPr>
              <a:t> (CR) 26.512 CR0070R2 (Rel-18, 'F'): [EVEX, TEI18] Add missing explicit data reporting and event exposure parameters (Source: BBC)</a:t>
            </a:r>
            <a:br>
              <a:rPr lang="en-GB" sz="1100" dirty="0">
                <a:effectLst/>
                <a:latin typeface="Arial" panose="020B0604020202020204" pitchFamily="34" charset="0"/>
                <a:ea typeface="MS Mincho" panose="02020609040205080304" pitchFamily="49" charset="-128"/>
              </a:rPr>
            </a:br>
            <a:r>
              <a:rPr lang="en-GB" sz="1100" b="1" dirty="0">
                <a:effectLst/>
                <a:latin typeface="Arial" panose="020B0604020202020204" pitchFamily="34" charset="0"/>
                <a:ea typeface="MS Mincho" panose="02020609040205080304" pitchFamily="49" charset="-128"/>
              </a:rPr>
              <a:t>Document for:</a:t>
            </a:r>
            <a:r>
              <a:rPr lang="en-GB" sz="1100" dirty="0">
                <a:effectLst/>
                <a:latin typeface="Arial" panose="020B0604020202020204" pitchFamily="34" charset="0"/>
                <a:ea typeface="MS Mincho" panose="02020609040205080304" pitchFamily="49" charset="-128"/>
              </a:rPr>
              <a:t> Approval</a:t>
            </a:r>
            <a:br>
              <a:rPr lang="en-GB" sz="1100" dirty="0">
                <a:effectLst/>
                <a:latin typeface="Arial" panose="020B0604020202020204" pitchFamily="34" charset="0"/>
                <a:ea typeface="MS Mincho" panose="02020609040205080304" pitchFamily="49" charset="-128"/>
              </a:rPr>
            </a:br>
            <a:r>
              <a:rPr lang="en-GB" sz="1100" b="1" dirty="0">
                <a:effectLst/>
                <a:latin typeface="Arial" panose="020B0604020202020204" pitchFamily="34" charset="0"/>
                <a:ea typeface="MS Mincho" panose="02020609040205080304" pitchFamily="49" charset="-128"/>
              </a:rPr>
              <a:t>Abstract:</a:t>
            </a:r>
            <a:r>
              <a:rPr lang="en-GB" sz="1100" dirty="0">
                <a:effectLst/>
                <a:latin typeface="Arial" panose="020B0604020202020204" pitchFamily="34" charset="0"/>
                <a:ea typeface="MS Mincho" panose="02020609040205080304" pitchFamily="49" charset="-128"/>
              </a:rPr>
              <a:t> Alignment of </a:t>
            </a:r>
            <a:r>
              <a:rPr lang="en-GB" sz="1100" dirty="0" err="1">
                <a:effectLst/>
                <a:latin typeface="Arial" panose="020B0604020202020204" pitchFamily="34" charset="0"/>
                <a:ea typeface="MS Mincho" panose="02020609040205080304" pitchFamily="49" charset="-128"/>
              </a:rPr>
              <a:t>OpenAPI</a:t>
            </a:r>
            <a:r>
              <a:rPr lang="en-GB" sz="1100" dirty="0">
                <a:effectLst/>
                <a:latin typeface="Arial" panose="020B0604020202020204" pitchFamily="34" charset="0"/>
                <a:ea typeface="MS Mincho" panose="02020609040205080304" pitchFamily="49" charset="-128"/>
              </a:rPr>
              <a:t> YAML changes.</a:t>
            </a:r>
            <a:endParaRPr lang="en-US" sz="1100" dirty="0">
              <a:effectLst/>
              <a:latin typeface="Arial" panose="020B0604020202020204" pitchFamily="34" charset="0"/>
              <a:ea typeface="MS Mincho" panose="02020609040205080304" pitchFamily="49" charset="-128"/>
            </a:endParaRPr>
          </a:p>
          <a:p>
            <a:pPr marL="0" marR="0" hangingPunct="0">
              <a:spcBef>
                <a:spcPts val="0"/>
              </a:spcBef>
              <a:spcAft>
                <a:spcPts val="900"/>
              </a:spcAft>
            </a:pPr>
            <a:r>
              <a:rPr lang="en-GB" sz="1100" b="1" i="1" dirty="0">
                <a:effectLst/>
                <a:latin typeface="Arial" panose="020B0604020202020204" pitchFamily="34" charset="0"/>
                <a:ea typeface="Arial" panose="020B0604020202020204" pitchFamily="34" charset="0"/>
              </a:rPr>
              <a:t>Comment:</a:t>
            </a:r>
            <a:r>
              <a:rPr lang="en-GB" sz="1100" i="1" dirty="0">
                <a:effectLst/>
                <a:latin typeface="Arial" panose="020B0604020202020204" pitchFamily="34" charset="0"/>
                <a:ea typeface="Arial" panose="020B0604020202020204" pitchFamily="34" charset="0"/>
              </a:rPr>
              <a:t> Revision of S4-240854. Correction to 26.512 CR0070R1 in CR Pack </a:t>
            </a:r>
            <a:r>
              <a:rPr lang="en-GB" sz="1100" i="1" dirty="0">
                <a:solidFill>
                  <a:srgbClr val="0000FF"/>
                </a:solidFill>
                <a:effectLst/>
                <a:latin typeface="Arial" panose="020B0604020202020204" pitchFamily="34" charset="0"/>
                <a:ea typeface="Arial" panose="020B0604020202020204" pitchFamily="34" charset="0"/>
              </a:rPr>
              <a:t>SP-240679</a:t>
            </a:r>
            <a:r>
              <a:rPr lang="en-GB" sz="1100" i="1" dirty="0">
                <a:effectLst/>
                <a:latin typeface="Arial" panose="020B0604020202020204" pitchFamily="34" charset="0"/>
                <a:ea typeface="Arial" panose="020B0604020202020204" pitchFamily="34" charset="0"/>
              </a:rPr>
              <a:t>.</a:t>
            </a:r>
            <a:endParaRPr lang="en-US" sz="11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100" dirty="0">
                <a:effectLst/>
                <a:latin typeface="Arial" panose="020B0604020202020204" pitchFamily="34" charset="0"/>
                <a:ea typeface="Arial" panose="020B0604020202020204" pitchFamily="34" charset="0"/>
              </a:rPr>
              <a:t>This CR was </a:t>
            </a:r>
            <a:r>
              <a:rPr lang="en-GB" sz="1100" dirty="0">
                <a:solidFill>
                  <a:srgbClr val="FF0000"/>
                </a:solidFill>
                <a:effectLst/>
                <a:latin typeface="Arial" panose="020B0604020202020204" pitchFamily="34" charset="0"/>
                <a:ea typeface="Arial" panose="020B0604020202020204" pitchFamily="34" charset="0"/>
              </a:rPr>
              <a:t>approved</a:t>
            </a:r>
            <a:r>
              <a:rPr lang="en-GB" sz="1100" dirty="0">
                <a:effectLst/>
                <a:latin typeface="Arial" panose="020B0604020202020204" pitchFamily="34" charset="0"/>
                <a:ea typeface="Arial" panose="020B0604020202020204" pitchFamily="34" charset="0"/>
              </a:rPr>
              <a:t>.</a:t>
            </a:r>
            <a:endParaRPr lang="en-US" sz="1100" dirty="0">
              <a:effectLst/>
              <a:latin typeface="Arial" panose="020B0604020202020204" pitchFamily="34" charset="0"/>
              <a:ea typeface="Arial" panose="020B0604020202020204" pitchFamily="34" charset="0"/>
            </a:endParaRPr>
          </a:p>
          <a:p>
            <a:pPr marL="0" marR="0">
              <a:spcBef>
                <a:spcPts val="0"/>
              </a:spcBef>
              <a:spcAft>
                <a:spcPts val="600"/>
              </a:spcAft>
              <a:tabLst>
                <a:tab pos="360045" algn="l"/>
                <a:tab pos="540385" algn="l"/>
                <a:tab pos="720090" algn="l"/>
                <a:tab pos="900430" algn="l"/>
                <a:tab pos="1080135" algn="l"/>
              </a:tabLst>
            </a:pPr>
            <a:r>
              <a:rPr lang="en-GB" sz="1100" dirty="0">
                <a:solidFill>
                  <a:srgbClr val="0000FF"/>
                </a:solidFill>
                <a:effectLst/>
                <a:latin typeface="Arial" panose="020B0604020202020204" pitchFamily="34" charset="0"/>
                <a:ea typeface="MS Mincho" panose="02020609040205080304" pitchFamily="49" charset="-128"/>
              </a:rPr>
              <a:t>SP-240570</a:t>
            </a:r>
            <a:r>
              <a:rPr lang="en-GB" sz="1100" dirty="0">
                <a:effectLst/>
                <a:latin typeface="Arial" panose="020B0604020202020204" pitchFamily="34" charset="0"/>
                <a:ea typeface="MS Mincho" panose="02020609040205080304" pitchFamily="49" charset="-128"/>
              </a:rPr>
              <a:t> (CR) 26.517 CR0014R3 (Rel-18, 'F'): Aggregated corrections (Source: BBC, Qualcomm Germany, Huawei, Ericsson)</a:t>
            </a:r>
            <a:br>
              <a:rPr lang="en-GB" sz="1100" dirty="0">
                <a:effectLst/>
                <a:latin typeface="Arial" panose="020B0604020202020204" pitchFamily="34" charset="0"/>
                <a:ea typeface="MS Mincho" panose="02020609040205080304" pitchFamily="49" charset="-128"/>
              </a:rPr>
            </a:br>
            <a:r>
              <a:rPr lang="en-GB" sz="1100" b="1" dirty="0">
                <a:effectLst/>
                <a:latin typeface="Arial" panose="020B0604020202020204" pitchFamily="34" charset="0"/>
                <a:ea typeface="MS Mincho" panose="02020609040205080304" pitchFamily="49" charset="-128"/>
              </a:rPr>
              <a:t>Document for:</a:t>
            </a:r>
            <a:r>
              <a:rPr lang="en-GB" sz="1100" dirty="0">
                <a:effectLst/>
                <a:latin typeface="Arial" panose="020B0604020202020204" pitchFamily="34" charset="0"/>
                <a:ea typeface="MS Mincho" panose="02020609040205080304" pitchFamily="49" charset="-128"/>
              </a:rPr>
              <a:t> Approval</a:t>
            </a:r>
            <a:br>
              <a:rPr lang="en-GB" sz="1100" dirty="0">
                <a:effectLst/>
                <a:latin typeface="Arial" panose="020B0604020202020204" pitchFamily="34" charset="0"/>
                <a:ea typeface="MS Mincho" panose="02020609040205080304" pitchFamily="49" charset="-128"/>
              </a:rPr>
            </a:br>
            <a:r>
              <a:rPr lang="en-GB" sz="1100" b="1" dirty="0">
                <a:effectLst/>
                <a:latin typeface="Arial" panose="020B0604020202020204" pitchFamily="34" charset="0"/>
                <a:ea typeface="MS Mincho" panose="02020609040205080304" pitchFamily="49" charset="-128"/>
              </a:rPr>
              <a:t>Abstract:</a:t>
            </a:r>
            <a:r>
              <a:rPr lang="en-GB" sz="1100" dirty="0">
                <a:effectLst/>
                <a:latin typeface="Arial" panose="020B0604020202020204" pitchFamily="34" charset="0"/>
                <a:ea typeface="MS Mincho" panose="02020609040205080304" pitchFamily="49" charset="-128"/>
              </a:rPr>
              <a:t> Correcting errors in </a:t>
            </a:r>
            <a:r>
              <a:rPr lang="en-GB" sz="1100" dirty="0" err="1">
                <a:effectLst/>
                <a:latin typeface="Arial" panose="020B0604020202020204" pitchFamily="34" charset="0"/>
                <a:ea typeface="MS Mincho" panose="02020609040205080304" pitchFamily="49" charset="-128"/>
              </a:rPr>
              <a:t>OpenAPI</a:t>
            </a:r>
            <a:r>
              <a:rPr lang="en-GB" sz="1100" dirty="0">
                <a:effectLst/>
                <a:latin typeface="Arial" panose="020B0604020202020204" pitchFamily="34" charset="0"/>
                <a:ea typeface="MS Mincho" panose="02020609040205080304" pitchFamily="49" charset="-128"/>
              </a:rPr>
              <a:t> YAML that came to light during implementation.</a:t>
            </a:r>
            <a:endParaRPr lang="en-US" sz="1100" dirty="0">
              <a:effectLst/>
              <a:latin typeface="Arial" panose="020B0604020202020204" pitchFamily="34" charset="0"/>
              <a:ea typeface="MS Mincho" panose="02020609040205080304" pitchFamily="49" charset="-128"/>
            </a:endParaRPr>
          </a:p>
          <a:p>
            <a:pPr marL="0" marR="0" hangingPunct="0">
              <a:spcBef>
                <a:spcPts val="0"/>
              </a:spcBef>
              <a:spcAft>
                <a:spcPts val="900"/>
              </a:spcAft>
            </a:pPr>
            <a:r>
              <a:rPr lang="en-GB" sz="1100" b="1" i="1" dirty="0">
                <a:effectLst/>
                <a:latin typeface="Arial" panose="020B0604020202020204" pitchFamily="34" charset="0"/>
                <a:ea typeface="Arial" panose="020B0604020202020204" pitchFamily="34" charset="0"/>
              </a:rPr>
              <a:t>Comment:</a:t>
            </a:r>
            <a:r>
              <a:rPr lang="en-GB" sz="1100" i="1" dirty="0">
                <a:effectLst/>
                <a:latin typeface="Arial" panose="020B0604020202020204" pitchFamily="34" charset="0"/>
                <a:ea typeface="Arial" panose="020B0604020202020204" pitchFamily="34" charset="0"/>
              </a:rPr>
              <a:t> Revision of S4-241253. Correction to 26.517 CR0014R2 in CR Pack </a:t>
            </a:r>
            <a:r>
              <a:rPr lang="en-GB" sz="1100" i="1" dirty="0">
                <a:solidFill>
                  <a:srgbClr val="0000FF"/>
                </a:solidFill>
                <a:effectLst/>
                <a:latin typeface="Arial" panose="020B0604020202020204" pitchFamily="34" charset="0"/>
                <a:ea typeface="Arial" panose="020B0604020202020204" pitchFamily="34" charset="0"/>
              </a:rPr>
              <a:t>SP-240679</a:t>
            </a:r>
            <a:r>
              <a:rPr lang="en-GB" sz="1100" i="1" dirty="0">
                <a:effectLst/>
                <a:latin typeface="Arial" panose="020B0604020202020204" pitchFamily="34" charset="0"/>
                <a:ea typeface="Arial" panose="020B0604020202020204" pitchFamily="34" charset="0"/>
              </a:rPr>
              <a:t>.</a:t>
            </a:r>
            <a:endParaRPr lang="en-US" sz="11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100" dirty="0">
                <a:effectLst/>
                <a:latin typeface="Arial" panose="020B0604020202020204" pitchFamily="34" charset="0"/>
                <a:ea typeface="Arial" panose="020B0604020202020204" pitchFamily="34" charset="0"/>
              </a:rPr>
              <a:t>This CR was </a:t>
            </a:r>
            <a:r>
              <a:rPr lang="en-GB" sz="1100" dirty="0">
                <a:solidFill>
                  <a:srgbClr val="FF0000"/>
                </a:solidFill>
                <a:effectLst/>
                <a:latin typeface="Arial" panose="020B0604020202020204" pitchFamily="34" charset="0"/>
                <a:ea typeface="Arial" panose="020B0604020202020204" pitchFamily="34" charset="0"/>
              </a:rPr>
              <a:t>approved</a:t>
            </a:r>
            <a:r>
              <a:rPr lang="en-GB" sz="1100" dirty="0">
                <a:effectLst/>
                <a:latin typeface="Arial" panose="020B0604020202020204" pitchFamily="34" charset="0"/>
                <a:ea typeface="Arial" panose="020B0604020202020204" pitchFamily="34" charset="0"/>
              </a:rPr>
              <a:t>.</a:t>
            </a:r>
            <a:endParaRPr lang="en-US" sz="1100" dirty="0">
              <a:effectLst/>
              <a:latin typeface="Arial" panose="020B0604020202020204" pitchFamily="34" charset="0"/>
              <a:ea typeface="Arial" panose="020B0604020202020204" pitchFamily="34" charset="0"/>
            </a:endParaRPr>
          </a:p>
          <a:p>
            <a:pPr marL="0" marR="0">
              <a:spcBef>
                <a:spcPts val="0"/>
              </a:spcBef>
              <a:spcAft>
                <a:spcPts val="600"/>
              </a:spcAft>
              <a:tabLst>
                <a:tab pos="360045" algn="l"/>
                <a:tab pos="540385" algn="l"/>
                <a:tab pos="720090" algn="l"/>
                <a:tab pos="900430" algn="l"/>
                <a:tab pos="1080135" algn="l"/>
              </a:tabLst>
            </a:pPr>
            <a:r>
              <a:rPr lang="en-GB" sz="1100" dirty="0">
                <a:solidFill>
                  <a:srgbClr val="0000FF"/>
                </a:solidFill>
                <a:effectLst/>
                <a:latin typeface="Arial" panose="020B0604020202020204" pitchFamily="34" charset="0"/>
                <a:ea typeface="MS Mincho" panose="02020609040205080304" pitchFamily="49" charset="-128"/>
              </a:rPr>
              <a:t>SP-240573</a:t>
            </a:r>
            <a:r>
              <a:rPr lang="en-GB" sz="1100" dirty="0">
                <a:effectLst/>
                <a:latin typeface="Arial" panose="020B0604020202020204" pitchFamily="34" charset="0"/>
                <a:ea typeface="MS Mincho" panose="02020609040205080304" pitchFamily="49" charset="-128"/>
              </a:rPr>
              <a:t> (CR) 26.532 CR0009R3 (Rel-18, 'F'): [EVEX, TEI18] Essential maintenance (Source: BBC)</a:t>
            </a:r>
            <a:br>
              <a:rPr lang="en-GB" sz="1100" dirty="0">
                <a:effectLst/>
                <a:latin typeface="Arial" panose="020B0604020202020204" pitchFamily="34" charset="0"/>
                <a:ea typeface="MS Mincho" panose="02020609040205080304" pitchFamily="49" charset="-128"/>
              </a:rPr>
            </a:br>
            <a:r>
              <a:rPr lang="en-GB" sz="1100" b="1" dirty="0">
                <a:effectLst/>
                <a:latin typeface="Arial" panose="020B0604020202020204" pitchFamily="34" charset="0"/>
                <a:ea typeface="MS Mincho" panose="02020609040205080304" pitchFamily="49" charset="-128"/>
              </a:rPr>
              <a:t>Document for:</a:t>
            </a:r>
            <a:r>
              <a:rPr lang="en-GB" sz="1100" dirty="0">
                <a:effectLst/>
                <a:latin typeface="Arial" panose="020B0604020202020204" pitchFamily="34" charset="0"/>
                <a:ea typeface="MS Mincho" panose="02020609040205080304" pitchFamily="49" charset="-128"/>
              </a:rPr>
              <a:t> Approval</a:t>
            </a:r>
            <a:br>
              <a:rPr lang="en-GB" sz="1100" dirty="0">
                <a:effectLst/>
                <a:latin typeface="Arial" panose="020B0604020202020204" pitchFamily="34" charset="0"/>
                <a:ea typeface="MS Mincho" panose="02020609040205080304" pitchFamily="49" charset="-128"/>
              </a:rPr>
            </a:br>
            <a:r>
              <a:rPr lang="en-GB" sz="1100" b="1" dirty="0">
                <a:effectLst/>
                <a:latin typeface="Arial" panose="020B0604020202020204" pitchFamily="34" charset="0"/>
                <a:ea typeface="MS Mincho" panose="02020609040205080304" pitchFamily="49" charset="-128"/>
              </a:rPr>
              <a:t>Abstract:</a:t>
            </a:r>
            <a:r>
              <a:rPr lang="en-GB" sz="1100" dirty="0">
                <a:effectLst/>
                <a:latin typeface="Arial" panose="020B0604020202020204" pitchFamily="34" charset="0"/>
                <a:ea typeface="MS Mincho" panose="02020609040205080304" pitchFamily="49" charset="-128"/>
              </a:rPr>
              <a:t> Additional changes to </a:t>
            </a:r>
            <a:r>
              <a:rPr lang="en-GB" sz="1100" dirty="0" err="1">
                <a:effectLst/>
                <a:latin typeface="Arial" panose="020B0604020202020204" pitchFamily="34" charset="0"/>
                <a:ea typeface="MS Mincho" panose="02020609040205080304" pitchFamily="49" charset="-128"/>
              </a:rPr>
              <a:t>OpenAPI</a:t>
            </a:r>
            <a:r>
              <a:rPr lang="en-GB" sz="1100" dirty="0">
                <a:effectLst/>
                <a:latin typeface="Arial" panose="020B0604020202020204" pitchFamily="34" charset="0"/>
                <a:ea typeface="MS Mincho" panose="02020609040205080304" pitchFamily="49" charset="-128"/>
              </a:rPr>
              <a:t> YAML resulting from pre-meeting integration checks.</a:t>
            </a:r>
            <a:endParaRPr lang="en-US" sz="1100" dirty="0">
              <a:effectLst/>
              <a:latin typeface="Arial" panose="020B0604020202020204" pitchFamily="34" charset="0"/>
              <a:ea typeface="MS Mincho" panose="02020609040205080304" pitchFamily="49" charset="-128"/>
            </a:endParaRPr>
          </a:p>
          <a:p>
            <a:pPr marL="0" marR="0" hangingPunct="0">
              <a:spcBef>
                <a:spcPts val="0"/>
              </a:spcBef>
              <a:spcAft>
                <a:spcPts val="900"/>
              </a:spcAft>
            </a:pPr>
            <a:r>
              <a:rPr lang="en-GB" sz="1100" b="1" i="1" dirty="0">
                <a:effectLst/>
                <a:latin typeface="Arial" panose="020B0604020202020204" pitchFamily="34" charset="0"/>
                <a:ea typeface="Arial" panose="020B0604020202020204" pitchFamily="34" charset="0"/>
              </a:rPr>
              <a:t>Comment:</a:t>
            </a:r>
            <a:r>
              <a:rPr lang="en-GB" sz="1100" i="1" dirty="0">
                <a:effectLst/>
                <a:latin typeface="Arial" panose="020B0604020202020204" pitchFamily="34" charset="0"/>
                <a:ea typeface="Arial" panose="020B0604020202020204" pitchFamily="34" charset="0"/>
              </a:rPr>
              <a:t> Correction to 26.532 CR0009R1 in CR Pack </a:t>
            </a:r>
            <a:r>
              <a:rPr lang="en-GB" sz="1100" i="1" dirty="0">
                <a:solidFill>
                  <a:srgbClr val="0000FF"/>
                </a:solidFill>
                <a:effectLst/>
                <a:latin typeface="Arial" panose="020B0604020202020204" pitchFamily="34" charset="0"/>
                <a:ea typeface="Arial" panose="020B0604020202020204" pitchFamily="34" charset="0"/>
              </a:rPr>
              <a:t>SP-240679</a:t>
            </a:r>
            <a:r>
              <a:rPr lang="en-GB" sz="1100" i="1" dirty="0">
                <a:effectLst/>
                <a:latin typeface="Arial" panose="020B0604020202020204" pitchFamily="34" charset="0"/>
                <a:ea typeface="Arial" panose="020B0604020202020204" pitchFamily="34" charset="0"/>
              </a:rPr>
              <a:t>.</a:t>
            </a:r>
            <a:endParaRPr lang="en-US" sz="11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100" dirty="0">
                <a:effectLst/>
                <a:latin typeface="Arial" panose="020B0604020202020204" pitchFamily="34" charset="0"/>
                <a:ea typeface="Arial" panose="020B0604020202020204" pitchFamily="34" charset="0"/>
              </a:rPr>
              <a:t>This CR was </a:t>
            </a:r>
            <a:r>
              <a:rPr lang="en-GB" sz="1100" dirty="0">
                <a:solidFill>
                  <a:srgbClr val="FF0000"/>
                </a:solidFill>
                <a:effectLst/>
                <a:latin typeface="Arial" panose="020B0604020202020204" pitchFamily="34" charset="0"/>
                <a:ea typeface="Arial" panose="020B0604020202020204" pitchFamily="34" charset="0"/>
              </a:rPr>
              <a:t>approved</a:t>
            </a:r>
            <a:r>
              <a:rPr lang="en-GB" sz="1100" dirty="0">
                <a:effectLst/>
                <a:latin typeface="Arial" panose="020B0604020202020204" pitchFamily="34" charset="0"/>
                <a:ea typeface="Arial" panose="020B0604020202020204" pitchFamily="34" charset="0"/>
              </a:rPr>
              <a:t>.</a:t>
            </a:r>
            <a:r>
              <a:rPr lang="en-US" sz="1100" dirty="0">
                <a:effectLst/>
                <a:latin typeface="Arial" panose="020B0604020202020204" pitchFamily="34" charset="0"/>
                <a:ea typeface="Arial" panose="020B0604020202020204" pitchFamily="34" charset="0"/>
              </a:rPr>
              <a:t> </a:t>
            </a:r>
          </a:p>
        </p:txBody>
      </p:sp>
    </p:spTree>
    <p:extLst>
      <p:ext uri="{BB962C8B-B14F-4D97-AF65-F5344CB8AC3E}">
        <p14:creationId xmlns:p14="http://schemas.microsoft.com/office/powerpoint/2010/main" val="2625847803"/>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838200" y="365125"/>
            <a:ext cx="8918986" cy="1325563"/>
          </a:xfrm>
        </p:spPr>
        <p:txBody>
          <a:bodyPr/>
          <a:lstStyle/>
          <a:p>
            <a:r>
              <a:rPr lang="sv-SE" sz="3200" dirty="0"/>
              <a:t>Outcome of SA4 submissions – 8 (company revisions to Rel-18 SA4 agreed CRs)</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a:xfrm>
            <a:off x="500062" y="1849437"/>
            <a:ext cx="10515599" cy="4351338"/>
          </a:xfrm>
        </p:spPr>
        <p:txBody>
          <a:bodyPr/>
          <a:lstStyle/>
          <a:p>
            <a:pPr marL="0" marR="0" hangingPunct="0">
              <a:spcBef>
                <a:spcPts val="0"/>
              </a:spcBef>
              <a:spcAft>
                <a:spcPts val="900"/>
              </a:spcAft>
            </a:pPr>
            <a:r>
              <a:rPr lang="en-GB" sz="1100" dirty="0">
                <a:solidFill>
                  <a:srgbClr val="0000FF"/>
                </a:solidFill>
                <a:effectLst/>
                <a:latin typeface="Arial" panose="020B0604020202020204" pitchFamily="34" charset="0"/>
                <a:ea typeface="MS Mincho" panose="02020609040205080304" pitchFamily="49" charset="-128"/>
              </a:rPr>
              <a:t>SP-240572</a:t>
            </a:r>
            <a:r>
              <a:rPr lang="en-GB" sz="1100" dirty="0">
                <a:effectLst/>
                <a:latin typeface="Arial" panose="020B0604020202020204" pitchFamily="34" charset="0"/>
                <a:ea typeface="MS Mincho" panose="02020609040205080304" pitchFamily="49" charset="-128"/>
              </a:rPr>
              <a:t> (CR) 26.532 CR0011R2 (Rel-18, 'F'): [EVEX, TEI18] Essential corrections (Source: BBC)</a:t>
            </a:r>
            <a:br>
              <a:rPr lang="en-GB" sz="1100" dirty="0">
                <a:effectLst/>
                <a:latin typeface="Arial" panose="020B0604020202020204" pitchFamily="34" charset="0"/>
                <a:ea typeface="MS Mincho" panose="02020609040205080304" pitchFamily="49" charset="-128"/>
              </a:rPr>
            </a:br>
            <a:r>
              <a:rPr lang="en-GB" sz="1100" b="1" dirty="0">
                <a:effectLst/>
                <a:latin typeface="Arial" panose="020B0604020202020204" pitchFamily="34" charset="0"/>
                <a:ea typeface="MS Mincho" panose="02020609040205080304" pitchFamily="49" charset="-128"/>
              </a:rPr>
              <a:t>Document for:</a:t>
            </a:r>
            <a:r>
              <a:rPr lang="en-GB" sz="1100" dirty="0">
                <a:effectLst/>
                <a:latin typeface="Arial" panose="020B0604020202020204" pitchFamily="34" charset="0"/>
                <a:ea typeface="MS Mincho" panose="02020609040205080304" pitchFamily="49" charset="-128"/>
              </a:rPr>
              <a:t> Approval</a:t>
            </a:r>
            <a:br>
              <a:rPr lang="en-GB" sz="1100" dirty="0">
                <a:effectLst/>
                <a:latin typeface="Arial" panose="020B0604020202020204" pitchFamily="34" charset="0"/>
                <a:ea typeface="MS Mincho" panose="02020609040205080304" pitchFamily="49" charset="-128"/>
              </a:rPr>
            </a:br>
            <a:r>
              <a:rPr lang="en-GB" sz="1100" b="1" dirty="0">
                <a:effectLst/>
                <a:latin typeface="Arial" panose="020B0604020202020204" pitchFamily="34" charset="0"/>
                <a:ea typeface="MS Mincho" panose="02020609040205080304" pitchFamily="49" charset="-128"/>
              </a:rPr>
              <a:t>Abstract:</a:t>
            </a:r>
            <a:r>
              <a:rPr lang="en-GB" sz="1100" dirty="0">
                <a:effectLst/>
                <a:latin typeface="Arial" panose="020B0604020202020204" pitchFamily="34" charset="0"/>
                <a:ea typeface="MS Mincho" panose="02020609040205080304" pitchFamily="49" charset="-128"/>
              </a:rPr>
              <a:t> Additional </a:t>
            </a:r>
            <a:r>
              <a:rPr lang="en-GB" sz="1100" dirty="0" err="1">
                <a:effectLst/>
                <a:latin typeface="Arial" panose="020B0604020202020204" pitchFamily="34" charset="0"/>
                <a:ea typeface="MS Mincho" panose="02020609040205080304" pitchFamily="49" charset="-128"/>
              </a:rPr>
              <a:t>OpenAPI</a:t>
            </a:r>
            <a:r>
              <a:rPr lang="en-GB" sz="1100" dirty="0">
                <a:effectLst/>
                <a:latin typeface="Arial" panose="020B0604020202020204" pitchFamily="34" charset="0"/>
                <a:ea typeface="MS Mincho" panose="02020609040205080304" pitchFamily="49" charset="-128"/>
              </a:rPr>
              <a:t> YAML changes to ensure clean implementation.</a:t>
            </a:r>
            <a:endParaRPr lang="en-US" sz="1100" dirty="0">
              <a:effectLst/>
              <a:latin typeface="Arial" panose="020B0604020202020204" pitchFamily="34" charset="0"/>
              <a:ea typeface="MS Mincho" panose="02020609040205080304" pitchFamily="49" charset="-128"/>
            </a:endParaRPr>
          </a:p>
          <a:p>
            <a:pPr marL="0" marR="0" hangingPunct="0">
              <a:spcBef>
                <a:spcPts val="0"/>
              </a:spcBef>
              <a:spcAft>
                <a:spcPts val="900"/>
              </a:spcAft>
            </a:pPr>
            <a:r>
              <a:rPr lang="en-GB" sz="1100" b="1" i="1" dirty="0">
                <a:effectLst/>
                <a:latin typeface="Arial" panose="020B0604020202020204" pitchFamily="34" charset="0"/>
                <a:ea typeface="Arial" panose="020B0604020202020204" pitchFamily="34" charset="0"/>
              </a:rPr>
              <a:t>Comment:</a:t>
            </a:r>
            <a:r>
              <a:rPr lang="en-GB" sz="1100" i="1" dirty="0">
                <a:effectLst/>
                <a:latin typeface="Arial" panose="020B0604020202020204" pitchFamily="34" charset="0"/>
                <a:ea typeface="Arial" panose="020B0604020202020204" pitchFamily="34" charset="0"/>
              </a:rPr>
              <a:t> Revision of S4-240853. Correction to 26.532 CR0011R1 in CR Pack </a:t>
            </a:r>
            <a:r>
              <a:rPr lang="en-GB" sz="1100" i="1" dirty="0">
                <a:solidFill>
                  <a:srgbClr val="0000FF"/>
                </a:solidFill>
                <a:effectLst/>
                <a:latin typeface="Arial" panose="020B0604020202020204" pitchFamily="34" charset="0"/>
                <a:ea typeface="Arial" panose="020B0604020202020204" pitchFamily="34" charset="0"/>
              </a:rPr>
              <a:t>SP-240679</a:t>
            </a:r>
            <a:r>
              <a:rPr lang="en-GB" sz="1100" i="1" dirty="0">
                <a:effectLst/>
                <a:latin typeface="Arial" panose="020B0604020202020204" pitchFamily="34" charset="0"/>
                <a:ea typeface="Arial" panose="020B0604020202020204" pitchFamily="34" charset="0"/>
              </a:rPr>
              <a:t>.</a:t>
            </a:r>
            <a:endParaRPr lang="en-US" sz="11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100" dirty="0">
                <a:effectLst/>
                <a:latin typeface="Arial" panose="020B0604020202020204" pitchFamily="34" charset="0"/>
                <a:ea typeface="Arial" panose="020B0604020202020204" pitchFamily="34" charset="0"/>
              </a:rPr>
              <a:t>This CR was </a:t>
            </a:r>
            <a:r>
              <a:rPr lang="en-GB" sz="1100" dirty="0">
                <a:solidFill>
                  <a:srgbClr val="FF0000"/>
                </a:solidFill>
                <a:effectLst/>
                <a:latin typeface="Arial" panose="020B0604020202020204" pitchFamily="34" charset="0"/>
                <a:ea typeface="Arial" panose="020B0604020202020204" pitchFamily="34" charset="0"/>
              </a:rPr>
              <a:t>approved</a:t>
            </a:r>
            <a:r>
              <a:rPr lang="en-GB" sz="1100" dirty="0">
                <a:effectLst/>
                <a:latin typeface="Arial" panose="020B0604020202020204" pitchFamily="34" charset="0"/>
                <a:ea typeface="Arial" panose="020B0604020202020204" pitchFamily="34" charset="0"/>
              </a:rPr>
              <a:t>.</a:t>
            </a:r>
            <a:endParaRPr lang="en-US" sz="1100" dirty="0">
              <a:effectLst/>
              <a:latin typeface="Arial" panose="020B0604020202020204" pitchFamily="34" charset="0"/>
              <a:ea typeface="Arial" panose="020B0604020202020204" pitchFamily="34" charset="0"/>
            </a:endParaRPr>
          </a:p>
          <a:p>
            <a:pPr marL="0" marR="0">
              <a:spcBef>
                <a:spcPts val="0"/>
              </a:spcBef>
              <a:spcAft>
                <a:spcPts val="600"/>
              </a:spcAft>
              <a:tabLst>
                <a:tab pos="360045" algn="l"/>
                <a:tab pos="540385" algn="l"/>
                <a:tab pos="720090" algn="l"/>
                <a:tab pos="900430" algn="l"/>
                <a:tab pos="1080135" algn="l"/>
              </a:tabLst>
            </a:pPr>
            <a:r>
              <a:rPr lang="en-GB" sz="1100" dirty="0">
                <a:solidFill>
                  <a:srgbClr val="0000FF"/>
                </a:solidFill>
                <a:effectLst/>
                <a:latin typeface="Arial" panose="020B0604020202020204" pitchFamily="34" charset="0"/>
                <a:ea typeface="MS Mincho" panose="02020609040205080304" pitchFamily="49" charset="-128"/>
              </a:rPr>
              <a:t>SP-240679</a:t>
            </a:r>
            <a:r>
              <a:rPr lang="en-GB" sz="1100" dirty="0">
                <a:effectLst/>
                <a:latin typeface="Arial" panose="020B0604020202020204" pitchFamily="34" charset="0"/>
                <a:ea typeface="MS Mincho" panose="02020609040205080304" pitchFamily="49" charset="-128"/>
              </a:rPr>
              <a:t> (CR PACK) Rel-18 CRs revised by company contributions (Source: SA WG4)</a:t>
            </a:r>
            <a:br>
              <a:rPr lang="en-GB" sz="1100" dirty="0">
                <a:effectLst/>
                <a:latin typeface="Arial" panose="020B0604020202020204" pitchFamily="34" charset="0"/>
                <a:ea typeface="MS Mincho" panose="02020609040205080304" pitchFamily="49" charset="-128"/>
              </a:rPr>
            </a:br>
            <a:r>
              <a:rPr lang="en-GB" sz="1100" b="1" dirty="0">
                <a:effectLst/>
                <a:latin typeface="Arial" panose="020B0604020202020204" pitchFamily="34" charset="0"/>
                <a:ea typeface="MS Mincho" panose="02020609040205080304" pitchFamily="49" charset="-128"/>
              </a:rPr>
              <a:t>Document for:</a:t>
            </a:r>
            <a:r>
              <a:rPr lang="en-GB" sz="1100" dirty="0">
                <a:effectLst/>
                <a:latin typeface="Arial" panose="020B0604020202020204" pitchFamily="34" charset="0"/>
                <a:ea typeface="MS Mincho" panose="02020609040205080304" pitchFamily="49" charset="-128"/>
              </a:rPr>
              <a:t> Approval</a:t>
            </a:r>
            <a:br>
              <a:rPr lang="en-GB" sz="1100" dirty="0">
                <a:effectLst/>
                <a:latin typeface="Arial" panose="020B0604020202020204" pitchFamily="34" charset="0"/>
                <a:ea typeface="MS Mincho" panose="02020609040205080304" pitchFamily="49" charset="-128"/>
              </a:rPr>
            </a:br>
            <a:r>
              <a:rPr lang="en-GB" sz="1100" b="1" dirty="0">
                <a:effectLst/>
                <a:latin typeface="Arial" panose="020B0604020202020204" pitchFamily="34" charset="0"/>
                <a:ea typeface="MS Mincho" panose="02020609040205080304" pitchFamily="49" charset="-128"/>
              </a:rPr>
              <a:t>Abstract:</a:t>
            </a:r>
            <a:r>
              <a:rPr lang="en-GB" sz="1100" dirty="0">
                <a:effectLst/>
                <a:latin typeface="Arial" panose="020B0604020202020204" pitchFamily="34" charset="0"/>
                <a:ea typeface="MS Mincho" panose="02020609040205080304" pitchFamily="49" charset="-128"/>
              </a:rPr>
              <a:t> 26.532 CR0009R1; 26.532 CR0011R1; 26.512 CR0070R1; 26.512 CR0057R6; 26.517 CR0014R2.</a:t>
            </a:r>
            <a:endParaRPr lang="en-US" sz="1100" dirty="0">
              <a:effectLst/>
              <a:latin typeface="Arial" panose="020B0604020202020204" pitchFamily="34" charset="0"/>
              <a:ea typeface="MS Mincho" panose="02020609040205080304" pitchFamily="49" charset="-128"/>
            </a:endParaRPr>
          </a:p>
          <a:p>
            <a:pPr marL="0" marR="0" hangingPunct="0">
              <a:spcBef>
                <a:spcPts val="0"/>
              </a:spcBef>
              <a:spcAft>
                <a:spcPts val="900"/>
              </a:spcAft>
            </a:pPr>
            <a:r>
              <a:rPr lang="en-GB" sz="1100" b="1" i="1" dirty="0">
                <a:effectLst/>
                <a:latin typeface="Arial" panose="020B0604020202020204" pitchFamily="34" charset="0"/>
                <a:ea typeface="Arial" panose="020B0604020202020204" pitchFamily="34" charset="0"/>
              </a:rPr>
              <a:t>Comment:</a:t>
            </a:r>
            <a:r>
              <a:rPr lang="en-GB" sz="1100" i="1" dirty="0">
                <a:effectLst/>
                <a:latin typeface="Arial" panose="020B0604020202020204" pitchFamily="34" charset="0"/>
                <a:ea typeface="Arial" panose="020B0604020202020204" pitchFamily="34" charset="0"/>
              </a:rPr>
              <a:t> Company revisions in </a:t>
            </a:r>
            <a:r>
              <a:rPr lang="en-GB" sz="1100" i="1" dirty="0">
                <a:solidFill>
                  <a:srgbClr val="0000FF"/>
                </a:solidFill>
                <a:effectLst/>
                <a:latin typeface="Arial" panose="020B0604020202020204" pitchFamily="34" charset="0"/>
                <a:ea typeface="Arial" panose="020B0604020202020204" pitchFamily="34" charset="0"/>
              </a:rPr>
              <a:t>SP-240925</a:t>
            </a:r>
            <a:r>
              <a:rPr lang="en-GB" sz="1100" i="1" dirty="0">
                <a:effectLst/>
                <a:latin typeface="Arial" panose="020B0604020202020204" pitchFamily="34" charset="0"/>
                <a:ea typeface="Arial" panose="020B0604020202020204" pitchFamily="34" charset="0"/>
              </a:rPr>
              <a:t>, </a:t>
            </a:r>
            <a:r>
              <a:rPr lang="en-GB" sz="1100" i="1" dirty="0">
                <a:solidFill>
                  <a:srgbClr val="0000FF"/>
                </a:solidFill>
                <a:effectLst/>
                <a:latin typeface="Arial" panose="020B0604020202020204" pitchFamily="34" charset="0"/>
                <a:ea typeface="Arial" panose="020B0604020202020204" pitchFamily="34" charset="0"/>
              </a:rPr>
              <a:t>SP-240568</a:t>
            </a:r>
            <a:r>
              <a:rPr lang="en-GB" sz="1100" i="1" dirty="0">
                <a:effectLst/>
                <a:latin typeface="Arial" panose="020B0604020202020204" pitchFamily="34" charset="0"/>
                <a:ea typeface="Arial" panose="020B0604020202020204" pitchFamily="34" charset="0"/>
              </a:rPr>
              <a:t>, </a:t>
            </a:r>
            <a:r>
              <a:rPr lang="en-GB" sz="1100" i="1" dirty="0">
                <a:solidFill>
                  <a:srgbClr val="0000FF"/>
                </a:solidFill>
                <a:effectLst/>
                <a:latin typeface="Arial" panose="020B0604020202020204" pitchFamily="34" charset="0"/>
                <a:ea typeface="Arial" panose="020B0604020202020204" pitchFamily="34" charset="0"/>
              </a:rPr>
              <a:t>SP-240570</a:t>
            </a:r>
            <a:r>
              <a:rPr lang="en-GB" sz="1100" i="1" dirty="0">
                <a:effectLst/>
                <a:latin typeface="Arial" panose="020B0604020202020204" pitchFamily="34" charset="0"/>
                <a:ea typeface="Arial" panose="020B0604020202020204" pitchFamily="34" charset="0"/>
              </a:rPr>
              <a:t>, </a:t>
            </a:r>
            <a:r>
              <a:rPr lang="en-GB" sz="1100" i="1" dirty="0">
                <a:solidFill>
                  <a:srgbClr val="0000FF"/>
                </a:solidFill>
                <a:effectLst/>
                <a:latin typeface="Arial" panose="020B0604020202020204" pitchFamily="34" charset="0"/>
                <a:ea typeface="Arial" panose="020B0604020202020204" pitchFamily="34" charset="0"/>
              </a:rPr>
              <a:t>SP-240573</a:t>
            </a:r>
            <a:r>
              <a:rPr lang="en-GB" sz="1100" i="1" dirty="0">
                <a:effectLst/>
                <a:latin typeface="Arial" panose="020B0604020202020204" pitchFamily="34" charset="0"/>
                <a:ea typeface="Arial" panose="020B0604020202020204" pitchFamily="34" charset="0"/>
              </a:rPr>
              <a:t>, </a:t>
            </a:r>
            <a:r>
              <a:rPr lang="en-GB" sz="1100" i="1" dirty="0">
                <a:solidFill>
                  <a:srgbClr val="0000FF"/>
                </a:solidFill>
                <a:effectLst/>
                <a:latin typeface="Arial" panose="020B0604020202020204" pitchFamily="34" charset="0"/>
                <a:ea typeface="Arial" panose="020B0604020202020204" pitchFamily="34" charset="0"/>
              </a:rPr>
              <a:t>SP-240572</a:t>
            </a:r>
            <a:r>
              <a:rPr lang="en-GB" sz="1100" i="1" dirty="0">
                <a:effectLst/>
                <a:latin typeface="Arial" panose="020B0604020202020204" pitchFamily="34" charset="0"/>
                <a:ea typeface="Arial" panose="020B0604020202020204" pitchFamily="34" charset="0"/>
              </a:rPr>
              <a:t>. Check CR Category of 23.512 CR0057R6!</a:t>
            </a:r>
            <a:endParaRPr lang="en-US" sz="11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100" dirty="0">
                <a:effectLst/>
                <a:latin typeface="Arial" panose="020B0604020202020204" pitchFamily="34" charset="0"/>
                <a:ea typeface="Arial" panose="020B0604020202020204" pitchFamily="34" charset="0"/>
              </a:rPr>
              <a:t>The CRs in this CR Pack were considered revised. This CR Pack was </a:t>
            </a:r>
            <a:r>
              <a:rPr lang="en-GB" sz="1100" dirty="0">
                <a:solidFill>
                  <a:srgbClr val="0000FF"/>
                </a:solidFill>
                <a:effectLst/>
                <a:latin typeface="Arial" panose="020B0604020202020204" pitchFamily="34" charset="0"/>
                <a:ea typeface="Arial" panose="020B0604020202020204" pitchFamily="34" charset="0"/>
              </a:rPr>
              <a:t>noted</a:t>
            </a:r>
            <a:r>
              <a:rPr lang="en-GB" sz="1100" dirty="0">
                <a:effectLst/>
                <a:latin typeface="Arial" panose="020B0604020202020204" pitchFamily="34" charset="0"/>
                <a:ea typeface="Arial" panose="020B0604020202020204" pitchFamily="34" charset="0"/>
              </a:rPr>
              <a:t>.</a:t>
            </a:r>
            <a:endParaRPr lang="en-US" sz="1100" dirty="0">
              <a:effectLst/>
              <a:latin typeface="Arial" panose="020B0604020202020204" pitchFamily="34" charset="0"/>
              <a:ea typeface="Arial" panose="020B0604020202020204" pitchFamily="34" charset="0"/>
            </a:endParaRPr>
          </a:p>
          <a:p>
            <a:pPr marL="0" marR="0">
              <a:spcBef>
                <a:spcPts val="0"/>
              </a:spcBef>
              <a:spcAft>
                <a:spcPts val="600"/>
              </a:spcAft>
              <a:tabLst>
                <a:tab pos="360045" algn="l"/>
                <a:tab pos="540385" algn="l"/>
                <a:tab pos="720090" algn="l"/>
                <a:tab pos="900430" algn="l"/>
                <a:tab pos="1080135" algn="l"/>
              </a:tabLst>
            </a:pPr>
            <a:r>
              <a:rPr lang="en-GB" sz="1100" dirty="0">
                <a:solidFill>
                  <a:srgbClr val="0000FF"/>
                </a:solidFill>
                <a:effectLst/>
                <a:latin typeface="Arial" panose="020B0604020202020204" pitchFamily="34" charset="0"/>
                <a:ea typeface="MS Mincho" panose="02020609040205080304" pitchFamily="49" charset="-128"/>
              </a:rPr>
              <a:t>SP-240858</a:t>
            </a:r>
            <a:r>
              <a:rPr lang="en-GB" sz="1100" dirty="0">
                <a:effectLst/>
                <a:latin typeface="Arial" panose="020B0604020202020204" pitchFamily="34" charset="0"/>
                <a:ea typeface="MS Mincho" panose="02020609040205080304" pitchFamily="49" charset="-128"/>
              </a:rPr>
              <a:t> (CR) 26.517 CR0020 (Rel-18, 'F'): Essential object manifest schema update (Source: BBC)</a:t>
            </a:r>
            <a:br>
              <a:rPr lang="en-GB" sz="1100" dirty="0">
                <a:effectLst/>
                <a:latin typeface="Arial" panose="020B0604020202020204" pitchFamily="34" charset="0"/>
                <a:ea typeface="MS Mincho" panose="02020609040205080304" pitchFamily="49" charset="-128"/>
              </a:rPr>
            </a:br>
            <a:r>
              <a:rPr lang="en-GB" sz="1100" b="1" dirty="0">
                <a:effectLst/>
                <a:latin typeface="Arial" panose="020B0604020202020204" pitchFamily="34" charset="0"/>
                <a:ea typeface="MS Mincho" panose="02020609040205080304" pitchFamily="49" charset="-128"/>
              </a:rPr>
              <a:t>Document for:</a:t>
            </a:r>
            <a:r>
              <a:rPr lang="en-GB" sz="1100" dirty="0">
                <a:effectLst/>
                <a:latin typeface="Arial" panose="020B0604020202020204" pitchFamily="34" charset="0"/>
                <a:ea typeface="MS Mincho" panose="02020609040205080304" pitchFamily="49" charset="-128"/>
              </a:rPr>
              <a:t> Approval</a:t>
            </a:r>
            <a:br>
              <a:rPr lang="en-GB" sz="1100" dirty="0">
                <a:effectLst/>
                <a:latin typeface="Arial" panose="020B0604020202020204" pitchFamily="34" charset="0"/>
                <a:ea typeface="MS Mincho" panose="02020609040205080304" pitchFamily="49" charset="-128"/>
              </a:rPr>
            </a:br>
            <a:r>
              <a:rPr lang="en-GB" sz="1100" b="1" dirty="0">
                <a:effectLst/>
                <a:latin typeface="Arial" panose="020B0604020202020204" pitchFamily="34" charset="0"/>
                <a:ea typeface="MS Mincho" panose="02020609040205080304" pitchFamily="49" charset="-128"/>
              </a:rPr>
              <a:t>Abstract:</a:t>
            </a:r>
            <a:r>
              <a:rPr lang="en-GB" sz="1100" dirty="0">
                <a:effectLst/>
                <a:latin typeface="Arial" panose="020B0604020202020204" pitchFamily="34" charset="0"/>
                <a:ea typeface="MS Mincho" panose="02020609040205080304" pitchFamily="49" charset="-128"/>
              </a:rPr>
              <a:t> Additional update found to be needed during </a:t>
            </a:r>
            <a:r>
              <a:rPr lang="en-GB" sz="1100" dirty="0" err="1">
                <a:effectLst/>
                <a:latin typeface="Arial" panose="020B0604020202020204" pitchFamily="34" charset="0"/>
                <a:ea typeface="MS Mincho" panose="02020609040205080304" pitchFamily="49" charset="-128"/>
              </a:rPr>
              <a:t>OpenAPI</a:t>
            </a:r>
            <a:r>
              <a:rPr lang="en-GB" sz="1100" dirty="0">
                <a:effectLst/>
                <a:latin typeface="Arial" panose="020B0604020202020204" pitchFamily="34" charset="0"/>
                <a:ea typeface="MS Mincho" panose="02020609040205080304" pitchFamily="49" charset="-128"/>
              </a:rPr>
              <a:t> YAML integration.</a:t>
            </a:r>
            <a:endParaRPr lang="en-US" sz="1100" dirty="0">
              <a:effectLst/>
              <a:latin typeface="Arial" panose="020B0604020202020204" pitchFamily="34" charset="0"/>
              <a:ea typeface="MS Mincho" panose="02020609040205080304" pitchFamily="49" charset="-128"/>
            </a:endParaRPr>
          </a:p>
          <a:p>
            <a:pPr marL="0" marR="0" hangingPunct="0">
              <a:spcBef>
                <a:spcPts val="0"/>
              </a:spcBef>
              <a:spcAft>
                <a:spcPts val="900"/>
              </a:spcAft>
            </a:pPr>
            <a:r>
              <a:rPr lang="en-GB" sz="1100" dirty="0">
                <a:effectLst/>
                <a:latin typeface="Arial" panose="020B0604020202020204" pitchFamily="34" charset="0"/>
                <a:ea typeface="Arial" panose="020B0604020202020204" pitchFamily="34" charset="0"/>
              </a:rPr>
              <a:t>This CR was </a:t>
            </a:r>
            <a:r>
              <a:rPr lang="en-GB" sz="1100" dirty="0">
                <a:solidFill>
                  <a:srgbClr val="FF0000"/>
                </a:solidFill>
                <a:effectLst/>
                <a:latin typeface="Arial" panose="020B0604020202020204" pitchFamily="34" charset="0"/>
                <a:ea typeface="Arial" panose="020B0604020202020204" pitchFamily="34" charset="0"/>
              </a:rPr>
              <a:t>approved</a:t>
            </a:r>
            <a:r>
              <a:rPr lang="en-GB" sz="1100" dirty="0">
                <a:effectLst/>
                <a:latin typeface="Arial" panose="020B0604020202020204" pitchFamily="34" charset="0"/>
                <a:ea typeface="Arial" panose="020B0604020202020204" pitchFamily="34" charset="0"/>
              </a:rPr>
              <a:t>.</a:t>
            </a:r>
            <a:endParaRPr lang="en-US" sz="1100" dirty="0">
              <a:effectLst/>
              <a:latin typeface="Arial" panose="020B0604020202020204" pitchFamily="34" charset="0"/>
              <a:ea typeface="Arial" panose="020B0604020202020204" pitchFamily="34" charset="0"/>
            </a:endParaRPr>
          </a:p>
          <a:p>
            <a:pPr marL="0" marR="0">
              <a:spcBef>
                <a:spcPts val="0"/>
              </a:spcBef>
              <a:spcAft>
                <a:spcPts val="600"/>
              </a:spcAft>
              <a:tabLst>
                <a:tab pos="360045" algn="l"/>
                <a:tab pos="540385" algn="l"/>
                <a:tab pos="720090" algn="l"/>
                <a:tab pos="900430" algn="l"/>
                <a:tab pos="1080135" algn="l"/>
              </a:tabLst>
            </a:pPr>
            <a:r>
              <a:rPr lang="en-GB" sz="1100" dirty="0">
                <a:solidFill>
                  <a:srgbClr val="0000FF"/>
                </a:solidFill>
                <a:effectLst/>
                <a:latin typeface="Arial" panose="020B0604020202020204" pitchFamily="34" charset="0"/>
                <a:ea typeface="MS Mincho" panose="02020609040205080304" pitchFamily="49" charset="-128"/>
              </a:rPr>
              <a:t>SP-240859</a:t>
            </a:r>
            <a:r>
              <a:rPr lang="en-GB" sz="1100" dirty="0">
                <a:effectLst/>
                <a:latin typeface="Arial" panose="020B0604020202020204" pitchFamily="34" charset="0"/>
                <a:ea typeface="MS Mincho" panose="02020609040205080304" pitchFamily="49" charset="-128"/>
              </a:rPr>
              <a:t> (CR) 26.512 CR0046R4 (Rel-18, 'B'): [5GMS_Pro_Ph2] Service URL Handling (Source: BBC, Qualcomm Incorporated)</a:t>
            </a:r>
            <a:br>
              <a:rPr lang="en-GB" sz="1100" dirty="0">
                <a:effectLst/>
                <a:latin typeface="Arial" panose="020B0604020202020204" pitchFamily="34" charset="0"/>
                <a:ea typeface="MS Mincho" panose="02020609040205080304" pitchFamily="49" charset="-128"/>
              </a:rPr>
            </a:br>
            <a:r>
              <a:rPr lang="en-GB" sz="1100" b="1" dirty="0">
                <a:effectLst/>
                <a:latin typeface="Arial" panose="020B0604020202020204" pitchFamily="34" charset="0"/>
                <a:ea typeface="MS Mincho" panose="02020609040205080304" pitchFamily="49" charset="-128"/>
              </a:rPr>
              <a:t>Document for:</a:t>
            </a:r>
            <a:r>
              <a:rPr lang="en-GB" sz="1100" dirty="0">
                <a:effectLst/>
                <a:latin typeface="Arial" panose="020B0604020202020204" pitchFamily="34" charset="0"/>
                <a:ea typeface="MS Mincho" panose="02020609040205080304" pitchFamily="49" charset="-128"/>
              </a:rPr>
              <a:t> Approval</a:t>
            </a:r>
            <a:br>
              <a:rPr lang="en-GB" sz="1100" dirty="0">
                <a:effectLst/>
                <a:latin typeface="Arial" panose="020B0604020202020204" pitchFamily="34" charset="0"/>
                <a:ea typeface="MS Mincho" panose="02020609040205080304" pitchFamily="49" charset="-128"/>
              </a:rPr>
            </a:br>
            <a:r>
              <a:rPr lang="en-GB" sz="1100" b="1" dirty="0">
                <a:effectLst/>
                <a:latin typeface="Arial" panose="020B0604020202020204" pitchFamily="34" charset="0"/>
                <a:ea typeface="MS Mincho" panose="02020609040205080304" pitchFamily="49" charset="-128"/>
              </a:rPr>
              <a:t>Abstract:</a:t>
            </a:r>
            <a:r>
              <a:rPr lang="en-GB" sz="1100" dirty="0">
                <a:effectLst/>
                <a:latin typeface="Arial" panose="020B0604020202020204" pitchFamily="34" charset="0"/>
                <a:ea typeface="MS Mincho" panose="02020609040205080304" pitchFamily="49" charset="-128"/>
              </a:rPr>
              <a:t> Additional corrections.</a:t>
            </a:r>
            <a:endParaRPr lang="en-US" sz="1100" dirty="0">
              <a:effectLst/>
              <a:latin typeface="Arial" panose="020B0604020202020204" pitchFamily="34" charset="0"/>
              <a:ea typeface="MS Mincho" panose="02020609040205080304" pitchFamily="49" charset="-128"/>
            </a:endParaRPr>
          </a:p>
          <a:p>
            <a:pPr marL="0" marR="0" hangingPunct="0">
              <a:spcBef>
                <a:spcPts val="0"/>
              </a:spcBef>
              <a:spcAft>
                <a:spcPts val="900"/>
              </a:spcAft>
            </a:pPr>
            <a:r>
              <a:rPr lang="en-GB" sz="1100" b="1" i="1" dirty="0">
                <a:effectLst/>
                <a:latin typeface="Arial" panose="020B0604020202020204" pitchFamily="34" charset="0"/>
                <a:ea typeface="Arial" panose="020B0604020202020204" pitchFamily="34" charset="0"/>
              </a:rPr>
              <a:t>Comment:</a:t>
            </a:r>
            <a:r>
              <a:rPr lang="en-GB" sz="1100" i="1" dirty="0">
                <a:effectLst/>
                <a:latin typeface="Arial" panose="020B0604020202020204" pitchFamily="34" charset="0"/>
                <a:ea typeface="Arial" panose="020B0604020202020204" pitchFamily="34" charset="0"/>
              </a:rPr>
              <a:t> Revision of S4-241145 Replacement of 26.512 CR0046R3 in CR Pack </a:t>
            </a:r>
            <a:r>
              <a:rPr lang="en-GB" sz="1100" i="1" dirty="0">
                <a:solidFill>
                  <a:srgbClr val="0000FF"/>
                </a:solidFill>
                <a:effectLst/>
                <a:latin typeface="Arial" panose="020B0604020202020204" pitchFamily="34" charset="0"/>
                <a:ea typeface="Arial" panose="020B0604020202020204" pitchFamily="34" charset="0"/>
              </a:rPr>
              <a:t>SP-240689</a:t>
            </a:r>
            <a:r>
              <a:rPr lang="en-GB" sz="1100" i="1" dirty="0">
                <a:effectLst/>
                <a:latin typeface="Arial" panose="020B0604020202020204" pitchFamily="34" charset="0"/>
                <a:ea typeface="Arial" panose="020B0604020202020204" pitchFamily="34" charset="0"/>
              </a:rPr>
              <a:t>.</a:t>
            </a:r>
            <a:endParaRPr lang="en-US" sz="11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100" dirty="0">
                <a:effectLst/>
                <a:latin typeface="Arial" panose="020B0604020202020204" pitchFamily="34" charset="0"/>
                <a:ea typeface="Arial" panose="020B0604020202020204" pitchFamily="34" charset="0"/>
              </a:rPr>
              <a:t>This CR was </a:t>
            </a:r>
            <a:r>
              <a:rPr lang="en-GB" sz="1100" dirty="0">
                <a:solidFill>
                  <a:srgbClr val="FF0000"/>
                </a:solidFill>
                <a:effectLst/>
                <a:latin typeface="Arial" panose="020B0604020202020204" pitchFamily="34" charset="0"/>
                <a:ea typeface="Arial" panose="020B0604020202020204" pitchFamily="34" charset="0"/>
              </a:rPr>
              <a:t>approved</a:t>
            </a:r>
            <a:r>
              <a:rPr lang="en-GB" sz="1100" dirty="0">
                <a:effectLst/>
                <a:latin typeface="Arial" panose="020B0604020202020204" pitchFamily="34" charset="0"/>
                <a:ea typeface="Arial" panose="020B0604020202020204" pitchFamily="34" charset="0"/>
              </a:rPr>
              <a:t>.</a:t>
            </a:r>
            <a:endParaRPr lang="en-US" sz="1100" dirty="0">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444655603"/>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838200" y="365125"/>
            <a:ext cx="8918986" cy="1325563"/>
          </a:xfrm>
        </p:spPr>
        <p:txBody>
          <a:bodyPr/>
          <a:lstStyle/>
          <a:p>
            <a:r>
              <a:rPr lang="sv-SE" sz="3200" dirty="0"/>
              <a:t>Outcome of SA4 submissions – 9 (company revisions to Rel-18 SA4 agreed CRs)</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a:xfrm>
            <a:off x="500062" y="1849437"/>
            <a:ext cx="10515599" cy="4351338"/>
          </a:xfrm>
        </p:spPr>
        <p:txBody>
          <a:bodyPr/>
          <a:lstStyle/>
          <a:p>
            <a:pPr marL="0" marR="0">
              <a:spcBef>
                <a:spcPts val="0"/>
              </a:spcBef>
              <a:spcAft>
                <a:spcPts val="600"/>
              </a:spcAft>
              <a:tabLst>
                <a:tab pos="360045" algn="l"/>
                <a:tab pos="540385" algn="l"/>
                <a:tab pos="720090" algn="l"/>
                <a:tab pos="900430" algn="l"/>
                <a:tab pos="1080135" algn="l"/>
              </a:tabLst>
            </a:pPr>
            <a:r>
              <a:rPr lang="en-GB" sz="1100" dirty="0">
                <a:solidFill>
                  <a:srgbClr val="0000FF"/>
                </a:solidFill>
                <a:effectLst/>
                <a:latin typeface="Arial" panose="020B0604020202020204" pitchFamily="34" charset="0"/>
                <a:ea typeface="MS Mincho" panose="02020609040205080304" pitchFamily="49" charset="-128"/>
              </a:rPr>
              <a:t>SP-240689</a:t>
            </a:r>
            <a:r>
              <a:rPr lang="en-GB" sz="1100" dirty="0">
                <a:effectLst/>
                <a:latin typeface="Arial" panose="020B0604020202020204" pitchFamily="34" charset="0"/>
                <a:ea typeface="MS Mincho" panose="02020609040205080304" pitchFamily="49" charset="-128"/>
              </a:rPr>
              <a:t> (CR PACK) CR Pack on Rel-18 WI 5GMS_Pro_Ph2 (Source: SA WG4)</a:t>
            </a:r>
            <a:br>
              <a:rPr lang="en-GB" sz="1100" dirty="0">
                <a:effectLst/>
                <a:latin typeface="Arial" panose="020B0604020202020204" pitchFamily="34" charset="0"/>
                <a:ea typeface="MS Mincho" panose="02020609040205080304" pitchFamily="49" charset="-128"/>
              </a:rPr>
            </a:br>
            <a:r>
              <a:rPr lang="en-GB" sz="1100" b="1" dirty="0">
                <a:effectLst/>
                <a:latin typeface="Arial" panose="020B0604020202020204" pitchFamily="34" charset="0"/>
                <a:ea typeface="MS Mincho" panose="02020609040205080304" pitchFamily="49" charset="-128"/>
              </a:rPr>
              <a:t>Document for:</a:t>
            </a:r>
            <a:r>
              <a:rPr lang="en-GB" sz="1100" dirty="0">
                <a:effectLst/>
                <a:latin typeface="Arial" panose="020B0604020202020204" pitchFamily="34" charset="0"/>
                <a:ea typeface="MS Mincho" panose="02020609040205080304" pitchFamily="49" charset="-128"/>
              </a:rPr>
              <a:t> Approval</a:t>
            </a:r>
            <a:br>
              <a:rPr lang="en-GB" sz="1100" dirty="0">
                <a:effectLst/>
                <a:latin typeface="Arial" panose="020B0604020202020204" pitchFamily="34" charset="0"/>
                <a:ea typeface="MS Mincho" panose="02020609040205080304" pitchFamily="49" charset="-128"/>
              </a:rPr>
            </a:br>
            <a:r>
              <a:rPr lang="en-GB" sz="1100" b="1" dirty="0">
                <a:effectLst/>
                <a:latin typeface="Arial" panose="020B0604020202020204" pitchFamily="34" charset="0"/>
                <a:ea typeface="MS Mincho" panose="02020609040205080304" pitchFamily="49" charset="-128"/>
              </a:rPr>
              <a:t>Abstract:</a:t>
            </a:r>
            <a:r>
              <a:rPr lang="en-GB" sz="1100" dirty="0">
                <a:effectLst/>
                <a:latin typeface="Arial" panose="020B0604020202020204" pitchFamily="34" charset="0"/>
                <a:ea typeface="MS Mincho" panose="02020609040205080304" pitchFamily="49" charset="-128"/>
              </a:rPr>
              <a:t> 26.512 CR0055R4; 26.512 CR0046R3; 26.347 CR0017; 26.247 CR0186R1; 26.512 CR0048R9; 26.512 CR0047R12; 26.512 CR0066R7.</a:t>
            </a:r>
            <a:endParaRPr lang="en-US" sz="1100" dirty="0">
              <a:effectLst/>
              <a:latin typeface="Arial" panose="020B0604020202020204" pitchFamily="34" charset="0"/>
              <a:ea typeface="MS Mincho" panose="02020609040205080304" pitchFamily="49" charset="-128"/>
            </a:endParaRPr>
          </a:p>
          <a:p>
            <a:pPr marL="0" marR="0" hangingPunct="0">
              <a:spcBef>
                <a:spcPts val="0"/>
              </a:spcBef>
              <a:spcAft>
                <a:spcPts val="900"/>
              </a:spcAft>
            </a:pPr>
            <a:r>
              <a:rPr lang="en-GB" sz="1100" b="1" i="1" dirty="0">
                <a:effectLst/>
                <a:latin typeface="Arial" panose="020B0604020202020204" pitchFamily="34" charset="0"/>
                <a:ea typeface="Arial" panose="020B0604020202020204" pitchFamily="34" charset="0"/>
              </a:rPr>
              <a:t>Comment:</a:t>
            </a:r>
            <a:r>
              <a:rPr lang="en-GB" sz="1100" i="1" dirty="0">
                <a:effectLst/>
                <a:latin typeface="Arial" panose="020B0604020202020204" pitchFamily="34" charset="0"/>
                <a:ea typeface="Arial" panose="020B0604020202020204" pitchFamily="34" charset="0"/>
              </a:rPr>
              <a:t> Correction of 26.512 CR0046R3 in </a:t>
            </a:r>
            <a:r>
              <a:rPr lang="en-GB" sz="1100" i="1" dirty="0">
                <a:solidFill>
                  <a:srgbClr val="0000FF"/>
                </a:solidFill>
                <a:effectLst/>
                <a:latin typeface="Arial" panose="020B0604020202020204" pitchFamily="34" charset="0"/>
                <a:ea typeface="Arial" panose="020B0604020202020204" pitchFamily="34" charset="0"/>
              </a:rPr>
              <a:t>SP-240859</a:t>
            </a:r>
            <a:r>
              <a:rPr lang="en-GB" sz="1100" i="1" dirty="0">
                <a:effectLst/>
                <a:latin typeface="Arial" panose="020B0604020202020204" pitchFamily="34" charset="0"/>
                <a:ea typeface="Arial" panose="020B0604020202020204" pitchFamily="34" charset="0"/>
              </a:rPr>
              <a:t>.</a:t>
            </a:r>
            <a:endParaRPr lang="en-US" sz="11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100" dirty="0">
                <a:effectLst/>
                <a:latin typeface="Arial" panose="020B0604020202020204" pitchFamily="34" charset="0"/>
                <a:ea typeface="Arial" panose="020B0604020202020204" pitchFamily="34" charset="0"/>
              </a:rPr>
              <a:t>26.512 CR0046R3 was considered revised. The remaining CRs were </a:t>
            </a:r>
            <a:r>
              <a:rPr lang="en-GB" sz="1100" dirty="0">
                <a:solidFill>
                  <a:srgbClr val="FF0000"/>
                </a:solidFill>
                <a:effectLst/>
                <a:latin typeface="Arial" panose="020B0604020202020204" pitchFamily="34" charset="0"/>
                <a:ea typeface="Arial" panose="020B0604020202020204" pitchFamily="34" charset="0"/>
              </a:rPr>
              <a:t>approved</a:t>
            </a:r>
            <a:r>
              <a:rPr lang="en-GB" sz="1100" dirty="0">
                <a:effectLst/>
                <a:latin typeface="Arial" panose="020B0604020202020204" pitchFamily="34" charset="0"/>
                <a:ea typeface="Arial" panose="020B0604020202020204" pitchFamily="34" charset="0"/>
              </a:rPr>
              <a:t>. This CR Pack was </a:t>
            </a:r>
            <a:r>
              <a:rPr lang="en-GB" sz="1100" dirty="0">
                <a:solidFill>
                  <a:srgbClr val="FF0000"/>
                </a:solidFill>
                <a:effectLst/>
                <a:latin typeface="Arial" panose="020B0604020202020204" pitchFamily="34" charset="0"/>
                <a:ea typeface="Arial" panose="020B0604020202020204" pitchFamily="34" charset="0"/>
              </a:rPr>
              <a:t>partially approved</a:t>
            </a:r>
            <a:r>
              <a:rPr lang="en-GB" sz="1100" dirty="0">
                <a:effectLst/>
                <a:latin typeface="Arial" panose="020B0604020202020204" pitchFamily="34" charset="0"/>
                <a:ea typeface="Arial" panose="020B0604020202020204" pitchFamily="34" charset="0"/>
              </a:rPr>
              <a:t>.</a:t>
            </a:r>
            <a:endParaRPr lang="en-US" sz="1100" dirty="0">
              <a:effectLst/>
              <a:latin typeface="Arial" panose="020B0604020202020204" pitchFamily="34" charset="0"/>
              <a:ea typeface="Arial" panose="020B0604020202020204" pitchFamily="34" charset="0"/>
            </a:endParaRPr>
          </a:p>
          <a:p>
            <a:pPr marL="0" marR="0">
              <a:spcBef>
                <a:spcPts val="0"/>
              </a:spcBef>
              <a:spcAft>
                <a:spcPts val="600"/>
              </a:spcAft>
              <a:tabLst>
                <a:tab pos="360045" algn="l"/>
                <a:tab pos="540385" algn="l"/>
                <a:tab pos="720090" algn="l"/>
                <a:tab pos="900430" algn="l"/>
                <a:tab pos="1080135" algn="l"/>
              </a:tabLst>
            </a:pPr>
            <a:r>
              <a:rPr lang="en-GB" sz="1100" dirty="0">
                <a:solidFill>
                  <a:srgbClr val="0000FF"/>
                </a:solidFill>
                <a:effectLst/>
                <a:latin typeface="Arial" panose="020B0604020202020204" pitchFamily="34" charset="0"/>
                <a:ea typeface="MS Mincho" panose="02020609040205080304" pitchFamily="49" charset="-128"/>
              </a:rPr>
              <a:t>SP-240908</a:t>
            </a:r>
            <a:r>
              <a:rPr lang="en-GB" sz="1100" dirty="0">
                <a:effectLst/>
                <a:latin typeface="Arial" panose="020B0604020202020204" pitchFamily="34" charset="0"/>
                <a:ea typeface="MS Mincho" panose="02020609040205080304" pitchFamily="49" charset="-128"/>
              </a:rPr>
              <a:t> (CR) 26.247 CR0185R3 (Rel-18, 'F'): [EVEX, TEI18] Additional QM10 reporting schema fields for alignment (Source: BBC, </a:t>
            </a:r>
            <a:r>
              <a:rPr lang="en-GB" sz="1100" dirty="0" err="1">
                <a:effectLst/>
                <a:latin typeface="Arial" panose="020B0604020202020204" pitchFamily="34" charset="0"/>
                <a:ea typeface="MS Mincho" panose="02020609040205080304" pitchFamily="49" charset="-128"/>
              </a:rPr>
              <a:t>InterDigital</a:t>
            </a:r>
            <a:r>
              <a:rPr lang="en-GB" sz="1100" dirty="0">
                <a:effectLst/>
                <a:latin typeface="Arial" panose="020B0604020202020204" pitchFamily="34" charset="0"/>
                <a:ea typeface="MS Mincho" panose="02020609040205080304" pitchFamily="49" charset="-128"/>
              </a:rPr>
              <a:t> France R&amp;D)</a:t>
            </a:r>
            <a:br>
              <a:rPr lang="en-GB" sz="1100" dirty="0">
                <a:effectLst/>
                <a:latin typeface="Arial" panose="020B0604020202020204" pitchFamily="34" charset="0"/>
                <a:ea typeface="MS Mincho" panose="02020609040205080304" pitchFamily="49" charset="-128"/>
              </a:rPr>
            </a:br>
            <a:r>
              <a:rPr lang="en-GB" sz="1100" b="1" dirty="0">
                <a:effectLst/>
                <a:latin typeface="Arial" panose="020B0604020202020204" pitchFamily="34" charset="0"/>
                <a:ea typeface="MS Mincho" panose="02020609040205080304" pitchFamily="49" charset="-128"/>
              </a:rPr>
              <a:t>Document for:</a:t>
            </a:r>
            <a:r>
              <a:rPr lang="en-GB" sz="1100" dirty="0">
                <a:effectLst/>
                <a:latin typeface="Arial" panose="020B0604020202020204" pitchFamily="34" charset="0"/>
                <a:ea typeface="MS Mincho" panose="02020609040205080304" pitchFamily="49" charset="-128"/>
              </a:rPr>
              <a:t> Approval</a:t>
            </a:r>
            <a:br>
              <a:rPr lang="en-GB" sz="1100" dirty="0">
                <a:effectLst/>
                <a:latin typeface="Arial" panose="020B0604020202020204" pitchFamily="34" charset="0"/>
                <a:ea typeface="MS Mincho" panose="02020609040205080304" pitchFamily="49" charset="-128"/>
              </a:rPr>
            </a:br>
            <a:r>
              <a:rPr lang="en-GB" sz="1100" b="1" dirty="0">
                <a:effectLst/>
                <a:latin typeface="Arial" panose="020B0604020202020204" pitchFamily="34" charset="0"/>
                <a:ea typeface="MS Mincho" panose="02020609040205080304" pitchFamily="49" charset="-128"/>
              </a:rPr>
              <a:t>Abstract:</a:t>
            </a:r>
            <a:r>
              <a:rPr lang="en-GB" sz="1100" dirty="0">
                <a:effectLst/>
                <a:latin typeface="Arial" panose="020B0604020202020204" pitchFamily="34" charset="0"/>
                <a:ea typeface="MS Mincho" panose="02020609040205080304" pitchFamily="49" charset="-128"/>
              </a:rPr>
              <a:t> Additional changes required after integration with interdependent schemas in TS 26.113 and TS 26.565.</a:t>
            </a:r>
            <a:endParaRPr lang="en-US" sz="1100" dirty="0">
              <a:effectLst/>
              <a:latin typeface="Arial" panose="020B0604020202020204" pitchFamily="34" charset="0"/>
              <a:ea typeface="MS Mincho" panose="02020609040205080304" pitchFamily="49" charset="-128"/>
            </a:endParaRPr>
          </a:p>
          <a:p>
            <a:pPr marL="0" marR="0" hangingPunct="0">
              <a:spcBef>
                <a:spcPts val="0"/>
              </a:spcBef>
              <a:spcAft>
                <a:spcPts val="900"/>
              </a:spcAft>
            </a:pPr>
            <a:r>
              <a:rPr lang="en-GB" sz="1100" b="1" i="1" dirty="0">
                <a:effectLst/>
                <a:latin typeface="Arial" panose="020B0604020202020204" pitchFamily="34" charset="0"/>
                <a:ea typeface="Arial" panose="020B0604020202020204" pitchFamily="34" charset="0"/>
              </a:rPr>
              <a:t>Comment:</a:t>
            </a:r>
            <a:r>
              <a:rPr lang="en-GB" sz="1100" i="1" dirty="0">
                <a:effectLst/>
                <a:latin typeface="Arial" panose="020B0604020202020204" pitchFamily="34" charset="0"/>
                <a:ea typeface="Arial" panose="020B0604020202020204" pitchFamily="34" charset="0"/>
              </a:rPr>
              <a:t> Revision of 26.247 CR0185R2 in CR Pack </a:t>
            </a:r>
            <a:r>
              <a:rPr lang="en-GB" sz="1100" i="1" dirty="0">
                <a:solidFill>
                  <a:srgbClr val="0000FF"/>
                </a:solidFill>
                <a:effectLst/>
                <a:latin typeface="Arial" panose="020B0604020202020204" pitchFamily="34" charset="0"/>
                <a:ea typeface="Arial" panose="020B0604020202020204" pitchFamily="34" charset="0"/>
              </a:rPr>
              <a:t>SP-240697</a:t>
            </a:r>
            <a:r>
              <a:rPr lang="en-GB" sz="1100" i="1" dirty="0">
                <a:effectLst/>
                <a:latin typeface="Arial" panose="020B0604020202020204" pitchFamily="34" charset="0"/>
                <a:ea typeface="Arial" panose="020B0604020202020204" pitchFamily="34" charset="0"/>
              </a:rPr>
              <a:t>.</a:t>
            </a:r>
            <a:endParaRPr lang="en-US" sz="11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100" dirty="0">
                <a:effectLst/>
                <a:latin typeface="Arial" panose="020B0604020202020204" pitchFamily="34" charset="0"/>
                <a:ea typeface="Arial" panose="020B0604020202020204" pitchFamily="34" charset="0"/>
              </a:rPr>
              <a:t>This CR was </a:t>
            </a:r>
            <a:r>
              <a:rPr lang="en-GB" sz="1100" dirty="0">
                <a:solidFill>
                  <a:srgbClr val="FF0000"/>
                </a:solidFill>
                <a:effectLst/>
                <a:latin typeface="Arial" panose="020B0604020202020204" pitchFamily="34" charset="0"/>
                <a:ea typeface="Arial" panose="020B0604020202020204" pitchFamily="34" charset="0"/>
              </a:rPr>
              <a:t>approved</a:t>
            </a:r>
            <a:r>
              <a:rPr lang="en-GB" sz="1100" dirty="0">
                <a:effectLst/>
                <a:latin typeface="Arial" panose="020B0604020202020204" pitchFamily="34" charset="0"/>
                <a:ea typeface="Arial" panose="020B0604020202020204" pitchFamily="34" charset="0"/>
              </a:rPr>
              <a:t>.</a:t>
            </a:r>
            <a:endParaRPr lang="en-US" sz="1100" dirty="0">
              <a:effectLst/>
              <a:latin typeface="Arial" panose="020B0604020202020204" pitchFamily="34" charset="0"/>
              <a:ea typeface="Arial" panose="020B0604020202020204" pitchFamily="34" charset="0"/>
            </a:endParaRPr>
          </a:p>
          <a:p>
            <a:pPr marL="0" marR="0">
              <a:spcBef>
                <a:spcPts val="0"/>
              </a:spcBef>
              <a:spcAft>
                <a:spcPts val="600"/>
              </a:spcAft>
              <a:tabLst>
                <a:tab pos="360045" algn="l"/>
                <a:tab pos="540385" algn="l"/>
                <a:tab pos="720090" algn="l"/>
                <a:tab pos="900430" algn="l"/>
                <a:tab pos="1080135" algn="l"/>
              </a:tabLst>
            </a:pPr>
            <a:r>
              <a:rPr lang="en-GB" sz="1100" dirty="0">
                <a:solidFill>
                  <a:srgbClr val="0000FF"/>
                </a:solidFill>
                <a:effectLst/>
                <a:latin typeface="Arial" panose="020B0604020202020204" pitchFamily="34" charset="0"/>
                <a:ea typeface="MS Mincho" panose="02020609040205080304" pitchFamily="49" charset="-128"/>
              </a:rPr>
              <a:t>SP-240697</a:t>
            </a:r>
            <a:r>
              <a:rPr lang="en-GB" sz="1100" dirty="0">
                <a:effectLst/>
                <a:latin typeface="Arial" panose="020B0604020202020204" pitchFamily="34" charset="0"/>
                <a:ea typeface="MS Mincho" panose="02020609040205080304" pitchFamily="49" charset="-128"/>
              </a:rPr>
              <a:t> (CR PACK) CR Pack on Rel-18 [TEI18, EVEX] (Source: SA WG4)</a:t>
            </a:r>
            <a:br>
              <a:rPr lang="en-GB" sz="1100" dirty="0">
                <a:effectLst/>
                <a:latin typeface="Arial" panose="020B0604020202020204" pitchFamily="34" charset="0"/>
                <a:ea typeface="MS Mincho" panose="02020609040205080304" pitchFamily="49" charset="-128"/>
              </a:rPr>
            </a:br>
            <a:r>
              <a:rPr lang="en-GB" sz="1100" b="1" dirty="0">
                <a:effectLst/>
                <a:latin typeface="Arial" panose="020B0604020202020204" pitchFamily="34" charset="0"/>
                <a:ea typeface="MS Mincho" panose="02020609040205080304" pitchFamily="49" charset="-128"/>
              </a:rPr>
              <a:t>Document for:</a:t>
            </a:r>
            <a:r>
              <a:rPr lang="en-GB" sz="1100" dirty="0">
                <a:effectLst/>
                <a:latin typeface="Arial" panose="020B0604020202020204" pitchFamily="34" charset="0"/>
                <a:ea typeface="MS Mincho" panose="02020609040205080304" pitchFamily="49" charset="-128"/>
              </a:rPr>
              <a:t> Approval</a:t>
            </a:r>
            <a:br>
              <a:rPr lang="en-GB" sz="1100" dirty="0">
                <a:effectLst/>
                <a:latin typeface="Arial" panose="020B0604020202020204" pitchFamily="34" charset="0"/>
                <a:ea typeface="MS Mincho" panose="02020609040205080304" pitchFamily="49" charset="-128"/>
              </a:rPr>
            </a:br>
            <a:r>
              <a:rPr lang="en-GB" sz="1100" b="1" dirty="0">
                <a:effectLst/>
                <a:latin typeface="Arial" panose="020B0604020202020204" pitchFamily="34" charset="0"/>
                <a:ea typeface="MS Mincho" panose="02020609040205080304" pitchFamily="49" charset="-128"/>
              </a:rPr>
              <a:t>Abstract:</a:t>
            </a:r>
            <a:r>
              <a:rPr lang="en-GB" sz="1100" dirty="0">
                <a:effectLst/>
                <a:latin typeface="Arial" panose="020B0604020202020204" pitchFamily="34" charset="0"/>
                <a:ea typeface="MS Mincho" panose="02020609040205080304" pitchFamily="49" charset="-128"/>
              </a:rPr>
              <a:t> 26.531 CR0010; 26.532 CR0010; 26.512 CR0067; 26.532 CR0006R2; 26.247 CR0185R2.</a:t>
            </a:r>
            <a:endParaRPr lang="en-US" sz="1100" dirty="0">
              <a:effectLst/>
              <a:latin typeface="Arial" panose="020B0604020202020204" pitchFamily="34" charset="0"/>
              <a:ea typeface="MS Mincho" panose="02020609040205080304" pitchFamily="49" charset="-128"/>
            </a:endParaRPr>
          </a:p>
          <a:p>
            <a:pPr marL="0" marR="0" hangingPunct="0">
              <a:spcBef>
                <a:spcPts val="0"/>
              </a:spcBef>
              <a:spcAft>
                <a:spcPts val="900"/>
              </a:spcAft>
            </a:pPr>
            <a:r>
              <a:rPr lang="en-GB" sz="1100" b="1" i="1" dirty="0">
                <a:effectLst/>
                <a:latin typeface="Arial" panose="020B0604020202020204" pitchFamily="34" charset="0"/>
                <a:ea typeface="Arial" panose="020B0604020202020204" pitchFamily="34" charset="0"/>
              </a:rPr>
              <a:t>Comment:</a:t>
            </a:r>
            <a:r>
              <a:rPr lang="en-GB" sz="1100" i="1" dirty="0">
                <a:effectLst/>
                <a:latin typeface="Arial" panose="020B0604020202020204" pitchFamily="34" charset="0"/>
                <a:ea typeface="Arial" panose="020B0604020202020204" pitchFamily="34" charset="0"/>
              </a:rPr>
              <a:t> Correction to 26.247 CR0185R2 in </a:t>
            </a:r>
            <a:r>
              <a:rPr lang="en-GB" sz="1100" i="1" dirty="0">
                <a:solidFill>
                  <a:srgbClr val="0000FF"/>
                </a:solidFill>
                <a:effectLst/>
                <a:latin typeface="Arial" panose="020B0604020202020204" pitchFamily="34" charset="0"/>
                <a:ea typeface="Arial" panose="020B0604020202020204" pitchFamily="34" charset="0"/>
              </a:rPr>
              <a:t>SP-240908</a:t>
            </a:r>
            <a:r>
              <a:rPr lang="en-GB" sz="1100" i="1" dirty="0">
                <a:effectLst/>
                <a:latin typeface="Arial" panose="020B0604020202020204" pitchFamily="34" charset="0"/>
                <a:ea typeface="Arial" panose="020B0604020202020204" pitchFamily="34" charset="0"/>
              </a:rPr>
              <a:t>.</a:t>
            </a:r>
            <a:endParaRPr lang="en-US" sz="11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100" dirty="0">
                <a:effectLst/>
                <a:latin typeface="Arial" panose="020B0604020202020204" pitchFamily="34" charset="0"/>
                <a:ea typeface="Arial" panose="020B0604020202020204" pitchFamily="34" charset="0"/>
              </a:rPr>
              <a:t>26.247 CR0185R2 was considered revised. The remaining CRs were </a:t>
            </a:r>
            <a:r>
              <a:rPr lang="en-GB" sz="1100" dirty="0">
                <a:solidFill>
                  <a:srgbClr val="FF0000"/>
                </a:solidFill>
                <a:effectLst/>
                <a:latin typeface="Arial" panose="020B0604020202020204" pitchFamily="34" charset="0"/>
                <a:ea typeface="Arial" panose="020B0604020202020204" pitchFamily="34" charset="0"/>
              </a:rPr>
              <a:t>approved</a:t>
            </a:r>
            <a:r>
              <a:rPr lang="en-GB" sz="1100" dirty="0">
                <a:effectLst/>
                <a:latin typeface="Arial" panose="020B0604020202020204" pitchFamily="34" charset="0"/>
                <a:ea typeface="Arial" panose="020B0604020202020204" pitchFamily="34" charset="0"/>
              </a:rPr>
              <a:t>. This CR Pack was </a:t>
            </a:r>
            <a:r>
              <a:rPr lang="en-GB" sz="1100" dirty="0">
                <a:solidFill>
                  <a:srgbClr val="FF0000"/>
                </a:solidFill>
                <a:effectLst/>
                <a:latin typeface="Arial" panose="020B0604020202020204" pitchFamily="34" charset="0"/>
                <a:ea typeface="Arial" panose="020B0604020202020204" pitchFamily="34" charset="0"/>
              </a:rPr>
              <a:t>partially approved</a:t>
            </a:r>
            <a:r>
              <a:rPr lang="en-GB" sz="1100" dirty="0">
                <a:effectLst/>
                <a:latin typeface="Arial" panose="020B0604020202020204" pitchFamily="34" charset="0"/>
                <a:ea typeface="Arial" panose="020B0604020202020204" pitchFamily="34" charset="0"/>
              </a:rPr>
              <a:t>.</a:t>
            </a:r>
            <a:endParaRPr lang="en-US" sz="1100" dirty="0">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3385579249"/>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838200" y="365125"/>
            <a:ext cx="8918986" cy="1325563"/>
          </a:xfrm>
        </p:spPr>
        <p:txBody>
          <a:bodyPr/>
          <a:lstStyle/>
          <a:p>
            <a:r>
              <a:rPr lang="sv-SE" sz="4000" dirty="0"/>
              <a:t>Outcome of SA4 submissions – 10 (Others)</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pPr marL="0" marR="0">
              <a:spcBef>
                <a:spcPts val="0"/>
              </a:spcBef>
              <a:spcAft>
                <a:spcPts val="600"/>
              </a:spcAft>
              <a:tabLst>
                <a:tab pos="360045" algn="l"/>
                <a:tab pos="540385" algn="l"/>
                <a:tab pos="720090" algn="l"/>
                <a:tab pos="900430" algn="l"/>
                <a:tab pos="1080135" algn="l"/>
              </a:tabLst>
            </a:pPr>
            <a:r>
              <a:rPr lang="en-GB" sz="1800" dirty="0">
                <a:solidFill>
                  <a:srgbClr val="0000FF"/>
                </a:solidFill>
                <a:effectLst/>
                <a:latin typeface="Arial" panose="020B0604020202020204" pitchFamily="34" charset="0"/>
                <a:ea typeface="MS Mincho" panose="02020609040205080304" pitchFamily="49" charset="-128"/>
              </a:rPr>
              <a:t>SP-240917</a:t>
            </a:r>
            <a:r>
              <a:rPr lang="en-GB" sz="1800" dirty="0">
                <a:effectLst/>
                <a:latin typeface="Arial" panose="020B0604020202020204" pitchFamily="34" charset="0"/>
                <a:ea typeface="MS Mincho" panose="02020609040205080304" pitchFamily="49" charset="-128"/>
              </a:rPr>
              <a:t> (OTHER) Revised titles for IVAS codec technical specifications/report (Source: Ericsson LM, Dolby Sweden AB, Fraunhofer IIS, Huawei Technologies Co Ltd., Nokia, NTT, Orange, Panasonic Holdings Corporation, Philips International B.V., Qualcomm Incorporated, </a:t>
            </a:r>
            <a:r>
              <a:rPr lang="en-GB" sz="1800" dirty="0" err="1">
                <a:effectLst/>
                <a:latin typeface="Arial" panose="020B0604020202020204" pitchFamily="34" charset="0"/>
                <a:ea typeface="MS Mincho" panose="02020609040205080304" pitchFamily="49" charset="-128"/>
              </a:rPr>
              <a:t>VoiceAge</a:t>
            </a:r>
            <a:r>
              <a:rPr lang="en-GB" sz="1800" dirty="0">
                <a:effectLst/>
                <a:latin typeface="Arial" panose="020B0604020202020204" pitchFamily="34" charset="0"/>
                <a:ea typeface="MS Mincho" panose="02020609040205080304" pitchFamily="49" charset="-128"/>
              </a:rPr>
              <a:t> Corporation)</a:t>
            </a:r>
            <a:br>
              <a:rPr lang="en-GB" sz="1800" dirty="0">
                <a:effectLst/>
                <a:latin typeface="Arial" panose="020B0604020202020204" pitchFamily="34" charset="0"/>
                <a:ea typeface="MS Mincho" panose="02020609040205080304" pitchFamily="49" charset="-128"/>
              </a:rPr>
            </a:br>
            <a:r>
              <a:rPr lang="en-GB" sz="1800" b="1" dirty="0">
                <a:effectLst/>
                <a:latin typeface="Arial" panose="020B0604020202020204" pitchFamily="34" charset="0"/>
                <a:ea typeface="MS Mincho" panose="02020609040205080304" pitchFamily="49" charset="-128"/>
              </a:rPr>
              <a:t>Document for:</a:t>
            </a:r>
            <a:r>
              <a:rPr lang="en-GB" sz="1800" dirty="0">
                <a:effectLst/>
                <a:latin typeface="Arial" panose="020B0604020202020204" pitchFamily="34" charset="0"/>
                <a:ea typeface="MS Mincho" panose="02020609040205080304" pitchFamily="49" charset="-128"/>
              </a:rPr>
              <a:t> Approval</a:t>
            </a:r>
            <a:br>
              <a:rPr lang="en-GB" sz="1800" dirty="0">
                <a:effectLst/>
                <a:latin typeface="Arial" panose="020B0604020202020204" pitchFamily="34" charset="0"/>
                <a:ea typeface="MS Mincho" panose="02020609040205080304" pitchFamily="49" charset="-128"/>
              </a:rPr>
            </a:br>
            <a:r>
              <a:rPr lang="en-GB" sz="1800" b="1" dirty="0">
                <a:effectLst/>
                <a:latin typeface="Arial" panose="020B0604020202020204" pitchFamily="34" charset="0"/>
                <a:ea typeface="MS Mincho" panose="02020609040205080304" pitchFamily="49" charset="-128"/>
              </a:rPr>
              <a:t>Abstract:</a:t>
            </a:r>
            <a:r>
              <a:rPr lang="en-GB" sz="1800" dirty="0">
                <a:effectLst/>
                <a:latin typeface="Arial" panose="020B0604020202020204" pitchFamily="34" charset="0"/>
                <a:ea typeface="MS Mincho" panose="02020609040205080304" pitchFamily="49" charset="-128"/>
              </a:rPr>
              <a:t> […]</a:t>
            </a:r>
            <a:endParaRPr lang="en-US" sz="1800" dirty="0">
              <a:effectLst/>
              <a:latin typeface="Arial" panose="020B0604020202020204" pitchFamily="34" charset="0"/>
              <a:ea typeface="MS Mincho" panose="02020609040205080304" pitchFamily="49" charset="-128"/>
            </a:endParaRPr>
          </a:p>
          <a:p>
            <a:pPr marL="0" marR="0" indent="0" hangingPunct="0">
              <a:spcBef>
                <a:spcPts val="0"/>
              </a:spcBef>
              <a:spcAft>
                <a:spcPts val="900"/>
              </a:spcAft>
              <a:buNone/>
            </a:pPr>
            <a:r>
              <a:rPr lang="en-GB" sz="1800" dirty="0">
                <a:effectLst/>
                <a:latin typeface="Arial" panose="020B0604020202020204" pitchFamily="34" charset="0"/>
                <a:ea typeface="Arial" panose="020B0604020202020204" pitchFamily="34" charset="0"/>
              </a:rPr>
              <a:t>This was </a:t>
            </a:r>
            <a:r>
              <a:rPr lang="en-GB" sz="1800" dirty="0">
                <a:solidFill>
                  <a:srgbClr val="FF0000"/>
                </a:solidFill>
                <a:effectLst/>
                <a:latin typeface="Arial" panose="020B0604020202020204" pitchFamily="34" charset="0"/>
                <a:ea typeface="Arial" panose="020B0604020202020204" pitchFamily="34" charset="0"/>
              </a:rPr>
              <a:t>endorsed </a:t>
            </a:r>
            <a:r>
              <a:rPr lang="en-GB" sz="1800" dirty="0">
                <a:effectLst/>
                <a:latin typeface="Arial" panose="020B0604020202020204" pitchFamily="34" charset="0"/>
                <a:ea typeface="Arial" panose="020B0604020202020204" pitchFamily="34" charset="0"/>
              </a:rPr>
              <a:t>and MCC were asked to align IVAS_CODEC TS and TR titles accordingly.</a:t>
            </a:r>
            <a:endParaRPr lang="en-US" sz="1800" dirty="0">
              <a:effectLst/>
              <a:latin typeface="Arial" panose="020B0604020202020204" pitchFamily="34" charset="0"/>
              <a:ea typeface="Arial" panose="020B0604020202020204" pitchFamily="34" charset="0"/>
            </a:endParaRPr>
          </a:p>
          <a:p>
            <a:pPr>
              <a:spcAft>
                <a:spcPts val="600"/>
              </a:spcAft>
              <a:tabLst>
                <a:tab pos="540385" algn="l"/>
                <a:tab pos="900430" algn="l"/>
              </a:tabLst>
            </a:pPr>
            <a:r>
              <a:rPr lang="en-US" sz="2000" dirty="0">
                <a:effectLst/>
                <a:ea typeface="MS Mincho" panose="02020609040205080304" pitchFamily="49" charset="-128"/>
                <a:cs typeface="Times New Roman" panose="02020603050405020304" pitchFamily="18" charset="0"/>
              </a:rPr>
              <a:t>All other CRs were block approved</a:t>
            </a:r>
          </a:p>
          <a:p>
            <a:pPr>
              <a:spcAft>
                <a:spcPts val="600"/>
              </a:spcAft>
              <a:tabLst>
                <a:tab pos="540385" algn="l"/>
                <a:tab pos="900430" algn="l"/>
              </a:tabLst>
            </a:pPr>
            <a:r>
              <a:rPr lang="en-US" sz="2000" dirty="0">
                <a:ea typeface="MS Mincho" panose="02020609040205080304" pitchFamily="49" charset="-128"/>
                <a:cs typeface="Times New Roman" panose="02020603050405020304" pitchFamily="18" charset="0"/>
              </a:rPr>
              <a:t>All TS and TRs were approved or noted as requested</a:t>
            </a:r>
            <a:endParaRPr lang="en-US" sz="2000" dirty="0">
              <a:effectLst/>
              <a:ea typeface="MS Mincho" panose="02020609040205080304" pitchFamily="49" charset="-128"/>
              <a:cs typeface="Times New Roman" panose="02020603050405020304" pitchFamily="18" charset="0"/>
            </a:endParaRPr>
          </a:p>
          <a:p>
            <a:pPr>
              <a:spcAft>
                <a:spcPts val="600"/>
              </a:spcAft>
              <a:tabLst>
                <a:tab pos="540385" algn="l"/>
                <a:tab pos="900430" algn="l"/>
              </a:tabLst>
            </a:pPr>
            <a:r>
              <a:rPr lang="en-US" sz="2000" dirty="0">
                <a:ea typeface="MS Mincho" panose="02020609040205080304" pitchFamily="49" charset="-128"/>
                <a:cs typeface="Times New Roman" panose="02020603050405020304" pitchFamily="18" charset="0"/>
              </a:rPr>
              <a:t>For SWG </a:t>
            </a:r>
            <a:r>
              <a:rPr lang="en-US" sz="2000" dirty="0" err="1">
                <a:ea typeface="MS Mincho" panose="02020609040205080304" pitchFamily="49" charset="-128"/>
                <a:cs typeface="Times New Roman" panose="02020603050405020304" pitchFamily="18" charset="0"/>
              </a:rPr>
              <a:t>ToRs</a:t>
            </a:r>
            <a:r>
              <a:rPr lang="en-US" sz="2000" dirty="0">
                <a:ea typeface="MS Mincho" panose="02020609040205080304" pitchFamily="49" charset="-128"/>
                <a:cs typeface="Times New Roman" panose="02020603050405020304" pitchFamily="18" charset="0"/>
              </a:rPr>
              <a:t> see further </a:t>
            </a:r>
            <a:endParaRPr lang="en-US" sz="2000" dirty="0">
              <a:effectLst/>
              <a:ea typeface="MS Mincho" panose="02020609040205080304" pitchFamily="49" charset="-128"/>
              <a:cs typeface="Times New Roman" panose="02020603050405020304" pitchFamily="18" charset="0"/>
            </a:endParaRPr>
          </a:p>
          <a:p>
            <a:pPr marL="0" indent="0">
              <a:spcAft>
                <a:spcPts val="600"/>
              </a:spcAft>
              <a:buNone/>
              <a:tabLst>
                <a:tab pos="540385" algn="l"/>
                <a:tab pos="900430" algn="l"/>
              </a:tabLst>
            </a:pPr>
            <a:endParaRPr lang="en-US" sz="1200" dirty="0">
              <a:effectLst/>
              <a:latin typeface="Arial" panose="020B0604020202020204" pitchFamily="34" charset="0"/>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1029423757"/>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838200" y="365125"/>
            <a:ext cx="8918986" cy="1325563"/>
          </a:xfrm>
        </p:spPr>
        <p:txBody>
          <a:bodyPr/>
          <a:lstStyle/>
          <a:p>
            <a:r>
              <a:rPr lang="sv-SE" sz="4000" dirty="0"/>
              <a:t>SWG Aspects</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pPr marL="0">
              <a:spcBef>
                <a:spcPts val="0"/>
              </a:spcBef>
              <a:spcAft>
                <a:spcPts val="0"/>
              </a:spcAft>
              <a:tabLst>
                <a:tab pos="360045" algn="l"/>
                <a:tab pos="540385" algn="l"/>
                <a:tab pos="720090" algn="l"/>
                <a:tab pos="900430" algn="l"/>
                <a:tab pos="1080135" algn="l"/>
              </a:tabLst>
            </a:pPr>
            <a:r>
              <a:rPr lang="en-US" sz="1800" dirty="0">
                <a:effectLst/>
                <a:latin typeface="Arial" panose="020B0604020202020204" pitchFamily="34" charset="0"/>
                <a:ea typeface="MS Mincho" panose="02020609040205080304" pitchFamily="49" charset="-128"/>
                <a:cs typeface="Times New Roman" panose="02020603050405020304" pitchFamily="18" charset="0"/>
              </a:rPr>
              <a:t> </a:t>
            </a:r>
            <a:r>
              <a:rPr lang="en-GB" sz="1800" dirty="0">
                <a:solidFill>
                  <a:srgbClr val="0000FF"/>
                </a:solidFill>
                <a:effectLst/>
                <a:latin typeface="Arial" panose="020B0604020202020204" pitchFamily="34" charset="0"/>
                <a:ea typeface="MS Mincho" panose="02020609040205080304" pitchFamily="49" charset="-128"/>
              </a:rPr>
              <a:t>SP-240924</a:t>
            </a:r>
            <a:r>
              <a:rPr lang="en-GB" sz="1800" dirty="0">
                <a:effectLst/>
                <a:latin typeface="Arial" panose="020B0604020202020204" pitchFamily="34" charset="0"/>
                <a:ea typeface="MS Mincho" panose="02020609040205080304" pitchFamily="49" charset="-128"/>
              </a:rPr>
              <a:t> (OTHER) TSG guidance on SWG (Source: TSG SA Chair )</a:t>
            </a:r>
            <a:br>
              <a:rPr lang="en-GB" sz="1800" dirty="0">
                <a:effectLst/>
                <a:latin typeface="Arial" panose="020B0604020202020204" pitchFamily="34" charset="0"/>
                <a:ea typeface="MS Mincho" panose="02020609040205080304" pitchFamily="49" charset="-128"/>
              </a:rPr>
            </a:br>
            <a:r>
              <a:rPr lang="en-GB" sz="1800" b="1" dirty="0">
                <a:effectLst/>
                <a:latin typeface="Arial" panose="020B0604020202020204" pitchFamily="34" charset="0"/>
                <a:ea typeface="MS Mincho" panose="02020609040205080304" pitchFamily="49" charset="-128"/>
              </a:rPr>
              <a:t>Document for:</a:t>
            </a:r>
            <a:r>
              <a:rPr lang="en-GB" sz="1800" dirty="0">
                <a:effectLst/>
                <a:latin typeface="Arial" panose="020B0604020202020204" pitchFamily="34" charset="0"/>
                <a:ea typeface="MS Mincho" panose="02020609040205080304" pitchFamily="49" charset="-128"/>
              </a:rPr>
              <a:t> Endorsement</a:t>
            </a:r>
            <a:br>
              <a:rPr lang="en-GB" sz="1800" dirty="0">
                <a:effectLst/>
                <a:latin typeface="Arial" panose="020B0604020202020204" pitchFamily="34" charset="0"/>
                <a:ea typeface="MS Mincho" panose="02020609040205080304" pitchFamily="49" charset="-128"/>
              </a:rPr>
            </a:br>
            <a:r>
              <a:rPr lang="en-GB" sz="1800" b="1" dirty="0">
                <a:effectLst/>
                <a:latin typeface="Arial" panose="020B0604020202020204" pitchFamily="34" charset="0"/>
                <a:ea typeface="MS Mincho" panose="02020609040205080304" pitchFamily="49" charset="-128"/>
              </a:rPr>
              <a:t>Abstract:</a:t>
            </a:r>
            <a:r>
              <a:rPr lang="en-GB" sz="1800" dirty="0">
                <a:effectLst/>
                <a:latin typeface="Arial" panose="020B0604020202020204" pitchFamily="34" charset="0"/>
                <a:ea typeface="MS Mincho" panose="02020609040205080304" pitchFamily="49" charset="-128"/>
              </a:rPr>
              <a:t> This presentation provides TSG guidance on SWG as per PCG Action PCG52/08.</a:t>
            </a:r>
          </a:p>
          <a:p>
            <a:pPr marL="0">
              <a:spcBef>
                <a:spcPts val="0"/>
              </a:spcBef>
              <a:spcAft>
                <a:spcPts val="0"/>
              </a:spcAft>
              <a:tabLst>
                <a:tab pos="360045" algn="l"/>
                <a:tab pos="540385" algn="l"/>
                <a:tab pos="720090" algn="l"/>
                <a:tab pos="900430" algn="l"/>
                <a:tab pos="1080135" algn="l"/>
              </a:tabLst>
            </a:pPr>
            <a:r>
              <a:rPr lang="en-GB" sz="1800" dirty="0">
                <a:latin typeface="Arial" panose="020B0604020202020204" pitchFamily="34" charset="0"/>
                <a:ea typeface="MS Mincho" panose="02020609040205080304" pitchFamily="49" charset="-128"/>
              </a:rPr>
              <a:t> [</a:t>
            </a:r>
            <a:r>
              <a:rPr lang="en-GB" sz="1800" i="1" dirty="0">
                <a:latin typeface="Arial" panose="020B0604020202020204" pitchFamily="34" charset="0"/>
                <a:ea typeface="MS Mincho" panose="02020609040205080304" pitchFamily="49" charset="-128"/>
              </a:rPr>
              <a:t>I invite interested readers to check SA report for detailed minutes of the discussion</a:t>
            </a:r>
            <a:r>
              <a:rPr lang="en-GB" sz="1800" dirty="0">
                <a:latin typeface="Arial" panose="020B0604020202020204" pitchFamily="34" charset="0"/>
                <a:ea typeface="MS Mincho" panose="02020609040205080304" pitchFamily="49" charset="-128"/>
              </a:rPr>
              <a:t>]</a:t>
            </a:r>
          </a:p>
          <a:p>
            <a:pPr marL="0" marR="0" hangingPunct="0">
              <a:spcBef>
                <a:spcPts val="0"/>
              </a:spcBef>
              <a:spcAft>
                <a:spcPts val="900"/>
              </a:spcAft>
            </a:pPr>
            <a:r>
              <a:rPr lang="en-GB" sz="1800" dirty="0">
                <a:effectLst/>
                <a:latin typeface="Arial" panose="020B0604020202020204" pitchFamily="34" charset="0"/>
                <a:ea typeface="Arial" panose="020B0604020202020204" pitchFamily="34" charset="0"/>
              </a:rPr>
              <a:t>This was revised to take modifications into account in </a:t>
            </a:r>
            <a:r>
              <a:rPr lang="en-GB" sz="1800" dirty="0">
                <a:solidFill>
                  <a:srgbClr val="0000FF"/>
                </a:solidFill>
                <a:effectLst/>
                <a:latin typeface="Arial" panose="020B0604020202020204" pitchFamily="34" charset="0"/>
                <a:ea typeface="Arial" panose="020B0604020202020204" pitchFamily="34" charset="0"/>
                <a:hlinkClick r:id="rId2"/>
              </a:rPr>
              <a:t>SP-240955</a:t>
            </a:r>
            <a:r>
              <a:rPr lang="en-GB" sz="1800" dirty="0">
                <a:effectLst/>
                <a:latin typeface="Arial" panose="020B0604020202020204" pitchFamily="34" charset="0"/>
                <a:ea typeface="Arial" panose="020B0604020202020204" pitchFamily="34" charset="0"/>
              </a:rPr>
              <a:t>.</a:t>
            </a:r>
            <a:endParaRPr lang="en-US" sz="18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800" dirty="0">
                <a:effectLst/>
                <a:latin typeface="Arial" panose="020B0604020202020204" pitchFamily="34" charset="0"/>
                <a:ea typeface="Arial" panose="020B0604020202020204" pitchFamily="34" charset="0"/>
              </a:rPr>
              <a:t>Slide 4 was </a:t>
            </a:r>
            <a:r>
              <a:rPr lang="en-GB" sz="1800" dirty="0">
                <a:solidFill>
                  <a:srgbClr val="FF0000"/>
                </a:solidFill>
                <a:effectLst/>
                <a:latin typeface="Arial" panose="020B0604020202020204" pitchFamily="34" charset="0"/>
                <a:ea typeface="Arial" panose="020B0604020202020204" pitchFamily="34" charset="0"/>
              </a:rPr>
              <a:t>endorsed</a:t>
            </a:r>
            <a:r>
              <a:rPr lang="en-GB" sz="1800" dirty="0">
                <a:effectLst/>
                <a:latin typeface="Arial" panose="020B0604020202020204" pitchFamily="34" charset="0"/>
                <a:ea typeface="Arial" panose="020B0604020202020204" pitchFamily="34" charset="0"/>
              </a:rPr>
              <a:t>.</a:t>
            </a:r>
            <a:endParaRPr lang="en-US" sz="18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800" b="1" dirty="0">
                <a:effectLst/>
                <a:latin typeface="Arial" panose="020B0604020202020204" pitchFamily="34" charset="0"/>
                <a:ea typeface="Arial" panose="020B0604020202020204" pitchFamily="34" charset="0"/>
              </a:rPr>
              <a:t>Status:</a:t>
            </a:r>
            <a:r>
              <a:rPr lang="en-GB" sz="1800" dirty="0">
                <a:effectLst/>
                <a:latin typeface="Arial" panose="020B0604020202020204" pitchFamily="34" charset="0"/>
                <a:ea typeface="Arial" panose="020B0604020202020204" pitchFamily="34" charset="0"/>
              </a:rPr>
              <a:t> </a:t>
            </a:r>
            <a:r>
              <a:rPr lang="en-GB" sz="1800" dirty="0">
                <a:solidFill>
                  <a:srgbClr val="FF0000"/>
                </a:solidFill>
                <a:effectLst/>
                <a:latin typeface="Arial" panose="020B0604020202020204" pitchFamily="34" charset="0"/>
                <a:ea typeface="Arial" panose="020B0604020202020204" pitchFamily="34" charset="0"/>
              </a:rPr>
              <a:t>Endorsed</a:t>
            </a:r>
            <a:r>
              <a:rPr lang="en-GB" sz="1800" dirty="0">
                <a:effectLst/>
                <a:latin typeface="Arial" panose="020B0604020202020204" pitchFamily="34" charset="0"/>
                <a:ea typeface="Arial" panose="020B0604020202020204" pitchFamily="34" charset="0"/>
              </a:rPr>
              <a:t>.</a:t>
            </a:r>
          </a:p>
          <a:p>
            <a:pPr marL="568325" indent="-568325"/>
            <a:r>
              <a:rPr lang="en-US" sz="2400" b="1" i="1" dirty="0"/>
              <a:t>Action</a:t>
            </a:r>
            <a:r>
              <a:rPr lang="en-US" sz="2400" i="1" dirty="0"/>
              <a:t>: SA3, SA4, and SA5 WG should assess whether their current SWG should continue in its current form, or whether the work should be performed in the WG using relevant  breakout session(s). </a:t>
            </a:r>
          </a:p>
          <a:p>
            <a:pPr marL="914400" lvl="1" indent="-346075"/>
            <a:r>
              <a:rPr lang="en-US" sz="2000" i="1" dirty="0"/>
              <a:t>The WG agreed proposal should be submitted to TSG#105 for approval.</a:t>
            </a:r>
          </a:p>
          <a:p>
            <a:pPr marL="914400" lvl="1" indent="-346075"/>
            <a:endParaRPr lang="en-US" sz="2000" i="1" dirty="0"/>
          </a:p>
          <a:p>
            <a:pPr marL="0" marR="0" hangingPunct="0">
              <a:spcBef>
                <a:spcPts val="0"/>
              </a:spcBef>
              <a:spcAft>
                <a:spcPts val="900"/>
              </a:spcAft>
            </a:pPr>
            <a:r>
              <a:rPr lang="en-US" sz="1800" dirty="0">
                <a:effectLst/>
                <a:latin typeface="Arial" panose="020B0604020202020204" pitchFamily="34" charset="0"/>
                <a:ea typeface="Arial" panose="020B0604020202020204" pitchFamily="34" charset="0"/>
              </a:rPr>
              <a:t> On this basis the SA4 proposed SWG </a:t>
            </a:r>
            <a:r>
              <a:rPr lang="en-US" sz="1800" dirty="0" err="1">
                <a:effectLst/>
                <a:latin typeface="Arial" panose="020B0604020202020204" pitchFamily="34" charset="0"/>
                <a:ea typeface="Arial" panose="020B0604020202020204" pitchFamily="34" charset="0"/>
              </a:rPr>
              <a:t>ToRs</a:t>
            </a:r>
            <a:r>
              <a:rPr lang="en-US" sz="1800" dirty="0">
                <a:effectLst/>
                <a:latin typeface="Arial" panose="020B0604020202020204" pitchFamily="34" charset="0"/>
                <a:ea typeface="Arial" panose="020B0604020202020204" pitchFamily="34" charset="0"/>
              </a:rPr>
              <a:t> were postponed until Sep. 2024</a:t>
            </a:r>
          </a:p>
          <a:p>
            <a:pPr marL="0">
              <a:spcBef>
                <a:spcPts val="0"/>
              </a:spcBef>
              <a:spcAft>
                <a:spcPts val="0"/>
              </a:spcAft>
              <a:tabLst>
                <a:tab pos="360045" algn="l"/>
                <a:tab pos="540385" algn="l"/>
                <a:tab pos="720090" algn="l"/>
                <a:tab pos="900430" algn="l"/>
                <a:tab pos="1080135" algn="l"/>
              </a:tabLst>
            </a:pPr>
            <a:endParaRPr lang="en-US" sz="1800" dirty="0">
              <a:effectLst/>
              <a:latin typeface="Arial" panose="020B0604020202020204" pitchFamily="34" charset="0"/>
              <a:ea typeface="MS Mincho" panose="02020609040205080304" pitchFamily="49" charset="-128"/>
            </a:endParaRPr>
          </a:p>
          <a:p>
            <a:pPr marL="0" marR="0">
              <a:spcBef>
                <a:spcPts val="0"/>
              </a:spcBef>
              <a:spcAft>
                <a:spcPts val="0"/>
              </a:spcAft>
              <a:tabLst>
                <a:tab pos="360045" algn="l"/>
                <a:tab pos="540385" algn="l"/>
                <a:tab pos="720090" algn="l"/>
                <a:tab pos="900430" algn="l"/>
                <a:tab pos="1080135" algn="l"/>
              </a:tabLst>
            </a:pPr>
            <a:endParaRPr lang="en-US" sz="1800" dirty="0">
              <a:effectLst/>
              <a:latin typeface="Arial" panose="020B0604020202020204" pitchFamily="34" charset="0"/>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1511071502"/>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ACEED66-FF88-4A70-A1A4-57E9B63A1F2C}"/>
              </a:ext>
            </a:extLst>
          </p:cNvPr>
          <p:cNvSpPr>
            <a:spLocks noGrp="1"/>
          </p:cNvSpPr>
          <p:nvPr>
            <p:ph type="title"/>
          </p:nvPr>
        </p:nvSpPr>
        <p:spPr/>
        <p:txBody>
          <a:bodyPr/>
          <a:lstStyle/>
          <a:p>
            <a:r>
              <a:rPr lang="sv-SE" dirty="0"/>
              <a:t>SA4 calendar - 2024</a:t>
            </a:r>
          </a:p>
        </p:txBody>
      </p:sp>
      <p:sp>
        <p:nvSpPr>
          <p:cNvPr id="7" name="Content Placeholder 6">
            <a:extLst>
              <a:ext uri="{FF2B5EF4-FFF2-40B4-BE49-F238E27FC236}">
                <a16:creationId xmlns:a16="http://schemas.microsoft.com/office/drawing/2014/main" id="{25565F96-112B-4BE6-9572-C65D6BF76F7C}"/>
              </a:ext>
            </a:extLst>
          </p:cNvPr>
          <p:cNvSpPr>
            <a:spLocks noGrp="1"/>
          </p:cNvSpPr>
          <p:nvPr>
            <p:ph idx="1"/>
          </p:nvPr>
        </p:nvSpPr>
        <p:spPr/>
        <p:txBody>
          <a:bodyPr/>
          <a:lstStyle/>
          <a:p>
            <a:pPr marL="0" indent="0">
              <a:buNone/>
            </a:pPr>
            <a:endParaRPr lang="fr-FR" dirty="0"/>
          </a:p>
          <a:p>
            <a:endParaRPr lang="en-US" dirty="0"/>
          </a:p>
        </p:txBody>
      </p:sp>
      <p:graphicFrame>
        <p:nvGraphicFramePr>
          <p:cNvPr id="3" name="Table 2">
            <a:extLst>
              <a:ext uri="{FF2B5EF4-FFF2-40B4-BE49-F238E27FC236}">
                <a16:creationId xmlns:a16="http://schemas.microsoft.com/office/drawing/2014/main" id="{7A3FA15C-0701-BC90-F927-75FFFBCF0949}"/>
              </a:ext>
            </a:extLst>
          </p:cNvPr>
          <p:cNvGraphicFramePr>
            <a:graphicFrameLocks noGrp="1"/>
          </p:cNvGraphicFramePr>
          <p:nvPr>
            <p:extLst>
              <p:ext uri="{D42A27DB-BD31-4B8C-83A1-F6EECF244321}">
                <p14:modId xmlns:p14="http://schemas.microsoft.com/office/powerpoint/2010/main" val="4001133488"/>
              </p:ext>
            </p:extLst>
          </p:nvPr>
        </p:nvGraphicFramePr>
        <p:xfrm>
          <a:off x="1856231" y="2420297"/>
          <a:ext cx="7559675" cy="2237145"/>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49541">
                <a:tc>
                  <a:txBody>
                    <a:bodyPr/>
                    <a:lstStyle/>
                    <a:p>
                      <a:pPr marL="36000">
                        <a:lnSpc>
                          <a:spcPct val="90000"/>
                        </a:lnSpc>
                      </a:pPr>
                      <a:r>
                        <a:rPr lang="fi-FI" sz="1400" dirty="0"/>
                        <a:t>Meetings in 2024</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893802">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SA4#129-e</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19-23 August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5"/>
                  </a:ext>
                </a:extLst>
              </a:tr>
              <a:tr h="893802">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SA4#130</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18-22 November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ATIS, Venue: Orlando, Florida, USA</a:t>
                      </a:r>
                    </a:p>
                  </a:txBody>
                  <a:tcPr marL="91429" marR="91429" marT="45667" marB="45667" anchor="ctr"/>
                </a:tc>
                <a:extLst>
                  <a:ext uri="{0D108BD9-81ED-4DB2-BD59-A6C34878D82A}">
                    <a16:rowId xmlns:a16="http://schemas.microsoft.com/office/drawing/2014/main" val="2918321187"/>
                  </a:ext>
                </a:extLst>
              </a:tr>
            </a:tbl>
          </a:graphicData>
        </a:graphic>
      </p:graphicFrame>
    </p:spTree>
    <p:extLst>
      <p:ext uri="{BB962C8B-B14F-4D97-AF65-F5344CB8AC3E}">
        <p14:creationId xmlns:p14="http://schemas.microsoft.com/office/powerpoint/2010/main" val="1423458044"/>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ACEED66-FF88-4A70-A1A4-57E9B63A1F2C}"/>
              </a:ext>
            </a:extLst>
          </p:cNvPr>
          <p:cNvSpPr>
            <a:spLocks noGrp="1"/>
          </p:cNvSpPr>
          <p:nvPr>
            <p:ph type="title"/>
          </p:nvPr>
        </p:nvSpPr>
        <p:spPr/>
        <p:txBody>
          <a:bodyPr/>
          <a:lstStyle/>
          <a:p>
            <a:r>
              <a:rPr lang="sv-SE" dirty="0"/>
              <a:t>SA4 calendar - 2025</a:t>
            </a:r>
          </a:p>
        </p:txBody>
      </p:sp>
      <p:sp>
        <p:nvSpPr>
          <p:cNvPr id="7" name="Content Placeholder 6">
            <a:extLst>
              <a:ext uri="{FF2B5EF4-FFF2-40B4-BE49-F238E27FC236}">
                <a16:creationId xmlns:a16="http://schemas.microsoft.com/office/drawing/2014/main" id="{25565F96-112B-4BE6-9572-C65D6BF76F7C}"/>
              </a:ext>
            </a:extLst>
          </p:cNvPr>
          <p:cNvSpPr>
            <a:spLocks noGrp="1"/>
          </p:cNvSpPr>
          <p:nvPr>
            <p:ph idx="1"/>
          </p:nvPr>
        </p:nvSpPr>
        <p:spPr/>
        <p:txBody>
          <a:bodyPr/>
          <a:lstStyle/>
          <a:p>
            <a:pPr marL="0" indent="0">
              <a:buNone/>
            </a:pPr>
            <a:endParaRPr lang="fr-FR" dirty="0"/>
          </a:p>
          <a:p>
            <a:endParaRPr lang="en-US" dirty="0"/>
          </a:p>
        </p:txBody>
      </p:sp>
      <p:graphicFrame>
        <p:nvGraphicFramePr>
          <p:cNvPr id="2" name="Table 1">
            <a:extLst>
              <a:ext uri="{FF2B5EF4-FFF2-40B4-BE49-F238E27FC236}">
                <a16:creationId xmlns:a16="http://schemas.microsoft.com/office/drawing/2014/main" id="{38E544D4-00A0-E36D-719D-8F347D908310}"/>
              </a:ext>
            </a:extLst>
          </p:cNvPr>
          <p:cNvGraphicFramePr>
            <a:graphicFrameLocks noGrp="1"/>
          </p:cNvGraphicFramePr>
          <p:nvPr>
            <p:extLst>
              <p:ext uri="{D42A27DB-BD31-4B8C-83A1-F6EECF244321}">
                <p14:modId xmlns:p14="http://schemas.microsoft.com/office/powerpoint/2010/main" val="539461043"/>
              </p:ext>
            </p:extLst>
          </p:nvPr>
        </p:nvGraphicFramePr>
        <p:xfrm>
          <a:off x="1888079" y="2324100"/>
          <a:ext cx="7559675" cy="3785871"/>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05306">
                <a:tc>
                  <a:txBody>
                    <a:bodyPr/>
                    <a:lstStyle/>
                    <a:p>
                      <a:pPr marL="36000">
                        <a:lnSpc>
                          <a:spcPct val="90000"/>
                        </a:lnSpc>
                      </a:pPr>
                      <a:r>
                        <a:rPr lang="fi-FI" sz="1400" dirty="0"/>
                        <a:t>Meetings in 2025</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587178">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cs typeface="Arial" panose="020B0604020202020204" pitchFamily="34" charset="0"/>
                        </a:rPr>
                        <a:t>SA4#131</a:t>
                      </a:r>
                      <a:endParaRPr lang="en-US" sz="1400" b="0" dirty="0">
                        <a:solidFill>
                          <a:schemeClr val="tx1"/>
                        </a:solidFill>
                        <a:latin typeface="+mn-lt"/>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17-21 Feb.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endParaRPr lang="en-US" sz="1400" b="0" u="none" dirty="0">
                        <a:solidFill>
                          <a:schemeClr val="tx1"/>
                        </a:solidFill>
                        <a:latin typeface="+mn-lt"/>
                        <a:cs typeface="Arial" panose="020B0604020202020204" pitchFamily="34" charset="0"/>
                      </a:endParaRP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EBU, Venue: Geneva, Switzerland</a:t>
                      </a:r>
                    </a:p>
                  </a:txBody>
                  <a:tcPr marL="91429" marR="91429" marT="45667" marB="45667" anchor="ctr"/>
                </a:tc>
                <a:extLst>
                  <a:ext uri="{0D108BD9-81ED-4DB2-BD59-A6C34878D82A}">
                    <a16:rowId xmlns:a16="http://schemas.microsoft.com/office/drawing/2014/main" val="10002"/>
                  </a:ext>
                </a:extLst>
              </a:tr>
              <a:tr h="659538">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SA4#131e-bis </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a:t>
                      </a:r>
                      <a:r>
                        <a:rPr lang="en-US" sz="1400" u="sng" dirty="0">
                          <a:solidFill>
                            <a:srgbClr val="FF0000"/>
                          </a:solidFill>
                          <a:effectLst/>
                          <a:latin typeface="+mn-lt"/>
                          <a:ea typeface="Calibri" panose="020F0502020204030204" pitchFamily="34" charset="0"/>
                          <a:cs typeface="Arial" panose="020B0604020202020204" pitchFamily="34" charset="0"/>
                        </a:rPr>
                        <a:t>11-17 April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3"/>
                  </a:ext>
                </a:extLst>
              </a:tr>
              <a:tr h="62388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SA4#132</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19-23 May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TBD, Venue: Japan</a:t>
                      </a:r>
                    </a:p>
                  </a:txBody>
                  <a:tcPr marL="91429" marR="91429" marT="45667" marB="45667" anchor="ctr"/>
                </a:tc>
                <a:extLst>
                  <a:ext uri="{0D108BD9-81ED-4DB2-BD59-A6C34878D82A}">
                    <a16:rowId xmlns:a16="http://schemas.microsoft.com/office/drawing/2014/main" val="10004"/>
                  </a:ext>
                </a:extLst>
              </a:tr>
              <a:tr h="805851">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SA4#133e</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21-25 Jul.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5"/>
                  </a:ext>
                </a:extLst>
              </a:tr>
              <a:tr h="62388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SA4#134</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17-21 Nov.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TBD, Venue: North-America</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2602755818"/>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ACEED66-FF88-4A70-A1A4-57E9B63A1F2C}"/>
              </a:ext>
            </a:extLst>
          </p:cNvPr>
          <p:cNvSpPr>
            <a:spLocks noGrp="1"/>
          </p:cNvSpPr>
          <p:nvPr>
            <p:ph type="title"/>
          </p:nvPr>
        </p:nvSpPr>
        <p:spPr/>
        <p:txBody>
          <a:bodyPr/>
          <a:lstStyle/>
          <a:p>
            <a:r>
              <a:rPr lang="sv-SE" dirty="0"/>
              <a:t>SA4 calendar - 2026</a:t>
            </a:r>
          </a:p>
        </p:txBody>
      </p:sp>
      <p:sp>
        <p:nvSpPr>
          <p:cNvPr id="7" name="Content Placeholder 6">
            <a:extLst>
              <a:ext uri="{FF2B5EF4-FFF2-40B4-BE49-F238E27FC236}">
                <a16:creationId xmlns:a16="http://schemas.microsoft.com/office/drawing/2014/main" id="{25565F96-112B-4BE6-9572-C65D6BF76F7C}"/>
              </a:ext>
            </a:extLst>
          </p:cNvPr>
          <p:cNvSpPr>
            <a:spLocks noGrp="1"/>
          </p:cNvSpPr>
          <p:nvPr>
            <p:ph idx="1"/>
          </p:nvPr>
        </p:nvSpPr>
        <p:spPr/>
        <p:txBody>
          <a:bodyPr/>
          <a:lstStyle/>
          <a:p>
            <a:pPr lvl="1">
              <a:defRPr/>
            </a:pPr>
            <a:endParaRPr lang="en-US" dirty="0"/>
          </a:p>
          <a:p>
            <a:pPr lvl="1">
              <a:defRPr/>
            </a:pPr>
            <a:endParaRPr lang="en-US" dirty="0"/>
          </a:p>
          <a:p>
            <a:pPr lvl="1">
              <a:defRPr/>
            </a:pPr>
            <a:endParaRPr lang="en-US" dirty="0"/>
          </a:p>
          <a:p>
            <a:pPr lvl="1">
              <a:defRPr/>
            </a:pPr>
            <a:endParaRPr lang="en-US" dirty="0"/>
          </a:p>
          <a:p>
            <a:pPr lvl="1">
              <a:defRPr/>
            </a:pPr>
            <a:endParaRPr lang="en-US" dirty="0"/>
          </a:p>
          <a:p>
            <a:pPr lvl="1">
              <a:defRPr/>
            </a:pPr>
            <a:endParaRPr lang="en-US" dirty="0"/>
          </a:p>
          <a:p>
            <a:pPr lvl="1">
              <a:defRPr/>
            </a:pPr>
            <a:endParaRPr lang="en-US" dirty="0"/>
          </a:p>
          <a:p>
            <a:pPr lvl="1">
              <a:defRPr/>
            </a:pPr>
            <a:endParaRPr lang="en-US" dirty="0"/>
          </a:p>
          <a:p>
            <a:pPr lvl="1">
              <a:defRPr/>
            </a:pPr>
            <a:endParaRPr lang="en-US" dirty="0"/>
          </a:p>
          <a:p>
            <a:pPr lvl="1">
              <a:defRPr/>
            </a:pPr>
            <a:endParaRPr lang="en-US" dirty="0"/>
          </a:p>
          <a:p>
            <a:pPr lvl="1">
              <a:defRPr/>
            </a:pPr>
            <a:r>
              <a:rPr lang="en-US" dirty="0"/>
              <a:t>* Only one of April or October bis meeting is expected to be needed.</a:t>
            </a:r>
          </a:p>
          <a:p>
            <a:pPr>
              <a:defRPr/>
            </a:pPr>
            <a:endParaRPr lang="en-GB" altLang="en-US" dirty="0"/>
          </a:p>
        </p:txBody>
      </p:sp>
      <p:graphicFrame>
        <p:nvGraphicFramePr>
          <p:cNvPr id="3" name="Table 2">
            <a:extLst>
              <a:ext uri="{FF2B5EF4-FFF2-40B4-BE49-F238E27FC236}">
                <a16:creationId xmlns:a16="http://schemas.microsoft.com/office/drawing/2014/main" id="{C6A3AC19-9C27-6D57-D51A-B77787CB6755}"/>
              </a:ext>
            </a:extLst>
          </p:cNvPr>
          <p:cNvGraphicFramePr>
            <a:graphicFrameLocks noGrp="1"/>
          </p:cNvGraphicFramePr>
          <p:nvPr>
            <p:extLst>
              <p:ext uri="{D42A27DB-BD31-4B8C-83A1-F6EECF244321}">
                <p14:modId xmlns:p14="http://schemas.microsoft.com/office/powerpoint/2010/main" val="2783354623"/>
              </p:ext>
            </p:extLst>
          </p:nvPr>
        </p:nvGraphicFramePr>
        <p:xfrm>
          <a:off x="2020281" y="1909135"/>
          <a:ext cx="7559675" cy="3647745"/>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331795">
                <a:tc>
                  <a:txBody>
                    <a:bodyPr/>
                    <a:lstStyle/>
                    <a:p>
                      <a:pPr marL="36000">
                        <a:lnSpc>
                          <a:spcPct val="90000"/>
                        </a:lnSpc>
                      </a:pPr>
                      <a:r>
                        <a:rPr lang="fi-FI" sz="1400" dirty="0"/>
                        <a:t>Meetings in 2025</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35648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cs typeface="Arial" panose="020B0604020202020204" pitchFamily="34" charset="0"/>
                        </a:rPr>
                        <a:t>SA4#135</a:t>
                      </a:r>
                      <a:endParaRPr lang="en-US" sz="1400" b="0" dirty="0">
                        <a:solidFill>
                          <a:schemeClr val="tx1"/>
                        </a:solidFill>
                        <a:latin typeface="+mn-lt"/>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9-13 Feb. 2026</a:t>
                      </a:r>
                      <a:endParaRPr lang="en-US" sz="1400" u="sng" dirty="0">
                        <a:solidFill>
                          <a:srgbClr val="FF0000"/>
                        </a:solidFill>
                        <a:effectLst/>
                        <a:latin typeface="+mn-lt"/>
                        <a:ea typeface="Calibri" panose="020F0502020204030204" pitchFamily="34" charset="0"/>
                        <a:cs typeface="Arial" panose="020B0604020202020204" pitchFamily="34" charset="0"/>
                      </a:endParaRP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2"/>
                  </a:ext>
                </a:extLst>
              </a:tr>
              <a:tr h="69335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SA4#135e-bis* </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13-17 Apr. 2026</a:t>
                      </a:r>
                    </a:p>
                    <a:p>
                      <a:pPr marL="0" marR="0" lvl="0" indent="0" algn="l" defTabSz="914423" rtl="0" eaLnBrk="1" fontAlgn="auto" latinLnBrk="0" hangingPunct="1">
                        <a:lnSpc>
                          <a:spcPct val="100000"/>
                        </a:lnSpc>
                        <a:spcBef>
                          <a:spcPts val="0"/>
                        </a:spcBef>
                        <a:spcAft>
                          <a:spcPts val="0"/>
                        </a:spcAft>
                        <a:buClrTx/>
                        <a:buSzTx/>
                        <a:buFontTx/>
                        <a:buNone/>
                        <a:tabLst/>
                        <a:defRPr/>
                      </a:pPr>
                      <a:r>
                        <a:rPr lang="en-US" sz="1400" u="none" dirty="0">
                          <a:solidFill>
                            <a:schemeClr val="tx1"/>
                          </a:solidFill>
                          <a:effectLst/>
                          <a:latin typeface="+mn-lt"/>
                          <a:ea typeface="Calibri" panose="020F0502020204030204" pitchFamily="34" charset="0"/>
                          <a:cs typeface="Arial" panose="020B0604020202020204" pitchFamily="34" charset="0"/>
                        </a:rPr>
                        <a:t>Note: dates TBC depending on MPEG#154 exact dates.</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3"/>
                  </a:ext>
                </a:extLst>
              </a:tr>
              <a:tr h="45058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SA4#136</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a:t>
                      </a:r>
                      <a:r>
                        <a:rPr lang="en-US" sz="1400" u="sng" dirty="0">
                          <a:solidFill>
                            <a:srgbClr val="FF0000"/>
                          </a:solidFill>
                          <a:effectLst/>
                          <a:latin typeface="+mn-lt"/>
                          <a:ea typeface="Calibri" panose="020F0502020204030204" pitchFamily="34" charset="0"/>
                          <a:cs typeface="Arial" panose="020B0604020202020204" pitchFamily="34" charset="0"/>
                        </a:rPr>
                        <a:t>11-15 May 2026</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sng" dirty="0">
                          <a:solidFill>
                            <a:srgbClr val="FF0000"/>
                          </a:solidFill>
                          <a:latin typeface="+mn-lt"/>
                          <a:cs typeface="Arial" panose="020B0604020202020204" pitchFamily="34" charset="0"/>
                        </a:rPr>
                        <a:t>Host (TBC): Interdigital, Venue: Montreal</a:t>
                      </a:r>
                      <a:endParaRPr lang="en-US" sz="1400" b="0" u="none" dirty="0">
                        <a:solidFill>
                          <a:schemeClr val="tx1"/>
                        </a:solidFill>
                        <a:latin typeface="+mn-lt"/>
                        <a:cs typeface="Arial" panose="020B0604020202020204" pitchFamily="34" charset="0"/>
                      </a:endParaRPr>
                    </a:p>
                  </a:txBody>
                  <a:tcPr marL="91429" marR="91429" marT="45667" marB="45667" anchor="ctr"/>
                </a:tc>
                <a:extLst>
                  <a:ext uri="{0D108BD9-81ED-4DB2-BD59-A6C34878D82A}">
                    <a16:rowId xmlns:a16="http://schemas.microsoft.com/office/drawing/2014/main" val="10004"/>
                  </a:ext>
                </a:extLst>
              </a:tr>
              <a:tr h="45137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SA4#137e</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24-28 Aug. 2026</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5"/>
                  </a:ext>
                </a:extLst>
              </a:tr>
              <a:tr h="790461">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SA4#137e-bis*</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12-16 Oct. 2026</a:t>
                      </a:r>
                    </a:p>
                    <a:p>
                      <a:pPr marL="0" marR="0" lvl="0" indent="0" algn="l" defTabSz="914423" rtl="0" eaLnBrk="1" fontAlgn="auto" latinLnBrk="0" hangingPunct="1">
                        <a:lnSpc>
                          <a:spcPct val="100000"/>
                        </a:lnSpc>
                        <a:spcBef>
                          <a:spcPts val="0"/>
                        </a:spcBef>
                        <a:spcAft>
                          <a:spcPts val="0"/>
                        </a:spcAft>
                        <a:buClrTx/>
                        <a:buSzTx/>
                        <a:buFontTx/>
                        <a:buNone/>
                        <a:tabLst/>
                        <a:defRPr/>
                      </a:pPr>
                      <a:r>
                        <a:rPr lang="en-US" sz="1400" u="none" dirty="0">
                          <a:solidFill>
                            <a:schemeClr val="tx1"/>
                          </a:solidFill>
                          <a:effectLst/>
                          <a:latin typeface="+mn-lt"/>
                          <a:ea typeface="Calibri" panose="020F0502020204030204" pitchFamily="34" charset="0"/>
                          <a:cs typeface="Arial" panose="020B0604020202020204" pitchFamily="34" charset="0"/>
                        </a:rPr>
                        <a:t>Note: dates TBC depending on MPEG#156 exact dates.</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626309156"/>
                  </a:ext>
                </a:extLst>
              </a:tr>
              <a:tr h="51073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SA4#138</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16-20 Nov. 2026</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3682155635"/>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Straight Connector 8">
            <a:extLst>
              <a:ext uri="{FF2B5EF4-FFF2-40B4-BE49-F238E27FC236}">
                <a16:creationId xmlns:a16="http://schemas.microsoft.com/office/drawing/2014/main" id="{340D4E7C-4D81-903A-CDFA-42DBBB74B229}"/>
              </a:ext>
            </a:extLst>
          </p:cNvPr>
          <p:cNvCxnSpPr>
            <a:cxnSpLocks/>
          </p:cNvCxnSpPr>
          <p:nvPr/>
        </p:nvCxnSpPr>
        <p:spPr bwMode="auto">
          <a:xfrm>
            <a:off x="5632451" y="1111251"/>
            <a:ext cx="3369733" cy="0"/>
          </a:xfrm>
          <a:prstGeom prst="line">
            <a:avLst/>
          </a:prstGeom>
          <a:ln>
            <a:solidFill>
              <a:schemeClr val="accent4">
                <a:lumMod val="60000"/>
                <a:lumOff val="4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2" name="Straight Connector 11">
            <a:extLst>
              <a:ext uri="{FF2B5EF4-FFF2-40B4-BE49-F238E27FC236}">
                <a16:creationId xmlns:a16="http://schemas.microsoft.com/office/drawing/2014/main" id="{00B0A437-1C64-4FDC-4813-D0902AAC37DE}"/>
              </a:ext>
            </a:extLst>
          </p:cNvPr>
          <p:cNvCxnSpPr>
            <a:cxnSpLocks/>
          </p:cNvCxnSpPr>
          <p:nvPr/>
        </p:nvCxnSpPr>
        <p:spPr bwMode="auto">
          <a:xfrm>
            <a:off x="9224433" y="1111251"/>
            <a:ext cx="2889251" cy="0"/>
          </a:xfrm>
          <a:prstGeom prst="line">
            <a:avLst/>
          </a:prstGeom>
          <a:ln>
            <a:solidFill>
              <a:schemeClr val="accent4">
                <a:lumMod val="60000"/>
                <a:lumOff val="4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7" name="Straight Connector 6">
            <a:extLst>
              <a:ext uri="{FF2B5EF4-FFF2-40B4-BE49-F238E27FC236}">
                <a16:creationId xmlns:a16="http://schemas.microsoft.com/office/drawing/2014/main" id="{ED40BB10-6F3B-E9E0-B87B-F5676B1B145C}"/>
              </a:ext>
            </a:extLst>
          </p:cNvPr>
          <p:cNvCxnSpPr>
            <a:cxnSpLocks/>
          </p:cNvCxnSpPr>
          <p:nvPr/>
        </p:nvCxnSpPr>
        <p:spPr bwMode="auto">
          <a:xfrm>
            <a:off x="1911351" y="1111251"/>
            <a:ext cx="3602567" cy="0"/>
          </a:xfrm>
          <a:prstGeom prst="line">
            <a:avLst/>
          </a:prstGeom>
          <a:ln>
            <a:solidFill>
              <a:schemeClr val="accent4">
                <a:lumMod val="60000"/>
                <a:lumOff val="4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266" name="Straight Connector 114">
            <a:extLst>
              <a:ext uri="{FF2B5EF4-FFF2-40B4-BE49-F238E27FC236}">
                <a16:creationId xmlns:a16="http://schemas.microsoft.com/office/drawing/2014/main" id="{4D8200D1-6850-DD9D-719E-25D86B99469A}"/>
              </a:ext>
            </a:extLst>
          </p:cNvPr>
          <p:cNvCxnSpPr>
            <a:cxnSpLocks noChangeShapeType="1"/>
          </p:cNvCxnSpPr>
          <p:nvPr/>
        </p:nvCxnSpPr>
        <p:spPr bwMode="auto">
          <a:xfrm>
            <a:off x="9139767" y="2044701"/>
            <a:ext cx="0" cy="4485217"/>
          </a:xfrm>
          <a:prstGeom prst="line">
            <a:avLst/>
          </a:prstGeom>
          <a:noFill/>
          <a:ln w="28575" algn="ctr">
            <a:solidFill>
              <a:schemeClr val="accent4">
                <a:lumMod val="60000"/>
                <a:lumOff val="40000"/>
              </a:schemeClr>
            </a:solidFill>
            <a:round/>
            <a:headEnd/>
            <a:tailEnd/>
          </a:ln>
        </p:spPr>
      </p:cxnSp>
      <p:cxnSp>
        <p:nvCxnSpPr>
          <p:cNvPr id="9273" name="Straight Connector 114">
            <a:extLst>
              <a:ext uri="{FF2B5EF4-FFF2-40B4-BE49-F238E27FC236}">
                <a16:creationId xmlns:a16="http://schemas.microsoft.com/office/drawing/2014/main" id="{B4BE6475-8D0C-DAC9-CA70-053AE0124741}"/>
              </a:ext>
            </a:extLst>
          </p:cNvPr>
          <p:cNvCxnSpPr>
            <a:cxnSpLocks noChangeShapeType="1"/>
          </p:cNvCxnSpPr>
          <p:nvPr/>
        </p:nvCxnSpPr>
        <p:spPr bwMode="auto">
          <a:xfrm>
            <a:off x="5513917" y="1991784"/>
            <a:ext cx="0" cy="4538133"/>
          </a:xfrm>
          <a:prstGeom prst="line">
            <a:avLst/>
          </a:prstGeom>
          <a:noFill/>
          <a:ln w="28575" algn="ctr">
            <a:solidFill>
              <a:schemeClr val="accent4">
                <a:lumMod val="60000"/>
                <a:lumOff val="40000"/>
              </a:schemeClr>
            </a:solidFill>
            <a:round/>
            <a:headEnd/>
            <a:tailEnd/>
          </a:ln>
        </p:spPr>
      </p:cxnSp>
      <p:cxnSp>
        <p:nvCxnSpPr>
          <p:cNvPr id="9298" name="Straight Connector 114">
            <a:extLst>
              <a:ext uri="{FF2B5EF4-FFF2-40B4-BE49-F238E27FC236}">
                <a16:creationId xmlns:a16="http://schemas.microsoft.com/office/drawing/2014/main" id="{CCE94862-C424-1D0A-41B0-6573586CA40C}"/>
              </a:ext>
            </a:extLst>
          </p:cNvPr>
          <p:cNvCxnSpPr>
            <a:cxnSpLocks noChangeShapeType="1"/>
          </p:cNvCxnSpPr>
          <p:nvPr/>
        </p:nvCxnSpPr>
        <p:spPr bwMode="auto">
          <a:xfrm flipH="1">
            <a:off x="1860551" y="1993901"/>
            <a:ext cx="14816" cy="4536017"/>
          </a:xfrm>
          <a:prstGeom prst="line">
            <a:avLst/>
          </a:prstGeom>
          <a:noFill/>
          <a:ln w="28575" algn="ctr">
            <a:solidFill>
              <a:schemeClr val="accent4">
                <a:lumMod val="60000"/>
                <a:lumOff val="40000"/>
              </a:schemeClr>
            </a:solidFill>
            <a:round/>
            <a:headEnd/>
            <a:tailEnd/>
          </a:ln>
        </p:spPr>
      </p:cxnSp>
      <p:cxnSp>
        <p:nvCxnSpPr>
          <p:cNvPr id="9263" name="Straight Connector 115">
            <a:extLst>
              <a:ext uri="{FF2B5EF4-FFF2-40B4-BE49-F238E27FC236}">
                <a16:creationId xmlns:a16="http://schemas.microsoft.com/office/drawing/2014/main" id="{EB9BE8DD-E2F1-D205-C293-8147F7636BB4}"/>
              </a:ext>
            </a:extLst>
          </p:cNvPr>
          <p:cNvCxnSpPr>
            <a:cxnSpLocks noChangeShapeType="1"/>
          </p:cNvCxnSpPr>
          <p:nvPr/>
        </p:nvCxnSpPr>
        <p:spPr bwMode="auto">
          <a:xfrm>
            <a:off x="2772833" y="2044701"/>
            <a:ext cx="0" cy="4485217"/>
          </a:xfrm>
          <a:prstGeom prst="line">
            <a:avLst/>
          </a:prstGeom>
          <a:noFill/>
          <a:ln w="9525" algn="ctr">
            <a:solidFill>
              <a:schemeClr val="accent4">
                <a:lumMod val="60000"/>
                <a:lumOff val="40000"/>
              </a:schemeClr>
            </a:solidFill>
            <a:prstDash val="dash"/>
            <a:round/>
            <a:headEnd/>
            <a:tailEnd/>
          </a:ln>
        </p:spPr>
      </p:cxnSp>
      <p:cxnSp>
        <p:nvCxnSpPr>
          <p:cNvPr id="9264" name="Straight Connector 114">
            <a:extLst>
              <a:ext uri="{FF2B5EF4-FFF2-40B4-BE49-F238E27FC236}">
                <a16:creationId xmlns:a16="http://schemas.microsoft.com/office/drawing/2014/main" id="{20AF163A-1FCC-1AED-36EE-6258B9EBF50D}"/>
              </a:ext>
            </a:extLst>
          </p:cNvPr>
          <p:cNvCxnSpPr>
            <a:cxnSpLocks noChangeShapeType="1"/>
          </p:cNvCxnSpPr>
          <p:nvPr/>
        </p:nvCxnSpPr>
        <p:spPr bwMode="auto">
          <a:xfrm>
            <a:off x="11554884" y="2048933"/>
            <a:ext cx="0" cy="4480984"/>
          </a:xfrm>
          <a:prstGeom prst="line">
            <a:avLst/>
          </a:prstGeom>
          <a:noFill/>
          <a:ln w="9525" algn="ctr">
            <a:solidFill>
              <a:schemeClr val="accent4">
                <a:lumMod val="60000"/>
                <a:lumOff val="40000"/>
              </a:schemeClr>
            </a:solidFill>
            <a:prstDash val="dash"/>
            <a:round/>
            <a:headEnd/>
            <a:tailEnd/>
          </a:ln>
        </p:spPr>
      </p:cxnSp>
      <p:cxnSp>
        <p:nvCxnSpPr>
          <p:cNvPr id="9265" name="Straight Connector 114">
            <a:extLst>
              <a:ext uri="{FF2B5EF4-FFF2-40B4-BE49-F238E27FC236}">
                <a16:creationId xmlns:a16="http://schemas.microsoft.com/office/drawing/2014/main" id="{2171E29B-09AC-9A81-7FCE-B0FD26047E19}"/>
              </a:ext>
            </a:extLst>
          </p:cNvPr>
          <p:cNvCxnSpPr>
            <a:cxnSpLocks noChangeShapeType="1"/>
          </p:cNvCxnSpPr>
          <p:nvPr/>
        </p:nvCxnSpPr>
        <p:spPr bwMode="auto">
          <a:xfrm>
            <a:off x="1051984" y="2044701"/>
            <a:ext cx="0" cy="4485217"/>
          </a:xfrm>
          <a:prstGeom prst="line">
            <a:avLst/>
          </a:prstGeom>
          <a:noFill/>
          <a:ln w="9525" algn="ctr">
            <a:solidFill>
              <a:schemeClr val="accent4">
                <a:lumMod val="60000"/>
                <a:lumOff val="40000"/>
              </a:schemeClr>
            </a:solidFill>
            <a:prstDash val="dash"/>
            <a:round/>
            <a:headEnd/>
            <a:tailEnd/>
          </a:ln>
        </p:spPr>
      </p:cxnSp>
      <p:cxnSp>
        <p:nvCxnSpPr>
          <p:cNvPr id="9267" name="Straight Connector 114">
            <a:extLst>
              <a:ext uri="{FF2B5EF4-FFF2-40B4-BE49-F238E27FC236}">
                <a16:creationId xmlns:a16="http://schemas.microsoft.com/office/drawing/2014/main" id="{D85AECA9-9F82-6A81-776B-9DE66D790CAC}"/>
              </a:ext>
            </a:extLst>
          </p:cNvPr>
          <p:cNvCxnSpPr>
            <a:cxnSpLocks noChangeShapeType="1"/>
          </p:cNvCxnSpPr>
          <p:nvPr/>
        </p:nvCxnSpPr>
        <p:spPr bwMode="auto">
          <a:xfrm>
            <a:off x="9910233" y="2044701"/>
            <a:ext cx="0" cy="4485217"/>
          </a:xfrm>
          <a:prstGeom prst="line">
            <a:avLst/>
          </a:prstGeom>
          <a:noFill/>
          <a:ln w="9525" algn="ctr">
            <a:solidFill>
              <a:schemeClr val="accent4">
                <a:lumMod val="60000"/>
                <a:lumOff val="40000"/>
              </a:schemeClr>
            </a:solidFill>
            <a:prstDash val="dash"/>
            <a:round/>
            <a:headEnd/>
            <a:tailEnd/>
          </a:ln>
        </p:spPr>
      </p:cxnSp>
      <p:cxnSp>
        <p:nvCxnSpPr>
          <p:cNvPr id="9268" name="Straight Connector 114">
            <a:extLst>
              <a:ext uri="{FF2B5EF4-FFF2-40B4-BE49-F238E27FC236}">
                <a16:creationId xmlns:a16="http://schemas.microsoft.com/office/drawing/2014/main" id="{B245F07D-7B0A-6219-2F14-A2B38EB29259}"/>
              </a:ext>
            </a:extLst>
          </p:cNvPr>
          <p:cNvCxnSpPr>
            <a:cxnSpLocks noChangeShapeType="1"/>
          </p:cNvCxnSpPr>
          <p:nvPr/>
        </p:nvCxnSpPr>
        <p:spPr bwMode="auto">
          <a:xfrm>
            <a:off x="8252884" y="2044701"/>
            <a:ext cx="0" cy="4485217"/>
          </a:xfrm>
          <a:prstGeom prst="line">
            <a:avLst/>
          </a:prstGeom>
          <a:noFill/>
          <a:ln w="9525" algn="ctr">
            <a:solidFill>
              <a:schemeClr val="accent4">
                <a:lumMod val="60000"/>
                <a:lumOff val="40000"/>
              </a:schemeClr>
            </a:solidFill>
            <a:prstDash val="dash"/>
            <a:round/>
            <a:headEnd/>
            <a:tailEnd/>
          </a:ln>
        </p:spPr>
      </p:cxnSp>
      <p:cxnSp>
        <p:nvCxnSpPr>
          <p:cNvPr id="9269" name="Straight Connector 114">
            <a:extLst>
              <a:ext uri="{FF2B5EF4-FFF2-40B4-BE49-F238E27FC236}">
                <a16:creationId xmlns:a16="http://schemas.microsoft.com/office/drawing/2014/main" id="{7FBC7B3E-076A-E9D9-8E5A-57F50FD12B9D}"/>
              </a:ext>
            </a:extLst>
          </p:cNvPr>
          <p:cNvCxnSpPr>
            <a:cxnSpLocks noChangeShapeType="1"/>
          </p:cNvCxnSpPr>
          <p:nvPr/>
        </p:nvCxnSpPr>
        <p:spPr bwMode="auto">
          <a:xfrm>
            <a:off x="6396567" y="2044701"/>
            <a:ext cx="0" cy="4485217"/>
          </a:xfrm>
          <a:prstGeom prst="line">
            <a:avLst/>
          </a:prstGeom>
          <a:noFill/>
          <a:ln w="9525" algn="ctr">
            <a:solidFill>
              <a:schemeClr val="accent4">
                <a:lumMod val="60000"/>
                <a:lumOff val="40000"/>
              </a:schemeClr>
            </a:solidFill>
            <a:prstDash val="dash"/>
            <a:round/>
            <a:headEnd/>
            <a:tailEnd/>
          </a:ln>
        </p:spPr>
      </p:cxnSp>
      <p:cxnSp>
        <p:nvCxnSpPr>
          <p:cNvPr id="9271" name="Straight Connector 114">
            <a:extLst>
              <a:ext uri="{FF2B5EF4-FFF2-40B4-BE49-F238E27FC236}">
                <a16:creationId xmlns:a16="http://schemas.microsoft.com/office/drawing/2014/main" id="{F9D87B2F-43AF-612E-255C-25E02396CBF2}"/>
              </a:ext>
            </a:extLst>
          </p:cNvPr>
          <p:cNvCxnSpPr>
            <a:cxnSpLocks noChangeShapeType="1"/>
          </p:cNvCxnSpPr>
          <p:nvPr/>
        </p:nvCxnSpPr>
        <p:spPr bwMode="auto">
          <a:xfrm>
            <a:off x="4720167" y="2044701"/>
            <a:ext cx="0" cy="4485217"/>
          </a:xfrm>
          <a:prstGeom prst="line">
            <a:avLst/>
          </a:prstGeom>
          <a:noFill/>
          <a:ln w="9525" algn="ctr">
            <a:solidFill>
              <a:schemeClr val="accent4">
                <a:lumMod val="60000"/>
                <a:lumOff val="40000"/>
              </a:schemeClr>
            </a:solidFill>
            <a:prstDash val="dash"/>
            <a:round/>
            <a:headEnd/>
            <a:tailEnd/>
          </a:ln>
        </p:spPr>
      </p:cxnSp>
      <p:cxnSp>
        <p:nvCxnSpPr>
          <p:cNvPr id="9272" name="Straight Connector 114">
            <a:extLst>
              <a:ext uri="{FF2B5EF4-FFF2-40B4-BE49-F238E27FC236}">
                <a16:creationId xmlns:a16="http://schemas.microsoft.com/office/drawing/2014/main" id="{92A3258C-0915-2E9F-2F46-E55C6953FEF3}"/>
              </a:ext>
            </a:extLst>
          </p:cNvPr>
          <p:cNvCxnSpPr>
            <a:cxnSpLocks noChangeShapeType="1"/>
          </p:cNvCxnSpPr>
          <p:nvPr/>
        </p:nvCxnSpPr>
        <p:spPr bwMode="auto">
          <a:xfrm>
            <a:off x="3699933" y="2044701"/>
            <a:ext cx="0" cy="4485217"/>
          </a:xfrm>
          <a:prstGeom prst="line">
            <a:avLst/>
          </a:prstGeom>
          <a:noFill/>
          <a:ln w="9525" algn="ctr">
            <a:solidFill>
              <a:schemeClr val="accent4">
                <a:lumMod val="60000"/>
                <a:lumOff val="40000"/>
              </a:schemeClr>
            </a:solidFill>
            <a:prstDash val="dash"/>
            <a:round/>
            <a:headEnd/>
            <a:tailEnd/>
          </a:ln>
        </p:spPr>
      </p:cxnSp>
      <p:cxnSp>
        <p:nvCxnSpPr>
          <p:cNvPr id="9279" name="Straight Connector 114">
            <a:extLst>
              <a:ext uri="{FF2B5EF4-FFF2-40B4-BE49-F238E27FC236}">
                <a16:creationId xmlns:a16="http://schemas.microsoft.com/office/drawing/2014/main" id="{73B4169F-C4E1-3C6A-C1E8-A9D3E06A483B}"/>
              </a:ext>
            </a:extLst>
          </p:cNvPr>
          <p:cNvCxnSpPr>
            <a:cxnSpLocks noChangeShapeType="1"/>
          </p:cNvCxnSpPr>
          <p:nvPr/>
        </p:nvCxnSpPr>
        <p:spPr bwMode="auto">
          <a:xfrm>
            <a:off x="10621434" y="2048934"/>
            <a:ext cx="27517" cy="4440767"/>
          </a:xfrm>
          <a:prstGeom prst="line">
            <a:avLst/>
          </a:prstGeom>
          <a:noFill/>
          <a:ln w="9525" algn="ctr">
            <a:solidFill>
              <a:schemeClr val="accent4">
                <a:lumMod val="60000"/>
                <a:lumOff val="40000"/>
              </a:schemeClr>
            </a:solidFill>
            <a:prstDash val="dash"/>
            <a:round/>
            <a:headEnd/>
            <a:tailEnd/>
          </a:ln>
        </p:spPr>
      </p:cxnSp>
      <p:cxnSp>
        <p:nvCxnSpPr>
          <p:cNvPr id="20" name="Straight Connector 19">
            <a:extLst>
              <a:ext uri="{FF2B5EF4-FFF2-40B4-BE49-F238E27FC236}">
                <a16:creationId xmlns:a16="http://schemas.microsoft.com/office/drawing/2014/main" id="{3E61965D-8E33-DCA5-729C-2C9A35DEC41F}"/>
              </a:ext>
            </a:extLst>
          </p:cNvPr>
          <p:cNvCxnSpPr>
            <a:cxnSpLocks/>
          </p:cNvCxnSpPr>
          <p:nvPr/>
        </p:nvCxnSpPr>
        <p:spPr bwMode="auto">
          <a:xfrm>
            <a:off x="133351" y="1111251"/>
            <a:ext cx="1612900" cy="0"/>
          </a:xfrm>
          <a:prstGeom prst="line">
            <a:avLst/>
          </a:prstGeom>
          <a:ln>
            <a:solidFill>
              <a:schemeClr val="accent4">
                <a:lumMod val="60000"/>
                <a:lumOff val="4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10" name="Title 1">
            <a:extLst>
              <a:ext uri="{FF2B5EF4-FFF2-40B4-BE49-F238E27FC236}">
                <a16:creationId xmlns:a16="http://schemas.microsoft.com/office/drawing/2014/main" id="{729E710D-DACC-EC9F-B251-BBD6FEF1753D}"/>
              </a:ext>
            </a:extLst>
          </p:cNvPr>
          <p:cNvSpPr txBox="1">
            <a:spLocks/>
          </p:cNvSpPr>
          <p:nvPr/>
        </p:nvSpPr>
        <p:spPr bwMode="auto">
          <a:xfrm>
            <a:off x="535711" y="131920"/>
            <a:ext cx="9522691" cy="518248"/>
          </a:xfrm>
          <a:prstGeom prst="rect">
            <a:avLst/>
          </a:prstGeom>
          <a:noFill/>
          <a:ln>
            <a:noFill/>
          </a:ln>
        </p:spPr>
        <p:txBody>
          <a:bodyPr lIns="121907" tIns="60953" rIns="121907" bIns="60953" anchor="ctr">
            <a:scene3d>
              <a:camera prst="orthographicFront"/>
              <a:lightRig rig="soft" dir="t">
                <a:rot lat="0" lon="0" rev="15600000"/>
              </a:lightRig>
            </a:scene3d>
            <a:sp3d extrusionH="57150" prstMaterial="softEdge">
              <a:bevelT w="25400" h="38100"/>
            </a:sp3d>
          </a:bodyPr>
          <a:lstStyle/>
          <a:p>
            <a:pPr algn="ctr">
              <a:defRPr/>
            </a:pPr>
            <a:r>
              <a:rPr lang="en-GB" sz="3200" kern="0" dirty="0">
                <a:latin typeface="Montserrat" panose="00000500000000000000" pitchFamily="50" charset="0"/>
                <a:ea typeface="ＭＳ Ｐゴシック" charset="0"/>
                <a:cs typeface="ＭＳ Ｐゴシック" charset="0"/>
              </a:rPr>
              <a:t>Release </a:t>
            </a:r>
            <a:r>
              <a:rPr lang="en-GB" sz="3200" kern="0">
                <a:latin typeface="Montserrat" panose="00000500000000000000" pitchFamily="50" charset="0"/>
                <a:ea typeface="ＭＳ Ｐゴシック" charset="0"/>
                <a:cs typeface="ＭＳ Ｐゴシック" charset="0"/>
              </a:rPr>
              <a:t>18 timeline</a:t>
            </a:r>
            <a:endParaRPr lang="en-US" sz="2667" kern="0" dirty="0">
              <a:latin typeface="Montserrat" panose="00000500000000000000" pitchFamily="50" charset="0"/>
              <a:ea typeface="ＭＳ Ｐゴシック" charset="0"/>
              <a:cs typeface="ＭＳ Ｐゴシック" charset="0"/>
            </a:endParaRPr>
          </a:p>
        </p:txBody>
      </p:sp>
      <p:sp>
        <p:nvSpPr>
          <p:cNvPr id="11283" name="TextBox 86">
            <a:extLst>
              <a:ext uri="{FF2B5EF4-FFF2-40B4-BE49-F238E27FC236}">
                <a16:creationId xmlns:a16="http://schemas.microsoft.com/office/drawing/2014/main" id="{A90F1950-A434-BB69-7374-566DD9C9BF61}"/>
              </a:ext>
            </a:extLst>
          </p:cNvPr>
          <p:cNvSpPr txBox="1">
            <a:spLocks noChangeArrowheads="1"/>
          </p:cNvSpPr>
          <p:nvPr/>
        </p:nvSpPr>
        <p:spPr bwMode="auto">
          <a:xfrm>
            <a:off x="799515" y="1341967"/>
            <a:ext cx="52610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#93-e</a:t>
            </a:r>
          </a:p>
        </p:txBody>
      </p:sp>
      <p:sp>
        <p:nvSpPr>
          <p:cNvPr id="75" name="Chevron 60">
            <a:extLst>
              <a:ext uri="{FF2B5EF4-FFF2-40B4-BE49-F238E27FC236}">
                <a16:creationId xmlns:a16="http://schemas.microsoft.com/office/drawing/2014/main" id="{96153FBA-BF5D-BB87-F98F-139BFDE1F35E}"/>
              </a:ext>
            </a:extLst>
          </p:cNvPr>
          <p:cNvSpPr/>
          <p:nvPr/>
        </p:nvSpPr>
        <p:spPr bwMode="auto">
          <a:xfrm>
            <a:off x="101600" y="2243667"/>
            <a:ext cx="1786467"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SA1 Stage 1  100%</a:t>
            </a:r>
          </a:p>
        </p:txBody>
      </p:sp>
      <p:sp>
        <p:nvSpPr>
          <p:cNvPr id="11285" name="Chevron 79">
            <a:extLst>
              <a:ext uri="{FF2B5EF4-FFF2-40B4-BE49-F238E27FC236}">
                <a16:creationId xmlns:a16="http://schemas.microsoft.com/office/drawing/2014/main" id="{5B78D942-F65A-9339-6B49-9575D19DEFAC}"/>
              </a:ext>
            </a:extLst>
          </p:cNvPr>
          <p:cNvSpPr>
            <a:spLocks noChangeArrowheads="1"/>
          </p:cNvSpPr>
          <p:nvPr/>
        </p:nvSpPr>
        <p:spPr bwMode="auto">
          <a:xfrm>
            <a:off x="9819218" y="3704168"/>
            <a:ext cx="829733" cy="283633"/>
          </a:xfrm>
          <a:prstGeom prst="chevron">
            <a:avLst>
              <a:gd name="adj" fmla="val 50124"/>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667">
                <a:latin typeface="Montserrat" panose="00000500000000000000" pitchFamily="2" charset="0"/>
                <a:cs typeface="Arial" panose="020B0604020202020204" pitchFamily="34" charset="0"/>
              </a:rPr>
              <a:t>RAN4_Perf </a:t>
            </a:r>
          </a:p>
        </p:txBody>
      </p:sp>
      <p:sp>
        <p:nvSpPr>
          <p:cNvPr id="83" name="Chevron 58">
            <a:extLst>
              <a:ext uri="{FF2B5EF4-FFF2-40B4-BE49-F238E27FC236}">
                <a16:creationId xmlns:a16="http://schemas.microsoft.com/office/drawing/2014/main" id="{A83AE550-C871-692A-6782-DB4E258E903C}"/>
              </a:ext>
            </a:extLst>
          </p:cNvPr>
          <p:cNvSpPr/>
          <p:nvPr/>
        </p:nvSpPr>
        <p:spPr bwMode="auto">
          <a:xfrm>
            <a:off x="4817534" y="4036485"/>
            <a:ext cx="5092700" cy="30056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067" dirty="0">
                <a:latin typeface="Montserrat" panose="00000500000000000000" pitchFamily="50" charset="0"/>
                <a:ea typeface="ＭＳ Ｐゴシック" charset="-128"/>
                <a:cs typeface="Arial" pitchFamily="34" charset="0"/>
              </a:rPr>
              <a:t>Stage 3 (CT &amp; SA) </a:t>
            </a:r>
          </a:p>
        </p:txBody>
      </p:sp>
      <p:sp>
        <p:nvSpPr>
          <p:cNvPr id="84" name="Chevron 60">
            <a:extLst>
              <a:ext uri="{FF2B5EF4-FFF2-40B4-BE49-F238E27FC236}">
                <a16:creationId xmlns:a16="http://schemas.microsoft.com/office/drawing/2014/main" id="{F6CA992F-9DDD-0B6D-7D9E-6F606511DF76}"/>
              </a:ext>
            </a:extLst>
          </p:cNvPr>
          <p:cNvSpPr/>
          <p:nvPr/>
        </p:nvSpPr>
        <p:spPr bwMode="auto">
          <a:xfrm>
            <a:off x="2880785" y="3384551"/>
            <a:ext cx="5353049" cy="27728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RAN1</a:t>
            </a:r>
          </a:p>
        </p:txBody>
      </p:sp>
      <p:sp>
        <p:nvSpPr>
          <p:cNvPr id="88" name="Chevron 60">
            <a:extLst>
              <a:ext uri="{FF2B5EF4-FFF2-40B4-BE49-F238E27FC236}">
                <a16:creationId xmlns:a16="http://schemas.microsoft.com/office/drawing/2014/main" id="{B307CFE5-1FCF-271B-2BEF-829A195810A4}"/>
              </a:ext>
            </a:extLst>
          </p:cNvPr>
          <p:cNvSpPr/>
          <p:nvPr/>
        </p:nvSpPr>
        <p:spPr bwMode="auto">
          <a:xfrm>
            <a:off x="1276351" y="3054351"/>
            <a:ext cx="6047316"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Stage 2 (SA2, SA6,…) Normative</a:t>
            </a:r>
          </a:p>
        </p:txBody>
      </p:sp>
      <p:sp>
        <p:nvSpPr>
          <p:cNvPr id="11289" name="Chevron 60">
            <a:extLst>
              <a:ext uri="{FF2B5EF4-FFF2-40B4-BE49-F238E27FC236}">
                <a16:creationId xmlns:a16="http://schemas.microsoft.com/office/drawing/2014/main" id="{E020BC49-C25A-E94E-9D03-794B422649B8}"/>
              </a:ext>
            </a:extLst>
          </p:cNvPr>
          <p:cNvSpPr>
            <a:spLocks noChangeArrowheads="1"/>
          </p:cNvSpPr>
          <p:nvPr/>
        </p:nvSpPr>
        <p:spPr bwMode="auto">
          <a:xfrm>
            <a:off x="1570567" y="2616200"/>
            <a:ext cx="1187451" cy="374651"/>
          </a:xfrm>
          <a:prstGeom prst="chevron">
            <a:avLst>
              <a:gd name="adj" fmla="val 50081"/>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800">
                <a:latin typeface="Montserrat" panose="00000500000000000000" pitchFamily="2" charset="0"/>
                <a:cs typeface="Arial" panose="020B0604020202020204" pitchFamily="34" charset="0"/>
              </a:rPr>
              <a:t>RAN4 </a:t>
            </a:r>
          </a:p>
          <a:p>
            <a:pPr algn="ctr"/>
            <a:r>
              <a:rPr lang="fr-FR" altLang="en-US" sz="800">
                <a:latin typeface="Montserrat" panose="00000500000000000000" pitchFamily="2" charset="0"/>
                <a:cs typeface="Arial" panose="020B0604020202020204" pitchFamily="34" charset="0"/>
              </a:rPr>
              <a:t>content def.</a:t>
            </a:r>
          </a:p>
        </p:txBody>
      </p:sp>
      <p:sp>
        <p:nvSpPr>
          <p:cNvPr id="9256" name="TextBox 1">
            <a:extLst>
              <a:ext uri="{FF2B5EF4-FFF2-40B4-BE49-F238E27FC236}">
                <a16:creationId xmlns:a16="http://schemas.microsoft.com/office/drawing/2014/main" id="{10590278-4D50-148A-DCC5-E1623E5DBE8A}"/>
              </a:ext>
            </a:extLst>
          </p:cNvPr>
          <p:cNvSpPr txBox="1">
            <a:spLocks noChangeArrowheads="1"/>
          </p:cNvSpPr>
          <p:nvPr/>
        </p:nvSpPr>
        <p:spPr bwMode="auto">
          <a:xfrm>
            <a:off x="93134" y="5901267"/>
            <a:ext cx="1755609" cy="194990"/>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667" b="1" dirty="0">
                <a:latin typeface="Montserrat" panose="00000500000000000000" pitchFamily="50" charset="0"/>
              </a:rPr>
              <a:t>Note</a:t>
            </a:r>
            <a:r>
              <a:rPr lang="en-GB" altLang="en-US" sz="667" dirty="0">
                <a:latin typeface="Montserrat" panose="00000500000000000000" pitchFamily="50" charset="0"/>
              </a:rPr>
              <a:t>: All starting dates are indicative</a:t>
            </a:r>
          </a:p>
        </p:txBody>
      </p:sp>
      <p:sp>
        <p:nvSpPr>
          <p:cNvPr id="11292" name="TextBox 86">
            <a:extLst>
              <a:ext uri="{FF2B5EF4-FFF2-40B4-BE49-F238E27FC236}">
                <a16:creationId xmlns:a16="http://schemas.microsoft.com/office/drawing/2014/main" id="{5787FBD2-3AAF-9647-687D-FB0876DEC7B6}"/>
              </a:ext>
            </a:extLst>
          </p:cNvPr>
          <p:cNvSpPr txBox="1">
            <a:spLocks noChangeArrowheads="1"/>
          </p:cNvSpPr>
          <p:nvPr/>
        </p:nvSpPr>
        <p:spPr bwMode="auto">
          <a:xfrm>
            <a:off x="1567545" y="1341967"/>
            <a:ext cx="537327"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#94-e</a:t>
            </a:r>
            <a:endParaRPr lang="en-GB" altLang="en-US" sz="533">
              <a:latin typeface="Montserrat" panose="00000500000000000000" pitchFamily="2" charset="0"/>
            </a:endParaRPr>
          </a:p>
        </p:txBody>
      </p:sp>
      <p:sp>
        <p:nvSpPr>
          <p:cNvPr id="11293" name="TextBox 86">
            <a:extLst>
              <a:ext uri="{FF2B5EF4-FFF2-40B4-BE49-F238E27FC236}">
                <a16:creationId xmlns:a16="http://schemas.microsoft.com/office/drawing/2014/main" id="{149F2846-02F1-8D8F-59DF-F9846CDAC45F}"/>
              </a:ext>
            </a:extLst>
          </p:cNvPr>
          <p:cNvSpPr txBox="1">
            <a:spLocks noChangeArrowheads="1"/>
          </p:cNvSpPr>
          <p:nvPr/>
        </p:nvSpPr>
        <p:spPr bwMode="auto">
          <a:xfrm>
            <a:off x="2479089" y="1341967"/>
            <a:ext cx="52610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#95-e</a:t>
            </a:r>
            <a:endParaRPr lang="en-GB" altLang="en-US" sz="533">
              <a:latin typeface="Montserrat" panose="00000500000000000000" pitchFamily="2" charset="0"/>
            </a:endParaRPr>
          </a:p>
        </p:txBody>
      </p:sp>
      <p:sp>
        <p:nvSpPr>
          <p:cNvPr id="11294" name="TextBox 86">
            <a:extLst>
              <a:ext uri="{FF2B5EF4-FFF2-40B4-BE49-F238E27FC236}">
                <a16:creationId xmlns:a16="http://schemas.microsoft.com/office/drawing/2014/main" id="{17200712-470C-A811-896D-9E2697CAE72A}"/>
              </a:ext>
            </a:extLst>
          </p:cNvPr>
          <p:cNvSpPr txBox="1">
            <a:spLocks noChangeArrowheads="1"/>
          </p:cNvSpPr>
          <p:nvPr/>
        </p:nvSpPr>
        <p:spPr bwMode="auto">
          <a:xfrm>
            <a:off x="3470506" y="1341967"/>
            <a:ext cx="41229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#96</a:t>
            </a:r>
            <a:endParaRPr lang="en-GB" altLang="en-US" sz="533">
              <a:latin typeface="Montserrat" panose="00000500000000000000" pitchFamily="2" charset="0"/>
            </a:endParaRPr>
          </a:p>
        </p:txBody>
      </p:sp>
      <p:sp>
        <p:nvSpPr>
          <p:cNvPr id="11295" name="TextBox 86">
            <a:extLst>
              <a:ext uri="{FF2B5EF4-FFF2-40B4-BE49-F238E27FC236}">
                <a16:creationId xmlns:a16="http://schemas.microsoft.com/office/drawing/2014/main" id="{EA8A67C4-F654-EE9F-F49D-68DB07932F5E}"/>
              </a:ext>
            </a:extLst>
          </p:cNvPr>
          <p:cNvSpPr txBox="1">
            <a:spLocks noChangeArrowheads="1"/>
          </p:cNvSpPr>
          <p:nvPr/>
        </p:nvSpPr>
        <p:spPr bwMode="auto">
          <a:xfrm>
            <a:off x="4455513" y="1341967"/>
            <a:ext cx="529311"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#97-e</a:t>
            </a:r>
            <a:endParaRPr lang="en-GB" altLang="en-US" sz="533">
              <a:latin typeface="Montserrat" panose="00000500000000000000" pitchFamily="2" charset="0"/>
            </a:endParaRPr>
          </a:p>
        </p:txBody>
      </p:sp>
      <p:sp>
        <p:nvSpPr>
          <p:cNvPr id="11296" name="TextBox 86">
            <a:extLst>
              <a:ext uri="{FF2B5EF4-FFF2-40B4-BE49-F238E27FC236}">
                <a16:creationId xmlns:a16="http://schemas.microsoft.com/office/drawing/2014/main" id="{44A6E02A-FB78-DE33-D811-B1F7E6A3A64B}"/>
              </a:ext>
            </a:extLst>
          </p:cNvPr>
          <p:cNvSpPr txBox="1">
            <a:spLocks noChangeArrowheads="1"/>
          </p:cNvSpPr>
          <p:nvPr/>
        </p:nvSpPr>
        <p:spPr bwMode="auto">
          <a:xfrm>
            <a:off x="5224889" y="1341967"/>
            <a:ext cx="535723"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#98-e</a:t>
            </a:r>
            <a:endParaRPr lang="en-GB" altLang="en-US" sz="533">
              <a:latin typeface="Montserrat" panose="00000500000000000000" pitchFamily="2" charset="0"/>
            </a:endParaRPr>
          </a:p>
        </p:txBody>
      </p:sp>
      <p:sp>
        <p:nvSpPr>
          <p:cNvPr id="11297" name="TextBox 86">
            <a:extLst>
              <a:ext uri="{FF2B5EF4-FFF2-40B4-BE49-F238E27FC236}">
                <a16:creationId xmlns:a16="http://schemas.microsoft.com/office/drawing/2014/main" id="{49E5DAFC-CE16-F8DC-BF76-3639E63752B7}"/>
              </a:ext>
            </a:extLst>
          </p:cNvPr>
          <p:cNvSpPr txBox="1">
            <a:spLocks noChangeArrowheads="1"/>
          </p:cNvSpPr>
          <p:nvPr/>
        </p:nvSpPr>
        <p:spPr bwMode="auto">
          <a:xfrm>
            <a:off x="6119512" y="1341967"/>
            <a:ext cx="41229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#99</a:t>
            </a:r>
            <a:endParaRPr lang="en-GB" altLang="en-US" sz="533">
              <a:latin typeface="Montserrat" panose="00000500000000000000" pitchFamily="2" charset="0"/>
            </a:endParaRPr>
          </a:p>
        </p:txBody>
      </p:sp>
      <p:sp>
        <p:nvSpPr>
          <p:cNvPr id="11298" name="TextBox 86">
            <a:extLst>
              <a:ext uri="{FF2B5EF4-FFF2-40B4-BE49-F238E27FC236}">
                <a16:creationId xmlns:a16="http://schemas.microsoft.com/office/drawing/2014/main" id="{ACD885B7-647E-750B-5D76-08F28D8D3552}"/>
              </a:ext>
            </a:extLst>
          </p:cNvPr>
          <p:cNvSpPr txBox="1">
            <a:spLocks noChangeArrowheads="1"/>
          </p:cNvSpPr>
          <p:nvPr/>
        </p:nvSpPr>
        <p:spPr bwMode="auto">
          <a:xfrm>
            <a:off x="7043959" y="1341967"/>
            <a:ext cx="46839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#100</a:t>
            </a:r>
            <a:endParaRPr lang="en-GB" altLang="en-US" sz="533">
              <a:latin typeface="Montserrat" panose="00000500000000000000" pitchFamily="2" charset="0"/>
            </a:endParaRPr>
          </a:p>
        </p:txBody>
      </p:sp>
      <p:sp>
        <p:nvSpPr>
          <p:cNvPr id="11299" name="TextBox 86">
            <a:extLst>
              <a:ext uri="{FF2B5EF4-FFF2-40B4-BE49-F238E27FC236}">
                <a16:creationId xmlns:a16="http://schemas.microsoft.com/office/drawing/2014/main" id="{68A5B22E-10D8-E09D-B555-D46BF97C06F4}"/>
              </a:ext>
            </a:extLst>
          </p:cNvPr>
          <p:cNvSpPr txBox="1">
            <a:spLocks noChangeArrowheads="1"/>
          </p:cNvSpPr>
          <p:nvPr/>
        </p:nvSpPr>
        <p:spPr bwMode="auto">
          <a:xfrm>
            <a:off x="8009859" y="1341967"/>
            <a:ext cx="43313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#101</a:t>
            </a:r>
            <a:endParaRPr lang="en-GB" altLang="en-US" sz="533">
              <a:latin typeface="Montserrat" panose="00000500000000000000" pitchFamily="2" charset="0"/>
            </a:endParaRPr>
          </a:p>
        </p:txBody>
      </p:sp>
      <p:sp>
        <p:nvSpPr>
          <p:cNvPr id="11300" name="TextBox 86">
            <a:extLst>
              <a:ext uri="{FF2B5EF4-FFF2-40B4-BE49-F238E27FC236}">
                <a16:creationId xmlns:a16="http://schemas.microsoft.com/office/drawing/2014/main" id="{66C7AB1A-7D27-ED1B-423E-2401DE200FB8}"/>
              </a:ext>
            </a:extLst>
          </p:cNvPr>
          <p:cNvSpPr txBox="1">
            <a:spLocks noChangeArrowheads="1"/>
          </p:cNvSpPr>
          <p:nvPr/>
        </p:nvSpPr>
        <p:spPr bwMode="auto">
          <a:xfrm>
            <a:off x="8859321" y="1341967"/>
            <a:ext cx="45717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#102</a:t>
            </a:r>
            <a:endParaRPr lang="en-GB" altLang="en-US" sz="533">
              <a:latin typeface="Montserrat" panose="00000500000000000000" pitchFamily="2" charset="0"/>
            </a:endParaRPr>
          </a:p>
        </p:txBody>
      </p:sp>
      <p:sp>
        <p:nvSpPr>
          <p:cNvPr id="11301" name="TextBox 86">
            <a:extLst>
              <a:ext uri="{FF2B5EF4-FFF2-40B4-BE49-F238E27FC236}">
                <a16:creationId xmlns:a16="http://schemas.microsoft.com/office/drawing/2014/main" id="{142B7C50-F593-BC16-D6CD-C1D97793CCA7}"/>
              </a:ext>
            </a:extLst>
          </p:cNvPr>
          <p:cNvSpPr txBox="1">
            <a:spLocks noChangeArrowheads="1"/>
          </p:cNvSpPr>
          <p:nvPr/>
        </p:nvSpPr>
        <p:spPr bwMode="auto">
          <a:xfrm>
            <a:off x="9607563" y="1341967"/>
            <a:ext cx="45717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#103</a:t>
            </a:r>
            <a:endParaRPr lang="en-GB" altLang="en-US" sz="533">
              <a:latin typeface="Montserrat" panose="00000500000000000000" pitchFamily="2" charset="0"/>
            </a:endParaRPr>
          </a:p>
        </p:txBody>
      </p:sp>
      <p:sp>
        <p:nvSpPr>
          <p:cNvPr id="11302" name="TextBox 86">
            <a:extLst>
              <a:ext uri="{FF2B5EF4-FFF2-40B4-BE49-F238E27FC236}">
                <a16:creationId xmlns:a16="http://schemas.microsoft.com/office/drawing/2014/main" id="{C2749395-9E95-C3C7-EEC9-C028610A6118}"/>
              </a:ext>
            </a:extLst>
          </p:cNvPr>
          <p:cNvSpPr txBox="1">
            <a:spLocks noChangeArrowheads="1"/>
          </p:cNvSpPr>
          <p:nvPr/>
        </p:nvSpPr>
        <p:spPr bwMode="auto">
          <a:xfrm>
            <a:off x="10360777" y="1341967"/>
            <a:ext cx="46839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#104</a:t>
            </a:r>
            <a:endParaRPr lang="en-GB" altLang="en-US" sz="533">
              <a:latin typeface="Montserrat" panose="00000500000000000000" pitchFamily="2" charset="0"/>
            </a:endParaRPr>
          </a:p>
        </p:txBody>
      </p:sp>
      <p:sp>
        <p:nvSpPr>
          <p:cNvPr id="11303" name="TextBox 86">
            <a:extLst>
              <a:ext uri="{FF2B5EF4-FFF2-40B4-BE49-F238E27FC236}">
                <a16:creationId xmlns:a16="http://schemas.microsoft.com/office/drawing/2014/main" id="{8381665F-9D8F-0F7F-F421-75EF616490F7}"/>
              </a:ext>
            </a:extLst>
          </p:cNvPr>
          <p:cNvSpPr txBox="1">
            <a:spLocks noChangeArrowheads="1"/>
          </p:cNvSpPr>
          <p:nvPr/>
        </p:nvSpPr>
        <p:spPr bwMode="auto">
          <a:xfrm>
            <a:off x="11241629" y="1341967"/>
            <a:ext cx="45717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#105</a:t>
            </a:r>
            <a:endParaRPr lang="en-GB" altLang="en-US" sz="533">
              <a:latin typeface="Montserrat" panose="00000500000000000000" pitchFamily="2" charset="0"/>
            </a:endParaRPr>
          </a:p>
        </p:txBody>
      </p:sp>
      <p:sp>
        <p:nvSpPr>
          <p:cNvPr id="9296" name="Chevron 60">
            <a:extLst>
              <a:ext uri="{FF2B5EF4-FFF2-40B4-BE49-F238E27FC236}">
                <a16:creationId xmlns:a16="http://schemas.microsoft.com/office/drawing/2014/main" id="{FDF055B3-A390-73BF-26C8-0488886D07FF}"/>
              </a:ext>
            </a:extLst>
          </p:cNvPr>
          <p:cNvSpPr>
            <a:spLocks noChangeArrowheads="1"/>
          </p:cNvSpPr>
          <p:nvPr/>
        </p:nvSpPr>
        <p:spPr bwMode="auto">
          <a:xfrm>
            <a:off x="74084" y="2616200"/>
            <a:ext cx="1786467" cy="374651"/>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1200" b="1" dirty="0">
                <a:latin typeface="Montserrat" panose="00000500000000000000" pitchFamily="50" charset="0"/>
                <a:cs typeface="Arial" panose="020B0604020202020204" pitchFamily="34" charset="0"/>
              </a:rPr>
              <a:t> </a:t>
            </a:r>
            <a:r>
              <a:rPr lang="fr-FR" altLang="en-US" sz="1200" dirty="0">
                <a:latin typeface="Montserrat" panose="00000500000000000000" pitchFamily="50" charset="0"/>
                <a:cs typeface="Arial" panose="020B0604020202020204" pitchFamily="34" charset="0"/>
              </a:rPr>
              <a:t>RAN Content </a:t>
            </a:r>
            <a:r>
              <a:rPr lang="fr-FR" altLang="en-US" sz="1200" dirty="0" err="1">
                <a:latin typeface="Montserrat" panose="00000500000000000000" pitchFamily="50" charset="0"/>
                <a:cs typeface="Arial" panose="020B0604020202020204" pitchFamily="34" charset="0"/>
              </a:rPr>
              <a:t>def</a:t>
            </a:r>
            <a:r>
              <a:rPr lang="fr-FR" altLang="en-US" sz="1200" dirty="0">
                <a:latin typeface="Montserrat" panose="00000500000000000000" pitchFamily="50" charset="0"/>
                <a:cs typeface="Arial" panose="020B0604020202020204" pitchFamily="34" charset="0"/>
              </a:rPr>
              <a:t>.</a:t>
            </a:r>
          </a:p>
        </p:txBody>
      </p:sp>
      <p:sp>
        <p:nvSpPr>
          <p:cNvPr id="2" name="TextBox 1">
            <a:extLst>
              <a:ext uri="{FF2B5EF4-FFF2-40B4-BE49-F238E27FC236}">
                <a16:creationId xmlns:a16="http://schemas.microsoft.com/office/drawing/2014/main" id="{9D7DA76C-5DCB-2E27-9772-A7FFC23C0CC1}"/>
              </a:ext>
            </a:extLst>
          </p:cNvPr>
          <p:cNvSpPr txBox="1"/>
          <p:nvPr/>
        </p:nvSpPr>
        <p:spPr>
          <a:xfrm>
            <a:off x="3367618" y="937684"/>
            <a:ext cx="731290"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2022</a:t>
            </a:r>
          </a:p>
        </p:txBody>
      </p:sp>
      <p:sp>
        <p:nvSpPr>
          <p:cNvPr id="58" name="TextBox 57">
            <a:extLst>
              <a:ext uri="{FF2B5EF4-FFF2-40B4-BE49-F238E27FC236}">
                <a16:creationId xmlns:a16="http://schemas.microsoft.com/office/drawing/2014/main" id="{E6E14E00-7755-F4C4-990F-5DBC5C5FD641}"/>
              </a:ext>
            </a:extLst>
          </p:cNvPr>
          <p:cNvSpPr txBox="1"/>
          <p:nvPr/>
        </p:nvSpPr>
        <p:spPr>
          <a:xfrm>
            <a:off x="6972301" y="937684"/>
            <a:ext cx="729687"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11307" name="TextBox 2">
            <a:extLst>
              <a:ext uri="{FF2B5EF4-FFF2-40B4-BE49-F238E27FC236}">
                <a16:creationId xmlns:a16="http://schemas.microsoft.com/office/drawing/2014/main" id="{DB9B6B1B-851C-8584-408E-BBE7C952E133}"/>
              </a:ext>
            </a:extLst>
          </p:cNvPr>
          <p:cNvSpPr txBox="1">
            <a:spLocks noChangeArrowheads="1"/>
          </p:cNvSpPr>
          <p:nvPr/>
        </p:nvSpPr>
        <p:spPr bwMode="auto">
          <a:xfrm>
            <a:off x="791634" y="1500717"/>
            <a:ext cx="45236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b="1">
                <a:latin typeface="Montserrat" panose="00000500000000000000" pitchFamily="2" charset="0"/>
              </a:rPr>
              <a:t>Sep.</a:t>
            </a:r>
          </a:p>
        </p:txBody>
      </p:sp>
      <p:sp>
        <p:nvSpPr>
          <p:cNvPr id="11308" name="TextBox 59">
            <a:extLst>
              <a:ext uri="{FF2B5EF4-FFF2-40B4-BE49-F238E27FC236}">
                <a16:creationId xmlns:a16="http://schemas.microsoft.com/office/drawing/2014/main" id="{3869932B-BECB-7BB6-73F2-CD32D3467531}"/>
              </a:ext>
            </a:extLst>
          </p:cNvPr>
          <p:cNvSpPr txBox="1">
            <a:spLocks noChangeArrowheads="1"/>
          </p:cNvSpPr>
          <p:nvPr/>
        </p:nvSpPr>
        <p:spPr bwMode="auto">
          <a:xfrm>
            <a:off x="2516717" y="1500717"/>
            <a:ext cx="455574"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b="1">
                <a:latin typeface="Montserrat" panose="00000500000000000000" pitchFamily="2" charset="0"/>
              </a:rPr>
              <a:t>Mar.</a:t>
            </a:r>
          </a:p>
        </p:txBody>
      </p:sp>
      <p:sp>
        <p:nvSpPr>
          <p:cNvPr id="11309" name="TextBox 60">
            <a:extLst>
              <a:ext uri="{FF2B5EF4-FFF2-40B4-BE49-F238E27FC236}">
                <a16:creationId xmlns:a16="http://schemas.microsoft.com/office/drawing/2014/main" id="{FEEE8420-1D24-F33A-3B2E-81F5EC9D2627}"/>
              </a:ext>
            </a:extLst>
          </p:cNvPr>
          <p:cNvSpPr txBox="1">
            <a:spLocks noChangeArrowheads="1"/>
          </p:cNvSpPr>
          <p:nvPr/>
        </p:nvSpPr>
        <p:spPr bwMode="auto">
          <a:xfrm>
            <a:off x="9620251" y="1500717"/>
            <a:ext cx="455574"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b="1">
                <a:latin typeface="Montserrat" panose="00000500000000000000" pitchFamily="2" charset="0"/>
              </a:rPr>
              <a:t>Mar.</a:t>
            </a:r>
          </a:p>
        </p:txBody>
      </p:sp>
      <p:sp>
        <p:nvSpPr>
          <p:cNvPr id="11310" name="TextBox 61">
            <a:extLst>
              <a:ext uri="{FF2B5EF4-FFF2-40B4-BE49-F238E27FC236}">
                <a16:creationId xmlns:a16="http://schemas.microsoft.com/office/drawing/2014/main" id="{02D173D2-1BF2-DCFC-2B1A-D28F5B3F8FBF}"/>
              </a:ext>
            </a:extLst>
          </p:cNvPr>
          <p:cNvSpPr txBox="1">
            <a:spLocks noChangeArrowheads="1"/>
          </p:cNvSpPr>
          <p:nvPr/>
        </p:nvSpPr>
        <p:spPr bwMode="auto">
          <a:xfrm>
            <a:off x="6070600" y="1500717"/>
            <a:ext cx="455574"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b="1">
                <a:latin typeface="Montserrat" panose="00000500000000000000" pitchFamily="2" charset="0"/>
              </a:rPr>
              <a:t>Mar.</a:t>
            </a:r>
          </a:p>
        </p:txBody>
      </p:sp>
      <p:sp>
        <p:nvSpPr>
          <p:cNvPr id="11311" name="TextBox 62">
            <a:extLst>
              <a:ext uri="{FF2B5EF4-FFF2-40B4-BE49-F238E27FC236}">
                <a16:creationId xmlns:a16="http://schemas.microsoft.com/office/drawing/2014/main" id="{0041329E-BF61-59D7-A12B-1FF251077E6B}"/>
              </a:ext>
            </a:extLst>
          </p:cNvPr>
          <p:cNvSpPr txBox="1">
            <a:spLocks noChangeArrowheads="1"/>
          </p:cNvSpPr>
          <p:nvPr/>
        </p:nvSpPr>
        <p:spPr bwMode="auto">
          <a:xfrm>
            <a:off x="3433233" y="1500717"/>
            <a:ext cx="44595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b="1">
                <a:latin typeface="Montserrat" panose="00000500000000000000" pitchFamily="2" charset="0"/>
              </a:rPr>
              <a:t>Jun.</a:t>
            </a:r>
          </a:p>
        </p:txBody>
      </p:sp>
      <p:sp>
        <p:nvSpPr>
          <p:cNvPr id="11312" name="TextBox 63">
            <a:extLst>
              <a:ext uri="{FF2B5EF4-FFF2-40B4-BE49-F238E27FC236}">
                <a16:creationId xmlns:a16="http://schemas.microsoft.com/office/drawing/2014/main" id="{D937DD16-EE06-7145-2EF5-5D4092E94D74}"/>
              </a:ext>
            </a:extLst>
          </p:cNvPr>
          <p:cNvSpPr txBox="1">
            <a:spLocks noChangeArrowheads="1"/>
          </p:cNvSpPr>
          <p:nvPr/>
        </p:nvSpPr>
        <p:spPr bwMode="auto">
          <a:xfrm>
            <a:off x="7050617" y="1500717"/>
            <a:ext cx="44595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b="1">
                <a:latin typeface="Montserrat" panose="00000500000000000000" pitchFamily="2" charset="0"/>
              </a:rPr>
              <a:t>Jun.</a:t>
            </a:r>
          </a:p>
        </p:txBody>
      </p:sp>
      <p:sp>
        <p:nvSpPr>
          <p:cNvPr id="11313" name="TextBox 64">
            <a:extLst>
              <a:ext uri="{FF2B5EF4-FFF2-40B4-BE49-F238E27FC236}">
                <a16:creationId xmlns:a16="http://schemas.microsoft.com/office/drawing/2014/main" id="{A511C5BD-9249-924A-AD15-E29737992ECF}"/>
              </a:ext>
            </a:extLst>
          </p:cNvPr>
          <p:cNvSpPr txBox="1">
            <a:spLocks noChangeArrowheads="1"/>
          </p:cNvSpPr>
          <p:nvPr/>
        </p:nvSpPr>
        <p:spPr bwMode="auto">
          <a:xfrm>
            <a:off x="10386484" y="1500717"/>
            <a:ext cx="44595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b="1">
                <a:latin typeface="Montserrat" panose="00000500000000000000" pitchFamily="2" charset="0"/>
              </a:rPr>
              <a:t>Jun.</a:t>
            </a:r>
          </a:p>
        </p:txBody>
      </p:sp>
      <p:sp>
        <p:nvSpPr>
          <p:cNvPr id="11314" name="TextBox 65">
            <a:extLst>
              <a:ext uri="{FF2B5EF4-FFF2-40B4-BE49-F238E27FC236}">
                <a16:creationId xmlns:a16="http://schemas.microsoft.com/office/drawing/2014/main" id="{7BAEBF26-01D5-8BB0-6C26-5624D4BC815C}"/>
              </a:ext>
            </a:extLst>
          </p:cNvPr>
          <p:cNvSpPr txBox="1">
            <a:spLocks noChangeArrowheads="1"/>
          </p:cNvSpPr>
          <p:nvPr/>
        </p:nvSpPr>
        <p:spPr bwMode="auto">
          <a:xfrm>
            <a:off x="4466167" y="1500717"/>
            <a:ext cx="45236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b="1">
                <a:latin typeface="Montserrat" panose="00000500000000000000" pitchFamily="2" charset="0"/>
              </a:rPr>
              <a:t>Sep.</a:t>
            </a:r>
          </a:p>
        </p:txBody>
      </p:sp>
      <p:sp>
        <p:nvSpPr>
          <p:cNvPr id="11315" name="TextBox 66">
            <a:extLst>
              <a:ext uri="{FF2B5EF4-FFF2-40B4-BE49-F238E27FC236}">
                <a16:creationId xmlns:a16="http://schemas.microsoft.com/office/drawing/2014/main" id="{E6F9E616-F31E-0945-4136-ABF6D9E17C2F}"/>
              </a:ext>
            </a:extLst>
          </p:cNvPr>
          <p:cNvSpPr txBox="1">
            <a:spLocks noChangeArrowheads="1"/>
          </p:cNvSpPr>
          <p:nvPr/>
        </p:nvSpPr>
        <p:spPr bwMode="auto">
          <a:xfrm>
            <a:off x="7998884" y="1500717"/>
            <a:ext cx="45236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b="1">
                <a:latin typeface="Montserrat" panose="00000500000000000000" pitchFamily="2" charset="0"/>
              </a:rPr>
              <a:t>Sep.</a:t>
            </a:r>
          </a:p>
        </p:txBody>
      </p:sp>
      <p:sp>
        <p:nvSpPr>
          <p:cNvPr id="11316" name="TextBox 67">
            <a:extLst>
              <a:ext uri="{FF2B5EF4-FFF2-40B4-BE49-F238E27FC236}">
                <a16:creationId xmlns:a16="http://schemas.microsoft.com/office/drawing/2014/main" id="{CD1E3F23-2D6C-1934-2C99-05DAAAB98D84}"/>
              </a:ext>
            </a:extLst>
          </p:cNvPr>
          <p:cNvSpPr txBox="1">
            <a:spLocks noChangeArrowheads="1"/>
          </p:cNvSpPr>
          <p:nvPr/>
        </p:nvSpPr>
        <p:spPr bwMode="auto">
          <a:xfrm>
            <a:off x="11273367" y="1500717"/>
            <a:ext cx="45236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b="1">
                <a:latin typeface="Montserrat" panose="00000500000000000000" pitchFamily="2" charset="0"/>
              </a:rPr>
              <a:t>Sep.</a:t>
            </a:r>
          </a:p>
        </p:txBody>
      </p:sp>
      <p:sp>
        <p:nvSpPr>
          <p:cNvPr id="11317" name="TextBox 69">
            <a:extLst>
              <a:ext uri="{FF2B5EF4-FFF2-40B4-BE49-F238E27FC236}">
                <a16:creationId xmlns:a16="http://schemas.microsoft.com/office/drawing/2014/main" id="{490083F8-8507-451A-943A-DBDB1659CBF0}"/>
              </a:ext>
            </a:extLst>
          </p:cNvPr>
          <p:cNvSpPr txBox="1">
            <a:spLocks noChangeArrowheads="1"/>
          </p:cNvSpPr>
          <p:nvPr/>
        </p:nvSpPr>
        <p:spPr bwMode="auto">
          <a:xfrm>
            <a:off x="1587500" y="1500717"/>
            <a:ext cx="46198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b="1">
                <a:latin typeface="Montserrat" panose="00000500000000000000" pitchFamily="2" charset="0"/>
              </a:rPr>
              <a:t>Dec.</a:t>
            </a:r>
          </a:p>
        </p:txBody>
      </p:sp>
      <p:sp>
        <p:nvSpPr>
          <p:cNvPr id="11318" name="TextBox 70">
            <a:extLst>
              <a:ext uri="{FF2B5EF4-FFF2-40B4-BE49-F238E27FC236}">
                <a16:creationId xmlns:a16="http://schemas.microsoft.com/office/drawing/2014/main" id="{399FE360-5C09-E041-1754-25F857F36A23}"/>
              </a:ext>
            </a:extLst>
          </p:cNvPr>
          <p:cNvSpPr txBox="1">
            <a:spLocks noChangeArrowheads="1"/>
          </p:cNvSpPr>
          <p:nvPr/>
        </p:nvSpPr>
        <p:spPr bwMode="auto">
          <a:xfrm>
            <a:off x="5255684" y="1500717"/>
            <a:ext cx="46198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b="1">
                <a:latin typeface="Montserrat" panose="00000500000000000000" pitchFamily="2" charset="0"/>
              </a:rPr>
              <a:t>Dec.</a:t>
            </a:r>
          </a:p>
        </p:txBody>
      </p:sp>
      <p:sp>
        <p:nvSpPr>
          <p:cNvPr id="11319" name="TextBox 71">
            <a:extLst>
              <a:ext uri="{FF2B5EF4-FFF2-40B4-BE49-F238E27FC236}">
                <a16:creationId xmlns:a16="http://schemas.microsoft.com/office/drawing/2014/main" id="{495C4C83-3B92-489B-6C03-81DCA3899055}"/>
              </a:ext>
            </a:extLst>
          </p:cNvPr>
          <p:cNvSpPr txBox="1">
            <a:spLocks noChangeArrowheads="1"/>
          </p:cNvSpPr>
          <p:nvPr/>
        </p:nvSpPr>
        <p:spPr bwMode="auto">
          <a:xfrm>
            <a:off x="8854018" y="1500717"/>
            <a:ext cx="46198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b="1">
                <a:latin typeface="Montserrat" panose="00000500000000000000" pitchFamily="2" charset="0"/>
              </a:rPr>
              <a:t>Dec.</a:t>
            </a:r>
          </a:p>
        </p:txBody>
      </p:sp>
      <p:sp>
        <p:nvSpPr>
          <p:cNvPr id="92" name="TextBox 91">
            <a:extLst>
              <a:ext uri="{FF2B5EF4-FFF2-40B4-BE49-F238E27FC236}">
                <a16:creationId xmlns:a16="http://schemas.microsoft.com/office/drawing/2014/main" id="{47F169C8-5F41-23E8-4D2C-BBA5DEA37245}"/>
              </a:ext>
            </a:extLst>
          </p:cNvPr>
          <p:cNvSpPr txBox="1"/>
          <p:nvPr/>
        </p:nvSpPr>
        <p:spPr>
          <a:xfrm>
            <a:off x="10297585" y="912284"/>
            <a:ext cx="752129"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11322" name="Rectangle 12">
            <a:extLst>
              <a:ext uri="{FF2B5EF4-FFF2-40B4-BE49-F238E27FC236}">
                <a16:creationId xmlns:a16="http://schemas.microsoft.com/office/drawing/2014/main" id="{C336A9CC-F7DA-E4D8-2548-27080400996C}"/>
              </a:ext>
            </a:extLst>
          </p:cNvPr>
          <p:cNvSpPr>
            <a:spLocks noChangeArrowheads="1"/>
          </p:cNvSpPr>
          <p:nvPr/>
        </p:nvSpPr>
        <p:spPr bwMode="auto">
          <a:xfrm>
            <a:off x="10009334" y="6448070"/>
            <a:ext cx="115993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dirty="0">
                <a:solidFill>
                  <a:srgbClr val="C00000"/>
                </a:solidFill>
                <a:latin typeface="Montserrat" panose="00000500000000000000" pitchFamily="2" charset="0"/>
              </a:rPr>
              <a:t>Now</a:t>
            </a:r>
          </a:p>
        </p:txBody>
      </p:sp>
      <p:sp>
        <p:nvSpPr>
          <p:cNvPr id="3" name="Chevron 60">
            <a:extLst>
              <a:ext uri="{FF2B5EF4-FFF2-40B4-BE49-F238E27FC236}">
                <a16:creationId xmlns:a16="http://schemas.microsoft.com/office/drawing/2014/main" id="{CA7E5E9E-8782-F46F-C1A0-4291D8CA5B44}"/>
              </a:ext>
            </a:extLst>
          </p:cNvPr>
          <p:cNvSpPr/>
          <p:nvPr/>
        </p:nvSpPr>
        <p:spPr bwMode="auto">
          <a:xfrm>
            <a:off x="8034867" y="3378201"/>
            <a:ext cx="1111251" cy="277284"/>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Maint.</a:t>
            </a:r>
          </a:p>
        </p:txBody>
      </p:sp>
      <p:sp>
        <p:nvSpPr>
          <p:cNvPr id="6" name="Chevron 60">
            <a:extLst>
              <a:ext uri="{FF2B5EF4-FFF2-40B4-BE49-F238E27FC236}">
                <a16:creationId xmlns:a16="http://schemas.microsoft.com/office/drawing/2014/main" id="{947D12D2-7900-1AE6-CA43-AD68F1F27ACE}"/>
              </a:ext>
            </a:extLst>
          </p:cNvPr>
          <p:cNvSpPr/>
          <p:nvPr/>
        </p:nvSpPr>
        <p:spPr bwMode="auto">
          <a:xfrm>
            <a:off x="8911167" y="3706284"/>
            <a:ext cx="1062567" cy="27728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Maint.</a:t>
            </a:r>
          </a:p>
        </p:txBody>
      </p:sp>
      <p:sp>
        <p:nvSpPr>
          <p:cNvPr id="4" name="Chevron 58">
            <a:extLst>
              <a:ext uri="{FF2B5EF4-FFF2-40B4-BE49-F238E27FC236}">
                <a16:creationId xmlns:a16="http://schemas.microsoft.com/office/drawing/2014/main" id="{3EBAB5BD-49C4-49EF-7478-96139B7B0748}"/>
              </a:ext>
            </a:extLst>
          </p:cNvPr>
          <p:cNvSpPr/>
          <p:nvPr/>
        </p:nvSpPr>
        <p:spPr bwMode="auto">
          <a:xfrm>
            <a:off x="7433734" y="4449234"/>
            <a:ext cx="3181351" cy="31961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067" dirty="0">
                <a:latin typeface="Montserrat" panose="00000500000000000000" pitchFamily="50" charset="0"/>
                <a:ea typeface="ＭＳ Ｐゴシック" charset="-128"/>
                <a:cs typeface="Arial" pitchFamily="34" charset="0"/>
              </a:rPr>
              <a:t>ASN.1 &amp; Open APIs </a:t>
            </a:r>
          </a:p>
        </p:txBody>
      </p:sp>
      <p:grpSp>
        <p:nvGrpSpPr>
          <p:cNvPr id="11326" name="Group 17">
            <a:extLst>
              <a:ext uri="{FF2B5EF4-FFF2-40B4-BE49-F238E27FC236}">
                <a16:creationId xmlns:a16="http://schemas.microsoft.com/office/drawing/2014/main" id="{7D87AC61-99E2-E237-2725-A3CBB3D45EC6}"/>
              </a:ext>
            </a:extLst>
          </p:cNvPr>
          <p:cNvGrpSpPr>
            <a:grpSpLocks/>
          </p:cNvGrpSpPr>
          <p:nvPr/>
        </p:nvGrpSpPr>
        <p:grpSpPr bwMode="auto">
          <a:xfrm>
            <a:off x="9224433" y="4684184"/>
            <a:ext cx="1263651" cy="643467"/>
            <a:chOff x="7917288" y="3354946"/>
            <a:chExt cx="948590" cy="482958"/>
          </a:xfrm>
        </p:grpSpPr>
        <p:sp>
          <p:nvSpPr>
            <p:cNvPr id="11334" name="Diamond 16">
              <a:extLst>
                <a:ext uri="{FF2B5EF4-FFF2-40B4-BE49-F238E27FC236}">
                  <a16:creationId xmlns:a16="http://schemas.microsoft.com/office/drawing/2014/main" id="{EBC3DC06-2556-02E0-63B2-21F3094C248D}"/>
                </a:ext>
              </a:extLst>
            </p:cNvPr>
            <p:cNvSpPr>
              <a:spLocks noChangeArrowheads="1"/>
            </p:cNvSpPr>
            <p:nvPr/>
          </p:nvSpPr>
          <p:spPr bwMode="auto">
            <a:xfrm>
              <a:off x="8113690" y="3354946"/>
              <a:ext cx="573110" cy="482958"/>
            </a:xfrm>
            <a:prstGeom prst="diamond">
              <a:avLst/>
            </a:prstGeom>
            <a:solidFill>
              <a:srgbClr val="31859C"/>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US" altLang="en-US"/>
            </a:p>
          </p:txBody>
        </p:sp>
        <p:sp>
          <p:nvSpPr>
            <p:cNvPr id="11335" name="Chevron 58">
              <a:extLst>
                <a:ext uri="{FF2B5EF4-FFF2-40B4-BE49-F238E27FC236}">
                  <a16:creationId xmlns:a16="http://schemas.microsoft.com/office/drawing/2014/main" id="{CC2BB85F-6FEE-8D7C-61EC-E8789119A437}"/>
                </a:ext>
              </a:extLst>
            </p:cNvPr>
            <p:cNvSpPr>
              <a:spLocks noChangeArrowheads="1"/>
            </p:cNvSpPr>
            <p:nvPr/>
          </p:nvSpPr>
          <p:spPr bwMode="auto">
            <a:xfrm>
              <a:off x="7917288" y="3439885"/>
              <a:ext cx="948590" cy="375481"/>
            </a:xfrm>
            <a:prstGeom prst="chevron">
              <a:avLst>
                <a:gd name="adj" fmla="val 50000"/>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800">
                  <a:solidFill>
                    <a:schemeClr val="bg1"/>
                  </a:solidFill>
                  <a:latin typeface="Montserrat" panose="00000500000000000000" pitchFamily="2" charset="0"/>
                  <a:cs typeface="Arial" panose="020B0604020202020204" pitchFamily="34" charset="0"/>
                </a:rPr>
                <a:t>ASN.1</a:t>
              </a:r>
            </a:p>
            <a:p>
              <a:pPr algn="ctr"/>
              <a:r>
                <a:rPr lang="fr-FR" altLang="en-US" sz="800">
                  <a:solidFill>
                    <a:schemeClr val="bg1"/>
                  </a:solidFill>
                  <a:latin typeface="Montserrat" panose="00000500000000000000" pitchFamily="2" charset="0"/>
                  <a:cs typeface="Arial" panose="020B0604020202020204" pitchFamily="34" charset="0"/>
                </a:rPr>
                <a:t>1st review</a:t>
              </a:r>
            </a:p>
          </p:txBody>
        </p:sp>
      </p:grpSp>
      <p:sp>
        <p:nvSpPr>
          <p:cNvPr id="11327" name="TextBox 86">
            <a:extLst>
              <a:ext uri="{FF2B5EF4-FFF2-40B4-BE49-F238E27FC236}">
                <a16:creationId xmlns:a16="http://schemas.microsoft.com/office/drawing/2014/main" id="{69677125-616C-FC71-510A-00574BDD77C1}"/>
              </a:ext>
            </a:extLst>
          </p:cNvPr>
          <p:cNvSpPr txBox="1">
            <a:spLocks noChangeArrowheads="1"/>
          </p:cNvSpPr>
          <p:nvPr/>
        </p:nvSpPr>
        <p:spPr bwMode="auto">
          <a:xfrm>
            <a:off x="319794" y="1418167"/>
            <a:ext cx="478015"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TSGs</a:t>
            </a:r>
          </a:p>
        </p:txBody>
      </p:sp>
      <p:sp>
        <p:nvSpPr>
          <p:cNvPr id="26" name="TextBox 25">
            <a:extLst>
              <a:ext uri="{FF2B5EF4-FFF2-40B4-BE49-F238E27FC236}">
                <a16:creationId xmlns:a16="http://schemas.microsoft.com/office/drawing/2014/main" id="{F37152A2-2390-7C9A-CAA2-14A590A0028F}"/>
              </a:ext>
            </a:extLst>
          </p:cNvPr>
          <p:cNvSpPr txBox="1"/>
          <p:nvPr/>
        </p:nvSpPr>
        <p:spPr>
          <a:xfrm>
            <a:off x="535518" y="937684"/>
            <a:ext cx="683200"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2021</a:t>
            </a:r>
          </a:p>
        </p:txBody>
      </p:sp>
      <p:sp>
        <p:nvSpPr>
          <p:cNvPr id="110" name="Chevron 60">
            <a:extLst>
              <a:ext uri="{FF2B5EF4-FFF2-40B4-BE49-F238E27FC236}">
                <a16:creationId xmlns:a16="http://schemas.microsoft.com/office/drawing/2014/main" id="{A4EB9BE4-FB1E-810F-330F-313B264A8155}"/>
              </a:ext>
            </a:extLst>
          </p:cNvPr>
          <p:cNvSpPr/>
          <p:nvPr/>
        </p:nvSpPr>
        <p:spPr bwMode="auto">
          <a:xfrm>
            <a:off x="3769785" y="3699934"/>
            <a:ext cx="5369983" cy="285751"/>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 </a:t>
            </a:r>
            <a:r>
              <a:rPr lang="fr-FR" sz="1200" dirty="0" err="1">
                <a:latin typeface="Montserrat" panose="00000500000000000000" pitchFamily="50" charset="0"/>
                <a:ea typeface="ＭＳ Ｐゴシック" charset="-128"/>
                <a:cs typeface="Arial" pitchFamily="34" charset="0"/>
              </a:rPr>
              <a:t>Completion</a:t>
            </a:r>
            <a:r>
              <a:rPr lang="fr-FR" sz="1200" dirty="0">
                <a:latin typeface="Montserrat" panose="00000500000000000000" pitchFamily="50" charset="0"/>
                <a:ea typeface="ＭＳ Ｐゴシック" charset="-128"/>
                <a:cs typeface="Arial" pitchFamily="34" charset="0"/>
              </a:rPr>
              <a:t> (RAN2/3/4core)</a:t>
            </a:r>
          </a:p>
        </p:txBody>
      </p:sp>
      <p:cxnSp>
        <p:nvCxnSpPr>
          <p:cNvPr id="8" name="Straight Connector 114">
            <a:extLst>
              <a:ext uri="{FF2B5EF4-FFF2-40B4-BE49-F238E27FC236}">
                <a16:creationId xmlns:a16="http://schemas.microsoft.com/office/drawing/2014/main" id="{A8E36474-A602-8D61-9A93-FD6506ED2769}"/>
              </a:ext>
            </a:extLst>
          </p:cNvPr>
          <p:cNvCxnSpPr>
            <a:cxnSpLocks noChangeShapeType="1"/>
          </p:cNvCxnSpPr>
          <p:nvPr/>
        </p:nvCxnSpPr>
        <p:spPr bwMode="auto">
          <a:xfrm>
            <a:off x="10626999" y="1783132"/>
            <a:ext cx="0" cy="4493683"/>
          </a:xfrm>
          <a:prstGeom prst="line">
            <a:avLst/>
          </a:prstGeom>
          <a:ln>
            <a:headEnd/>
            <a:tailEnd/>
          </a:ln>
        </p:spPr>
        <p:style>
          <a:lnRef idx="3">
            <a:schemeClr val="accent2"/>
          </a:lnRef>
          <a:fillRef idx="0">
            <a:schemeClr val="accent2"/>
          </a:fillRef>
          <a:effectRef idx="2">
            <a:schemeClr val="accent2"/>
          </a:effectRef>
          <a:fontRef idx="minor">
            <a:schemeClr val="tx1"/>
          </a:fontRef>
        </p:style>
      </p:cxnSp>
      <p:sp>
        <p:nvSpPr>
          <p:cNvPr id="11" name="Star: 5 Points 10">
            <a:extLst>
              <a:ext uri="{FF2B5EF4-FFF2-40B4-BE49-F238E27FC236}">
                <a16:creationId xmlns:a16="http://schemas.microsoft.com/office/drawing/2014/main" id="{3FC53EE3-ADAE-07A6-D75F-00080CE475BF}"/>
              </a:ext>
            </a:extLst>
          </p:cNvPr>
          <p:cNvSpPr/>
          <p:nvPr/>
        </p:nvSpPr>
        <p:spPr bwMode="auto">
          <a:xfrm>
            <a:off x="10292968" y="4295687"/>
            <a:ext cx="609600" cy="524933"/>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cxnSp>
        <p:nvCxnSpPr>
          <p:cNvPr id="14" name="Straight Connector 114">
            <a:extLst>
              <a:ext uri="{FF2B5EF4-FFF2-40B4-BE49-F238E27FC236}">
                <a16:creationId xmlns:a16="http://schemas.microsoft.com/office/drawing/2014/main" id="{CCACB2B7-FEB4-B664-125D-DC2785A506BD}"/>
              </a:ext>
            </a:extLst>
          </p:cNvPr>
          <p:cNvCxnSpPr>
            <a:cxnSpLocks noChangeShapeType="1"/>
          </p:cNvCxnSpPr>
          <p:nvPr/>
        </p:nvCxnSpPr>
        <p:spPr bwMode="auto">
          <a:xfrm flipH="1">
            <a:off x="7296152" y="2044701"/>
            <a:ext cx="29633" cy="4222751"/>
          </a:xfrm>
          <a:prstGeom prst="line">
            <a:avLst/>
          </a:prstGeom>
          <a:noFill/>
          <a:ln w="9525" algn="ctr">
            <a:solidFill>
              <a:schemeClr val="accent4">
                <a:lumMod val="60000"/>
                <a:lumOff val="40000"/>
              </a:schemeClr>
            </a:solidFill>
            <a:prstDash val="dash"/>
            <a:round/>
            <a:headEnd/>
            <a:tailEnd/>
          </a:ln>
        </p:spPr>
      </p:cxnSp>
      <p:sp>
        <p:nvSpPr>
          <p:cNvPr id="5" name="Star: 5 Points 4">
            <a:extLst>
              <a:ext uri="{FF2B5EF4-FFF2-40B4-BE49-F238E27FC236}">
                <a16:creationId xmlns:a16="http://schemas.microsoft.com/office/drawing/2014/main" id="{8BE4CEB9-6B38-D939-1B78-ABD0479FFF95}"/>
              </a:ext>
            </a:extLst>
          </p:cNvPr>
          <p:cNvSpPr/>
          <p:nvPr/>
        </p:nvSpPr>
        <p:spPr bwMode="auto">
          <a:xfrm>
            <a:off x="10339639" y="3524684"/>
            <a:ext cx="609600" cy="524933"/>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7D9E33F5-2ED4-3E45-C2AC-5E99BDCC565D}"/>
              </a:ext>
            </a:extLst>
          </p:cNvPr>
          <p:cNvCxnSpPr>
            <a:cxnSpLocks/>
          </p:cNvCxnSpPr>
          <p:nvPr/>
        </p:nvCxnSpPr>
        <p:spPr bwMode="auto">
          <a:xfrm>
            <a:off x="10064751" y="1367367"/>
            <a:ext cx="2023533"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1" name="Straight Connector 10">
            <a:extLst>
              <a:ext uri="{FF2B5EF4-FFF2-40B4-BE49-F238E27FC236}">
                <a16:creationId xmlns:a16="http://schemas.microsoft.com/office/drawing/2014/main" id="{5AB0F939-E4D4-249D-BDC0-E5F9B2A072D5}"/>
              </a:ext>
            </a:extLst>
          </p:cNvPr>
          <p:cNvCxnSpPr>
            <a:cxnSpLocks/>
          </p:cNvCxnSpPr>
          <p:nvPr/>
        </p:nvCxnSpPr>
        <p:spPr bwMode="auto">
          <a:xfrm>
            <a:off x="6477000" y="1367367"/>
            <a:ext cx="3369733"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8" name="Straight Connector 7">
            <a:extLst>
              <a:ext uri="{FF2B5EF4-FFF2-40B4-BE49-F238E27FC236}">
                <a16:creationId xmlns:a16="http://schemas.microsoft.com/office/drawing/2014/main" id="{37A64EBB-5D88-F66E-A0B0-B46494CA8AFA}"/>
              </a:ext>
            </a:extLst>
          </p:cNvPr>
          <p:cNvCxnSpPr>
            <a:cxnSpLocks/>
          </p:cNvCxnSpPr>
          <p:nvPr/>
        </p:nvCxnSpPr>
        <p:spPr bwMode="auto">
          <a:xfrm>
            <a:off x="2829984" y="1367367"/>
            <a:ext cx="3369733"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20" name="Straight Connector 19">
            <a:extLst>
              <a:ext uri="{FF2B5EF4-FFF2-40B4-BE49-F238E27FC236}">
                <a16:creationId xmlns:a16="http://schemas.microsoft.com/office/drawing/2014/main" id="{3B5C8C0D-34FA-FE4C-C3F2-92FDF76DB7C0}"/>
              </a:ext>
            </a:extLst>
          </p:cNvPr>
          <p:cNvCxnSpPr>
            <a:cxnSpLocks/>
          </p:cNvCxnSpPr>
          <p:nvPr/>
        </p:nvCxnSpPr>
        <p:spPr bwMode="auto">
          <a:xfrm>
            <a:off x="294217" y="1367367"/>
            <a:ext cx="2235200"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6" name="Straight Connector 114">
            <a:extLst>
              <a:ext uri="{FF2B5EF4-FFF2-40B4-BE49-F238E27FC236}">
                <a16:creationId xmlns:a16="http://schemas.microsoft.com/office/drawing/2014/main" id="{3AF73AB5-92CC-8C3F-D877-47961DF88D30}"/>
              </a:ext>
            </a:extLst>
          </p:cNvPr>
          <p:cNvCxnSpPr>
            <a:cxnSpLocks noChangeShapeType="1"/>
          </p:cNvCxnSpPr>
          <p:nvPr/>
        </p:nvCxnSpPr>
        <p:spPr bwMode="auto">
          <a:xfrm>
            <a:off x="4541392" y="2060216"/>
            <a:ext cx="0" cy="4345517"/>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cxnSp>
        <p:nvCxnSpPr>
          <p:cNvPr id="9266" name="Straight Connector 114">
            <a:extLst>
              <a:ext uri="{FF2B5EF4-FFF2-40B4-BE49-F238E27FC236}">
                <a16:creationId xmlns:a16="http://schemas.microsoft.com/office/drawing/2014/main" id="{BC6A4D54-3A8F-6BF4-37B8-FE9CC064B390}"/>
              </a:ext>
            </a:extLst>
          </p:cNvPr>
          <p:cNvCxnSpPr>
            <a:cxnSpLocks noChangeShapeType="1"/>
          </p:cNvCxnSpPr>
          <p:nvPr/>
        </p:nvCxnSpPr>
        <p:spPr bwMode="auto">
          <a:xfrm flipH="1">
            <a:off x="9954684" y="2351618"/>
            <a:ext cx="33867" cy="4176183"/>
          </a:xfrm>
          <a:prstGeom prst="line">
            <a:avLst/>
          </a:prstGeom>
          <a:noFill/>
          <a:ln w="28575" algn="ctr">
            <a:solidFill>
              <a:schemeClr val="accent4">
                <a:lumMod val="40000"/>
                <a:lumOff val="60000"/>
              </a:schemeClr>
            </a:solidFill>
            <a:round/>
            <a:headEnd/>
            <a:tailEnd/>
          </a:ln>
        </p:spPr>
      </p:cxnSp>
      <p:cxnSp>
        <p:nvCxnSpPr>
          <p:cNvPr id="9273" name="Straight Connector 114">
            <a:extLst>
              <a:ext uri="{FF2B5EF4-FFF2-40B4-BE49-F238E27FC236}">
                <a16:creationId xmlns:a16="http://schemas.microsoft.com/office/drawing/2014/main" id="{3696AABC-F58B-8F2B-0A87-5C1A913E83A7}"/>
              </a:ext>
            </a:extLst>
          </p:cNvPr>
          <p:cNvCxnSpPr>
            <a:cxnSpLocks noChangeShapeType="1"/>
          </p:cNvCxnSpPr>
          <p:nvPr/>
        </p:nvCxnSpPr>
        <p:spPr bwMode="auto">
          <a:xfrm flipH="1">
            <a:off x="6356351" y="2298701"/>
            <a:ext cx="6349" cy="4178300"/>
          </a:xfrm>
          <a:prstGeom prst="line">
            <a:avLst/>
          </a:prstGeom>
          <a:noFill/>
          <a:ln w="28575" algn="ctr">
            <a:solidFill>
              <a:schemeClr val="accent4">
                <a:lumMod val="40000"/>
                <a:lumOff val="60000"/>
              </a:schemeClr>
            </a:solidFill>
            <a:round/>
            <a:headEnd/>
            <a:tailEnd/>
          </a:ln>
        </p:spPr>
      </p:cxnSp>
      <p:cxnSp>
        <p:nvCxnSpPr>
          <p:cNvPr id="9298" name="Straight Connector 114">
            <a:extLst>
              <a:ext uri="{FF2B5EF4-FFF2-40B4-BE49-F238E27FC236}">
                <a16:creationId xmlns:a16="http://schemas.microsoft.com/office/drawing/2014/main" id="{6B42B71A-3E27-01FB-4AD7-7B386E39105E}"/>
              </a:ext>
            </a:extLst>
          </p:cNvPr>
          <p:cNvCxnSpPr>
            <a:cxnSpLocks noChangeShapeType="1"/>
          </p:cNvCxnSpPr>
          <p:nvPr/>
        </p:nvCxnSpPr>
        <p:spPr bwMode="auto">
          <a:xfrm flipH="1">
            <a:off x="2713567" y="2300818"/>
            <a:ext cx="10584" cy="4176183"/>
          </a:xfrm>
          <a:prstGeom prst="line">
            <a:avLst/>
          </a:prstGeom>
          <a:noFill/>
          <a:ln w="28575" algn="ctr">
            <a:solidFill>
              <a:schemeClr val="accent4">
                <a:lumMod val="40000"/>
                <a:lumOff val="60000"/>
              </a:schemeClr>
            </a:solidFill>
            <a:round/>
            <a:headEnd/>
            <a:tailEnd/>
          </a:ln>
        </p:spPr>
      </p:cxnSp>
      <p:sp>
        <p:nvSpPr>
          <p:cNvPr id="10" name="Title 1">
            <a:extLst>
              <a:ext uri="{FF2B5EF4-FFF2-40B4-BE49-F238E27FC236}">
                <a16:creationId xmlns:a16="http://schemas.microsoft.com/office/drawing/2014/main" id="{D0A2261C-DFA1-69AF-6015-50D28040830F}"/>
              </a:ext>
            </a:extLst>
          </p:cNvPr>
          <p:cNvSpPr txBox="1">
            <a:spLocks/>
          </p:cNvSpPr>
          <p:nvPr/>
        </p:nvSpPr>
        <p:spPr bwMode="auto">
          <a:xfrm>
            <a:off x="535711" y="131920"/>
            <a:ext cx="9522691" cy="518248"/>
          </a:xfrm>
          <a:prstGeom prst="rect">
            <a:avLst/>
          </a:prstGeom>
          <a:noFill/>
          <a:ln>
            <a:noFill/>
          </a:ln>
        </p:spPr>
        <p:txBody>
          <a:bodyPr lIns="121907" tIns="60953" rIns="121907" bIns="60953" anchor="ctr">
            <a:scene3d>
              <a:camera prst="orthographicFront"/>
              <a:lightRig rig="soft" dir="t">
                <a:rot lat="0" lon="0" rev="15600000"/>
              </a:lightRig>
            </a:scene3d>
            <a:sp3d extrusionH="57150" prstMaterial="softEdge">
              <a:bevelT w="25400" h="38100"/>
            </a:sp3d>
          </a:bodyPr>
          <a:lstStyle/>
          <a:p>
            <a:pPr algn="ctr">
              <a:defRPr/>
            </a:pPr>
            <a:r>
              <a:rPr lang="en-GB" sz="3200" kern="0" dirty="0">
                <a:latin typeface="Montserrat" panose="00000500000000000000" pitchFamily="50" charset="0"/>
                <a:ea typeface="ＭＳ Ｐゴシック" charset="0"/>
                <a:cs typeface="ＭＳ Ｐゴシック" charset="0"/>
              </a:rPr>
              <a:t>Release 19 timeline</a:t>
            </a:r>
            <a:endParaRPr lang="en-US" sz="2667" kern="0" dirty="0">
              <a:latin typeface="Montserrat" panose="00000500000000000000" pitchFamily="50" charset="0"/>
              <a:ea typeface="ＭＳ Ｐゴシック" charset="0"/>
              <a:cs typeface="ＭＳ Ｐゴシック" charset="0"/>
            </a:endParaRPr>
          </a:p>
        </p:txBody>
      </p:sp>
      <p:sp>
        <p:nvSpPr>
          <p:cNvPr id="17419" name="TextBox 86">
            <a:extLst>
              <a:ext uri="{FF2B5EF4-FFF2-40B4-BE49-F238E27FC236}">
                <a16:creationId xmlns:a16="http://schemas.microsoft.com/office/drawing/2014/main" id="{245798B2-D6F1-60A4-3D80-300F4CB65CC8}"/>
              </a:ext>
            </a:extLst>
          </p:cNvPr>
          <p:cNvSpPr txBox="1">
            <a:spLocks noChangeArrowheads="1"/>
          </p:cNvSpPr>
          <p:nvPr/>
        </p:nvSpPr>
        <p:spPr bwMode="auto">
          <a:xfrm>
            <a:off x="1746643" y="1621367"/>
            <a:ext cx="43313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#101</a:t>
            </a:r>
          </a:p>
        </p:txBody>
      </p:sp>
      <p:cxnSp>
        <p:nvCxnSpPr>
          <p:cNvPr id="9263" name="Straight Connector 115">
            <a:extLst>
              <a:ext uri="{FF2B5EF4-FFF2-40B4-BE49-F238E27FC236}">
                <a16:creationId xmlns:a16="http://schemas.microsoft.com/office/drawing/2014/main" id="{117CFB1F-475B-5927-BC70-15C97820E336}"/>
              </a:ext>
            </a:extLst>
          </p:cNvPr>
          <p:cNvCxnSpPr>
            <a:cxnSpLocks noChangeShapeType="1"/>
          </p:cNvCxnSpPr>
          <p:nvPr/>
        </p:nvCxnSpPr>
        <p:spPr bwMode="auto">
          <a:xfrm>
            <a:off x="3621618" y="2351618"/>
            <a:ext cx="12700" cy="4176183"/>
          </a:xfrm>
          <a:prstGeom prst="line">
            <a:avLst/>
          </a:prstGeom>
          <a:noFill/>
          <a:ln w="9525" algn="ctr">
            <a:solidFill>
              <a:schemeClr val="accent4">
                <a:lumMod val="40000"/>
                <a:lumOff val="60000"/>
              </a:schemeClr>
            </a:solidFill>
            <a:prstDash val="dash"/>
            <a:round/>
            <a:headEnd/>
            <a:tailEnd/>
          </a:ln>
        </p:spPr>
      </p:cxnSp>
      <p:cxnSp>
        <p:nvCxnSpPr>
          <p:cNvPr id="9264" name="Straight Connector 114">
            <a:extLst>
              <a:ext uri="{FF2B5EF4-FFF2-40B4-BE49-F238E27FC236}">
                <a16:creationId xmlns:a16="http://schemas.microsoft.com/office/drawing/2014/main" id="{AC4C9168-CF6A-4857-C981-50630E7F8232}"/>
              </a:ext>
            </a:extLst>
          </p:cNvPr>
          <p:cNvCxnSpPr>
            <a:cxnSpLocks noChangeShapeType="1"/>
          </p:cNvCxnSpPr>
          <p:nvPr/>
        </p:nvCxnSpPr>
        <p:spPr bwMode="auto">
          <a:xfrm>
            <a:off x="391584" y="2383368"/>
            <a:ext cx="0" cy="4144433"/>
          </a:xfrm>
          <a:prstGeom prst="line">
            <a:avLst/>
          </a:prstGeom>
          <a:noFill/>
          <a:ln w="9525" algn="ctr">
            <a:solidFill>
              <a:schemeClr val="accent4">
                <a:lumMod val="40000"/>
                <a:lumOff val="60000"/>
              </a:schemeClr>
            </a:solidFill>
            <a:prstDash val="dash"/>
            <a:round/>
            <a:headEnd/>
            <a:tailEnd/>
          </a:ln>
        </p:spPr>
      </p:cxnSp>
      <p:cxnSp>
        <p:nvCxnSpPr>
          <p:cNvPr id="9267" name="Straight Connector 114">
            <a:extLst>
              <a:ext uri="{FF2B5EF4-FFF2-40B4-BE49-F238E27FC236}">
                <a16:creationId xmlns:a16="http://schemas.microsoft.com/office/drawing/2014/main" id="{C3887937-F6CB-80A7-E1E6-794CC9EFEDD2}"/>
              </a:ext>
            </a:extLst>
          </p:cNvPr>
          <p:cNvCxnSpPr>
            <a:cxnSpLocks noChangeShapeType="1"/>
          </p:cNvCxnSpPr>
          <p:nvPr/>
        </p:nvCxnSpPr>
        <p:spPr bwMode="auto">
          <a:xfrm flipH="1">
            <a:off x="10716684" y="2351618"/>
            <a:ext cx="42333" cy="4125383"/>
          </a:xfrm>
          <a:prstGeom prst="line">
            <a:avLst/>
          </a:prstGeom>
          <a:noFill/>
          <a:ln w="9525" algn="ctr">
            <a:solidFill>
              <a:schemeClr val="accent4">
                <a:lumMod val="40000"/>
                <a:lumOff val="60000"/>
              </a:schemeClr>
            </a:solidFill>
            <a:prstDash val="dash"/>
            <a:round/>
            <a:headEnd/>
            <a:tailEnd/>
          </a:ln>
        </p:spPr>
      </p:cxnSp>
      <p:cxnSp>
        <p:nvCxnSpPr>
          <p:cNvPr id="9268" name="Straight Connector 114">
            <a:extLst>
              <a:ext uri="{FF2B5EF4-FFF2-40B4-BE49-F238E27FC236}">
                <a16:creationId xmlns:a16="http://schemas.microsoft.com/office/drawing/2014/main" id="{2680C462-8275-5EC6-97DB-E5DE4EA28FCC}"/>
              </a:ext>
            </a:extLst>
          </p:cNvPr>
          <p:cNvCxnSpPr>
            <a:cxnSpLocks noChangeShapeType="1"/>
          </p:cNvCxnSpPr>
          <p:nvPr/>
        </p:nvCxnSpPr>
        <p:spPr bwMode="auto">
          <a:xfrm>
            <a:off x="9101667" y="2351618"/>
            <a:ext cx="2117" cy="4176183"/>
          </a:xfrm>
          <a:prstGeom prst="line">
            <a:avLst/>
          </a:prstGeom>
          <a:noFill/>
          <a:ln w="9525" algn="ctr">
            <a:solidFill>
              <a:schemeClr val="accent4">
                <a:lumMod val="40000"/>
                <a:lumOff val="60000"/>
              </a:schemeClr>
            </a:solidFill>
            <a:prstDash val="dash"/>
            <a:round/>
            <a:headEnd/>
            <a:tailEnd/>
          </a:ln>
        </p:spPr>
      </p:cxnSp>
      <p:cxnSp>
        <p:nvCxnSpPr>
          <p:cNvPr id="9269" name="Straight Connector 114">
            <a:extLst>
              <a:ext uri="{FF2B5EF4-FFF2-40B4-BE49-F238E27FC236}">
                <a16:creationId xmlns:a16="http://schemas.microsoft.com/office/drawing/2014/main" id="{ED118BB1-8606-9020-5D9E-4D50817F1F76}"/>
              </a:ext>
            </a:extLst>
          </p:cNvPr>
          <p:cNvCxnSpPr>
            <a:cxnSpLocks noChangeShapeType="1"/>
          </p:cNvCxnSpPr>
          <p:nvPr/>
        </p:nvCxnSpPr>
        <p:spPr bwMode="auto">
          <a:xfrm>
            <a:off x="7245351" y="2298701"/>
            <a:ext cx="0" cy="4229100"/>
          </a:xfrm>
          <a:prstGeom prst="line">
            <a:avLst/>
          </a:prstGeom>
          <a:noFill/>
          <a:ln w="9525" algn="ctr">
            <a:solidFill>
              <a:schemeClr val="accent4">
                <a:lumMod val="40000"/>
                <a:lumOff val="60000"/>
              </a:schemeClr>
            </a:solidFill>
            <a:prstDash val="dash"/>
            <a:round/>
            <a:headEnd/>
            <a:tailEnd/>
          </a:ln>
        </p:spPr>
      </p:cxnSp>
      <p:cxnSp>
        <p:nvCxnSpPr>
          <p:cNvPr id="9270" name="Straight Connector 114">
            <a:extLst>
              <a:ext uri="{FF2B5EF4-FFF2-40B4-BE49-F238E27FC236}">
                <a16:creationId xmlns:a16="http://schemas.microsoft.com/office/drawing/2014/main" id="{A9147445-A40E-E5E8-5B96-4AB11A90F320}"/>
              </a:ext>
            </a:extLst>
          </p:cNvPr>
          <p:cNvCxnSpPr>
            <a:cxnSpLocks noChangeShapeType="1"/>
          </p:cNvCxnSpPr>
          <p:nvPr/>
        </p:nvCxnSpPr>
        <p:spPr bwMode="auto">
          <a:xfrm>
            <a:off x="8174567" y="2351618"/>
            <a:ext cx="0" cy="4176183"/>
          </a:xfrm>
          <a:prstGeom prst="line">
            <a:avLst/>
          </a:prstGeom>
          <a:noFill/>
          <a:ln w="9525" algn="ctr">
            <a:solidFill>
              <a:schemeClr val="accent4">
                <a:lumMod val="40000"/>
                <a:lumOff val="60000"/>
              </a:schemeClr>
            </a:solidFill>
            <a:prstDash val="dash"/>
            <a:round/>
            <a:headEnd/>
            <a:tailEnd/>
          </a:ln>
        </p:spPr>
      </p:cxnSp>
      <p:cxnSp>
        <p:nvCxnSpPr>
          <p:cNvPr id="9271" name="Straight Connector 114">
            <a:extLst>
              <a:ext uri="{FF2B5EF4-FFF2-40B4-BE49-F238E27FC236}">
                <a16:creationId xmlns:a16="http://schemas.microsoft.com/office/drawing/2014/main" id="{24E13D41-8A59-85F9-0480-ECD33B35EDAC}"/>
              </a:ext>
            </a:extLst>
          </p:cNvPr>
          <p:cNvCxnSpPr>
            <a:cxnSpLocks noChangeShapeType="1"/>
          </p:cNvCxnSpPr>
          <p:nvPr/>
        </p:nvCxnSpPr>
        <p:spPr bwMode="auto">
          <a:xfrm flipH="1">
            <a:off x="5564718" y="2351618"/>
            <a:ext cx="4233" cy="4176183"/>
          </a:xfrm>
          <a:prstGeom prst="line">
            <a:avLst/>
          </a:prstGeom>
          <a:noFill/>
          <a:ln w="9525" algn="ctr">
            <a:solidFill>
              <a:schemeClr val="accent4">
                <a:lumMod val="40000"/>
                <a:lumOff val="60000"/>
              </a:schemeClr>
            </a:solidFill>
            <a:prstDash val="dash"/>
            <a:round/>
            <a:headEnd/>
            <a:tailEnd/>
          </a:ln>
        </p:spPr>
      </p:cxnSp>
      <p:cxnSp>
        <p:nvCxnSpPr>
          <p:cNvPr id="9272" name="Straight Connector 114">
            <a:extLst>
              <a:ext uri="{FF2B5EF4-FFF2-40B4-BE49-F238E27FC236}">
                <a16:creationId xmlns:a16="http://schemas.microsoft.com/office/drawing/2014/main" id="{58ABF975-9A8E-AF4E-F748-043212BAFF7E}"/>
              </a:ext>
            </a:extLst>
          </p:cNvPr>
          <p:cNvCxnSpPr>
            <a:cxnSpLocks noChangeShapeType="1"/>
          </p:cNvCxnSpPr>
          <p:nvPr/>
        </p:nvCxnSpPr>
        <p:spPr bwMode="auto">
          <a:xfrm flipH="1">
            <a:off x="4527551" y="2351618"/>
            <a:ext cx="21167" cy="4176183"/>
          </a:xfrm>
          <a:prstGeom prst="line">
            <a:avLst/>
          </a:prstGeom>
          <a:noFill/>
          <a:ln w="9525" algn="ctr">
            <a:solidFill>
              <a:schemeClr val="accent4">
                <a:lumMod val="40000"/>
                <a:lumOff val="60000"/>
              </a:schemeClr>
            </a:solidFill>
            <a:prstDash val="dash"/>
            <a:round/>
            <a:headEnd/>
            <a:tailEnd/>
          </a:ln>
        </p:spPr>
      </p:cxnSp>
      <p:cxnSp>
        <p:nvCxnSpPr>
          <p:cNvPr id="9279" name="Straight Connector 114">
            <a:extLst>
              <a:ext uri="{FF2B5EF4-FFF2-40B4-BE49-F238E27FC236}">
                <a16:creationId xmlns:a16="http://schemas.microsoft.com/office/drawing/2014/main" id="{A696E129-9B7E-662F-E41C-81733BD10279}"/>
              </a:ext>
            </a:extLst>
          </p:cNvPr>
          <p:cNvCxnSpPr>
            <a:cxnSpLocks noChangeShapeType="1"/>
          </p:cNvCxnSpPr>
          <p:nvPr/>
        </p:nvCxnSpPr>
        <p:spPr bwMode="auto">
          <a:xfrm>
            <a:off x="11470218" y="2355851"/>
            <a:ext cx="12700" cy="4171949"/>
          </a:xfrm>
          <a:prstGeom prst="line">
            <a:avLst/>
          </a:prstGeom>
          <a:noFill/>
          <a:ln w="9525" algn="ctr">
            <a:solidFill>
              <a:schemeClr val="accent4">
                <a:lumMod val="40000"/>
                <a:lumOff val="60000"/>
              </a:schemeClr>
            </a:solidFill>
            <a:prstDash val="dash"/>
            <a:round/>
            <a:headEnd/>
            <a:tailEnd/>
          </a:ln>
        </p:spPr>
      </p:cxnSp>
      <p:sp>
        <p:nvSpPr>
          <p:cNvPr id="9256" name="TextBox 1">
            <a:extLst>
              <a:ext uri="{FF2B5EF4-FFF2-40B4-BE49-F238E27FC236}">
                <a16:creationId xmlns:a16="http://schemas.microsoft.com/office/drawing/2014/main" id="{41F2BCA0-D483-2431-1FF6-32B379B1F64D}"/>
              </a:ext>
            </a:extLst>
          </p:cNvPr>
          <p:cNvSpPr txBox="1">
            <a:spLocks noChangeArrowheads="1"/>
          </p:cNvSpPr>
          <p:nvPr/>
        </p:nvSpPr>
        <p:spPr bwMode="auto">
          <a:xfrm>
            <a:off x="71926" y="6521699"/>
            <a:ext cx="1755609" cy="194990"/>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667" b="1" dirty="0">
                <a:latin typeface="Montserrat" panose="00000500000000000000" pitchFamily="50" charset="0"/>
              </a:rPr>
              <a:t>Note</a:t>
            </a:r>
            <a:r>
              <a:rPr lang="en-GB" altLang="en-US" sz="667" dirty="0">
                <a:latin typeface="Montserrat" panose="00000500000000000000" pitchFamily="50" charset="0"/>
              </a:rPr>
              <a:t>: All starting dates are indicative</a:t>
            </a:r>
          </a:p>
        </p:txBody>
      </p:sp>
      <p:sp>
        <p:nvSpPr>
          <p:cNvPr id="17431" name="TextBox 86">
            <a:extLst>
              <a:ext uri="{FF2B5EF4-FFF2-40B4-BE49-F238E27FC236}">
                <a16:creationId xmlns:a16="http://schemas.microsoft.com/office/drawing/2014/main" id="{FAFF8A7E-2F10-BB52-90A5-64E7AADA40D3}"/>
              </a:ext>
            </a:extLst>
          </p:cNvPr>
          <p:cNvSpPr txBox="1">
            <a:spLocks noChangeArrowheads="1"/>
          </p:cNvSpPr>
          <p:nvPr/>
        </p:nvSpPr>
        <p:spPr bwMode="auto">
          <a:xfrm>
            <a:off x="2537896" y="1621367"/>
            <a:ext cx="45717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#102</a:t>
            </a:r>
            <a:endParaRPr lang="en-GB" altLang="en-US" sz="533">
              <a:latin typeface="Montserrat" panose="00000500000000000000" pitchFamily="2" charset="0"/>
            </a:endParaRPr>
          </a:p>
        </p:txBody>
      </p:sp>
      <p:sp>
        <p:nvSpPr>
          <p:cNvPr id="17432" name="TextBox 86">
            <a:extLst>
              <a:ext uri="{FF2B5EF4-FFF2-40B4-BE49-F238E27FC236}">
                <a16:creationId xmlns:a16="http://schemas.microsoft.com/office/drawing/2014/main" id="{F1946500-C1AC-CDB0-F620-48601A05DE06}"/>
              </a:ext>
            </a:extLst>
          </p:cNvPr>
          <p:cNvSpPr txBox="1">
            <a:spLocks noChangeArrowheads="1"/>
          </p:cNvSpPr>
          <p:nvPr/>
        </p:nvSpPr>
        <p:spPr bwMode="auto">
          <a:xfrm>
            <a:off x="3444888" y="1621367"/>
            <a:ext cx="45717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#103</a:t>
            </a:r>
            <a:endParaRPr lang="en-GB" altLang="en-US" sz="533">
              <a:latin typeface="Montserrat" panose="00000500000000000000" pitchFamily="2" charset="0"/>
            </a:endParaRPr>
          </a:p>
        </p:txBody>
      </p:sp>
      <p:sp>
        <p:nvSpPr>
          <p:cNvPr id="17433" name="TextBox 86">
            <a:extLst>
              <a:ext uri="{FF2B5EF4-FFF2-40B4-BE49-F238E27FC236}">
                <a16:creationId xmlns:a16="http://schemas.microsoft.com/office/drawing/2014/main" id="{9786C7E0-01B4-DD1B-595D-B0790A58F1BA}"/>
              </a:ext>
            </a:extLst>
          </p:cNvPr>
          <p:cNvSpPr txBox="1">
            <a:spLocks noChangeArrowheads="1"/>
          </p:cNvSpPr>
          <p:nvPr/>
        </p:nvSpPr>
        <p:spPr bwMode="auto">
          <a:xfrm>
            <a:off x="4363202" y="1621367"/>
            <a:ext cx="46839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#104</a:t>
            </a:r>
            <a:endParaRPr lang="en-GB" altLang="en-US" sz="533">
              <a:latin typeface="Montserrat" panose="00000500000000000000" pitchFamily="2" charset="0"/>
            </a:endParaRPr>
          </a:p>
        </p:txBody>
      </p:sp>
      <p:sp>
        <p:nvSpPr>
          <p:cNvPr id="17434" name="TextBox 86">
            <a:extLst>
              <a:ext uri="{FF2B5EF4-FFF2-40B4-BE49-F238E27FC236}">
                <a16:creationId xmlns:a16="http://schemas.microsoft.com/office/drawing/2014/main" id="{F5DAD881-9D27-70A3-8113-5D51C351C921}"/>
              </a:ext>
            </a:extLst>
          </p:cNvPr>
          <p:cNvSpPr txBox="1">
            <a:spLocks noChangeArrowheads="1"/>
          </p:cNvSpPr>
          <p:nvPr/>
        </p:nvSpPr>
        <p:spPr bwMode="auto">
          <a:xfrm>
            <a:off x="5403863" y="1621367"/>
            <a:ext cx="45717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#105</a:t>
            </a:r>
            <a:endParaRPr lang="en-GB" altLang="en-US" sz="533">
              <a:latin typeface="Montserrat" panose="00000500000000000000" pitchFamily="2" charset="0"/>
            </a:endParaRPr>
          </a:p>
        </p:txBody>
      </p:sp>
      <p:sp>
        <p:nvSpPr>
          <p:cNvPr id="17435" name="TextBox 86">
            <a:extLst>
              <a:ext uri="{FF2B5EF4-FFF2-40B4-BE49-F238E27FC236}">
                <a16:creationId xmlns:a16="http://schemas.microsoft.com/office/drawing/2014/main" id="{84C8EE69-9AB4-6EED-7640-E16CCBF5BDAF}"/>
              </a:ext>
            </a:extLst>
          </p:cNvPr>
          <p:cNvSpPr txBox="1">
            <a:spLocks noChangeArrowheads="1"/>
          </p:cNvSpPr>
          <p:nvPr/>
        </p:nvSpPr>
        <p:spPr bwMode="auto">
          <a:xfrm>
            <a:off x="6105250" y="1621367"/>
            <a:ext cx="461985"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#106</a:t>
            </a:r>
            <a:endParaRPr lang="en-GB" altLang="en-US" sz="533">
              <a:latin typeface="Montserrat" panose="00000500000000000000" pitchFamily="2" charset="0"/>
            </a:endParaRPr>
          </a:p>
        </p:txBody>
      </p:sp>
      <p:sp>
        <p:nvSpPr>
          <p:cNvPr id="17436" name="TextBox 86">
            <a:extLst>
              <a:ext uri="{FF2B5EF4-FFF2-40B4-BE49-F238E27FC236}">
                <a16:creationId xmlns:a16="http://schemas.microsoft.com/office/drawing/2014/main" id="{CB19F488-8D05-D1EA-5FC6-13D3971BDE2E}"/>
              </a:ext>
            </a:extLst>
          </p:cNvPr>
          <p:cNvSpPr txBox="1">
            <a:spLocks noChangeArrowheads="1"/>
          </p:cNvSpPr>
          <p:nvPr/>
        </p:nvSpPr>
        <p:spPr bwMode="auto">
          <a:xfrm>
            <a:off x="7021510" y="1621367"/>
            <a:ext cx="46038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#107</a:t>
            </a:r>
            <a:endParaRPr lang="en-GB" altLang="en-US" sz="533">
              <a:latin typeface="Montserrat" panose="00000500000000000000" pitchFamily="2" charset="0"/>
            </a:endParaRPr>
          </a:p>
        </p:txBody>
      </p:sp>
      <p:sp>
        <p:nvSpPr>
          <p:cNvPr id="17437" name="TextBox 86">
            <a:extLst>
              <a:ext uri="{FF2B5EF4-FFF2-40B4-BE49-F238E27FC236}">
                <a16:creationId xmlns:a16="http://schemas.microsoft.com/office/drawing/2014/main" id="{B4FD9998-EE31-6D24-9CB5-67FEBB2E135B}"/>
              </a:ext>
            </a:extLst>
          </p:cNvPr>
          <p:cNvSpPr txBox="1">
            <a:spLocks noChangeArrowheads="1"/>
          </p:cNvSpPr>
          <p:nvPr/>
        </p:nvSpPr>
        <p:spPr bwMode="auto">
          <a:xfrm>
            <a:off x="7941171" y="1621367"/>
            <a:ext cx="466794"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#108</a:t>
            </a:r>
            <a:endParaRPr lang="en-GB" altLang="en-US" sz="533">
              <a:latin typeface="Montserrat" panose="00000500000000000000" pitchFamily="2" charset="0"/>
            </a:endParaRPr>
          </a:p>
        </p:txBody>
      </p:sp>
      <p:sp>
        <p:nvSpPr>
          <p:cNvPr id="17438" name="TextBox 86">
            <a:extLst>
              <a:ext uri="{FF2B5EF4-FFF2-40B4-BE49-F238E27FC236}">
                <a16:creationId xmlns:a16="http://schemas.microsoft.com/office/drawing/2014/main" id="{1F2EAD76-2508-D8C9-C76C-05A05EB34ED3}"/>
              </a:ext>
            </a:extLst>
          </p:cNvPr>
          <p:cNvSpPr txBox="1">
            <a:spLocks noChangeArrowheads="1"/>
          </p:cNvSpPr>
          <p:nvPr/>
        </p:nvSpPr>
        <p:spPr bwMode="auto">
          <a:xfrm>
            <a:off x="8915125" y="1621367"/>
            <a:ext cx="461985"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#109</a:t>
            </a:r>
            <a:endParaRPr lang="en-GB" altLang="en-US" sz="533">
              <a:latin typeface="Montserrat" panose="00000500000000000000" pitchFamily="2" charset="0"/>
            </a:endParaRPr>
          </a:p>
        </p:txBody>
      </p:sp>
      <p:sp>
        <p:nvSpPr>
          <p:cNvPr id="17439" name="TextBox 86">
            <a:extLst>
              <a:ext uri="{FF2B5EF4-FFF2-40B4-BE49-F238E27FC236}">
                <a16:creationId xmlns:a16="http://schemas.microsoft.com/office/drawing/2014/main" id="{E21F6AF5-8B5D-E901-B9CC-2DA816C4DA26}"/>
              </a:ext>
            </a:extLst>
          </p:cNvPr>
          <p:cNvSpPr txBox="1">
            <a:spLocks noChangeArrowheads="1"/>
          </p:cNvSpPr>
          <p:nvPr/>
        </p:nvSpPr>
        <p:spPr bwMode="auto">
          <a:xfrm>
            <a:off x="9794210" y="1621367"/>
            <a:ext cx="43313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#110</a:t>
            </a:r>
            <a:endParaRPr lang="en-GB" altLang="en-US" sz="533">
              <a:latin typeface="Montserrat" panose="00000500000000000000" pitchFamily="2" charset="0"/>
            </a:endParaRPr>
          </a:p>
        </p:txBody>
      </p:sp>
      <p:sp>
        <p:nvSpPr>
          <p:cNvPr id="17440" name="TextBox 86">
            <a:extLst>
              <a:ext uri="{FF2B5EF4-FFF2-40B4-BE49-F238E27FC236}">
                <a16:creationId xmlns:a16="http://schemas.microsoft.com/office/drawing/2014/main" id="{CDA36EE8-535B-CF37-D4E7-4EE340463402}"/>
              </a:ext>
            </a:extLst>
          </p:cNvPr>
          <p:cNvSpPr txBox="1">
            <a:spLocks noChangeArrowheads="1"/>
          </p:cNvSpPr>
          <p:nvPr/>
        </p:nvSpPr>
        <p:spPr bwMode="auto">
          <a:xfrm>
            <a:off x="10543151" y="1621367"/>
            <a:ext cx="39786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#111</a:t>
            </a:r>
            <a:endParaRPr lang="en-GB" altLang="en-US" sz="533">
              <a:latin typeface="Montserrat" panose="00000500000000000000" pitchFamily="2" charset="0"/>
            </a:endParaRPr>
          </a:p>
        </p:txBody>
      </p:sp>
      <p:sp>
        <p:nvSpPr>
          <p:cNvPr id="17441" name="TextBox 86">
            <a:extLst>
              <a:ext uri="{FF2B5EF4-FFF2-40B4-BE49-F238E27FC236}">
                <a16:creationId xmlns:a16="http://schemas.microsoft.com/office/drawing/2014/main" id="{9AC951F1-4A15-4F44-965F-29BF1EF4E68F}"/>
              </a:ext>
            </a:extLst>
          </p:cNvPr>
          <p:cNvSpPr txBox="1">
            <a:spLocks noChangeArrowheads="1"/>
          </p:cNvSpPr>
          <p:nvPr/>
        </p:nvSpPr>
        <p:spPr bwMode="auto">
          <a:xfrm>
            <a:off x="11296305" y="1621367"/>
            <a:ext cx="42191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#112</a:t>
            </a:r>
            <a:endParaRPr lang="en-GB" altLang="en-US" sz="533">
              <a:latin typeface="Montserrat" panose="00000500000000000000" pitchFamily="2" charset="0"/>
            </a:endParaRPr>
          </a:p>
        </p:txBody>
      </p:sp>
      <p:sp>
        <p:nvSpPr>
          <p:cNvPr id="17442" name="TextBox 86">
            <a:extLst>
              <a:ext uri="{FF2B5EF4-FFF2-40B4-BE49-F238E27FC236}">
                <a16:creationId xmlns:a16="http://schemas.microsoft.com/office/drawing/2014/main" id="{55AF9E7C-5FDF-4925-9028-EC66C83D07FC}"/>
              </a:ext>
            </a:extLst>
          </p:cNvPr>
          <p:cNvSpPr txBox="1">
            <a:spLocks noChangeArrowheads="1"/>
          </p:cNvSpPr>
          <p:nvPr/>
        </p:nvSpPr>
        <p:spPr bwMode="auto">
          <a:xfrm>
            <a:off x="225655" y="1621367"/>
            <a:ext cx="41229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#99</a:t>
            </a:r>
            <a:endParaRPr lang="en-GB" altLang="en-US" sz="533">
              <a:latin typeface="Montserrat" panose="00000500000000000000" pitchFamily="2" charset="0"/>
            </a:endParaRPr>
          </a:p>
        </p:txBody>
      </p:sp>
      <p:sp>
        <p:nvSpPr>
          <p:cNvPr id="17443" name="Chevron 60">
            <a:extLst>
              <a:ext uri="{FF2B5EF4-FFF2-40B4-BE49-F238E27FC236}">
                <a16:creationId xmlns:a16="http://schemas.microsoft.com/office/drawing/2014/main" id="{BB66ABFF-E7A4-600C-DCA5-68545E89AAF5}"/>
              </a:ext>
            </a:extLst>
          </p:cNvPr>
          <p:cNvSpPr>
            <a:spLocks noChangeArrowheads="1"/>
          </p:cNvSpPr>
          <p:nvPr/>
        </p:nvSpPr>
        <p:spPr bwMode="auto">
          <a:xfrm>
            <a:off x="2529418" y="2813052"/>
            <a:ext cx="1102783" cy="374649"/>
          </a:xfrm>
          <a:prstGeom prst="chevron">
            <a:avLst>
              <a:gd name="adj" fmla="val 50080"/>
            </a:avLst>
          </a:prstGeom>
          <a:solidFill>
            <a:srgbClr val="006600">
              <a:alpha val="30196"/>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800">
                <a:latin typeface="Montserrat" panose="00000500000000000000" pitchFamily="2" charset="0"/>
                <a:cs typeface="Arial" panose="020B0604020202020204" pitchFamily="34" charset="0"/>
              </a:rPr>
              <a:t>RAN4 </a:t>
            </a:r>
          </a:p>
          <a:p>
            <a:pPr algn="ctr"/>
            <a:r>
              <a:rPr lang="fr-FR" altLang="en-US" sz="800">
                <a:latin typeface="Montserrat" panose="00000500000000000000" pitchFamily="2" charset="0"/>
                <a:cs typeface="Arial" panose="020B0604020202020204" pitchFamily="34" charset="0"/>
              </a:rPr>
              <a:t>content def.</a:t>
            </a:r>
          </a:p>
        </p:txBody>
      </p:sp>
      <p:sp>
        <p:nvSpPr>
          <p:cNvPr id="113" name="Chevron 60">
            <a:extLst>
              <a:ext uri="{FF2B5EF4-FFF2-40B4-BE49-F238E27FC236}">
                <a16:creationId xmlns:a16="http://schemas.microsoft.com/office/drawing/2014/main" id="{AE99719A-CD21-3C13-4744-05936387E4C5}"/>
              </a:ext>
            </a:extLst>
          </p:cNvPr>
          <p:cNvSpPr>
            <a:spLocks noChangeArrowheads="1"/>
          </p:cNvSpPr>
          <p:nvPr/>
        </p:nvSpPr>
        <p:spPr bwMode="auto">
          <a:xfrm>
            <a:off x="1449918" y="2813052"/>
            <a:ext cx="1286933" cy="374649"/>
          </a:xfrm>
          <a:prstGeom prst="chevron">
            <a:avLst>
              <a:gd name="adj" fmla="val 49975"/>
            </a:avLst>
          </a:prstGeom>
          <a:gradFill flip="none" rotWithShape="1">
            <a:gsLst>
              <a:gs pos="12000">
                <a:schemeClr val="accent3">
                  <a:lumMod val="40000"/>
                  <a:lumOff val="60000"/>
                </a:schemeClr>
              </a:gs>
              <a:gs pos="60000">
                <a:srgbClr val="92D050"/>
              </a:gs>
              <a:gs pos="83000">
                <a:srgbClr val="92D050"/>
              </a:gs>
              <a:gs pos="100000">
                <a:srgbClr val="92D050"/>
              </a:gs>
            </a:gsLst>
            <a:lin ang="3600000" scaled="0"/>
            <a:tileRect/>
          </a:gradFill>
          <a:ln>
            <a:noFill/>
          </a:ln>
        </p:spPr>
        <p:txBody>
          <a:bodyPr lIns="0" rIns="0"/>
          <a:lstStyle/>
          <a:p>
            <a:pPr algn="ctr">
              <a:defRPr/>
            </a:pPr>
            <a:r>
              <a:rPr lang="fr-FR" altLang="en-US" sz="933" b="1" dirty="0">
                <a:latin typeface="Montserrat" panose="00000500000000000000" pitchFamily="50" charset="0"/>
                <a:cs typeface="Arial" panose="020B0604020202020204" pitchFamily="34" charset="0"/>
              </a:rPr>
              <a:t> </a:t>
            </a:r>
            <a:r>
              <a:rPr lang="fr-FR" altLang="en-US" sz="933" dirty="0">
                <a:latin typeface="Montserrat" panose="00000500000000000000" pitchFamily="50" charset="0"/>
                <a:cs typeface="Arial" panose="020B0604020202020204" pitchFamily="34" charset="0"/>
              </a:rPr>
              <a:t>RAN Content </a:t>
            </a:r>
            <a:r>
              <a:rPr lang="fr-FR" altLang="en-US" sz="933" dirty="0" err="1">
                <a:latin typeface="Montserrat" panose="00000500000000000000" pitchFamily="50" charset="0"/>
                <a:cs typeface="Arial" panose="020B0604020202020204" pitchFamily="34" charset="0"/>
              </a:rPr>
              <a:t>def</a:t>
            </a:r>
            <a:r>
              <a:rPr lang="fr-FR" altLang="en-US" sz="933" dirty="0">
                <a:latin typeface="Montserrat" panose="00000500000000000000" pitchFamily="50" charset="0"/>
                <a:cs typeface="Arial" panose="020B0604020202020204" pitchFamily="34" charset="0"/>
              </a:rPr>
              <a:t>.</a:t>
            </a:r>
          </a:p>
        </p:txBody>
      </p:sp>
      <p:sp>
        <p:nvSpPr>
          <p:cNvPr id="2" name="TextBox 1">
            <a:extLst>
              <a:ext uri="{FF2B5EF4-FFF2-40B4-BE49-F238E27FC236}">
                <a16:creationId xmlns:a16="http://schemas.microsoft.com/office/drawing/2014/main" id="{E3B56143-289B-BF59-FAFB-8C0703A47898}"/>
              </a:ext>
            </a:extLst>
          </p:cNvPr>
          <p:cNvSpPr txBox="1"/>
          <p:nvPr/>
        </p:nvSpPr>
        <p:spPr>
          <a:xfrm>
            <a:off x="4216401" y="1204384"/>
            <a:ext cx="752129"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sp>
        <p:nvSpPr>
          <p:cNvPr id="58" name="TextBox 57">
            <a:extLst>
              <a:ext uri="{FF2B5EF4-FFF2-40B4-BE49-F238E27FC236}">
                <a16:creationId xmlns:a16="http://schemas.microsoft.com/office/drawing/2014/main" id="{FCBE8B50-887E-F0DC-BA2D-1148A726F18B}"/>
              </a:ext>
            </a:extLst>
          </p:cNvPr>
          <p:cNvSpPr txBox="1"/>
          <p:nvPr/>
        </p:nvSpPr>
        <p:spPr>
          <a:xfrm>
            <a:off x="7821085" y="1204384"/>
            <a:ext cx="731290"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sp>
        <p:nvSpPr>
          <p:cNvPr id="17447" name="TextBox 2">
            <a:extLst>
              <a:ext uri="{FF2B5EF4-FFF2-40B4-BE49-F238E27FC236}">
                <a16:creationId xmlns:a16="http://schemas.microsoft.com/office/drawing/2014/main" id="{9D49F941-C33F-C3D4-F37C-EAF6A9758BE3}"/>
              </a:ext>
            </a:extLst>
          </p:cNvPr>
          <p:cNvSpPr txBox="1">
            <a:spLocks noChangeArrowheads="1"/>
          </p:cNvSpPr>
          <p:nvPr/>
        </p:nvSpPr>
        <p:spPr bwMode="auto">
          <a:xfrm>
            <a:off x="1718733" y="1826684"/>
            <a:ext cx="43794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Sep.</a:t>
            </a:r>
          </a:p>
        </p:txBody>
      </p:sp>
      <p:sp>
        <p:nvSpPr>
          <p:cNvPr id="17448" name="TextBox 59">
            <a:extLst>
              <a:ext uri="{FF2B5EF4-FFF2-40B4-BE49-F238E27FC236}">
                <a16:creationId xmlns:a16="http://schemas.microsoft.com/office/drawing/2014/main" id="{14D8C724-F489-782E-99EA-2C6EB89F748F}"/>
              </a:ext>
            </a:extLst>
          </p:cNvPr>
          <p:cNvSpPr txBox="1">
            <a:spLocks noChangeArrowheads="1"/>
          </p:cNvSpPr>
          <p:nvPr/>
        </p:nvSpPr>
        <p:spPr bwMode="auto">
          <a:xfrm>
            <a:off x="3443818" y="1826684"/>
            <a:ext cx="44275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Mar.</a:t>
            </a:r>
          </a:p>
        </p:txBody>
      </p:sp>
      <p:sp>
        <p:nvSpPr>
          <p:cNvPr id="17449" name="TextBox 60">
            <a:extLst>
              <a:ext uri="{FF2B5EF4-FFF2-40B4-BE49-F238E27FC236}">
                <a16:creationId xmlns:a16="http://schemas.microsoft.com/office/drawing/2014/main" id="{6C49C5D7-0139-89C0-5502-FCFE3C310F1E}"/>
              </a:ext>
            </a:extLst>
          </p:cNvPr>
          <p:cNvSpPr txBox="1">
            <a:spLocks noChangeArrowheads="1"/>
          </p:cNvSpPr>
          <p:nvPr/>
        </p:nvSpPr>
        <p:spPr bwMode="auto">
          <a:xfrm>
            <a:off x="10547351" y="1826684"/>
            <a:ext cx="44275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Mar.</a:t>
            </a:r>
          </a:p>
        </p:txBody>
      </p:sp>
      <p:sp>
        <p:nvSpPr>
          <p:cNvPr id="17450" name="TextBox 61">
            <a:extLst>
              <a:ext uri="{FF2B5EF4-FFF2-40B4-BE49-F238E27FC236}">
                <a16:creationId xmlns:a16="http://schemas.microsoft.com/office/drawing/2014/main" id="{534FED17-D641-CF4C-E666-C7A6341CD10E}"/>
              </a:ext>
            </a:extLst>
          </p:cNvPr>
          <p:cNvSpPr txBox="1">
            <a:spLocks noChangeArrowheads="1"/>
          </p:cNvSpPr>
          <p:nvPr/>
        </p:nvSpPr>
        <p:spPr bwMode="auto">
          <a:xfrm>
            <a:off x="6997700" y="1826684"/>
            <a:ext cx="44275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Mar.</a:t>
            </a:r>
          </a:p>
        </p:txBody>
      </p:sp>
      <p:sp>
        <p:nvSpPr>
          <p:cNvPr id="17451" name="TextBox 62">
            <a:extLst>
              <a:ext uri="{FF2B5EF4-FFF2-40B4-BE49-F238E27FC236}">
                <a16:creationId xmlns:a16="http://schemas.microsoft.com/office/drawing/2014/main" id="{E3A59E99-78C6-8212-5403-2D09338DF21F}"/>
              </a:ext>
            </a:extLst>
          </p:cNvPr>
          <p:cNvSpPr txBox="1">
            <a:spLocks noChangeArrowheads="1"/>
          </p:cNvSpPr>
          <p:nvPr/>
        </p:nvSpPr>
        <p:spPr bwMode="auto">
          <a:xfrm>
            <a:off x="4360333" y="1826684"/>
            <a:ext cx="43152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Jun.</a:t>
            </a:r>
          </a:p>
        </p:txBody>
      </p:sp>
      <p:sp>
        <p:nvSpPr>
          <p:cNvPr id="17452" name="TextBox 63">
            <a:extLst>
              <a:ext uri="{FF2B5EF4-FFF2-40B4-BE49-F238E27FC236}">
                <a16:creationId xmlns:a16="http://schemas.microsoft.com/office/drawing/2014/main" id="{34779226-7E27-0FAA-AD9A-3B08060E4730}"/>
              </a:ext>
            </a:extLst>
          </p:cNvPr>
          <p:cNvSpPr txBox="1">
            <a:spLocks noChangeArrowheads="1"/>
          </p:cNvSpPr>
          <p:nvPr/>
        </p:nvSpPr>
        <p:spPr bwMode="auto">
          <a:xfrm>
            <a:off x="7977717" y="1826684"/>
            <a:ext cx="43152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Jun.</a:t>
            </a:r>
          </a:p>
        </p:txBody>
      </p:sp>
      <p:sp>
        <p:nvSpPr>
          <p:cNvPr id="17453" name="TextBox 64">
            <a:extLst>
              <a:ext uri="{FF2B5EF4-FFF2-40B4-BE49-F238E27FC236}">
                <a16:creationId xmlns:a16="http://schemas.microsoft.com/office/drawing/2014/main" id="{94236FFA-0997-C13E-0B96-88F141224322}"/>
              </a:ext>
            </a:extLst>
          </p:cNvPr>
          <p:cNvSpPr txBox="1">
            <a:spLocks noChangeArrowheads="1"/>
          </p:cNvSpPr>
          <p:nvPr/>
        </p:nvSpPr>
        <p:spPr bwMode="auto">
          <a:xfrm>
            <a:off x="11313584" y="1826684"/>
            <a:ext cx="43152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Jun.</a:t>
            </a:r>
          </a:p>
        </p:txBody>
      </p:sp>
      <p:sp>
        <p:nvSpPr>
          <p:cNvPr id="17454" name="TextBox 65">
            <a:extLst>
              <a:ext uri="{FF2B5EF4-FFF2-40B4-BE49-F238E27FC236}">
                <a16:creationId xmlns:a16="http://schemas.microsoft.com/office/drawing/2014/main" id="{F37E2FBC-BA43-FF5C-5F2E-BB0D99F29526}"/>
              </a:ext>
            </a:extLst>
          </p:cNvPr>
          <p:cNvSpPr txBox="1">
            <a:spLocks noChangeArrowheads="1"/>
          </p:cNvSpPr>
          <p:nvPr/>
        </p:nvSpPr>
        <p:spPr bwMode="auto">
          <a:xfrm>
            <a:off x="5393267" y="1826684"/>
            <a:ext cx="43794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Sep.</a:t>
            </a:r>
          </a:p>
        </p:txBody>
      </p:sp>
      <p:sp>
        <p:nvSpPr>
          <p:cNvPr id="17455" name="TextBox 66">
            <a:extLst>
              <a:ext uri="{FF2B5EF4-FFF2-40B4-BE49-F238E27FC236}">
                <a16:creationId xmlns:a16="http://schemas.microsoft.com/office/drawing/2014/main" id="{FB30F2A7-90A3-E3DE-06A0-0317D572539C}"/>
              </a:ext>
            </a:extLst>
          </p:cNvPr>
          <p:cNvSpPr txBox="1">
            <a:spLocks noChangeArrowheads="1"/>
          </p:cNvSpPr>
          <p:nvPr/>
        </p:nvSpPr>
        <p:spPr bwMode="auto">
          <a:xfrm>
            <a:off x="8925984" y="1826684"/>
            <a:ext cx="43794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Sep.</a:t>
            </a:r>
          </a:p>
        </p:txBody>
      </p:sp>
      <p:sp>
        <p:nvSpPr>
          <p:cNvPr id="17456" name="TextBox 67">
            <a:extLst>
              <a:ext uri="{FF2B5EF4-FFF2-40B4-BE49-F238E27FC236}">
                <a16:creationId xmlns:a16="http://schemas.microsoft.com/office/drawing/2014/main" id="{BF39E3B0-A26E-FAE4-A99E-E30F11D523CC}"/>
              </a:ext>
            </a:extLst>
          </p:cNvPr>
          <p:cNvSpPr txBox="1">
            <a:spLocks noChangeArrowheads="1"/>
          </p:cNvSpPr>
          <p:nvPr/>
        </p:nvSpPr>
        <p:spPr bwMode="auto">
          <a:xfrm>
            <a:off x="188384" y="1826684"/>
            <a:ext cx="44275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Mar.</a:t>
            </a:r>
          </a:p>
        </p:txBody>
      </p:sp>
      <p:sp>
        <p:nvSpPr>
          <p:cNvPr id="17457" name="TextBox 69">
            <a:extLst>
              <a:ext uri="{FF2B5EF4-FFF2-40B4-BE49-F238E27FC236}">
                <a16:creationId xmlns:a16="http://schemas.microsoft.com/office/drawing/2014/main" id="{B4B5D527-A10F-9EF4-CB1D-999F87B63633}"/>
              </a:ext>
            </a:extLst>
          </p:cNvPr>
          <p:cNvSpPr txBox="1">
            <a:spLocks noChangeArrowheads="1"/>
          </p:cNvSpPr>
          <p:nvPr/>
        </p:nvSpPr>
        <p:spPr bwMode="auto">
          <a:xfrm>
            <a:off x="2514600" y="1826684"/>
            <a:ext cx="44916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Dec.</a:t>
            </a:r>
          </a:p>
        </p:txBody>
      </p:sp>
      <p:sp>
        <p:nvSpPr>
          <p:cNvPr id="17458" name="TextBox 70">
            <a:extLst>
              <a:ext uri="{FF2B5EF4-FFF2-40B4-BE49-F238E27FC236}">
                <a16:creationId xmlns:a16="http://schemas.microsoft.com/office/drawing/2014/main" id="{14600030-E5AE-6738-F7FE-C1A60CE392DC}"/>
              </a:ext>
            </a:extLst>
          </p:cNvPr>
          <p:cNvSpPr txBox="1">
            <a:spLocks noChangeArrowheads="1"/>
          </p:cNvSpPr>
          <p:nvPr/>
        </p:nvSpPr>
        <p:spPr bwMode="auto">
          <a:xfrm>
            <a:off x="6104467" y="1826684"/>
            <a:ext cx="44916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Dec.</a:t>
            </a:r>
          </a:p>
        </p:txBody>
      </p:sp>
      <p:sp>
        <p:nvSpPr>
          <p:cNvPr id="17459" name="TextBox 71">
            <a:extLst>
              <a:ext uri="{FF2B5EF4-FFF2-40B4-BE49-F238E27FC236}">
                <a16:creationId xmlns:a16="http://schemas.microsoft.com/office/drawing/2014/main" id="{A97B5865-FCE7-1A30-1DEA-4AA01AD3ECF5}"/>
              </a:ext>
            </a:extLst>
          </p:cNvPr>
          <p:cNvSpPr txBox="1">
            <a:spLocks noChangeArrowheads="1"/>
          </p:cNvSpPr>
          <p:nvPr/>
        </p:nvSpPr>
        <p:spPr bwMode="auto">
          <a:xfrm>
            <a:off x="9781117" y="1826684"/>
            <a:ext cx="449162"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Dec.</a:t>
            </a:r>
          </a:p>
        </p:txBody>
      </p:sp>
      <p:sp>
        <p:nvSpPr>
          <p:cNvPr id="92" name="TextBox 91">
            <a:extLst>
              <a:ext uri="{FF2B5EF4-FFF2-40B4-BE49-F238E27FC236}">
                <a16:creationId xmlns:a16="http://schemas.microsoft.com/office/drawing/2014/main" id="{41094D96-4519-A119-6C23-D36327FE7B93}"/>
              </a:ext>
            </a:extLst>
          </p:cNvPr>
          <p:cNvSpPr txBox="1"/>
          <p:nvPr/>
        </p:nvSpPr>
        <p:spPr>
          <a:xfrm>
            <a:off x="11146367" y="1178984"/>
            <a:ext cx="740908"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sp>
        <p:nvSpPr>
          <p:cNvPr id="17462" name="Chevron 79">
            <a:extLst>
              <a:ext uri="{FF2B5EF4-FFF2-40B4-BE49-F238E27FC236}">
                <a16:creationId xmlns:a16="http://schemas.microsoft.com/office/drawing/2014/main" id="{7FBED920-66EE-647E-5A1D-61890EFD337C}"/>
              </a:ext>
            </a:extLst>
          </p:cNvPr>
          <p:cNvSpPr>
            <a:spLocks noChangeArrowheads="1"/>
          </p:cNvSpPr>
          <p:nvPr/>
        </p:nvSpPr>
        <p:spPr bwMode="auto">
          <a:xfrm>
            <a:off x="8824384" y="4686301"/>
            <a:ext cx="1157816" cy="277284"/>
          </a:xfrm>
          <a:prstGeom prst="chevron">
            <a:avLst>
              <a:gd name="adj" fmla="val 50068"/>
            </a:avLst>
          </a:prstGeom>
          <a:solidFill>
            <a:srgbClr val="006600">
              <a:alpha val="2901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33">
                <a:latin typeface="Montserrat" panose="00000500000000000000" pitchFamily="2" charset="0"/>
                <a:cs typeface="Arial" panose="020B0604020202020204" pitchFamily="34" charset="0"/>
              </a:rPr>
              <a:t>RAN4_Perf </a:t>
            </a:r>
            <a:endParaRPr lang="fr-FR" altLang="en-US" sz="667">
              <a:latin typeface="Montserrat" panose="00000500000000000000" pitchFamily="2" charset="0"/>
              <a:cs typeface="Arial" panose="020B0604020202020204" pitchFamily="34" charset="0"/>
            </a:endParaRPr>
          </a:p>
        </p:txBody>
      </p:sp>
      <p:sp>
        <p:nvSpPr>
          <p:cNvPr id="16" name="Chevron 58">
            <a:extLst>
              <a:ext uri="{FF2B5EF4-FFF2-40B4-BE49-F238E27FC236}">
                <a16:creationId xmlns:a16="http://schemas.microsoft.com/office/drawing/2014/main" id="{5C843348-AB8B-EB98-E099-AB29F45FAE77}"/>
              </a:ext>
            </a:extLst>
          </p:cNvPr>
          <p:cNvSpPr/>
          <p:nvPr/>
        </p:nvSpPr>
        <p:spPr bwMode="auto">
          <a:xfrm>
            <a:off x="4013201" y="5018618"/>
            <a:ext cx="5092700" cy="30056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067" dirty="0">
                <a:latin typeface="Montserrat" panose="00000500000000000000" pitchFamily="50" charset="0"/>
                <a:ea typeface="ＭＳ Ｐゴシック" charset="-128"/>
                <a:cs typeface="Arial" pitchFamily="34" charset="0"/>
              </a:rPr>
              <a:t>Stage 3 (CT &amp; SA) </a:t>
            </a:r>
          </a:p>
        </p:txBody>
      </p:sp>
      <p:sp>
        <p:nvSpPr>
          <p:cNvPr id="17" name="Chevron 60">
            <a:extLst>
              <a:ext uri="{FF2B5EF4-FFF2-40B4-BE49-F238E27FC236}">
                <a16:creationId xmlns:a16="http://schemas.microsoft.com/office/drawing/2014/main" id="{17A88905-A9FA-A2BB-A116-53280018334C}"/>
              </a:ext>
            </a:extLst>
          </p:cNvPr>
          <p:cNvSpPr/>
          <p:nvPr/>
        </p:nvSpPr>
        <p:spPr bwMode="auto">
          <a:xfrm>
            <a:off x="2808818" y="4322234"/>
            <a:ext cx="5353049" cy="277284"/>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RAN1</a:t>
            </a:r>
          </a:p>
        </p:txBody>
      </p:sp>
      <p:sp>
        <p:nvSpPr>
          <p:cNvPr id="18" name="Chevron 60">
            <a:extLst>
              <a:ext uri="{FF2B5EF4-FFF2-40B4-BE49-F238E27FC236}">
                <a16:creationId xmlns:a16="http://schemas.microsoft.com/office/drawing/2014/main" id="{6C844825-B87B-FE34-62F5-4EB9818A178E}"/>
              </a:ext>
            </a:extLst>
          </p:cNvPr>
          <p:cNvSpPr/>
          <p:nvPr/>
        </p:nvSpPr>
        <p:spPr bwMode="auto">
          <a:xfrm>
            <a:off x="2180167" y="3937000"/>
            <a:ext cx="4182533"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Stage 2 (SA2, SA6,…) Normative</a:t>
            </a:r>
          </a:p>
        </p:txBody>
      </p:sp>
      <p:sp>
        <p:nvSpPr>
          <p:cNvPr id="22" name="Chevron 60">
            <a:extLst>
              <a:ext uri="{FF2B5EF4-FFF2-40B4-BE49-F238E27FC236}">
                <a16:creationId xmlns:a16="http://schemas.microsoft.com/office/drawing/2014/main" id="{19567EF5-0183-6D10-3220-078DAC35F298}"/>
              </a:ext>
            </a:extLst>
          </p:cNvPr>
          <p:cNvSpPr/>
          <p:nvPr/>
        </p:nvSpPr>
        <p:spPr bwMode="auto">
          <a:xfrm>
            <a:off x="3634318" y="4690534"/>
            <a:ext cx="5353049" cy="277284"/>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 </a:t>
            </a:r>
            <a:r>
              <a:rPr lang="fr-FR" sz="1200" dirty="0" err="1">
                <a:latin typeface="Montserrat" panose="00000500000000000000" pitchFamily="50" charset="0"/>
                <a:ea typeface="ＭＳ Ｐゴシック" charset="-128"/>
                <a:cs typeface="Arial" pitchFamily="34" charset="0"/>
              </a:rPr>
              <a:t>Completion</a:t>
            </a:r>
            <a:r>
              <a:rPr lang="fr-FR" sz="1200" dirty="0">
                <a:latin typeface="Montserrat" panose="00000500000000000000" pitchFamily="50" charset="0"/>
                <a:ea typeface="ＭＳ Ｐゴシック" charset="-128"/>
                <a:cs typeface="Arial" pitchFamily="34" charset="0"/>
              </a:rPr>
              <a:t> (RAN2/3/4core)</a:t>
            </a:r>
          </a:p>
        </p:txBody>
      </p:sp>
      <p:sp>
        <p:nvSpPr>
          <p:cNvPr id="25" name="Chevron 58">
            <a:extLst>
              <a:ext uri="{FF2B5EF4-FFF2-40B4-BE49-F238E27FC236}">
                <a16:creationId xmlns:a16="http://schemas.microsoft.com/office/drawing/2014/main" id="{3A728F7C-B2A9-CF29-C3A2-7F395D4F749F}"/>
              </a:ext>
            </a:extLst>
          </p:cNvPr>
          <p:cNvSpPr/>
          <p:nvPr/>
        </p:nvSpPr>
        <p:spPr bwMode="auto">
          <a:xfrm>
            <a:off x="6769101" y="5431368"/>
            <a:ext cx="3181351" cy="319617"/>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067" dirty="0">
                <a:latin typeface="Montserrat" panose="00000500000000000000" pitchFamily="50" charset="0"/>
                <a:ea typeface="ＭＳ Ｐゴシック" charset="-128"/>
                <a:cs typeface="Arial" pitchFamily="34" charset="0"/>
              </a:rPr>
              <a:t>ASN.1 &amp; Open APIs </a:t>
            </a:r>
          </a:p>
        </p:txBody>
      </p:sp>
      <p:sp>
        <p:nvSpPr>
          <p:cNvPr id="3" name="Chevron 60">
            <a:extLst>
              <a:ext uri="{FF2B5EF4-FFF2-40B4-BE49-F238E27FC236}">
                <a16:creationId xmlns:a16="http://schemas.microsoft.com/office/drawing/2014/main" id="{0A5A3D82-EC9B-3ADE-A805-696272707764}"/>
              </a:ext>
            </a:extLst>
          </p:cNvPr>
          <p:cNvSpPr>
            <a:spLocks noChangeArrowheads="1"/>
          </p:cNvSpPr>
          <p:nvPr/>
        </p:nvSpPr>
        <p:spPr bwMode="auto">
          <a:xfrm>
            <a:off x="1420284" y="3443818"/>
            <a:ext cx="1295400" cy="374649"/>
          </a:xfrm>
          <a:prstGeom prst="chevron">
            <a:avLst>
              <a:gd name="adj" fmla="val 49975"/>
            </a:avLst>
          </a:prstGeom>
          <a:gradFill flip="none" rotWithShape="1">
            <a:gsLst>
              <a:gs pos="12000">
                <a:schemeClr val="bg1"/>
              </a:gs>
              <a:gs pos="60000">
                <a:srgbClr val="31859C"/>
              </a:gs>
              <a:gs pos="83000">
                <a:srgbClr val="31859C"/>
              </a:gs>
              <a:gs pos="100000">
                <a:srgbClr val="31859C"/>
              </a:gs>
            </a:gsLst>
            <a:lin ang="3600000" scaled="0"/>
            <a:tileRect/>
          </a:gradFill>
          <a:ln>
            <a:noFill/>
          </a:ln>
        </p:spPr>
        <p:txBody>
          <a:bodyPr lIns="0" rIns="0"/>
          <a:lstStyle/>
          <a:p>
            <a:pPr algn="ctr">
              <a:defRPr/>
            </a:pPr>
            <a:r>
              <a:rPr lang="fr-FR" altLang="en-US" sz="933" dirty="0">
                <a:latin typeface="Montserrat" panose="00000500000000000000" pitchFamily="50" charset="0"/>
                <a:cs typeface="Arial" panose="020B0604020202020204" pitchFamily="34" charset="0"/>
              </a:rPr>
              <a:t>St.2 Content </a:t>
            </a:r>
            <a:r>
              <a:rPr lang="fr-FR" altLang="en-US" sz="933" dirty="0" err="1">
                <a:latin typeface="Montserrat" panose="00000500000000000000" pitchFamily="50" charset="0"/>
                <a:cs typeface="Arial" panose="020B0604020202020204" pitchFamily="34" charset="0"/>
              </a:rPr>
              <a:t>approval</a:t>
            </a:r>
            <a:endParaRPr lang="fr-FR" altLang="en-US" sz="933" dirty="0">
              <a:latin typeface="Montserrat" panose="00000500000000000000" pitchFamily="50" charset="0"/>
              <a:cs typeface="Arial" panose="020B0604020202020204" pitchFamily="34" charset="0"/>
            </a:endParaRPr>
          </a:p>
        </p:txBody>
      </p:sp>
      <p:sp>
        <p:nvSpPr>
          <p:cNvPr id="17469" name="TextBox 86">
            <a:extLst>
              <a:ext uri="{FF2B5EF4-FFF2-40B4-BE49-F238E27FC236}">
                <a16:creationId xmlns:a16="http://schemas.microsoft.com/office/drawing/2014/main" id="{10E44D0D-576B-A569-BE45-7A9CACFC94F7}"/>
              </a:ext>
            </a:extLst>
          </p:cNvPr>
          <p:cNvSpPr txBox="1">
            <a:spLocks noChangeArrowheads="1"/>
          </p:cNvSpPr>
          <p:nvPr/>
        </p:nvSpPr>
        <p:spPr bwMode="auto">
          <a:xfrm>
            <a:off x="976535" y="1621367"/>
            <a:ext cx="46839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#100</a:t>
            </a:r>
            <a:endParaRPr lang="en-GB" altLang="en-US" sz="533">
              <a:latin typeface="Montserrat" panose="00000500000000000000" pitchFamily="2" charset="0"/>
            </a:endParaRPr>
          </a:p>
        </p:txBody>
      </p:sp>
      <p:sp>
        <p:nvSpPr>
          <p:cNvPr id="17470" name="TextBox 60">
            <a:extLst>
              <a:ext uri="{FF2B5EF4-FFF2-40B4-BE49-F238E27FC236}">
                <a16:creationId xmlns:a16="http://schemas.microsoft.com/office/drawing/2014/main" id="{55D8DEE1-0FC7-4175-1A06-A519082BCC27}"/>
              </a:ext>
            </a:extLst>
          </p:cNvPr>
          <p:cNvSpPr txBox="1">
            <a:spLocks noChangeArrowheads="1"/>
          </p:cNvSpPr>
          <p:nvPr/>
        </p:nvSpPr>
        <p:spPr bwMode="auto">
          <a:xfrm>
            <a:off x="954617" y="1826684"/>
            <a:ext cx="431528"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Jun.</a:t>
            </a:r>
          </a:p>
        </p:txBody>
      </p:sp>
      <p:sp>
        <p:nvSpPr>
          <p:cNvPr id="29" name="TextBox 28">
            <a:extLst>
              <a:ext uri="{FF2B5EF4-FFF2-40B4-BE49-F238E27FC236}">
                <a16:creationId xmlns:a16="http://schemas.microsoft.com/office/drawing/2014/main" id="{D3D686F8-ED82-6617-D806-C4A879336399}"/>
              </a:ext>
            </a:extLst>
          </p:cNvPr>
          <p:cNvSpPr txBox="1"/>
          <p:nvPr/>
        </p:nvSpPr>
        <p:spPr>
          <a:xfrm>
            <a:off x="1204385" y="1208617"/>
            <a:ext cx="729687"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2023</a:t>
            </a:r>
          </a:p>
        </p:txBody>
      </p:sp>
      <p:sp>
        <p:nvSpPr>
          <p:cNvPr id="17472" name="Rectangle 12">
            <a:extLst>
              <a:ext uri="{FF2B5EF4-FFF2-40B4-BE49-F238E27FC236}">
                <a16:creationId xmlns:a16="http://schemas.microsoft.com/office/drawing/2014/main" id="{AAE91857-00D6-80E6-0802-C60E42247EAA}"/>
              </a:ext>
            </a:extLst>
          </p:cNvPr>
          <p:cNvSpPr>
            <a:spLocks noChangeArrowheads="1"/>
          </p:cNvSpPr>
          <p:nvPr/>
        </p:nvSpPr>
        <p:spPr bwMode="auto">
          <a:xfrm>
            <a:off x="3950832" y="6449278"/>
            <a:ext cx="1159933" cy="3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467" dirty="0">
                <a:solidFill>
                  <a:srgbClr val="C00000"/>
                </a:solidFill>
                <a:latin typeface="Montserrat" panose="00000500000000000000" pitchFamily="2" charset="0"/>
              </a:rPr>
              <a:t>Now</a:t>
            </a:r>
          </a:p>
        </p:txBody>
      </p:sp>
      <p:sp>
        <p:nvSpPr>
          <p:cNvPr id="4" name="Chevron 60">
            <a:extLst>
              <a:ext uri="{FF2B5EF4-FFF2-40B4-BE49-F238E27FC236}">
                <a16:creationId xmlns:a16="http://schemas.microsoft.com/office/drawing/2014/main" id="{89868D0B-3FEE-8610-2056-6C3F72FA2E29}"/>
              </a:ext>
            </a:extLst>
          </p:cNvPr>
          <p:cNvSpPr/>
          <p:nvPr/>
        </p:nvSpPr>
        <p:spPr bwMode="auto">
          <a:xfrm>
            <a:off x="1761067" y="2353734"/>
            <a:ext cx="975784"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100%</a:t>
            </a:r>
          </a:p>
        </p:txBody>
      </p:sp>
      <p:sp>
        <p:nvSpPr>
          <p:cNvPr id="14" name="Chevron 60">
            <a:extLst>
              <a:ext uri="{FF2B5EF4-FFF2-40B4-BE49-F238E27FC236}">
                <a16:creationId xmlns:a16="http://schemas.microsoft.com/office/drawing/2014/main" id="{646E7AD7-3632-784D-D102-DC06C0316E17}"/>
              </a:ext>
            </a:extLst>
          </p:cNvPr>
          <p:cNvSpPr/>
          <p:nvPr/>
        </p:nvSpPr>
        <p:spPr bwMode="auto">
          <a:xfrm>
            <a:off x="71967" y="2349500"/>
            <a:ext cx="1860551"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SA1 Stage 1 80%</a:t>
            </a:r>
          </a:p>
        </p:txBody>
      </p:sp>
      <p:sp>
        <p:nvSpPr>
          <p:cNvPr id="17475" name="TextBox 67">
            <a:extLst>
              <a:ext uri="{FF2B5EF4-FFF2-40B4-BE49-F238E27FC236}">
                <a16:creationId xmlns:a16="http://schemas.microsoft.com/office/drawing/2014/main" id="{4D0454FC-8357-F7D4-27A3-7B357ACF2B91}"/>
              </a:ext>
            </a:extLst>
          </p:cNvPr>
          <p:cNvSpPr txBox="1">
            <a:spLocks noChangeArrowheads="1"/>
          </p:cNvSpPr>
          <p:nvPr/>
        </p:nvSpPr>
        <p:spPr bwMode="auto">
          <a:xfrm>
            <a:off x="-29634" y="1422400"/>
            <a:ext cx="47801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TSGs</a:t>
            </a:r>
          </a:p>
        </p:txBody>
      </p:sp>
      <p:sp>
        <p:nvSpPr>
          <p:cNvPr id="17476" name="Diamond 3">
            <a:extLst>
              <a:ext uri="{FF2B5EF4-FFF2-40B4-BE49-F238E27FC236}">
                <a16:creationId xmlns:a16="http://schemas.microsoft.com/office/drawing/2014/main" id="{A5B8E233-3513-86AA-A6D0-A7696191AFE7}"/>
              </a:ext>
            </a:extLst>
          </p:cNvPr>
          <p:cNvSpPr>
            <a:spLocks noChangeArrowheads="1"/>
          </p:cNvSpPr>
          <p:nvPr/>
        </p:nvSpPr>
        <p:spPr bwMode="auto">
          <a:xfrm>
            <a:off x="565151" y="2753784"/>
            <a:ext cx="1195916" cy="522816"/>
          </a:xfrm>
          <a:prstGeom prst="diamond">
            <a:avLst/>
          </a:prstGeom>
          <a:solidFill>
            <a:srgbClr val="92D050"/>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a:endParaRPr lang="en-US" altLang="en-US" sz="800"/>
          </a:p>
        </p:txBody>
      </p:sp>
      <p:sp>
        <p:nvSpPr>
          <p:cNvPr id="17477" name="TextBox 6">
            <a:extLst>
              <a:ext uri="{FF2B5EF4-FFF2-40B4-BE49-F238E27FC236}">
                <a16:creationId xmlns:a16="http://schemas.microsoft.com/office/drawing/2014/main" id="{5FCD5681-5215-0194-22BF-BA9407FA291C}"/>
              </a:ext>
            </a:extLst>
          </p:cNvPr>
          <p:cNvSpPr txBox="1">
            <a:spLocks noChangeArrowheads="1"/>
          </p:cNvSpPr>
          <p:nvPr/>
        </p:nvSpPr>
        <p:spPr bwMode="auto">
          <a:xfrm>
            <a:off x="704851" y="2827867"/>
            <a:ext cx="87841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fr-FR" altLang="en-US" sz="800" b="1">
                <a:solidFill>
                  <a:schemeClr val="bg1"/>
                </a:solidFill>
                <a:latin typeface="Montserrat" panose="00000500000000000000" pitchFamily="2" charset="0"/>
                <a:cs typeface="Arial" panose="020B0604020202020204" pitchFamily="34" charset="0"/>
              </a:rPr>
              <a:t> </a:t>
            </a:r>
            <a:r>
              <a:rPr lang="fr-FR" altLang="en-US" sz="800">
                <a:solidFill>
                  <a:schemeClr val="bg1"/>
                </a:solidFill>
                <a:latin typeface="Montserrat" panose="00000500000000000000" pitchFamily="2" charset="0"/>
                <a:cs typeface="Arial" panose="020B0604020202020204" pitchFamily="34" charset="0"/>
              </a:rPr>
              <a:t>RAN Rel-19 workshop</a:t>
            </a:r>
          </a:p>
        </p:txBody>
      </p:sp>
      <p:sp>
        <p:nvSpPr>
          <p:cNvPr id="17478" name="Diamond 16">
            <a:extLst>
              <a:ext uri="{FF2B5EF4-FFF2-40B4-BE49-F238E27FC236}">
                <a16:creationId xmlns:a16="http://schemas.microsoft.com/office/drawing/2014/main" id="{E93C09B3-60E0-1DFC-83C0-9133ACA46E22}"/>
              </a:ext>
            </a:extLst>
          </p:cNvPr>
          <p:cNvSpPr>
            <a:spLocks noChangeArrowheads="1"/>
          </p:cNvSpPr>
          <p:nvPr/>
        </p:nvSpPr>
        <p:spPr bwMode="auto">
          <a:xfrm>
            <a:off x="535518" y="3363384"/>
            <a:ext cx="1155700" cy="491067"/>
          </a:xfrm>
          <a:prstGeom prst="diamond">
            <a:avLst/>
          </a:prstGeom>
          <a:solidFill>
            <a:srgbClr val="31859C"/>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endParaRPr lang="en-US" altLang="en-US"/>
          </a:p>
        </p:txBody>
      </p:sp>
      <p:sp>
        <p:nvSpPr>
          <p:cNvPr id="17479" name="TextBox 7">
            <a:extLst>
              <a:ext uri="{FF2B5EF4-FFF2-40B4-BE49-F238E27FC236}">
                <a16:creationId xmlns:a16="http://schemas.microsoft.com/office/drawing/2014/main" id="{D966007A-A646-7DD2-DCAA-9A3923679C57}"/>
              </a:ext>
            </a:extLst>
          </p:cNvPr>
          <p:cNvSpPr txBox="1">
            <a:spLocks noChangeArrowheads="1"/>
          </p:cNvSpPr>
          <p:nvPr/>
        </p:nvSpPr>
        <p:spPr bwMode="auto">
          <a:xfrm>
            <a:off x="741178" y="3435351"/>
            <a:ext cx="71686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fr-FR" altLang="en-US" sz="800">
                <a:solidFill>
                  <a:schemeClr val="bg1"/>
                </a:solidFill>
                <a:latin typeface="Montserrat" panose="00000500000000000000" pitchFamily="2" charset="0"/>
                <a:cs typeface="Arial" panose="020B0604020202020204" pitchFamily="34" charset="0"/>
              </a:rPr>
              <a:t>SA Rel-19 </a:t>
            </a:r>
          </a:p>
          <a:p>
            <a:pPr algn="ctr"/>
            <a:r>
              <a:rPr lang="fr-FR" altLang="en-US" sz="800">
                <a:solidFill>
                  <a:schemeClr val="bg1"/>
                </a:solidFill>
                <a:latin typeface="Montserrat" panose="00000500000000000000" pitchFamily="2" charset="0"/>
                <a:cs typeface="Arial" panose="020B0604020202020204" pitchFamily="34" charset="0"/>
              </a:rPr>
              <a:t>Workshop</a:t>
            </a:r>
          </a:p>
        </p:txBody>
      </p:sp>
      <p:cxnSp>
        <p:nvCxnSpPr>
          <p:cNvPr id="5" name="Straight Connector 114">
            <a:extLst>
              <a:ext uri="{FF2B5EF4-FFF2-40B4-BE49-F238E27FC236}">
                <a16:creationId xmlns:a16="http://schemas.microsoft.com/office/drawing/2014/main" id="{D293CFCC-D896-5184-E5C7-45BF2F86B773}"/>
              </a:ext>
            </a:extLst>
          </p:cNvPr>
          <p:cNvCxnSpPr>
            <a:cxnSpLocks noChangeShapeType="1"/>
          </p:cNvCxnSpPr>
          <p:nvPr/>
        </p:nvCxnSpPr>
        <p:spPr bwMode="auto">
          <a:xfrm>
            <a:off x="1162051" y="2254251"/>
            <a:ext cx="16933" cy="4273549"/>
          </a:xfrm>
          <a:prstGeom prst="line">
            <a:avLst/>
          </a:prstGeom>
          <a:noFill/>
          <a:ln w="9525" algn="ctr">
            <a:solidFill>
              <a:schemeClr val="accent3"/>
            </a:solidFill>
            <a:prstDash val="dash"/>
            <a:round/>
            <a:headEnd/>
            <a:tailEnd/>
          </a:ln>
        </p:spPr>
      </p:cxnSp>
      <p:cxnSp>
        <p:nvCxnSpPr>
          <p:cNvPr id="9" name="Straight Connector 114">
            <a:extLst>
              <a:ext uri="{FF2B5EF4-FFF2-40B4-BE49-F238E27FC236}">
                <a16:creationId xmlns:a16="http://schemas.microsoft.com/office/drawing/2014/main" id="{FE3895CB-3E7C-9F4F-088B-15F2D26B2201}"/>
              </a:ext>
            </a:extLst>
          </p:cNvPr>
          <p:cNvCxnSpPr>
            <a:cxnSpLocks noChangeShapeType="1"/>
          </p:cNvCxnSpPr>
          <p:nvPr/>
        </p:nvCxnSpPr>
        <p:spPr bwMode="auto">
          <a:xfrm>
            <a:off x="1900767" y="2351618"/>
            <a:ext cx="0" cy="4176183"/>
          </a:xfrm>
          <a:prstGeom prst="line">
            <a:avLst/>
          </a:prstGeom>
          <a:noFill/>
          <a:ln w="9525" algn="ctr">
            <a:solidFill>
              <a:schemeClr val="accent4">
                <a:lumMod val="40000"/>
                <a:lumOff val="60000"/>
              </a:schemeClr>
            </a:solidFill>
            <a:prstDash val="dash"/>
            <a:round/>
            <a:headEnd/>
            <a:tailEnd/>
          </a:ln>
        </p:spPr>
      </p:cxnSp>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A0BF4D-B165-4C49-88D3-062043E4C14D}"/>
              </a:ext>
            </a:extLst>
          </p:cNvPr>
          <p:cNvSpPr>
            <a:spLocks noGrp="1"/>
          </p:cNvSpPr>
          <p:nvPr>
            <p:ph type="title"/>
          </p:nvPr>
        </p:nvSpPr>
        <p:spPr/>
        <p:txBody>
          <a:bodyPr/>
          <a:lstStyle/>
          <a:p>
            <a:r>
              <a:rPr lang="sv-SE" dirty="0"/>
              <a:t>Outline</a:t>
            </a:r>
          </a:p>
        </p:txBody>
      </p:sp>
      <p:sp>
        <p:nvSpPr>
          <p:cNvPr id="3" name="Content Placeholder 2">
            <a:extLst>
              <a:ext uri="{FF2B5EF4-FFF2-40B4-BE49-F238E27FC236}">
                <a16:creationId xmlns:a16="http://schemas.microsoft.com/office/drawing/2014/main" id="{A6F639F3-3BD3-4C77-B720-4DF4ADD21901}"/>
              </a:ext>
            </a:extLst>
          </p:cNvPr>
          <p:cNvSpPr>
            <a:spLocks noGrp="1"/>
          </p:cNvSpPr>
          <p:nvPr>
            <p:ph idx="1"/>
          </p:nvPr>
        </p:nvSpPr>
        <p:spPr>
          <a:xfrm>
            <a:off x="838200" y="1825625"/>
            <a:ext cx="7838256" cy="4351338"/>
          </a:xfrm>
        </p:spPr>
        <p:txBody>
          <a:bodyPr/>
          <a:lstStyle/>
          <a:p>
            <a:r>
              <a:rPr lang="sv-SE" dirty="0"/>
              <a:t>General information</a:t>
            </a:r>
          </a:p>
          <a:p>
            <a:r>
              <a:rPr lang="sv-SE" dirty="0"/>
              <a:t>Outcome of SA4 submissions</a:t>
            </a:r>
          </a:p>
          <a:p>
            <a:r>
              <a:rPr lang="sv-SE" dirty="0"/>
              <a:t>Other SA4 aspects</a:t>
            </a:r>
          </a:p>
          <a:p>
            <a:r>
              <a:rPr lang="sv-SE" dirty="0"/>
              <a:t>SA4 Calendar</a:t>
            </a:r>
          </a:p>
          <a:p>
            <a:r>
              <a:rPr lang="sv-SE" dirty="0"/>
              <a:t>Planning</a:t>
            </a:r>
          </a:p>
          <a:p>
            <a:endParaRPr lang="sv-SE" dirty="0"/>
          </a:p>
        </p:txBody>
      </p:sp>
      <p:pic>
        <p:nvPicPr>
          <p:cNvPr id="5" name="Picture 4" descr="A street with buildings and people on it&#10;&#10;Description automatically generated">
            <a:extLst>
              <a:ext uri="{FF2B5EF4-FFF2-40B4-BE49-F238E27FC236}">
                <a16:creationId xmlns:a16="http://schemas.microsoft.com/office/drawing/2014/main" id="{64F84A3A-3DF0-745E-C1A8-846D1A6EB17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90252" y="1908912"/>
            <a:ext cx="3210426" cy="4263847"/>
          </a:xfrm>
          <a:prstGeom prst="rect">
            <a:avLst/>
          </a:prstGeom>
        </p:spPr>
      </p:pic>
    </p:spTree>
    <p:extLst>
      <p:ext uri="{BB962C8B-B14F-4D97-AF65-F5344CB8AC3E}">
        <p14:creationId xmlns:p14="http://schemas.microsoft.com/office/powerpoint/2010/main" val="2021875202"/>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28992F-C49F-EE61-F694-80B07DDE0885}"/>
            </a:ext>
          </a:extLst>
        </p:cNvPr>
        <p:cNvGrpSpPr/>
        <p:nvPr/>
      </p:nvGrpSpPr>
      <p:grpSpPr>
        <a:xfrm>
          <a:off x="0" y="0"/>
          <a:ext cx="0" cy="0"/>
          <a:chOff x="0" y="0"/>
          <a:chExt cx="0" cy="0"/>
        </a:xfrm>
      </p:grpSpPr>
      <p:cxnSp>
        <p:nvCxnSpPr>
          <p:cNvPr id="4" name="Straight Connector 114">
            <a:extLst>
              <a:ext uri="{FF2B5EF4-FFF2-40B4-BE49-F238E27FC236}">
                <a16:creationId xmlns:a16="http://schemas.microsoft.com/office/drawing/2014/main" id="{D777A93A-0494-CB81-BF07-6ED0D44FE2A4}"/>
              </a:ext>
            </a:extLst>
          </p:cNvPr>
          <p:cNvCxnSpPr>
            <a:cxnSpLocks noChangeShapeType="1"/>
          </p:cNvCxnSpPr>
          <p:nvPr/>
        </p:nvCxnSpPr>
        <p:spPr bwMode="auto">
          <a:xfrm>
            <a:off x="493885" y="1436095"/>
            <a:ext cx="0" cy="5197252"/>
          </a:xfrm>
          <a:prstGeom prst="line">
            <a:avLst/>
          </a:prstGeom>
          <a:noFill/>
          <a:ln w="28575" algn="ctr">
            <a:solidFill>
              <a:schemeClr val="accent4">
                <a:lumMod val="40000"/>
                <a:lumOff val="60000"/>
              </a:schemeClr>
            </a:solidFill>
            <a:round/>
            <a:headEnd/>
            <a:tailEnd/>
          </a:ln>
        </p:spPr>
      </p:cxnSp>
      <p:cxnSp>
        <p:nvCxnSpPr>
          <p:cNvPr id="8" name="Straight Connector 7">
            <a:extLst>
              <a:ext uri="{FF2B5EF4-FFF2-40B4-BE49-F238E27FC236}">
                <a16:creationId xmlns:a16="http://schemas.microsoft.com/office/drawing/2014/main" id="{074300E3-F476-EEBF-D35B-A1E8736C7C9D}"/>
              </a:ext>
            </a:extLst>
          </p:cNvPr>
          <p:cNvCxnSpPr>
            <a:cxnSpLocks/>
          </p:cNvCxnSpPr>
          <p:nvPr/>
        </p:nvCxnSpPr>
        <p:spPr bwMode="auto">
          <a:xfrm>
            <a:off x="581247" y="753271"/>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6" name="Straight Connector 114">
            <a:extLst>
              <a:ext uri="{FF2B5EF4-FFF2-40B4-BE49-F238E27FC236}">
                <a16:creationId xmlns:a16="http://schemas.microsoft.com/office/drawing/2014/main" id="{C33B306E-5E8B-AC76-C303-4AC9B7802E64}"/>
              </a:ext>
            </a:extLst>
          </p:cNvPr>
          <p:cNvCxnSpPr>
            <a:cxnSpLocks noChangeShapeType="1"/>
          </p:cNvCxnSpPr>
          <p:nvPr/>
        </p:nvCxnSpPr>
        <p:spPr bwMode="auto">
          <a:xfrm>
            <a:off x="2122697" y="1499314"/>
            <a:ext cx="0" cy="4989537"/>
          </a:xfrm>
          <a:prstGeom prst="line">
            <a:avLst/>
          </a:prstGeom>
          <a:ln>
            <a:solidFill>
              <a:srgbClr val="C00000"/>
            </a:solidFill>
            <a:headEnd/>
            <a:tailEnd/>
          </a:ln>
        </p:spPr>
        <p:style>
          <a:lnRef idx="3">
            <a:schemeClr val="accent2"/>
          </a:lnRef>
          <a:fillRef idx="0">
            <a:schemeClr val="accent2"/>
          </a:fillRef>
          <a:effectRef idx="2">
            <a:schemeClr val="accent2"/>
          </a:effectRef>
          <a:fontRef idx="minor">
            <a:schemeClr val="tx1"/>
          </a:fontRef>
        </p:style>
      </p:cxnSp>
      <p:cxnSp>
        <p:nvCxnSpPr>
          <p:cNvPr id="9272" name="Straight Connector 114">
            <a:extLst>
              <a:ext uri="{FF2B5EF4-FFF2-40B4-BE49-F238E27FC236}">
                <a16:creationId xmlns:a16="http://schemas.microsoft.com/office/drawing/2014/main" id="{63507367-7C85-5DDA-8929-8D09E8B90A31}"/>
              </a:ext>
            </a:extLst>
          </p:cNvPr>
          <p:cNvCxnSpPr>
            <a:cxnSpLocks noChangeShapeType="1"/>
          </p:cNvCxnSpPr>
          <p:nvPr/>
        </p:nvCxnSpPr>
        <p:spPr bwMode="auto">
          <a:xfrm>
            <a:off x="1313107" y="1436095"/>
            <a:ext cx="0" cy="5242408"/>
          </a:xfrm>
          <a:prstGeom prst="line">
            <a:avLst/>
          </a:prstGeom>
          <a:noFill/>
          <a:ln w="9525" algn="ctr">
            <a:solidFill>
              <a:schemeClr val="accent4">
                <a:lumMod val="40000"/>
                <a:lumOff val="60000"/>
              </a:schemeClr>
            </a:solidFill>
            <a:prstDash val="dash"/>
            <a:round/>
            <a:headEnd/>
            <a:tailEnd/>
          </a:ln>
        </p:spPr>
      </p:cxnSp>
      <p:sp>
        <p:nvSpPr>
          <p:cNvPr id="2" name="TextBox 1">
            <a:extLst>
              <a:ext uri="{FF2B5EF4-FFF2-40B4-BE49-F238E27FC236}">
                <a16:creationId xmlns:a16="http://schemas.microsoft.com/office/drawing/2014/main" id="{3B9E7960-6113-C4D1-ECEF-73196F0C03E0}"/>
              </a:ext>
            </a:extLst>
          </p:cNvPr>
          <p:cNvSpPr txBox="1"/>
          <p:nvPr/>
        </p:nvSpPr>
        <p:spPr>
          <a:xfrm>
            <a:off x="1778010" y="590288"/>
            <a:ext cx="752129"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2024</a:t>
            </a:r>
          </a:p>
        </p:txBody>
      </p:sp>
      <p:grpSp>
        <p:nvGrpSpPr>
          <p:cNvPr id="13" name="Group 12">
            <a:extLst>
              <a:ext uri="{FF2B5EF4-FFF2-40B4-BE49-F238E27FC236}">
                <a16:creationId xmlns:a16="http://schemas.microsoft.com/office/drawing/2014/main" id="{BA5BB33D-59DC-8CD1-D095-4371152BEFFE}"/>
              </a:ext>
            </a:extLst>
          </p:cNvPr>
          <p:cNvGrpSpPr/>
          <p:nvPr/>
        </p:nvGrpSpPr>
        <p:grpSpPr>
          <a:xfrm>
            <a:off x="1063750" y="944053"/>
            <a:ext cx="458247" cy="441216"/>
            <a:chOff x="1018228" y="755453"/>
            <a:chExt cx="343685" cy="330912"/>
          </a:xfrm>
        </p:grpSpPr>
        <p:sp>
          <p:nvSpPr>
            <p:cNvPr id="17432" name="TextBox 86">
              <a:extLst>
                <a:ext uri="{FF2B5EF4-FFF2-40B4-BE49-F238E27FC236}">
                  <a16:creationId xmlns:a16="http://schemas.microsoft.com/office/drawing/2014/main" id="{988CC082-346E-34BD-676E-57B18118E760}"/>
                </a:ext>
              </a:extLst>
            </p:cNvPr>
            <p:cNvSpPr txBox="1">
              <a:spLocks noChangeArrowheads="1"/>
            </p:cNvSpPr>
            <p:nvPr/>
          </p:nvSpPr>
          <p:spPr bwMode="auto">
            <a:xfrm>
              <a:off x="1019031" y="755453"/>
              <a:ext cx="34288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#103</a:t>
              </a:r>
              <a:endParaRPr lang="en-GB" altLang="en-US" sz="533">
                <a:latin typeface="Montserrat" panose="00000500000000000000" pitchFamily="2" charset="0"/>
              </a:endParaRPr>
            </a:p>
          </p:txBody>
        </p:sp>
        <p:sp>
          <p:nvSpPr>
            <p:cNvPr id="17448" name="TextBox 59">
              <a:extLst>
                <a:ext uri="{FF2B5EF4-FFF2-40B4-BE49-F238E27FC236}">
                  <a16:creationId xmlns:a16="http://schemas.microsoft.com/office/drawing/2014/main" id="{165C6395-ACED-7B3D-FC22-AC91FB3A142F}"/>
                </a:ext>
              </a:extLst>
            </p:cNvPr>
            <p:cNvSpPr txBox="1">
              <a:spLocks noChangeArrowheads="1"/>
            </p:cNvSpPr>
            <p:nvPr/>
          </p:nvSpPr>
          <p:spPr bwMode="auto">
            <a:xfrm>
              <a:off x="1018228" y="909441"/>
              <a:ext cx="33206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Mar.</a:t>
              </a:r>
            </a:p>
          </p:txBody>
        </p:sp>
      </p:grpSp>
      <p:grpSp>
        <p:nvGrpSpPr>
          <p:cNvPr id="17489" name="Group 17488">
            <a:extLst>
              <a:ext uri="{FF2B5EF4-FFF2-40B4-BE49-F238E27FC236}">
                <a16:creationId xmlns:a16="http://schemas.microsoft.com/office/drawing/2014/main" id="{D08FB91D-770B-B580-B528-B623B4BC2A75}"/>
              </a:ext>
            </a:extLst>
          </p:cNvPr>
          <p:cNvGrpSpPr/>
          <p:nvPr/>
        </p:nvGrpSpPr>
        <p:grpSpPr>
          <a:xfrm>
            <a:off x="7536355" y="944053"/>
            <a:ext cx="446950" cy="441216"/>
            <a:chOff x="6342728" y="755453"/>
            <a:chExt cx="335213" cy="330912"/>
          </a:xfrm>
        </p:grpSpPr>
        <p:sp>
          <p:nvSpPr>
            <p:cNvPr id="17440" name="TextBox 86">
              <a:extLst>
                <a:ext uri="{FF2B5EF4-FFF2-40B4-BE49-F238E27FC236}">
                  <a16:creationId xmlns:a16="http://schemas.microsoft.com/office/drawing/2014/main" id="{6A931EFD-74D2-FC18-4BBF-502319A23C88}"/>
                </a:ext>
              </a:extLst>
            </p:cNvPr>
            <p:cNvSpPr txBox="1">
              <a:spLocks noChangeArrowheads="1"/>
            </p:cNvSpPr>
            <p:nvPr/>
          </p:nvSpPr>
          <p:spPr bwMode="auto">
            <a:xfrm>
              <a:off x="6342728" y="755453"/>
              <a:ext cx="298400"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#111</a:t>
              </a:r>
              <a:endParaRPr lang="en-GB" altLang="en-US" sz="533">
                <a:latin typeface="Montserrat" panose="00000500000000000000" pitchFamily="2" charset="0"/>
              </a:endParaRPr>
            </a:p>
          </p:txBody>
        </p:sp>
        <p:sp>
          <p:nvSpPr>
            <p:cNvPr id="17449" name="TextBox 60">
              <a:extLst>
                <a:ext uri="{FF2B5EF4-FFF2-40B4-BE49-F238E27FC236}">
                  <a16:creationId xmlns:a16="http://schemas.microsoft.com/office/drawing/2014/main" id="{11D523C6-2A70-26A7-1D99-1B54A6962C42}"/>
                </a:ext>
              </a:extLst>
            </p:cNvPr>
            <p:cNvSpPr txBox="1">
              <a:spLocks noChangeArrowheads="1"/>
            </p:cNvSpPr>
            <p:nvPr/>
          </p:nvSpPr>
          <p:spPr bwMode="auto">
            <a:xfrm>
              <a:off x="6345878" y="909441"/>
              <a:ext cx="33206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Mar.</a:t>
              </a:r>
            </a:p>
          </p:txBody>
        </p:sp>
      </p:grpSp>
      <p:grpSp>
        <p:nvGrpSpPr>
          <p:cNvPr id="23" name="Group 22">
            <a:extLst>
              <a:ext uri="{FF2B5EF4-FFF2-40B4-BE49-F238E27FC236}">
                <a16:creationId xmlns:a16="http://schemas.microsoft.com/office/drawing/2014/main" id="{043653F7-377D-9559-CA06-3E13217E3369}"/>
              </a:ext>
            </a:extLst>
          </p:cNvPr>
          <p:cNvGrpSpPr/>
          <p:nvPr/>
        </p:nvGrpSpPr>
        <p:grpSpPr>
          <a:xfrm>
            <a:off x="4261943" y="944053"/>
            <a:ext cx="484191" cy="441216"/>
            <a:chOff x="3683640" y="755453"/>
            <a:chExt cx="363143" cy="330912"/>
          </a:xfrm>
        </p:grpSpPr>
        <p:sp>
          <p:nvSpPr>
            <p:cNvPr id="17436" name="TextBox 86">
              <a:extLst>
                <a:ext uri="{FF2B5EF4-FFF2-40B4-BE49-F238E27FC236}">
                  <a16:creationId xmlns:a16="http://schemas.microsoft.com/office/drawing/2014/main" id="{58981BF9-119B-4A80-8B18-44F700DD4571}"/>
                </a:ext>
              </a:extLst>
            </p:cNvPr>
            <p:cNvSpPr txBox="1">
              <a:spLocks noChangeArrowheads="1"/>
            </p:cNvSpPr>
            <p:nvPr/>
          </p:nvSpPr>
          <p:spPr bwMode="auto">
            <a:xfrm>
              <a:off x="3701497" y="755453"/>
              <a:ext cx="34528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#107</a:t>
              </a:r>
              <a:endParaRPr lang="en-GB" altLang="en-US" sz="533">
                <a:latin typeface="Montserrat" panose="00000500000000000000" pitchFamily="2" charset="0"/>
              </a:endParaRPr>
            </a:p>
          </p:txBody>
        </p:sp>
        <p:sp>
          <p:nvSpPr>
            <p:cNvPr id="17450" name="TextBox 61">
              <a:extLst>
                <a:ext uri="{FF2B5EF4-FFF2-40B4-BE49-F238E27FC236}">
                  <a16:creationId xmlns:a16="http://schemas.microsoft.com/office/drawing/2014/main" id="{10B86475-D05A-F024-8D10-3834410937D0}"/>
                </a:ext>
              </a:extLst>
            </p:cNvPr>
            <p:cNvSpPr txBox="1">
              <a:spLocks noChangeArrowheads="1"/>
            </p:cNvSpPr>
            <p:nvPr/>
          </p:nvSpPr>
          <p:spPr bwMode="auto">
            <a:xfrm>
              <a:off x="3683640" y="909441"/>
              <a:ext cx="33206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Mar.</a:t>
              </a:r>
            </a:p>
          </p:txBody>
        </p:sp>
      </p:grpSp>
      <p:grpSp>
        <p:nvGrpSpPr>
          <p:cNvPr id="16" name="Group 15">
            <a:extLst>
              <a:ext uri="{FF2B5EF4-FFF2-40B4-BE49-F238E27FC236}">
                <a16:creationId xmlns:a16="http://schemas.microsoft.com/office/drawing/2014/main" id="{CBEEB882-0873-17C9-668A-5BD3DDAC9943}"/>
              </a:ext>
            </a:extLst>
          </p:cNvPr>
          <p:cNvGrpSpPr/>
          <p:nvPr/>
        </p:nvGrpSpPr>
        <p:grpSpPr>
          <a:xfrm>
            <a:off x="1869119" y="944053"/>
            <a:ext cx="471268" cy="441216"/>
            <a:chOff x="1705615" y="755453"/>
            <a:chExt cx="353451" cy="330912"/>
          </a:xfrm>
        </p:grpSpPr>
        <p:sp>
          <p:nvSpPr>
            <p:cNvPr id="17433" name="TextBox 86">
              <a:extLst>
                <a:ext uri="{FF2B5EF4-FFF2-40B4-BE49-F238E27FC236}">
                  <a16:creationId xmlns:a16="http://schemas.microsoft.com/office/drawing/2014/main" id="{C103280A-1592-A747-3090-8C7DDE8D80FC}"/>
                </a:ext>
              </a:extLst>
            </p:cNvPr>
            <p:cNvSpPr txBox="1">
              <a:spLocks noChangeArrowheads="1"/>
            </p:cNvSpPr>
            <p:nvPr/>
          </p:nvSpPr>
          <p:spPr bwMode="auto">
            <a:xfrm>
              <a:off x="1707767" y="755453"/>
              <a:ext cx="35129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#104</a:t>
              </a:r>
              <a:endParaRPr lang="en-GB" altLang="en-US" sz="533">
                <a:latin typeface="Montserrat" panose="00000500000000000000" pitchFamily="2" charset="0"/>
              </a:endParaRPr>
            </a:p>
          </p:txBody>
        </p:sp>
        <p:sp>
          <p:nvSpPr>
            <p:cNvPr id="17451" name="TextBox 62">
              <a:extLst>
                <a:ext uri="{FF2B5EF4-FFF2-40B4-BE49-F238E27FC236}">
                  <a16:creationId xmlns:a16="http://schemas.microsoft.com/office/drawing/2014/main" id="{F552B731-B734-8036-32D1-B31A30D549FD}"/>
                </a:ext>
              </a:extLst>
            </p:cNvPr>
            <p:cNvSpPr txBox="1">
              <a:spLocks noChangeArrowheads="1"/>
            </p:cNvSpPr>
            <p:nvPr/>
          </p:nvSpPr>
          <p:spPr bwMode="auto">
            <a:xfrm>
              <a:off x="1705615"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a:latin typeface="Montserrat" panose="00000500000000000000" pitchFamily="2" charset="0"/>
                </a:rPr>
                <a:t>Jun.</a:t>
              </a:r>
            </a:p>
          </p:txBody>
        </p:sp>
      </p:grpSp>
      <p:grpSp>
        <p:nvGrpSpPr>
          <p:cNvPr id="17476" name="Group 17475">
            <a:extLst>
              <a:ext uri="{FF2B5EF4-FFF2-40B4-BE49-F238E27FC236}">
                <a16:creationId xmlns:a16="http://schemas.microsoft.com/office/drawing/2014/main" id="{42783D1B-5915-E686-B1DF-AC2941019424}"/>
              </a:ext>
            </a:extLst>
          </p:cNvPr>
          <p:cNvGrpSpPr/>
          <p:nvPr/>
        </p:nvGrpSpPr>
        <p:grpSpPr>
          <a:xfrm>
            <a:off x="5081553" y="944053"/>
            <a:ext cx="468075" cy="441216"/>
            <a:chOff x="4391242" y="755453"/>
            <a:chExt cx="351057" cy="330912"/>
          </a:xfrm>
        </p:grpSpPr>
        <p:sp>
          <p:nvSpPr>
            <p:cNvPr id="17437" name="TextBox 86">
              <a:extLst>
                <a:ext uri="{FF2B5EF4-FFF2-40B4-BE49-F238E27FC236}">
                  <a16:creationId xmlns:a16="http://schemas.microsoft.com/office/drawing/2014/main" id="{FEF09D13-9AE7-21AF-924D-235C465BCB1D}"/>
                </a:ext>
              </a:extLst>
            </p:cNvPr>
            <p:cNvSpPr txBox="1">
              <a:spLocks noChangeArrowheads="1"/>
            </p:cNvSpPr>
            <p:nvPr/>
          </p:nvSpPr>
          <p:spPr bwMode="auto">
            <a:xfrm>
              <a:off x="4391242" y="755453"/>
              <a:ext cx="35009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#108</a:t>
              </a:r>
              <a:endParaRPr lang="en-GB" altLang="en-US" sz="533">
                <a:latin typeface="Montserrat" panose="00000500000000000000" pitchFamily="2" charset="0"/>
              </a:endParaRPr>
            </a:p>
          </p:txBody>
        </p:sp>
        <p:sp>
          <p:nvSpPr>
            <p:cNvPr id="17452" name="TextBox 63">
              <a:extLst>
                <a:ext uri="{FF2B5EF4-FFF2-40B4-BE49-F238E27FC236}">
                  <a16:creationId xmlns:a16="http://schemas.microsoft.com/office/drawing/2014/main" id="{B7BB6509-4F48-4659-60CC-4CD60BF4B78B}"/>
                </a:ext>
              </a:extLst>
            </p:cNvPr>
            <p:cNvSpPr txBox="1">
              <a:spLocks noChangeArrowheads="1"/>
            </p:cNvSpPr>
            <p:nvPr/>
          </p:nvSpPr>
          <p:spPr bwMode="auto">
            <a:xfrm>
              <a:off x="4418653"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Jun.</a:t>
              </a:r>
            </a:p>
          </p:txBody>
        </p:sp>
      </p:grpSp>
      <p:grpSp>
        <p:nvGrpSpPr>
          <p:cNvPr id="17494" name="Group 17493">
            <a:extLst>
              <a:ext uri="{FF2B5EF4-FFF2-40B4-BE49-F238E27FC236}">
                <a16:creationId xmlns:a16="http://schemas.microsoft.com/office/drawing/2014/main" id="{B967BDC6-86AB-7837-B13B-ABA3A2B01909}"/>
              </a:ext>
            </a:extLst>
          </p:cNvPr>
          <p:cNvGrpSpPr/>
          <p:nvPr/>
        </p:nvGrpSpPr>
        <p:grpSpPr>
          <a:xfrm>
            <a:off x="8349808" y="944053"/>
            <a:ext cx="448807" cy="441216"/>
            <a:chOff x="6907593" y="755453"/>
            <a:chExt cx="336606" cy="330912"/>
          </a:xfrm>
        </p:grpSpPr>
        <p:sp>
          <p:nvSpPr>
            <p:cNvPr id="17441" name="TextBox 86">
              <a:extLst>
                <a:ext uri="{FF2B5EF4-FFF2-40B4-BE49-F238E27FC236}">
                  <a16:creationId xmlns:a16="http://schemas.microsoft.com/office/drawing/2014/main" id="{00AF13A8-AEBE-A2D0-0350-B7A6452A466A}"/>
                </a:ext>
              </a:extLst>
            </p:cNvPr>
            <p:cNvSpPr txBox="1">
              <a:spLocks noChangeArrowheads="1"/>
            </p:cNvSpPr>
            <p:nvPr/>
          </p:nvSpPr>
          <p:spPr bwMode="auto">
            <a:xfrm>
              <a:off x="6907593" y="755453"/>
              <a:ext cx="31643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#112</a:t>
              </a:r>
              <a:endParaRPr lang="en-GB" altLang="en-US" sz="533">
                <a:latin typeface="Montserrat" panose="00000500000000000000" pitchFamily="2" charset="0"/>
              </a:endParaRPr>
            </a:p>
          </p:txBody>
        </p:sp>
        <p:sp>
          <p:nvSpPr>
            <p:cNvPr id="17453" name="TextBox 64">
              <a:extLst>
                <a:ext uri="{FF2B5EF4-FFF2-40B4-BE49-F238E27FC236}">
                  <a16:creationId xmlns:a16="http://schemas.microsoft.com/office/drawing/2014/main" id="{68398172-EC8D-5C71-9A9B-F20456E8A9B1}"/>
                </a:ext>
              </a:extLst>
            </p:cNvPr>
            <p:cNvSpPr txBox="1">
              <a:spLocks noChangeArrowheads="1"/>
            </p:cNvSpPr>
            <p:nvPr/>
          </p:nvSpPr>
          <p:spPr bwMode="auto">
            <a:xfrm>
              <a:off x="6920553" y="909441"/>
              <a:ext cx="323646"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Jun.</a:t>
              </a:r>
            </a:p>
          </p:txBody>
        </p:sp>
      </p:grpSp>
      <p:grpSp>
        <p:nvGrpSpPr>
          <p:cNvPr id="17" name="Group 16">
            <a:extLst>
              <a:ext uri="{FF2B5EF4-FFF2-40B4-BE49-F238E27FC236}">
                <a16:creationId xmlns:a16="http://schemas.microsoft.com/office/drawing/2014/main" id="{9C09B5BA-9CA0-3246-1446-5E993967CCDA}"/>
              </a:ext>
            </a:extLst>
          </p:cNvPr>
          <p:cNvGrpSpPr/>
          <p:nvPr/>
        </p:nvGrpSpPr>
        <p:grpSpPr>
          <a:xfrm>
            <a:off x="2666021" y="944053"/>
            <a:ext cx="467772" cy="441216"/>
            <a:chOff x="2480315" y="755453"/>
            <a:chExt cx="350829" cy="330912"/>
          </a:xfrm>
        </p:grpSpPr>
        <p:sp>
          <p:nvSpPr>
            <p:cNvPr id="17434" name="TextBox 86">
              <a:extLst>
                <a:ext uri="{FF2B5EF4-FFF2-40B4-BE49-F238E27FC236}">
                  <a16:creationId xmlns:a16="http://schemas.microsoft.com/office/drawing/2014/main" id="{4D4D40CF-F5F4-931C-680D-53F544AE8703}"/>
                </a:ext>
              </a:extLst>
            </p:cNvPr>
            <p:cNvSpPr txBox="1">
              <a:spLocks noChangeArrowheads="1"/>
            </p:cNvSpPr>
            <p:nvPr/>
          </p:nvSpPr>
          <p:spPr bwMode="auto">
            <a:xfrm>
              <a:off x="2488262" y="755453"/>
              <a:ext cx="34288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#105</a:t>
              </a:r>
              <a:endParaRPr lang="en-GB" altLang="en-US" sz="533">
                <a:latin typeface="Montserrat" panose="00000500000000000000" pitchFamily="2" charset="0"/>
              </a:endParaRPr>
            </a:p>
          </p:txBody>
        </p:sp>
        <p:sp>
          <p:nvSpPr>
            <p:cNvPr id="17454" name="TextBox 65">
              <a:extLst>
                <a:ext uri="{FF2B5EF4-FFF2-40B4-BE49-F238E27FC236}">
                  <a16:creationId xmlns:a16="http://schemas.microsoft.com/office/drawing/2014/main" id="{18CD9CF9-FC30-2A87-862D-F40F70B1542F}"/>
                </a:ext>
              </a:extLst>
            </p:cNvPr>
            <p:cNvSpPr txBox="1">
              <a:spLocks noChangeArrowheads="1"/>
            </p:cNvSpPr>
            <p:nvPr/>
          </p:nvSpPr>
          <p:spPr bwMode="auto">
            <a:xfrm>
              <a:off x="2480315" y="90944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17477" name="Group 17476">
            <a:extLst>
              <a:ext uri="{FF2B5EF4-FFF2-40B4-BE49-F238E27FC236}">
                <a16:creationId xmlns:a16="http://schemas.microsoft.com/office/drawing/2014/main" id="{FA1DC7AC-7706-EA7D-0E2A-1F7AC3F2258D}"/>
              </a:ext>
            </a:extLst>
          </p:cNvPr>
          <p:cNvGrpSpPr/>
          <p:nvPr/>
        </p:nvGrpSpPr>
        <p:grpSpPr>
          <a:xfrm>
            <a:off x="5918970" y="944053"/>
            <a:ext cx="461985" cy="441216"/>
            <a:chOff x="5121709" y="755453"/>
            <a:chExt cx="346489" cy="330912"/>
          </a:xfrm>
        </p:grpSpPr>
        <p:sp>
          <p:nvSpPr>
            <p:cNvPr id="17438" name="TextBox 86">
              <a:extLst>
                <a:ext uri="{FF2B5EF4-FFF2-40B4-BE49-F238E27FC236}">
                  <a16:creationId xmlns:a16="http://schemas.microsoft.com/office/drawing/2014/main" id="{11FB991E-569C-E793-E8D8-9E228FDDF8C0}"/>
                </a:ext>
              </a:extLst>
            </p:cNvPr>
            <p:cNvSpPr txBox="1">
              <a:spLocks noChangeArrowheads="1"/>
            </p:cNvSpPr>
            <p:nvPr/>
          </p:nvSpPr>
          <p:spPr bwMode="auto">
            <a:xfrm>
              <a:off x="5121709" y="755453"/>
              <a:ext cx="34648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#109</a:t>
              </a:r>
              <a:endParaRPr lang="en-GB" altLang="en-US" sz="533">
                <a:latin typeface="Montserrat" panose="00000500000000000000" pitchFamily="2" charset="0"/>
              </a:endParaRPr>
            </a:p>
          </p:txBody>
        </p:sp>
        <p:sp>
          <p:nvSpPr>
            <p:cNvPr id="17455" name="TextBox 66">
              <a:extLst>
                <a:ext uri="{FF2B5EF4-FFF2-40B4-BE49-F238E27FC236}">
                  <a16:creationId xmlns:a16="http://schemas.microsoft.com/office/drawing/2014/main" id="{4B4B0B0E-28A4-0105-E66C-8A8333E61136}"/>
                </a:ext>
              </a:extLst>
            </p:cNvPr>
            <p:cNvSpPr txBox="1">
              <a:spLocks noChangeArrowheads="1"/>
            </p:cNvSpPr>
            <p:nvPr/>
          </p:nvSpPr>
          <p:spPr bwMode="auto">
            <a:xfrm>
              <a:off x="5129853" y="90944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12" name="Group 11">
            <a:extLst>
              <a:ext uri="{FF2B5EF4-FFF2-40B4-BE49-F238E27FC236}">
                <a16:creationId xmlns:a16="http://schemas.microsoft.com/office/drawing/2014/main" id="{5AC441D9-25AA-5353-8C62-E595297BE9B0}"/>
              </a:ext>
            </a:extLst>
          </p:cNvPr>
          <p:cNvGrpSpPr/>
          <p:nvPr/>
        </p:nvGrpSpPr>
        <p:grpSpPr>
          <a:xfrm>
            <a:off x="247799" y="944053"/>
            <a:ext cx="480472" cy="441216"/>
            <a:chOff x="321315" y="755453"/>
            <a:chExt cx="360354" cy="330912"/>
          </a:xfrm>
        </p:grpSpPr>
        <p:sp>
          <p:nvSpPr>
            <p:cNvPr id="17431" name="TextBox 86">
              <a:extLst>
                <a:ext uri="{FF2B5EF4-FFF2-40B4-BE49-F238E27FC236}">
                  <a16:creationId xmlns:a16="http://schemas.microsoft.com/office/drawing/2014/main" id="{4D677330-5A69-54E2-DED8-C11576419F88}"/>
                </a:ext>
              </a:extLst>
            </p:cNvPr>
            <p:cNvSpPr txBox="1">
              <a:spLocks noChangeArrowheads="1"/>
            </p:cNvSpPr>
            <p:nvPr/>
          </p:nvSpPr>
          <p:spPr bwMode="auto">
            <a:xfrm>
              <a:off x="338787" y="755453"/>
              <a:ext cx="34288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#102</a:t>
              </a:r>
              <a:endParaRPr lang="en-GB" altLang="en-US" sz="533" dirty="0">
                <a:latin typeface="Montserrat" panose="00000500000000000000" pitchFamily="2" charset="0"/>
              </a:endParaRPr>
            </a:p>
          </p:txBody>
        </p:sp>
        <p:sp>
          <p:nvSpPr>
            <p:cNvPr id="17457" name="TextBox 69">
              <a:extLst>
                <a:ext uri="{FF2B5EF4-FFF2-40B4-BE49-F238E27FC236}">
                  <a16:creationId xmlns:a16="http://schemas.microsoft.com/office/drawing/2014/main" id="{5C00D17C-21B0-E262-9FB1-9FCEFFA608BE}"/>
                </a:ext>
              </a:extLst>
            </p:cNvPr>
            <p:cNvSpPr txBox="1">
              <a:spLocks noChangeArrowheads="1"/>
            </p:cNvSpPr>
            <p:nvPr/>
          </p:nvSpPr>
          <p:spPr bwMode="auto">
            <a:xfrm>
              <a:off x="321315" y="909441"/>
              <a:ext cx="336871"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grpSp>
        <p:nvGrpSpPr>
          <p:cNvPr id="22" name="Group 21">
            <a:extLst>
              <a:ext uri="{FF2B5EF4-FFF2-40B4-BE49-F238E27FC236}">
                <a16:creationId xmlns:a16="http://schemas.microsoft.com/office/drawing/2014/main" id="{635396D1-395D-655F-8E73-A7129BF72176}"/>
              </a:ext>
            </a:extLst>
          </p:cNvPr>
          <p:cNvGrpSpPr/>
          <p:nvPr/>
        </p:nvGrpSpPr>
        <p:grpSpPr>
          <a:xfrm>
            <a:off x="3469274" y="944053"/>
            <a:ext cx="462769" cy="441216"/>
            <a:chOff x="3013715" y="755453"/>
            <a:chExt cx="347077" cy="330912"/>
          </a:xfrm>
        </p:grpSpPr>
        <p:sp>
          <p:nvSpPr>
            <p:cNvPr id="17435" name="TextBox 86">
              <a:extLst>
                <a:ext uri="{FF2B5EF4-FFF2-40B4-BE49-F238E27FC236}">
                  <a16:creationId xmlns:a16="http://schemas.microsoft.com/office/drawing/2014/main" id="{2ADC4CDE-F1A3-6E94-6512-728598388397}"/>
                </a:ext>
              </a:extLst>
            </p:cNvPr>
            <p:cNvSpPr txBox="1">
              <a:spLocks noChangeArrowheads="1"/>
            </p:cNvSpPr>
            <p:nvPr/>
          </p:nvSpPr>
          <p:spPr bwMode="auto">
            <a:xfrm>
              <a:off x="3014303" y="755453"/>
              <a:ext cx="34648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#106</a:t>
              </a:r>
              <a:endParaRPr lang="en-GB" altLang="en-US" sz="533">
                <a:latin typeface="Montserrat" panose="00000500000000000000" pitchFamily="2" charset="0"/>
              </a:endParaRPr>
            </a:p>
          </p:txBody>
        </p:sp>
        <p:sp>
          <p:nvSpPr>
            <p:cNvPr id="17458" name="TextBox 70">
              <a:extLst>
                <a:ext uri="{FF2B5EF4-FFF2-40B4-BE49-F238E27FC236}">
                  <a16:creationId xmlns:a16="http://schemas.microsoft.com/office/drawing/2014/main" id="{01CE645F-8CED-7913-53C8-9468C2B0173E}"/>
                </a:ext>
              </a:extLst>
            </p:cNvPr>
            <p:cNvSpPr txBox="1">
              <a:spLocks noChangeArrowheads="1"/>
            </p:cNvSpPr>
            <p:nvPr/>
          </p:nvSpPr>
          <p:spPr bwMode="auto">
            <a:xfrm>
              <a:off x="3013715" y="909441"/>
              <a:ext cx="33687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grpSp>
        <p:nvGrpSpPr>
          <p:cNvPr id="17481" name="Group 17480">
            <a:extLst>
              <a:ext uri="{FF2B5EF4-FFF2-40B4-BE49-F238E27FC236}">
                <a16:creationId xmlns:a16="http://schemas.microsoft.com/office/drawing/2014/main" id="{F75057D1-7761-0C3C-B95B-D7F0AFE0E076}"/>
              </a:ext>
            </a:extLst>
          </p:cNvPr>
          <p:cNvGrpSpPr/>
          <p:nvPr/>
        </p:nvGrpSpPr>
        <p:grpSpPr>
          <a:xfrm>
            <a:off x="6720388" y="944053"/>
            <a:ext cx="449162" cy="441216"/>
            <a:chOff x="5771203" y="755453"/>
            <a:chExt cx="336871" cy="330912"/>
          </a:xfrm>
        </p:grpSpPr>
        <p:sp>
          <p:nvSpPr>
            <p:cNvPr id="17439" name="TextBox 86">
              <a:extLst>
                <a:ext uri="{FF2B5EF4-FFF2-40B4-BE49-F238E27FC236}">
                  <a16:creationId xmlns:a16="http://schemas.microsoft.com/office/drawing/2014/main" id="{3428D37B-08D1-24DC-2032-8DD18AFD3462}"/>
                </a:ext>
              </a:extLst>
            </p:cNvPr>
            <p:cNvSpPr txBox="1">
              <a:spLocks noChangeArrowheads="1"/>
            </p:cNvSpPr>
            <p:nvPr/>
          </p:nvSpPr>
          <p:spPr bwMode="auto">
            <a:xfrm>
              <a:off x="5781023" y="755453"/>
              <a:ext cx="32484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a:latin typeface="Montserrat" panose="00000500000000000000" pitchFamily="2" charset="0"/>
                </a:rPr>
                <a:t>#110</a:t>
              </a:r>
              <a:endParaRPr lang="en-GB" altLang="en-US" sz="533">
                <a:latin typeface="Montserrat" panose="00000500000000000000" pitchFamily="2" charset="0"/>
              </a:endParaRPr>
            </a:p>
          </p:txBody>
        </p:sp>
        <p:sp>
          <p:nvSpPr>
            <p:cNvPr id="17459" name="TextBox 71">
              <a:extLst>
                <a:ext uri="{FF2B5EF4-FFF2-40B4-BE49-F238E27FC236}">
                  <a16:creationId xmlns:a16="http://schemas.microsoft.com/office/drawing/2014/main" id="{B8CC51AC-4382-E7E2-EF4E-204594DAC3CE}"/>
                </a:ext>
              </a:extLst>
            </p:cNvPr>
            <p:cNvSpPr txBox="1">
              <a:spLocks noChangeArrowheads="1"/>
            </p:cNvSpPr>
            <p:nvPr/>
          </p:nvSpPr>
          <p:spPr bwMode="auto">
            <a:xfrm>
              <a:off x="5771203" y="909441"/>
              <a:ext cx="336871"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sp>
        <p:nvSpPr>
          <p:cNvPr id="17472" name="Rectangle 12">
            <a:extLst>
              <a:ext uri="{FF2B5EF4-FFF2-40B4-BE49-F238E27FC236}">
                <a16:creationId xmlns:a16="http://schemas.microsoft.com/office/drawing/2014/main" id="{6B99021C-6BD6-077A-8701-E3EDEA137C7C}"/>
              </a:ext>
            </a:extLst>
          </p:cNvPr>
          <p:cNvSpPr>
            <a:spLocks noChangeArrowheads="1"/>
          </p:cNvSpPr>
          <p:nvPr/>
        </p:nvSpPr>
        <p:spPr bwMode="auto">
          <a:xfrm>
            <a:off x="1448339" y="6557294"/>
            <a:ext cx="1159933" cy="31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467" dirty="0">
                <a:solidFill>
                  <a:srgbClr val="C00000"/>
                </a:solidFill>
                <a:latin typeface="Montserrat" panose="00000500000000000000" pitchFamily="2" charset="0"/>
              </a:rPr>
              <a:t>Now</a:t>
            </a:r>
          </a:p>
        </p:txBody>
      </p:sp>
      <p:sp>
        <p:nvSpPr>
          <p:cNvPr id="17475" name="TextBox 67">
            <a:extLst>
              <a:ext uri="{FF2B5EF4-FFF2-40B4-BE49-F238E27FC236}">
                <a16:creationId xmlns:a16="http://schemas.microsoft.com/office/drawing/2014/main" id="{1F8F20E1-4E79-A367-379B-29EFCC3C6BD2}"/>
              </a:ext>
            </a:extLst>
          </p:cNvPr>
          <p:cNvSpPr txBox="1">
            <a:spLocks noChangeArrowheads="1"/>
          </p:cNvSpPr>
          <p:nvPr/>
        </p:nvSpPr>
        <p:spPr bwMode="auto">
          <a:xfrm>
            <a:off x="160027" y="808304"/>
            <a:ext cx="478016"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TSGs</a:t>
            </a:r>
          </a:p>
        </p:txBody>
      </p:sp>
      <p:sp>
        <p:nvSpPr>
          <p:cNvPr id="19" name="Chevron 60">
            <a:extLst>
              <a:ext uri="{FF2B5EF4-FFF2-40B4-BE49-F238E27FC236}">
                <a16:creationId xmlns:a16="http://schemas.microsoft.com/office/drawing/2014/main" id="{CB90EF0C-C64F-7152-CE75-085A8D07693F}"/>
              </a:ext>
            </a:extLst>
          </p:cNvPr>
          <p:cNvSpPr/>
          <p:nvPr/>
        </p:nvSpPr>
        <p:spPr bwMode="auto">
          <a:xfrm>
            <a:off x="99350" y="1501669"/>
            <a:ext cx="2077149" cy="29554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7123"/>
              <a:gd name="connsiteY0" fmla="*/ 0 h 222250"/>
              <a:gd name="connsiteX1" fmla="*/ 1467062 w 1597123"/>
              <a:gd name="connsiteY1" fmla="*/ 0 h 222250"/>
              <a:gd name="connsiteX2" fmla="*/ 1597123 w 1597123"/>
              <a:gd name="connsiteY2" fmla="*/ 117917 h 222250"/>
              <a:gd name="connsiteX3" fmla="*/ 1467062 w 1597123"/>
              <a:gd name="connsiteY3" fmla="*/ 222250 h 222250"/>
              <a:gd name="connsiteX4" fmla="*/ 0 w 1597123"/>
              <a:gd name="connsiteY4" fmla="*/ 222250 h 222250"/>
              <a:gd name="connsiteX5" fmla="*/ 26818 w 1597123"/>
              <a:gd name="connsiteY5" fmla="*/ 98155 h 222250"/>
              <a:gd name="connsiteX6" fmla="*/ 0 w 1597123"/>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97123" h="222250">
                <a:moveTo>
                  <a:pt x="0" y="0"/>
                </a:moveTo>
                <a:lnTo>
                  <a:pt x="1467062" y="0"/>
                </a:lnTo>
                <a:lnTo>
                  <a:pt x="1597123" y="117917"/>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SA1 5GA SID </a:t>
            </a:r>
            <a:r>
              <a:rPr lang="fr-FR" sz="1067" dirty="0" err="1">
                <a:latin typeface="Montserrat" panose="00000500000000000000" pitchFamily="50" charset="0"/>
                <a:ea typeface="ＭＳ Ｐゴシック" charset="-128"/>
                <a:cs typeface="Arial" pitchFamily="34" charset="0"/>
              </a:rPr>
              <a:t>definition</a:t>
            </a:r>
            <a:endParaRPr lang="fr-FR" sz="1067" dirty="0">
              <a:latin typeface="Montserrat" panose="00000500000000000000" pitchFamily="50" charset="0"/>
              <a:ea typeface="ＭＳ Ｐゴシック" charset="-128"/>
              <a:cs typeface="Arial" pitchFamily="34" charset="0"/>
            </a:endParaRPr>
          </a:p>
        </p:txBody>
      </p:sp>
      <p:sp>
        <p:nvSpPr>
          <p:cNvPr id="27" name="Star: 5 Points 26">
            <a:extLst>
              <a:ext uri="{FF2B5EF4-FFF2-40B4-BE49-F238E27FC236}">
                <a16:creationId xmlns:a16="http://schemas.microsoft.com/office/drawing/2014/main" id="{F787BCF1-2498-28B4-199E-7A531CA4AEB8}"/>
              </a:ext>
            </a:extLst>
          </p:cNvPr>
          <p:cNvSpPr/>
          <p:nvPr/>
        </p:nvSpPr>
        <p:spPr bwMode="auto">
          <a:xfrm>
            <a:off x="4290149" y="4662746"/>
            <a:ext cx="452401" cy="429117"/>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
        <p:nvSpPr>
          <p:cNvPr id="30" name="TextBox 1">
            <a:extLst>
              <a:ext uri="{FF2B5EF4-FFF2-40B4-BE49-F238E27FC236}">
                <a16:creationId xmlns:a16="http://schemas.microsoft.com/office/drawing/2014/main" id="{944B49F7-1C1D-DBCA-2AE8-96E102063762}"/>
              </a:ext>
            </a:extLst>
          </p:cNvPr>
          <p:cNvSpPr txBox="1">
            <a:spLocks noChangeArrowheads="1"/>
          </p:cNvSpPr>
          <p:nvPr/>
        </p:nvSpPr>
        <p:spPr bwMode="auto">
          <a:xfrm>
            <a:off x="3872464" y="5013089"/>
            <a:ext cx="1439472" cy="235898"/>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en-GB" altLang="en-US" sz="933" b="1" dirty="0">
                <a:latin typeface="Montserrat" panose="00000500000000000000" pitchFamily="50" charset="0"/>
              </a:rPr>
              <a:t>Workshop 6G TSGs</a:t>
            </a:r>
            <a:endParaRPr lang="en-GB" altLang="en-US" sz="933" dirty="0">
              <a:latin typeface="Montserrat" panose="00000500000000000000" pitchFamily="50" charset="0"/>
            </a:endParaRPr>
          </a:p>
        </p:txBody>
      </p:sp>
      <p:sp>
        <p:nvSpPr>
          <p:cNvPr id="14" name="Chevron 60">
            <a:extLst>
              <a:ext uri="{FF2B5EF4-FFF2-40B4-BE49-F238E27FC236}">
                <a16:creationId xmlns:a16="http://schemas.microsoft.com/office/drawing/2014/main" id="{FDFC1886-9F10-D55D-DCEA-0E0CFBB851F9}"/>
              </a:ext>
            </a:extLst>
          </p:cNvPr>
          <p:cNvSpPr/>
          <p:nvPr/>
        </p:nvSpPr>
        <p:spPr bwMode="auto">
          <a:xfrm>
            <a:off x="4362035" y="1495803"/>
            <a:ext cx="975784"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100%</a:t>
            </a:r>
          </a:p>
        </p:txBody>
      </p:sp>
      <p:sp>
        <p:nvSpPr>
          <p:cNvPr id="15" name="Chevron 60">
            <a:extLst>
              <a:ext uri="{FF2B5EF4-FFF2-40B4-BE49-F238E27FC236}">
                <a16:creationId xmlns:a16="http://schemas.microsoft.com/office/drawing/2014/main" id="{66943435-635F-E8CA-EEF6-6A85AF11A3EC}"/>
              </a:ext>
            </a:extLst>
          </p:cNvPr>
          <p:cNvSpPr/>
          <p:nvPr/>
        </p:nvSpPr>
        <p:spPr bwMode="auto">
          <a:xfrm>
            <a:off x="2059104" y="1500600"/>
            <a:ext cx="2492577"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SA1 5GA </a:t>
            </a:r>
            <a:r>
              <a:rPr lang="fr-FR" sz="1200" dirty="0" err="1">
                <a:latin typeface="Montserrat" panose="00000500000000000000" pitchFamily="50" charset="0"/>
                <a:ea typeface="ＭＳ Ｐゴシック" charset="-128"/>
                <a:cs typeface="Arial" pitchFamily="34" charset="0"/>
              </a:rPr>
              <a:t>Studies</a:t>
            </a:r>
            <a:r>
              <a:rPr lang="fr-FR" sz="1200" dirty="0">
                <a:latin typeface="Montserrat" panose="00000500000000000000" pitchFamily="50" charset="0"/>
                <a:ea typeface="ＭＳ Ｐゴシック" charset="-128"/>
                <a:cs typeface="Arial" pitchFamily="34" charset="0"/>
              </a:rPr>
              <a:t> + </a:t>
            </a:r>
            <a:r>
              <a:rPr lang="fr-FR" sz="1200" dirty="0" err="1">
                <a:latin typeface="Montserrat" panose="00000500000000000000" pitchFamily="50" charset="0"/>
                <a:ea typeface="ＭＳ Ｐゴシック" charset="-128"/>
                <a:cs typeface="Arial" pitchFamily="34" charset="0"/>
              </a:rPr>
              <a:t>Norm</a:t>
            </a:r>
            <a:r>
              <a:rPr lang="fr-FR" sz="1200" dirty="0">
                <a:latin typeface="Montserrat" panose="00000500000000000000" pitchFamily="50" charset="0"/>
                <a:ea typeface="ＭＳ Ｐゴシック" charset="-128"/>
                <a:cs typeface="Arial" pitchFamily="34" charset="0"/>
              </a:rPr>
              <a:t> 80%</a:t>
            </a:r>
          </a:p>
        </p:txBody>
      </p:sp>
      <p:sp>
        <p:nvSpPr>
          <p:cNvPr id="17479" name="Chevron 60">
            <a:extLst>
              <a:ext uri="{FF2B5EF4-FFF2-40B4-BE49-F238E27FC236}">
                <a16:creationId xmlns:a16="http://schemas.microsoft.com/office/drawing/2014/main" id="{E382B73F-88FF-5032-62B2-366A77A8E999}"/>
              </a:ext>
            </a:extLst>
          </p:cNvPr>
          <p:cNvSpPr/>
          <p:nvPr/>
        </p:nvSpPr>
        <p:spPr bwMode="auto">
          <a:xfrm>
            <a:off x="8391395" y="1894522"/>
            <a:ext cx="975784"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100%</a:t>
            </a:r>
          </a:p>
        </p:txBody>
      </p:sp>
      <p:sp>
        <p:nvSpPr>
          <p:cNvPr id="17480" name="Chevron 60">
            <a:extLst>
              <a:ext uri="{FF2B5EF4-FFF2-40B4-BE49-F238E27FC236}">
                <a16:creationId xmlns:a16="http://schemas.microsoft.com/office/drawing/2014/main" id="{C7198510-45BD-C822-BE2D-F03B2E32F4E6}"/>
              </a:ext>
            </a:extLst>
          </p:cNvPr>
          <p:cNvSpPr/>
          <p:nvPr/>
        </p:nvSpPr>
        <p:spPr bwMode="auto">
          <a:xfrm>
            <a:off x="5283203" y="1896878"/>
            <a:ext cx="3251196"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St. 2 (SA2, SA6, …) 5GA St.+</a:t>
            </a:r>
            <a:r>
              <a:rPr lang="fr-FR" sz="1200" dirty="0" err="1">
                <a:latin typeface="Montserrat" panose="00000500000000000000" pitchFamily="50" charset="0"/>
                <a:ea typeface="ＭＳ Ｐゴシック" charset="-128"/>
                <a:cs typeface="Arial" pitchFamily="34" charset="0"/>
              </a:rPr>
              <a:t>Norm</a:t>
            </a:r>
            <a:r>
              <a:rPr lang="fr-FR" sz="1200" dirty="0">
                <a:latin typeface="Montserrat" panose="00000500000000000000" pitchFamily="50" charset="0"/>
                <a:ea typeface="ＭＳ Ｐゴシック" charset="-128"/>
                <a:cs typeface="Arial" pitchFamily="34" charset="0"/>
              </a:rPr>
              <a:t> 80%</a:t>
            </a:r>
          </a:p>
        </p:txBody>
      </p:sp>
      <p:sp>
        <p:nvSpPr>
          <p:cNvPr id="17484" name="Chevron 60">
            <a:extLst>
              <a:ext uri="{FF2B5EF4-FFF2-40B4-BE49-F238E27FC236}">
                <a16:creationId xmlns:a16="http://schemas.microsoft.com/office/drawing/2014/main" id="{8D60D298-7107-495C-44F4-2BBB0286BC85}"/>
              </a:ext>
            </a:extLst>
          </p:cNvPr>
          <p:cNvSpPr/>
          <p:nvPr/>
        </p:nvSpPr>
        <p:spPr bwMode="auto">
          <a:xfrm>
            <a:off x="8486210" y="3458163"/>
            <a:ext cx="2504653"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Stage 3 5GA St + </a:t>
            </a:r>
            <a:r>
              <a:rPr lang="fr-FR" sz="1200" dirty="0" err="1">
                <a:latin typeface="Montserrat" panose="00000500000000000000" pitchFamily="50" charset="0"/>
                <a:ea typeface="ＭＳ Ｐゴシック" charset="-128"/>
                <a:cs typeface="Arial" pitchFamily="34" charset="0"/>
              </a:rPr>
              <a:t>Norm</a:t>
            </a:r>
            <a:endParaRPr lang="fr-FR" sz="1200" dirty="0">
              <a:latin typeface="Montserrat" panose="00000500000000000000" pitchFamily="50" charset="0"/>
              <a:ea typeface="ＭＳ Ｐゴシック" charset="-128"/>
              <a:cs typeface="Arial" pitchFamily="34" charset="0"/>
            </a:endParaRPr>
          </a:p>
        </p:txBody>
      </p:sp>
      <p:sp>
        <p:nvSpPr>
          <p:cNvPr id="17485" name="Chevron 60">
            <a:extLst>
              <a:ext uri="{FF2B5EF4-FFF2-40B4-BE49-F238E27FC236}">
                <a16:creationId xmlns:a16="http://schemas.microsoft.com/office/drawing/2014/main" id="{FB1E3A0C-0C94-56B1-9E8E-15BB970781E4}"/>
              </a:ext>
            </a:extLst>
          </p:cNvPr>
          <p:cNvSpPr/>
          <p:nvPr/>
        </p:nvSpPr>
        <p:spPr bwMode="auto">
          <a:xfrm>
            <a:off x="6150591" y="6432645"/>
            <a:ext cx="1661320" cy="263856"/>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25034"/>
              <a:gd name="connsiteY0" fmla="*/ 0 h 222250"/>
              <a:gd name="connsiteX1" fmla="*/ 1467062 w 1625034"/>
              <a:gd name="connsiteY1" fmla="*/ 0 h 222250"/>
              <a:gd name="connsiteX2" fmla="*/ 1625034 w 1625034"/>
              <a:gd name="connsiteY2" fmla="*/ 104677 h 222250"/>
              <a:gd name="connsiteX3" fmla="*/ 1467062 w 1625034"/>
              <a:gd name="connsiteY3" fmla="*/ 222250 h 222250"/>
              <a:gd name="connsiteX4" fmla="*/ 0 w 1625034"/>
              <a:gd name="connsiteY4" fmla="*/ 222250 h 222250"/>
              <a:gd name="connsiteX5" fmla="*/ 26818 w 1625034"/>
              <a:gd name="connsiteY5" fmla="*/ 98155 h 222250"/>
              <a:gd name="connsiteX6" fmla="*/ 0 w 1625034"/>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5034" h="222250">
                <a:moveTo>
                  <a:pt x="0" y="0"/>
                </a:moveTo>
                <a:lnTo>
                  <a:pt x="1467062" y="0"/>
                </a:lnTo>
                <a:lnTo>
                  <a:pt x="1625034" y="104677"/>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Stage 3 6G SID </a:t>
            </a:r>
            <a:r>
              <a:rPr lang="fr-FR" sz="1067" dirty="0" err="1">
                <a:latin typeface="Montserrat" panose="00000500000000000000" pitchFamily="50" charset="0"/>
                <a:ea typeface="ＭＳ Ｐゴシック" charset="-128"/>
                <a:cs typeface="Arial" pitchFamily="34" charset="0"/>
              </a:rPr>
              <a:t>def</a:t>
            </a:r>
            <a:r>
              <a:rPr lang="fr-FR" sz="1067" dirty="0">
                <a:latin typeface="Montserrat" panose="00000500000000000000" pitchFamily="50" charset="0"/>
                <a:ea typeface="ＭＳ Ｐゴシック" charset="-128"/>
                <a:cs typeface="Arial" pitchFamily="34" charset="0"/>
              </a:rPr>
              <a:t>.</a:t>
            </a:r>
          </a:p>
        </p:txBody>
      </p:sp>
      <p:grpSp>
        <p:nvGrpSpPr>
          <p:cNvPr id="32" name="Group 31">
            <a:extLst>
              <a:ext uri="{FF2B5EF4-FFF2-40B4-BE49-F238E27FC236}">
                <a16:creationId xmlns:a16="http://schemas.microsoft.com/office/drawing/2014/main" id="{E261DFA2-5EBE-0760-005F-090827A42373}"/>
              </a:ext>
            </a:extLst>
          </p:cNvPr>
          <p:cNvGrpSpPr/>
          <p:nvPr/>
        </p:nvGrpSpPr>
        <p:grpSpPr>
          <a:xfrm>
            <a:off x="9158089" y="930507"/>
            <a:ext cx="437940" cy="441216"/>
            <a:chOff x="7375213" y="745293"/>
            <a:chExt cx="328455" cy="330912"/>
          </a:xfrm>
        </p:grpSpPr>
        <p:sp>
          <p:nvSpPr>
            <p:cNvPr id="17490" name="TextBox 86">
              <a:extLst>
                <a:ext uri="{FF2B5EF4-FFF2-40B4-BE49-F238E27FC236}">
                  <a16:creationId xmlns:a16="http://schemas.microsoft.com/office/drawing/2014/main" id="{35BB9D75-F8E4-FE51-0578-EE1CE5798D03}"/>
                </a:ext>
              </a:extLst>
            </p:cNvPr>
            <p:cNvSpPr txBox="1">
              <a:spLocks noChangeArrowheads="1"/>
            </p:cNvSpPr>
            <p:nvPr/>
          </p:nvSpPr>
          <p:spPr bwMode="auto">
            <a:xfrm>
              <a:off x="7382097" y="745293"/>
              <a:ext cx="316433"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#113</a:t>
              </a:r>
              <a:endParaRPr lang="en-GB" altLang="en-US" sz="533" dirty="0">
                <a:latin typeface="Montserrat" panose="00000500000000000000" pitchFamily="2" charset="0"/>
              </a:endParaRPr>
            </a:p>
          </p:txBody>
        </p:sp>
        <p:sp>
          <p:nvSpPr>
            <p:cNvPr id="17492" name="TextBox 66">
              <a:extLst>
                <a:ext uri="{FF2B5EF4-FFF2-40B4-BE49-F238E27FC236}">
                  <a16:creationId xmlns:a16="http://schemas.microsoft.com/office/drawing/2014/main" id="{52784947-6AA6-617B-CED1-6981515A19C7}"/>
                </a:ext>
              </a:extLst>
            </p:cNvPr>
            <p:cNvSpPr txBox="1">
              <a:spLocks noChangeArrowheads="1"/>
            </p:cNvSpPr>
            <p:nvPr/>
          </p:nvSpPr>
          <p:spPr bwMode="auto">
            <a:xfrm>
              <a:off x="7375213" y="899281"/>
              <a:ext cx="328455"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Sep.</a:t>
              </a:r>
            </a:p>
          </p:txBody>
        </p:sp>
      </p:grpSp>
      <p:grpSp>
        <p:nvGrpSpPr>
          <p:cNvPr id="36" name="Group 35">
            <a:extLst>
              <a:ext uri="{FF2B5EF4-FFF2-40B4-BE49-F238E27FC236}">
                <a16:creationId xmlns:a16="http://schemas.microsoft.com/office/drawing/2014/main" id="{15523F22-A626-40BA-8A66-0EF7EE745E28}"/>
              </a:ext>
            </a:extLst>
          </p:cNvPr>
          <p:cNvGrpSpPr/>
          <p:nvPr/>
        </p:nvGrpSpPr>
        <p:grpSpPr>
          <a:xfrm>
            <a:off x="9931704" y="930507"/>
            <a:ext cx="464285" cy="441216"/>
            <a:chOff x="8016563" y="745293"/>
            <a:chExt cx="348214" cy="330912"/>
          </a:xfrm>
        </p:grpSpPr>
        <p:sp>
          <p:nvSpPr>
            <p:cNvPr id="17491" name="TextBox 86">
              <a:extLst>
                <a:ext uri="{FF2B5EF4-FFF2-40B4-BE49-F238E27FC236}">
                  <a16:creationId xmlns:a16="http://schemas.microsoft.com/office/drawing/2014/main" id="{DADF5BC1-A476-EB24-2179-C4E5EBE78D55}"/>
                </a:ext>
              </a:extLst>
            </p:cNvPr>
            <p:cNvSpPr txBox="1">
              <a:spLocks noChangeArrowheads="1"/>
            </p:cNvSpPr>
            <p:nvPr/>
          </p:nvSpPr>
          <p:spPr bwMode="auto">
            <a:xfrm>
              <a:off x="8039928" y="745293"/>
              <a:ext cx="324849"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#114</a:t>
              </a:r>
              <a:endParaRPr lang="en-GB" altLang="en-US" sz="533" dirty="0">
                <a:latin typeface="Montserrat" panose="00000500000000000000" pitchFamily="2" charset="0"/>
              </a:endParaRPr>
            </a:p>
          </p:txBody>
        </p:sp>
        <p:sp>
          <p:nvSpPr>
            <p:cNvPr id="17493" name="TextBox 71">
              <a:extLst>
                <a:ext uri="{FF2B5EF4-FFF2-40B4-BE49-F238E27FC236}">
                  <a16:creationId xmlns:a16="http://schemas.microsoft.com/office/drawing/2014/main" id="{FF47688E-A86E-2353-7C06-DBC3A3720639}"/>
                </a:ext>
              </a:extLst>
            </p:cNvPr>
            <p:cNvSpPr txBox="1">
              <a:spLocks noChangeArrowheads="1"/>
            </p:cNvSpPr>
            <p:nvPr/>
          </p:nvSpPr>
          <p:spPr bwMode="auto">
            <a:xfrm>
              <a:off x="8016563" y="899281"/>
              <a:ext cx="336872" cy="1769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Dec.</a:t>
              </a:r>
            </a:p>
          </p:txBody>
        </p:sp>
      </p:grpSp>
      <p:sp>
        <p:nvSpPr>
          <p:cNvPr id="17497" name="TextBox 86">
            <a:extLst>
              <a:ext uri="{FF2B5EF4-FFF2-40B4-BE49-F238E27FC236}">
                <a16:creationId xmlns:a16="http://schemas.microsoft.com/office/drawing/2014/main" id="{5357307E-DFB7-4014-E67F-B234B2ED5CB5}"/>
              </a:ext>
            </a:extLst>
          </p:cNvPr>
          <p:cNvSpPr txBox="1">
            <a:spLocks noChangeArrowheads="1"/>
          </p:cNvSpPr>
          <p:nvPr/>
        </p:nvSpPr>
        <p:spPr bwMode="auto">
          <a:xfrm>
            <a:off x="10748805" y="948569"/>
            <a:ext cx="42191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#115</a:t>
            </a:r>
            <a:endParaRPr lang="en-GB" altLang="en-US" sz="533" dirty="0">
              <a:latin typeface="Montserrat" panose="00000500000000000000" pitchFamily="2" charset="0"/>
            </a:endParaRPr>
          </a:p>
        </p:txBody>
      </p:sp>
      <p:sp>
        <p:nvSpPr>
          <p:cNvPr id="17498" name="TextBox 60">
            <a:extLst>
              <a:ext uri="{FF2B5EF4-FFF2-40B4-BE49-F238E27FC236}">
                <a16:creationId xmlns:a16="http://schemas.microsoft.com/office/drawing/2014/main" id="{7AF265C0-820D-2759-0403-8611A7BA1C4E}"/>
              </a:ext>
            </a:extLst>
          </p:cNvPr>
          <p:cNvSpPr txBox="1">
            <a:spLocks noChangeArrowheads="1"/>
          </p:cNvSpPr>
          <p:nvPr/>
        </p:nvSpPr>
        <p:spPr bwMode="auto">
          <a:xfrm>
            <a:off x="10765026" y="1153887"/>
            <a:ext cx="44275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Mar.</a:t>
            </a:r>
          </a:p>
        </p:txBody>
      </p:sp>
      <p:sp>
        <p:nvSpPr>
          <p:cNvPr id="17502" name="TextBox 60">
            <a:extLst>
              <a:ext uri="{FF2B5EF4-FFF2-40B4-BE49-F238E27FC236}">
                <a16:creationId xmlns:a16="http://schemas.microsoft.com/office/drawing/2014/main" id="{C355434E-FF94-C598-923E-8C580DCE396C}"/>
              </a:ext>
            </a:extLst>
          </p:cNvPr>
          <p:cNvSpPr txBox="1">
            <a:spLocks noChangeArrowheads="1"/>
          </p:cNvSpPr>
          <p:nvPr/>
        </p:nvSpPr>
        <p:spPr bwMode="auto">
          <a:xfrm>
            <a:off x="11551907" y="1131308"/>
            <a:ext cx="40588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GB" altLang="en-US" sz="933" dirty="0">
                <a:latin typeface="Montserrat" panose="00000500000000000000" pitchFamily="2" charset="0"/>
              </a:rPr>
              <a:t>Jun</a:t>
            </a:r>
          </a:p>
        </p:txBody>
      </p:sp>
      <p:cxnSp>
        <p:nvCxnSpPr>
          <p:cNvPr id="9" name="Straight Connector 8">
            <a:extLst>
              <a:ext uri="{FF2B5EF4-FFF2-40B4-BE49-F238E27FC236}">
                <a16:creationId xmlns:a16="http://schemas.microsoft.com/office/drawing/2014/main" id="{62B9B160-85F8-B7F3-949C-6A80EDD7C45E}"/>
              </a:ext>
            </a:extLst>
          </p:cNvPr>
          <p:cNvCxnSpPr>
            <a:cxnSpLocks/>
          </p:cNvCxnSpPr>
          <p:nvPr/>
        </p:nvCxnSpPr>
        <p:spPr bwMode="auto">
          <a:xfrm>
            <a:off x="0" y="3829208"/>
            <a:ext cx="12192000" cy="0"/>
          </a:xfrm>
          <a:prstGeom prst="line">
            <a:avLst/>
          </a:prstGeom>
          <a:solidFill>
            <a:schemeClr val="accent1"/>
          </a:solidFill>
          <a:ln w="25400" cap="flat" cmpd="sng" algn="ctr">
            <a:solidFill>
              <a:schemeClr val="tx1"/>
            </a:solidFill>
            <a:prstDash val="solid"/>
            <a:round/>
            <a:headEnd type="none" w="med" len="med"/>
            <a:tailEnd type="none" w="med" len="med"/>
          </a:ln>
          <a:effectLst>
            <a:outerShdw blurRad="50800" dist="38100" dir="2700000" algn="tl" rotWithShape="0">
              <a:prstClr val="black">
                <a:alpha val="40000"/>
              </a:prstClr>
            </a:outerShdw>
          </a:effectLst>
        </p:spPr>
      </p:cxnSp>
      <p:sp>
        <p:nvSpPr>
          <p:cNvPr id="26" name="Star: 5 Points 25">
            <a:extLst>
              <a:ext uri="{FF2B5EF4-FFF2-40B4-BE49-F238E27FC236}">
                <a16:creationId xmlns:a16="http://schemas.microsoft.com/office/drawing/2014/main" id="{FDA1D504-5A4B-17F6-5478-9450A10EDA8D}"/>
              </a:ext>
            </a:extLst>
          </p:cNvPr>
          <p:cNvSpPr/>
          <p:nvPr/>
        </p:nvSpPr>
        <p:spPr bwMode="auto">
          <a:xfrm>
            <a:off x="1511325" y="3801339"/>
            <a:ext cx="452401" cy="429117"/>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dirty="0">
              <a:solidFill>
                <a:srgbClr val="FF0000"/>
              </a:solidFill>
              <a:latin typeface="Arial" charset="0"/>
            </a:endParaRPr>
          </a:p>
        </p:txBody>
      </p:sp>
      <p:sp>
        <p:nvSpPr>
          <p:cNvPr id="28" name="TextBox 1">
            <a:extLst>
              <a:ext uri="{FF2B5EF4-FFF2-40B4-BE49-F238E27FC236}">
                <a16:creationId xmlns:a16="http://schemas.microsoft.com/office/drawing/2014/main" id="{350EBDED-2AAF-158F-80CB-DEAAEA111ACD}"/>
              </a:ext>
            </a:extLst>
          </p:cNvPr>
          <p:cNvSpPr txBox="1">
            <a:spLocks noChangeArrowheads="1"/>
          </p:cNvSpPr>
          <p:nvPr/>
        </p:nvSpPr>
        <p:spPr bwMode="auto">
          <a:xfrm>
            <a:off x="1077942" y="4189414"/>
            <a:ext cx="1532049" cy="379463"/>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lgn="ctr">
              <a:defRPr/>
            </a:pPr>
            <a:r>
              <a:rPr lang="en-GB" altLang="en-US" sz="933" b="1" dirty="0">
                <a:latin typeface="Montserrat" panose="00000500000000000000" pitchFamily="50" charset="0"/>
              </a:rPr>
              <a:t>Workshop IMT-2030 use cases</a:t>
            </a:r>
            <a:endParaRPr lang="en-GB" altLang="en-US" sz="933" dirty="0">
              <a:latin typeface="Montserrat" panose="00000500000000000000" pitchFamily="50" charset="0"/>
            </a:endParaRPr>
          </a:p>
        </p:txBody>
      </p:sp>
      <p:sp>
        <p:nvSpPr>
          <p:cNvPr id="38" name="Chevron 60">
            <a:extLst>
              <a:ext uri="{FF2B5EF4-FFF2-40B4-BE49-F238E27FC236}">
                <a16:creationId xmlns:a16="http://schemas.microsoft.com/office/drawing/2014/main" id="{45312065-6CBD-33B4-1D64-1C5F55E68AA2}"/>
              </a:ext>
            </a:extLst>
          </p:cNvPr>
          <p:cNvSpPr/>
          <p:nvPr/>
        </p:nvSpPr>
        <p:spPr bwMode="auto">
          <a:xfrm>
            <a:off x="5401056" y="2714631"/>
            <a:ext cx="4749912" cy="29273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RAN1</a:t>
            </a:r>
          </a:p>
        </p:txBody>
      </p:sp>
      <p:sp>
        <p:nvSpPr>
          <p:cNvPr id="39" name="Chevron 60">
            <a:extLst>
              <a:ext uri="{FF2B5EF4-FFF2-40B4-BE49-F238E27FC236}">
                <a16:creationId xmlns:a16="http://schemas.microsoft.com/office/drawing/2014/main" id="{23AA6E87-D2AB-0497-606D-17BBDD9C183D}"/>
              </a:ext>
            </a:extLst>
          </p:cNvPr>
          <p:cNvSpPr/>
          <p:nvPr/>
        </p:nvSpPr>
        <p:spPr bwMode="auto">
          <a:xfrm>
            <a:off x="6144769" y="3097218"/>
            <a:ext cx="4846095" cy="279967"/>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 </a:t>
            </a:r>
            <a:r>
              <a:rPr lang="fr-FR" sz="1200" dirty="0" err="1">
                <a:latin typeface="Montserrat" panose="00000500000000000000" pitchFamily="50" charset="0"/>
                <a:ea typeface="ＭＳ Ｐゴシック" charset="-128"/>
                <a:cs typeface="Arial" pitchFamily="34" charset="0"/>
              </a:rPr>
              <a:t>Completion</a:t>
            </a:r>
            <a:r>
              <a:rPr lang="fr-FR" sz="1200" dirty="0">
                <a:latin typeface="Montserrat" panose="00000500000000000000" pitchFamily="50" charset="0"/>
                <a:ea typeface="ＭＳ Ｐゴシック" charset="-128"/>
                <a:cs typeface="Arial" pitchFamily="34" charset="0"/>
              </a:rPr>
              <a:t> (RAN2/3/4core)</a:t>
            </a:r>
          </a:p>
        </p:txBody>
      </p:sp>
      <p:sp>
        <p:nvSpPr>
          <p:cNvPr id="41" name="TextBox 86">
            <a:extLst>
              <a:ext uri="{FF2B5EF4-FFF2-40B4-BE49-F238E27FC236}">
                <a16:creationId xmlns:a16="http://schemas.microsoft.com/office/drawing/2014/main" id="{E7CFFE9A-BA11-5507-66C4-463BFE813E92}"/>
              </a:ext>
            </a:extLst>
          </p:cNvPr>
          <p:cNvSpPr txBox="1">
            <a:spLocks noChangeArrowheads="1"/>
          </p:cNvSpPr>
          <p:nvPr/>
        </p:nvSpPr>
        <p:spPr bwMode="auto">
          <a:xfrm>
            <a:off x="11518559" y="944053"/>
            <a:ext cx="426720" cy="2358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933" dirty="0">
                <a:latin typeface="Montserrat" panose="00000500000000000000" pitchFamily="2" charset="0"/>
              </a:rPr>
              <a:t>#116</a:t>
            </a:r>
            <a:endParaRPr lang="en-GB" altLang="en-US" sz="533" dirty="0">
              <a:latin typeface="Montserrat" panose="00000500000000000000" pitchFamily="2" charset="0"/>
            </a:endParaRPr>
          </a:p>
        </p:txBody>
      </p:sp>
      <p:cxnSp>
        <p:nvCxnSpPr>
          <p:cNvPr id="46" name="Straight Connector 114">
            <a:extLst>
              <a:ext uri="{FF2B5EF4-FFF2-40B4-BE49-F238E27FC236}">
                <a16:creationId xmlns:a16="http://schemas.microsoft.com/office/drawing/2014/main" id="{651AFA73-F0D3-3C1E-F07B-8562524BC031}"/>
              </a:ext>
            </a:extLst>
          </p:cNvPr>
          <p:cNvCxnSpPr>
            <a:cxnSpLocks noChangeShapeType="1"/>
          </p:cNvCxnSpPr>
          <p:nvPr/>
        </p:nvCxnSpPr>
        <p:spPr bwMode="auto">
          <a:xfrm>
            <a:off x="2914825" y="1436095"/>
            <a:ext cx="0" cy="5242408"/>
          </a:xfrm>
          <a:prstGeom prst="line">
            <a:avLst/>
          </a:prstGeom>
          <a:noFill/>
          <a:ln w="9525" algn="ctr">
            <a:solidFill>
              <a:schemeClr val="accent4">
                <a:lumMod val="40000"/>
                <a:lumOff val="60000"/>
              </a:schemeClr>
            </a:solidFill>
            <a:prstDash val="dash"/>
            <a:round/>
            <a:headEnd/>
            <a:tailEnd/>
          </a:ln>
        </p:spPr>
      </p:cxnSp>
      <p:cxnSp>
        <p:nvCxnSpPr>
          <p:cNvPr id="48" name="Straight Connector 114">
            <a:extLst>
              <a:ext uri="{FF2B5EF4-FFF2-40B4-BE49-F238E27FC236}">
                <a16:creationId xmlns:a16="http://schemas.microsoft.com/office/drawing/2014/main" id="{2A413990-7B6F-5FC0-02A3-545705497B65}"/>
              </a:ext>
            </a:extLst>
          </p:cNvPr>
          <p:cNvCxnSpPr>
            <a:cxnSpLocks noChangeShapeType="1"/>
          </p:cNvCxnSpPr>
          <p:nvPr/>
        </p:nvCxnSpPr>
        <p:spPr bwMode="auto">
          <a:xfrm>
            <a:off x="4528785" y="1436095"/>
            <a:ext cx="0" cy="5242408"/>
          </a:xfrm>
          <a:prstGeom prst="line">
            <a:avLst/>
          </a:prstGeom>
          <a:noFill/>
          <a:ln w="9525" algn="ctr">
            <a:solidFill>
              <a:schemeClr val="accent4">
                <a:lumMod val="40000"/>
                <a:lumOff val="60000"/>
              </a:schemeClr>
            </a:solidFill>
            <a:prstDash val="dash"/>
            <a:round/>
            <a:headEnd/>
            <a:tailEnd/>
          </a:ln>
        </p:spPr>
      </p:cxnSp>
      <p:cxnSp>
        <p:nvCxnSpPr>
          <p:cNvPr id="49" name="Straight Connector 114">
            <a:extLst>
              <a:ext uri="{FF2B5EF4-FFF2-40B4-BE49-F238E27FC236}">
                <a16:creationId xmlns:a16="http://schemas.microsoft.com/office/drawing/2014/main" id="{E57E96D9-2BD0-D27A-86EA-0E49CF66F1B4}"/>
              </a:ext>
            </a:extLst>
          </p:cNvPr>
          <p:cNvCxnSpPr>
            <a:cxnSpLocks noChangeShapeType="1"/>
          </p:cNvCxnSpPr>
          <p:nvPr/>
        </p:nvCxnSpPr>
        <p:spPr bwMode="auto">
          <a:xfrm>
            <a:off x="5335765" y="1436095"/>
            <a:ext cx="0" cy="5242408"/>
          </a:xfrm>
          <a:prstGeom prst="line">
            <a:avLst/>
          </a:prstGeom>
          <a:noFill/>
          <a:ln w="9525" algn="ctr">
            <a:solidFill>
              <a:schemeClr val="accent4">
                <a:lumMod val="40000"/>
                <a:lumOff val="60000"/>
              </a:schemeClr>
            </a:solidFill>
            <a:prstDash val="dash"/>
            <a:round/>
            <a:headEnd/>
            <a:tailEnd/>
          </a:ln>
        </p:spPr>
      </p:cxnSp>
      <p:cxnSp>
        <p:nvCxnSpPr>
          <p:cNvPr id="50" name="Straight Connector 114">
            <a:extLst>
              <a:ext uri="{FF2B5EF4-FFF2-40B4-BE49-F238E27FC236}">
                <a16:creationId xmlns:a16="http://schemas.microsoft.com/office/drawing/2014/main" id="{0B518462-35CA-01DF-E3DA-79CF4D1A67DB}"/>
              </a:ext>
            </a:extLst>
          </p:cNvPr>
          <p:cNvCxnSpPr>
            <a:cxnSpLocks noChangeShapeType="1"/>
          </p:cNvCxnSpPr>
          <p:nvPr/>
        </p:nvCxnSpPr>
        <p:spPr bwMode="auto">
          <a:xfrm>
            <a:off x="6142745" y="1436095"/>
            <a:ext cx="0" cy="5242408"/>
          </a:xfrm>
          <a:prstGeom prst="line">
            <a:avLst/>
          </a:prstGeom>
          <a:noFill/>
          <a:ln w="9525" algn="ctr">
            <a:solidFill>
              <a:schemeClr val="accent4">
                <a:lumMod val="40000"/>
                <a:lumOff val="60000"/>
              </a:schemeClr>
            </a:solidFill>
            <a:prstDash val="dash"/>
            <a:round/>
            <a:headEnd/>
            <a:tailEnd/>
          </a:ln>
        </p:spPr>
      </p:cxnSp>
      <p:cxnSp>
        <p:nvCxnSpPr>
          <p:cNvPr id="51" name="Straight Connector 114">
            <a:extLst>
              <a:ext uri="{FF2B5EF4-FFF2-40B4-BE49-F238E27FC236}">
                <a16:creationId xmlns:a16="http://schemas.microsoft.com/office/drawing/2014/main" id="{A3B6C350-D29D-A509-A057-DD254318F84D}"/>
              </a:ext>
            </a:extLst>
          </p:cNvPr>
          <p:cNvCxnSpPr>
            <a:cxnSpLocks noChangeShapeType="1"/>
          </p:cNvCxnSpPr>
          <p:nvPr/>
        </p:nvCxnSpPr>
        <p:spPr bwMode="auto">
          <a:xfrm>
            <a:off x="7756705" y="1436095"/>
            <a:ext cx="0" cy="5242408"/>
          </a:xfrm>
          <a:prstGeom prst="line">
            <a:avLst/>
          </a:prstGeom>
          <a:noFill/>
          <a:ln w="9525" algn="ctr">
            <a:solidFill>
              <a:schemeClr val="accent4">
                <a:lumMod val="40000"/>
                <a:lumOff val="60000"/>
              </a:schemeClr>
            </a:solidFill>
            <a:prstDash val="dash"/>
            <a:round/>
            <a:headEnd/>
            <a:tailEnd/>
          </a:ln>
        </p:spPr>
      </p:cxnSp>
      <p:cxnSp>
        <p:nvCxnSpPr>
          <p:cNvPr id="52" name="Straight Connector 114">
            <a:extLst>
              <a:ext uri="{FF2B5EF4-FFF2-40B4-BE49-F238E27FC236}">
                <a16:creationId xmlns:a16="http://schemas.microsoft.com/office/drawing/2014/main" id="{66E04F16-36C6-027F-9585-CF454FC4A2D0}"/>
              </a:ext>
            </a:extLst>
          </p:cNvPr>
          <p:cNvCxnSpPr>
            <a:cxnSpLocks noChangeShapeType="1"/>
          </p:cNvCxnSpPr>
          <p:nvPr/>
        </p:nvCxnSpPr>
        <p:spPr bwMode="auto">
          <a:xfrm>
            <a:off x="8563685" y="1436095"/>
            <a:ext cx="0" cy="5242408"/>
          </a:xfrm>
          <a:prstGeom prst="line">
            <a:avLst/>
          </a:prstGeom>
          <a:noFill/>
          <a:ln w="9525" algn="ctr">
            <a:solidFill>
              <a:schemeClr val="accent4">
                <a:lumMod val="40000"/>
                <a:lumOff val="60000"/>
              </a:schemeClr>
            </a:solidFill>
            <a:prstDash val="dash"/>
            <a:round/>
            <a:headEnd/>
            <a:tailEnd/>
          </a:ln>
        </p:spPr>
      </p:cxnSp>
      <p:cxnSp>
        <p:nvCxnSpPr>
          <p:cNvPr id="53" name="Straight Connector 114">
            <a:extLst>
              <a:ext uri="{FF2B5EF4-FFF2-40B4-BE49-F238E27FC236}">
                <a16:creationId xmlns:a16="http://schemas.microsoft.com/office/drawing/2014/main" id="{DE683D18-B47F-D070-F845-F7E8B61125EA}"/>
              </a:ext>
            </a:extLst>
          </p:cNvPr>
          <p:cNvCxnSpPr>
            <a:cxnSpLocks noChangeShapeType="1"/>
          </p:cNvCxnSpPr>
          <p:nvPr/>
        </p:nvCxnSpPr>
        <p:spPr bwMode="auto">
          <a:xfrm>
            <a:off x="9370665" y="1436095"/>
            <a:ext cx="0" cy="5242408"/>
          </a:xfrm>
          <a:prstGeom prst="line">
            <a:avLst/>
          </a:prstGeom>
          <a:noFill/>
          <a:ln w="9525" algn="ctr">
            <a:solidFill>
              <a:schemeClr val="accent4">
                <a:lumMod val="40000"/>
                <a:lumOff val="60000"/>
              </a:schemeClr>
            </a:solidFill>
            <a:prstDash val="dash"/>
            <a:round/>
            <a:headEnd/>
            <a:tailEnd/>
          </a:ln>
        </p:spPr>
      </p:cxnSp>
      <p:cxnSp>
        <p:nvCxnSpPr>
          <p:cNvPr id="54" name="Straight Connector 114">
            <a:extLst>
              <a:ext uri="{FF2B5EF4-FFF2-40B4-BE49-F238E27FC236}">
                <a16:creationId xmlns:a16="http://schemas.microsoft.com/office/drawing/2014/main" id="{65ECC03C-392D-C70D-4A68-5DA2FD703EF7}"/>
              </a:ext>
            </a:extLst>
          </p:cNvPr>
          <p:cNvCxnSpPr>
            <a:cxnSpLocks noChangeShapeType="1"/>
          </p:cNvCxnSpPr>
          <p:nvPr/>
        </p:nvCxnSpPr>
        <p:spPr bwMode="auto">
          <a:xfrm>
            <a:off x="10984625" y="1436095"/>
            <a:ext cx="0" cy="5242408"/>
          </a:xfrm>
          <a:prstGeom prst="line">
            <a:avLst/>
          </a:prstGeom>
          <a:noFill/>
          <a:ln w="9525" algn="ctr">
            <a:solidFill>
              <a:schemeClr val="accent4">
                <a:lumMod val="40000"/>
                <a:lumOff val="60000"/>
              </a:schemeClr>
            </a:solidFill>
            <a:prstDash val="dash"/>
            <a:round/>
            <a:headEnd/>
            <a:tailEnd/>
          </a:ln>
        </p:spPr>
      </p:cxnSp>
      <p:cxnSp>
        <p:nvCxnSpPr>
          <p:cNvPr id="55" name="Straight Connector 114">
            <a:extLst>
              <a:ext uri="{FF2B5EF4-FFF2-40B4-BE49-F238E27FC236}">
                <a16:creationId xmlns:a16="http://schemas.microsoft.com/office/drawing/2014/main" id="{9C497097-315E-8A6D-769F-09FBCED69F51}"/>
              </a:ext>
            </a:extLst>
          </p:cNvPr>
          <p:cNvCxnSpPr>
            <a:cxnSpLocks noChangeShapeType="1"/>
          </p:cNvCxnSpPr>
          <p:nvPr/>
        </p:nvCxnSpPr>
        <p:spPr bwMode="auto">
          <a:xfrm>
            <a:off x="11791612" y="1436095"/>
            <a:ext cx="0" cy="5242408"/>
          </a:xfrm>
          <a:prstGeom prst="line">
            <a:avLst/>
          </a:prstGeom>
          <a:noFill/>
          <a:ln w="9525" algn="ctr">
            <a:solidFill>
              <a:schemeClr val="accent4">
                <a:lumMod val="40000"/>
                <a:lumOff val="60000"/>
              </a:schemeClr>
            </a:solidFill>
            <a:prstDash val="dash"/>
            <a:round/>
            <a:headEnd/>
            <a:tailEnd/>
          </a:ln>
        </p:spPr>
      </p:cxnSp>
      <p:cxnSp>
        <p:nvCxnSpPr>
          <p:cNvPr id="57" name="Straight Connector 114">
            <a:extLst>
              <a:ext uri="{FF2B5EF4-FFF2-40B4-BE49-F238E27FC236}">
                <a16:creationId xmlns:a16="http://schemas.microsoft.com/office/drawing/2014/main" id="{71746959-D045-E5B5-AFE7-E047AC2F1E3F}"/>
              </a:ext>
            </a:extLst>
          </p:cNvPr>
          <p:cNvCxnSpPr>
            <a:cxnSpLocks noChangeShapeType="1"/>
          </p:cNvCxnSpPr>
          <p:nvPr/>
        </p:nvCxnSpPr>
        <p:spPr bwMode="auto">
          <a:xfrm>
            <a:off x="6949725" y="1436095"/>
            <a:ext cx="0" cy="5197252"/>
          </a:xfrm>
          <a:prstGeom prst="line">
            <a:avLst/>
          </a:prstGeom>
          <a:noFill/>
          <a:ln w="28575" algn="ctr">
            <a:solidFill>
              <a:schemeClr val="accent4">
                <a:lumMod val="40000"/>
                <a:lumOff val="60000"/>
              </a:schemeClr>
            </a:solidFill>
            <a:round/>
            <a:headEnd/>
            <a:tailEnd/>
          </a:ln>
        </p:spPr>
      </p:cxnSp>
      <p:cxnSp>
        <p:nvCxnSpPr>
          <p:cNvPr id="59" name="Straight Connector 114">
            <a:extLst>
              <a:ext uri="{FF2B5EF4-FFF2-40B4-BE49-F238E27FC236}">
                <a16:creationId xmlns:a16="http://schemas.microsoft.com/office/drawing/2014/main" id="{2C79B9F4-97F9-05EA-B005-992434CCBE58}"/>
              </a:ext>
            </a:extLst>
          </p:cNvPr>
          <p:cNvCxnSpPr>
            <a:cxnSpLocks noChangeShapeType="1"/>
          </p:cNvCxnSpPr>
          <p:nvPr/>
        </p:nvCxnSpPr>
        <p:spPr bwMode="auto">
          <a:xfrm>
            <a:off x="10177645" y="1436095"/>
            <a:ext cx="0" cy="5197252"/>
          </a:xfrm>
          <a:prstGeom prst="line">
            <a:avLst/>
          </a:prstGeom>
          <a:noFill/>
          <a:ln w="28575" algn="ctr">
            <a:solidFill>
              <a:schemeClr val="accent4">
                <a:lumMod val="40000"/>
                <a:lumOff val="60000"/>
              </a:schemeClr>
            </a:solidFill>
            <a:round/>
            <a:headEnd/>
            <a:tailEnd/>
          </a:ln>
        </p:spPr>
      </p:cxnSp>
      <p:cxnSp>
        <p:nvCxnSpPr>
          <p:cNvPr id="60" name="Straight Connector 114">
            <a:extLst>
              <a:ext uri="{FF2B5EF4-FFF2-40B4-BE49-F238E27FC236}">
                <a16:creationId xmlns:a16="http://schemas.microsoft.com/office/drawing/2014/main" id="{F15672DF-A3AB-3988-49FA-718AB9547C1F}"/>
              </a:ext>
            </a:extLst>
          </p:cNvPr>
          <p:cNvCxnSpPr>
            <a:cxnSpLocks noChangeShapeType="1"/>
          </p:cNvCxnSpPr>
          <p:nvPr/>
        </p:nvCxnSpPr>
        <p:spPr bwMode="auto">
          <a:xfrm>
            <a:off x="3721805" y="1436095"/>
            <a:ext cx="0" cy="5197252"/>
          </a:xfrm>
          <a:prstGeom prst="line">
            <a:avLst/>
          </a:prstGeom>
          <a:noFill/>
          <a:ln w="28575" algn="ctr">
            <a:solidFill>
              <a:schemeClr val="accent4">
                <a:lumMod val="40000"/>
                <a:lumOff val="60000"/>
              </a:schemeClr>
            </a:solidFill>
            <a:round/>
            <a:headEnd/>
            <a:tailEnd/>
          </a:ln>
        </p:spPr>
      </p:cxnSp>
      <p:sp>
        <p:nvSpPr>
          <p:cNvPr id="61" name="Chevron 60">
            <a:extLst>
              <a:ext uri="{FF2B5EF4-FFF2-40B4-BE49-F238E27FC236}">
                <a16:creationId xmlns:a16="http://schemas.microsoft.com/office/drawing/2014/main" id="{949047CD-F01D-8426-6AF0-4CD1206C7FB8}"/>
              </a:ext>
            </a:extLst>
          </p:cNvPr>
          <p:cNvSpPr/>
          <p:nvPr/>
        </p:nvSpPr>
        <p:spPr bwMode="auto">
          <a:xfrm>
            <a:off x="2713857" y="3910611"/>
            <a:ext cx="5070961"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SA1 6G </a:t>
            </a:r>
            <a:r>
              <a:rPr lang="fr-FR" sz="1200" dirty="0" err="1">
                <a:latin typeface="Montserrat" panose="00000500000000000000" pitchFamily="50" charset="0"/>
                <a:ea typeface="ＭＳ Ｐゴシック" charset="-128"/>
                <a:cs typeface="Arial" pitchFamily="34" charset="0"/>
              </a:rPr>
              <a:t>Study</a:t>
            </a:r>
            <a:endParaRPr lang="fr-FR" sz="1200" dirty="0">
              <a:latin typeface="Montserrat" panose="00000500000000000000" pitchFamily="50" charset="0"/>
              <a:ea typeface="ＭＳ Ｐゴシック" charset="-128"/>
              <a:cs typeface="Arial" pitchFamily="34" charset="0"/>
            </a:endParaRPr>
          </a:p>
        </p:txBody>
      </p:sp>
      <p:sp>
        <p:nvSpPr>
          <p:cNvPr id="63" name="Chevron 60">
            <a:extLst>
              <a:ext uri="{FF2B5EF4-FFF2-40B4-BE49-F238E27FC236}">
                <a16:creationId xmlns:a16="http://schemas.microsoft.com/office/drawing/2014/main" id="{5AB410C4-DC1B-63D4-AFC3-C2F711FCDC67}"/>
              </a:ext>
            </a:extLst>
          </p:cNvPr>
          <p:cNvSpPr/>
          <p:nvPr/>
        </p:nvSpPr>
        <p:spPr bwMode="auto">
          <a:xfrm>
            <a:off x="6809465" y="2301081"/>
            <a:ext cx="1002447" cy="29554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89500"/>
              <a:gd name="connsiteY0" fmla="*/ 0 h 222250"/>
              <a:gd name="connsiteX1" fmla="*/ 1467062 w 1689500"/>
              <a:gd name="connsiteY1" fmla="*/ 0 h 222250"/>
              <a:gd name="connsiteX2" fmla="*/ 1689500 w 1689500"/>
              <a:gd name="connsiteY2" fmla="*/ 111126 h 222250"/>
              <a:gd name="connsiteX3" fmla="*/ 1467062 w 1689500"/>
              <a:gd name="connsiteY3" fmla="*/ 222250 h 222250"/>
              <a:gd name="connsiteX4" fmla="*/ 0 w 1689500"/>
              <a:gd name="connsiteY4" fmla="*/ 222250 h 222250"/>
              <a:gd name="connsiteX5" fmla="*/ 26818 w 1689500"/>
              <a:gd name="connsiteY5" fmla="*/ 98155 h 222250"/>
              <a:gd name="connsiteX6" fmla="*/ 0 w 1689500"/>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9500" h="222250">
                <a:moveTo>
                  <a:pt x="0" y="0"/>
                </a:moveTo>
                <a:lnTo>
                  <a:pt x="1467062" y="0"/>
                </a:lnTo>
                <a:lnTo>
                  <a:pt x="1689500" y="111126"/>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RAN4 C.def.</a:t>
            </a:r>
          </a:p>
        </p:txBody>
      </p:sp>
      <p:sp>
        <p:nvSpPr>
          <p:cNvPr id="9248" name="Chevron 60">
            <a:extLst>
              <a:ext uri="{FF2B5EF4-FFF2-40B4-BE49-F238E27FC236}">
                <a16:creationId xmlns:a16="http://schemas.microsoft.com/office/drawing/2014/main" id="{F94E59AC-70F6-5A8F-3EB3-2B4249484BEC}"/>
              </a:ext>
            </a:extLst>
          </p:cNvPr>
          <p:cNvSpPr/>
          <p:nvPr/>
        </p:nvSpPr>
        <p:spPr bwMode="auto">
          <a:xfrm>
            <a:off x="10873458" y="3079613"/>
            <a:ext cx="945161" cy="279960"/>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933" dirty="0">
                <a:latin typeface="Montserrat" panose="00000500000000000000" pitchFamily="50" charset="0"/>
                <a:ea typeface="ＭＳ Ｐゴシック" charset="-128"/>
                <a:cs typeface="Arial" pitchFamily="34" charset="0"/>
              </a:rPr>
              <a:t>RAN4 Perf</a:t>
            </a:r>
          </a:p>
        </p:txBody>
      </p:sp>
      <p:sp>
        <p:nvSpPr>
          <p:cNvPr id="62" name="Chevron 60">
            <a:extLst>
              <a:ext uri="{FF2B5EF4-FFF2-40B4-BE49-F238E27FC236}">
                <a16:creationId xmlns:a16="http://schemas.microsoft.com/office/drawing/2014/main" id="{0801A27C-E3C7-61B4-5E0A-B7DBCAE7D26C}"/>
              </a:ext>
            </a:extLst>
          </p:cNvPr>
          <p:cNvSpPr/>
          <p:nvPr/>
        </p:nvSpPr>
        <p:spPr bwMode="auto">
          <a:xfrm>
            <a:off x="5359971" y="2300920"/>
            <a:ext cx="1612047" cy="295545"/>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01837"/>
              <a:gd name="connsiteY0" fmla="*/ 0 h 222250"/>
              <a:gd name="connsiteX1" fmla="*/ 1467062 w 1601837"/>
              <a:gd name="connsiteY1" fmla="*/ 0 h 222250"/>
              <a:gd name="connsiteX2" fmla="*/ 1601837 w 1601837"/>
              <a:gd name="connsiteY2" fmla="*/ 111126 h 222250"/>
              <a:gd name="connsiteX3" fmla="*/ 1467062 w 1601837"/>
              <a:gd name="connsiteY3" fmla="*/ 222250 h 222250"/>
              <a:gd name="connsiteX4" fmla="*/ 0 w 1601837"/>
              <a:gd name="connsiteY4" fmla="*/ 222250 h 222250"/>
              <a:gd name="connsiteX5" fmla="*/ 26818 w 1601837"/>
              <a:gd name="connsiteY5" fmla="*/ 98155 h 222250"/>
              <a:gd name="connsiteX6" fmla="*/ 0 w 1601837"/>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1837" h="222250">
                <a:moveTo>
                  <a:pt x="0" y="0"/>
                </a:moveTo>
                <a:lnTo>
                  <a:pt x="1467062" y="0"/>
                </a:lnTo>
                <a:lnTo>
                  <a:pt x="1601837" y="111126"/>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RP Content </a:t>
            </a:r>
            <a:r>
              <a:rPr lang="fr-FR" sz="1067" dirty="0" err="1">
                <a:latin typeface="Montserrat" panose="00000500000000000000" pitchFamily="50" charset="0"/>
                <a:ea typeface="ＭＳ Ｐゴシック" charset="-128"/>
                <a:cs typeface="Arial" pitchFamily="34" charset="0"/>
              </a:rPr>
              <a:t>def</a:t>
            </a:r>
            <a:r>
              <a:rPr lang="fr-FR" sz="1067" dirty="0">
                <a:latin typeface="Montserrat" panose="00000500000000000000" pitchFamily="50" charset="0"/>
                <a:ea typeface="ＭＳ Ｐゴシック" charset="-128"/>
                <a:cs typeface="Arial" pitchFamily="34" charset="0"/>
              </a:rPr>
              <a:t>.</a:t>
            </a:r>
          </a:p>
        </p:txBody>
      </p:sp>
      <p:sp>
        <p:nvSpPr>
          <p:cNvPr id="5" name="Chevron 60">
            <a:extLst>
              <a:ext uri="{FF2B5EF4-FFF2-40B4-BE49-F238E27FC236}">
                <a16:creationId xmlns:a16="http://schemas.microsoft.com/office/drawing/2014/main" id="{9772A3F5-EE99-B673-A6CB-BF15F057A1FD}"/>
              </a:ext>
            </a:extLst>
          </p:cNvPr>
          <p:cNvSpPr/>
          <p:nvPr/>
        </p:nvSpPr>
        <p:spPr bwMode="auto">
          <a:xfrm>
            <a:off x="1833317" y="3919496"/>
            <a:ext cx="1110828" cy="292381"/>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92394"/>
              <a:gd name="connsiteY0" fmla="*/ 0 h 222250"/>
              <a:gd name="connsiteX1" fmla="*/ 1467062 w 1592394"/>
              <a:gd name="connsiteY1" fmla="*/ 0 h 222250"/>
              <a:gd name="connsiteX2" fmla="*/ 1592394 w 1592394"/>
              <a:gd name="connsiteY2" fmla="*/ 124393 h 222250"/>
              <a:gd name="connsiteX3" fmla="*/ 1467062 w 1592394"/>
              <a:gd name="connsiteY3" fmla="*/ 222250 h 222250"/>
              <a:gd name="connsiteX4" fmla="*/ 0 w 1592394"/>
              <a:gd name="connsiteY4" fmla="*/ 222250 h 222250"/>
              <a:gd name="connsiteX5" fmla="*/ 26818 w 1592394"/>
              <a:gd name="connsiteY5" fmla="*/ 98155 h 222250"/>
              <a:gd name="connsiteX6" fmla="*/ 0 w 1592394"/>
              <a:gd name="connsiteY6" fmla="*/ 0 h 222250"/>
              <a:gd name="connsiteX0" fmla="*/ 0 w 1770114"/>
              <a:gd name="connsiteY0" fmla="*/ 0 h 222250"/>
              <a:gd name="connsiteX1" fmla="*/ 1467062 w 1770114"/>
              <a:gd name="connsiteY1" fmla="*/ 0 h 222250"/>
              <a:gd name="connsiteX2" fmla="*/ 1770114 w 1770114"/>
              <a:gd name="connsiteY2" fmla="*/ 124393 h 222250"/>
              <a:gd name="connsiteX3" fmla="*/ 1467062 w 1770114"/>
              <a:gd name="connsiteY3" fmla="*/ 222250 h 222250"/>
              <a:gd name="connsiteX4" fmla="*/ 0 w 1770114"/>
              <a:gd name="connsiteY4" fmla="*/ 222250 h 222250"/>
              <a:gd name="connsiteX5" fmla="*/ 26818 w 1770114"/>
              <a:gd name="connsiteY5" fmla="*/ 98155 h 222250"/>
              <a:gd name="connsiteX6" fmla="*/ 0 w 1770114"/>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0114" h="222250">
                <a:moveTo>
                  <a:pt x="0" y="0"/>
                </a:moveTo>
                <a:lnTo>
                  <a:pt x="1467062" y="0"/>
                </a:lnTo>
                <a:lnTo>
                  <a:pt x="1770114" y="124393"/>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SA1 6G SID </a:t>
            </a:r>
            <a:r>
              <a:rPr lang="fr-FR" sz="1067" dirty="0" err="1">
                <a:latin typeface="Montserrat" panose="00000500000000000000" pitchFamily="50" charset="0"/>
                <a:ea typeface="ＭＳ Ｐゴシック" charset="-128"/>
                <a:cs typeface="Arial" pitchFamily="34" charset="0"/>
              </a:rPr>
              <a:t>def</a:t>
            </a:r>
            <a:r>
              <a:rPr lang="fr-FR" sz="1067" dirty="0">
                <a:latin typeface="Montserrat" panose="00000500000000000000" pitchFamily="50" charset="0"/>
                <a:ea typeface="ＭＳ Ｐゴシック" charset="-128"/>
                <a:cs typeface="Arial" pitchFamily="34" charset="0"/>
              </a:rPr>
              <a:t>.</a:t>
            </a:r>
          </a:p>
        </p:txBody>
      </p:sp>
      <p:sp>
        <p:nvSpPr>
          <p:cNvPr id="25" name="Chevron 60">
            <a:extLst>
              <a:ext uri="{FF2B5EF4-FFF2-40B4-BE49-F238E27FC236}">
                <a16:creationId xmlns:a16="http://schemas.microsoft.com/office/drawing/2014/main" id="{5985ECF7-20BF-200E-8F19-EA178CFE7DB5}"/>
              </a:ext>
            </a:extLst>
          </p:cNvPr>
          <p:cNvSpPr/>
          <p:nvPr/>
        </p:nvSpPr>
        <p:spPr bwMode="auto">
          <a:xfrm>
            <a:off x="2844800" y="4280747"/>
            <a:ext cx="921173" cy="388339"/>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582192"/>
              <a:gd name="connsiteY0" fmla="*/ 0 h 222250"/>
              <a:gd name="connsiteX1" fmla="*/ 1467062 w 1582192"/>
              <a:gd name="connsiteY1" fmla="*/ 0 h 222250"/>
              <a:gd name="connsiteX2" fmla="*/ 1582192 w 1582192"/>
              <a:gd name="connsiteY2" fmla="*/ 104333 h 222250"/>
              <a:gd name="connsiteX3" fmla="*/ 1467062 w 1582192"/>
              <a:gd name="connsiteY3" fmla="*/ 222250 h 222250"/>
              <a:gd name="connsiteX4" fmla="*/ 0 w 1582192"/>
              <a:gd name="connsiteY4" fmla="*/ 222250 h 222250"/>
              <a:gd name="connsiteX5" fmla="*/ 26818 w 1582192"/>
              <a:gd name="connsiteY5" fmla="*/ 98155 h 222250"/>
              <a:gd name="connsiteX6" fmla="*/ 0 w 1582192"/>
              <a:gd name="connsiteY6" fmla="*/ 0 h 222250"/>
              <a:gd name="connsiteX0" fmla="*/ 0 w 1944424"/>
              <a:gd name="connsiteY0" fmla="*/ 0 h 222250"/>
              <a:gd name="connsiteX1" fmla="*/ 1467062 w 1944424"/>
              <a:gd name="connsiteY1" fmla="*/ 0 h 222250"/>
              <a:gd name="connsiteX2" fmla="*/ 1944424 w 1944424"/>
              <a:gd name="connsiteY2" fmla="*/ 109889 h 222250"/>
              <a:gd name="connsiteX3" fmla="*/ 1467062 w 1944424"/>
              <a:gd name="connsiteY3" fmla="*/ 222250 h 222250"/>
              <a:gd name="connsiteX4" fmla="*/ 0 w 1944424"/>
              <a:gd name="connsiteY4" fmla="*/ 222250 h 222250"/>
              <a:gd name="connsiteX5" fmla="*/ 26818 w 1944424"/>
              <a:gd name="connsiteY5" fmla="*/ 98155 h 222250"/>
              <a:gd name="connsiteX6" fmla="*/ 0 w 1944424"/>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44424" h="222250">
                <a:moveTo>
                  <a:pt x="0" y="0"/>
                </a:moveTo>
                <a:lnTo>
                  <a:pt x="1467062" y="0"/>
                </a:lnTo>
                <a:lnTo>
                  <a:pt x="1944424" y="109889"/>
                </a:lnTo>
                <a:lnTo>
                  <a:pt x="1467062" y="222250"/>
                </a:lnTo>
                <a:lnTo>
                  <a:pt x="0" y="222250"/>
                </a:lnTo>
                <a:lnTo>
                  <a:pt x="26818" y="98155"/>
                </a:lnTo>
                <a:lnTo>
                  <a:pt x="0" y="0"/>
                </a:lnTo>
                <a:close/>
              </a:path>
            </a:pathLst>
          </a:custGeom>
          <a:ln>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dirty="0">
                <a:latin typeface="Montserrat" panose="00000500000000000000" pitchFamily="50" charset="0"/>
                <a:ea typeface="ＭＳ Ｐゴシック" charset="-128"/>
                <a:cs typeface="Arial" pitchFamily="34" charset="0"/>
              </a:rPr>
              <a:t>RP IMT-2030 disc.</a:t>
            </a:r>
          </a:p>
        </p:txBody>
      </p:sp>
      <p:sp>
        <p:nvSpPr>
          <p:cNvPr id="9249" name="Chevron 60">
            <a:extLst>
              <a:ext uri="{FF2B5EF4-FFF2-40B4-BE49-F238E27FC236}">
                <a16:creationId xmlns:a16="http://schemas.microsoft.com/office/drawing/2014/main" id="{B36A3B24-2876-59C8-CCA5-6562DEF88E9F}"/>
              </a:ext>
            </a:extLst>
          </p:cNvPr>
          <p:cNvSpPr/>
          <p:nvPr/>
        </p:nvSpPr>
        <p:spPr bwMode="auto">
          <a:xfrm>
            <a:off x="3648570" y="4326115"/>
            <a:ext cx="1697849" cy="324343"/>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RP ITU </a:t>
            </a:r>
            <a:r>
              <a:rPr lang="fr-FR" sz="1200" dirty="0" err="1">
                <a:latin typeface="Montserrat" panose="00000500000000000000" pitchFamily="50" charset="0"/>
                <a:ea typeface="ＭＳ Ｐゴシック" charset="-128"/>
                <a:cs typeface="Arial" pitchFamily="34" charset="0"/>
              </a:rPr>
              <a:t>Study</a:t>
            </a:r>
            <a:endParaRPr lang="fr-FR" sz="1200" dirty="0">
              <a:latin typeface="Montserrat" panose="00000500000000000000" pitchFamily="50" charset="0"/>
              <a:ea typeface="ＭＳ Ｐゴシック" charset="-128"/>
              <a:cs typeface="Arial" pitchFamily="34" charset="0"/>
            </a:endParaRPr>
          </a:p>
        </p:txBody>
      </p:sp>
      <p:sp>
        <p:nvSpPr>
          <p:cNvPr id="9250" name="Chevron 60">
            <a:extLst>
              <a:ext uri="{FF2B5EF4-FFF2-40B4-BE49-F238E27FC236}">
                <a16:creationId xmlns:a16="http://schemas.microsoft.com/office/drawing/2014/main" id="{5CA2ED88-17A5-C7DC-9D89-4691B65C00C1}"/>
              </a:ext>
            </a:extLst>
          </p:cNvPr>
          <p:cNvSpPr/>
          <p:nvPr/>
        </p:nvSpPr>
        <p:spPr bwMode="auto">
          <a:xfrm>
            <a:off x="4632962" y="4769629"/>
            <a:ext cx="3991751" cy="29273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RP 6G </a:t>
            </a:r>
            <a:r>
              <a:rPr lang="fr-FR" sz="1200" dirty="0" err="1">
                <a:latin typeface="Montserrat" panose="00000500000000000000" pitchFamily="50" charset="0"/>
                <a:ea typeface="ＭＳ Ｐゴシック" charset="-128"/>
                <a:cs typeface="Arial" pitchFamily="34" charset="0"/>
              </a:rPr>
              <a:t>Study</a:t>
            </a:r>
            <a:r>
              <a:rPr lang="fr-FR" sz="1200" dirty="0">
                <a:latin typeface="Montserrat" panose="00000500000000000000" pitchFamily="50" charset="0"/>
                <a:ea typeface="ＭＳ Ｐゴシック" charset="-128"/>
                <a:cs typeface="Arial" pitchFamily="34" charset="0"/>
              </a:rPr>
              <a:t>(</a:t>
            </a:r>
            <a:r>
              <a:rPr lang="fr-FR" sz="1200" dirty="0" err="1">
                <a:latin typeface="Montserrat" panose="00000500000000000000" pitchFamily="50" charset="0"/>
                <a:ea typeface="ＭＳ Ｐゴシック" charset="-128"/>
                <a:cs typeface="Arial" pitchFamily="34" charset="0"/>
              </a:rPr>
              <a:t>ies</a:t>
            </a:r>
            <a:r>
              <a:rPr lang="fr-FR" sz="1200" dirty="0">
                <a:latin typeface="Montserrat" panose="00000500000000000000" pitchFamily="50" charset="0"/>
                <a:ea typeface="ＭＳ Ｐゴシック" charset="-128"/>
                <a:cs typeface="Arial" pitchFamily="34" charset="0"/>
              </a:rPr>
              <a:t>)</a:t>
            </a:r>
          </a:p>
        </p:txBody>
      </p:sp>
      <p:sp>
        <p:nvSpPr>
          <p:cNvPr id="9251" name="Chevron 60">
            <a:extLst>
              <a:ext uri="{FF2B5EF4-FFF2-40B4-BE49-F238E27FC236}">
                <a16:creationId xmlns:a16="http://schemas.microsoft.com/office/drawing/2014/main" id="{3ACF84FC-3DCF-7BAF-3948-80C3F1974504}"/>
              </a:ext>
            </a:extLst>
          </p:cNvPr>
          <p:cNvSpPr/>
          <p:nvPr/>
        </p:nvSpPr>
        <p:spPr bwMode="auto">
          <a:xfrm>
            <a:off x="5379720" y="5633429"/>
            <a:ext cx="5633725" cy="310171"/>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RAN1 6G </a:t>
            </a:r>
            <a:r>
              <a:rPr lang="fr-FR" sz="1200" dirty="0" err="1">
                <a:latin typeface="Montserrat" panose="00000500000000000000" pitchFamily="50" charset="0"/>
                <a:ea typeface="ＭＳ Ｐゴシック" charset="-128"/>
                <a:cs typeface="Arial" pitchFamily="34" charset="0"/>
              </a:rPr>
              <a:t>Study</a:t>
            </a:r>
            <a:r>
              <a:rPr lang="fr-FR" sz="1200" dirty="0">
                <a:latin typeface="Montserrat" panose="00000500000000000000" pitchFamily="50" charset="0"/>
                <a:ea typeface="ＭＳ Ｐゴシック" charset="-128"/>
                <a:cs typeface="Arial" pitchFamily="34" charset="0"/>
              </a:rPr>
              <a:t>(</a:t>
            </a:r>
            <a:r>
              <a:rPr lang="fr-FR" sz="1200" dirty="0" err="1">
                <a:latin typeface="Montserrat" panose="00000500000000000000" pitchFamily="50" charset="0"/>
                <a:ea typeface="ＭＳ Ｐゴシック" charset="-128"/>
                <a:cs typeface="Arial" pitchFamily="34" charset="0"/>
              </a:rPr>
              <a:t>ies</a:t>
            </a:r>
            <a:r>
              <a:rPr lang="fr-FR" sz="1200" dirty="0">
                <a:latin typeface="Montserrat" panose="00000500000000000000" pitchFamily="50" charset="0"/>
                <a:ea typeface="ＭＳ Ｐゴシック" charset="-128"/>
                <a:cs typeface="Arial" pitchFamily="34" charset="0"/>
              </a:rPr>
              <a:t>)</a:t>
            </a:r>
          </a:p>
        </p:txBody>
      </p:sp>
      <p:sp>
        <p:nvSpPr>
          <p:cNvPr id="9252" name="Chevron 60">
            <a:extLst>
              <a:ext uri="{FF2B5EF4-FFF2-40B4-BE49-F238E27FC236}">
                <a16:creationId xmlns:a16="http://schemas.microsoft.com/office/drawing/2014/main" id="{D2D7662F-972A-BEB4-88DD-8603D72E89DE}"/>
              </a:ext>
            </a:extLst>
          </p:cNvPr>
          <p:cNvSpPr/>
          <p:nvPr/>
        </p:nvSpPr>
        <p:spPr bwMode="auto">
          <a:xfrm>
            <a:off x="5210953" y="5217926"/>
            <a:ext cx="5048391"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SA2 6G </a:t>
            </a:r>
            <a:r>
              <a:rPr lang="fr-FR" sz="1200" dirty="0" err="1">
                <a:latin typeface="Montserrat" panose="00000500000000000000" pitchFamily="50" charset="0"/>
                <a:ea typeface="ＭＳ Ｐゴシック" charset="-128"/>
                <a:cs typeface="Arial" pitchFamily="34" charset="0"/>
              </a:rPr>
              <a:t>Study</a:t>
            </a:r>
            <a:r>
              <a:rPr lang="fr-FR" sz="1200" dirty="0">
                <a:latin typeface="Montserrat" panose="00000500000000000000" pitchFamily="50" charset="0"/>
                <a:ea typeface="ＭＳ Ｐゴシック" charset="-128"/>
                <a:cs typeface="Arial" pitchFamily="34" charset="0"/>
              </a:rPr>
              <a:t>(</a:t>
            </a:r>
            <a:r>
              <a:rPr lang="fr-FR" sz="1200" dirty="0" err="1">
                <a:latin typeface="Montserrat" panose="00000500000000000000" pitchFamily="50" charset="0"/>
                <a:ea typeface="ＭＳ Ｐゴシック" charset="-128"/>
                <a:cs typeface="Arial" pitchFamily="34" charset="0"/>
              </a:rPr>
              <a:t>ies</a:t>
            </a:r>
            <a:r>
              <a:rPr lang="fr-FR" sz="1200" dirty="0">
                <a:latin typeface="Montserrat" panose="00000500000000000000" pitchFamily="50" charset="0"/>
                <a:ea typeface="ＭＳ Ｐゴシック" charset="-128"/>
                <a:cs typeface="Arial" pitchFamily="34" charset="0"/>
              </a:rPr>
              <a:t>)</a:t>
            </a:r>
          </a:p>
        </p:txBody>
      </p:sp>
      <p:sp>
        <p:nvSpPr>
          <p:cNvPr id="9253" name="Chevron 60">
            <a:extLst>
              <a:ext uri="{FF2B5EF4-FFF2-40B4-BE49-F238E27FC236}">
                <a16:creationId xmlns:a16="http://schemas.microsoft.com/office/drawing/2014/main" id="{EDB78B5A-985D-0D72-3F44-7FD392550BB6}"/>
              </a:ext>
            </a:extLst>
          </p:cNvPr>
          <p:cNvSpPr/>
          <p:nvPr/>
        </p:nvSpPr>
        <p:spPr bwMode="auto">
          <a:xfrm>
            <a:off x="7721600" y="6420839"/>
            <a:ext cx="3612445"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Stage 3 6G </a:t>
            </a:r>
            <a:r>
              <a:rPr lang="fr-FR" sz="1200" dirty="0" err="1">
                <a:latin typeface="Montserrat" panose="00000500000000000000" pitchFamily="50" charset="0"/>
                <a:ea typeface="ＭＳ Ｐゴシック" charset="-128"/>
                <a:cs typeface="Arial" pitchFamily="34" charset="0"/>
              </a:rPr>
              <a:t>Study</a:t>
            </a:r>
            <a:r>
              <a:rPr lang="fr-FR" sz="1200" dirty="0">
                <a:latin typeface="Montserrat" panose="00000500000000000000" pitchFamily="50" charset="0"/>
                <a:ea typeface="ＭＳ Ｐゴシック" charset="-128"/>
                <a:cs typeface="Arial" pitchFamily="34" charset="0"/>
              </a:rPr>
              <a:t>(</a:t>
            </a:r>
            <a:r>
              <a:rPr lang="fr-FR" sz="1200" dirty="0" err="1">
                <a:latin typeface="Montserrat" panose="00000500000000000000" pitchFamily="50" charset="0"/>
                <a:ea typeface="ＭＳ Ｐゴシック" charset="-128"/>
                <a:cs typeface="Arial" pitchFamily="34" charset="0"/>
              </a:rPr>
              <a:t>ies</a:t>
            </a:r>
            <a:r>
              <a:rPr lang="fr-FR" sz="1200" dirty="0">
                <a:latin typeface="Montserrat" panose="00000500000000000000" pitchFamily="50" charset="0"/>
                <a:ea typeface="ＭＳ Ｐゴシック" charset="-128"/>
                <a:cs typeface="Arial" pitchFamily="34" charset="0"/>
              </a:rPr>
              <a:t>)</a:t>
            </a:r>
          </a:p>
        </p:txBody>
      </p:sp>
      <p:sp>
        <p:nvSpPr>
          <p:cNvPr id="18" name="Title 1">
            <a:extLst>
              <a:ext uri="{FF2B5EF4-FFF2-40B4-BE49-F238E27FC236}">
                <a16:creationId xmlns:a16="http://schemas.microsoft.com/office/drawing/2014/main" id="{5290C507-3484-6A34-73D1-2C0E61E8F4E2}"/>
              </a:ext>
            </a:extLst>
          </p:cNvPr>
          <p:cNvSpPr txBox="1">
            <a:spLocks/>
          </p:cNvSpPr>
          <p:nvPr/>
        </p:nvSpPr>
        <p:spPr bwMode="auto">
          <a:xfrm>
            <a:off x="9068651" y="2169265"/>
            <a:ext cx="3037645" cy="518248"/>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lIns="121907" tIns="60953" rIns="121907" bIns="60953" anchor="ctr">
            <a:scene3d>
              <a:camera prst="orthographicFront"/>
              <a:lightRig rig="soft" dir="t">
                <a:rot lat="0" lon="0" rev="15600000"/>
              </a:lightRig>
            </a:scene3d>
            <a:sp3d extrusionH="57150" prstMaterial="softEdge">
              <a:bevelT w="25400" h="38100"/>
            </a:sp3d>
          </a:bodyPr>
          <a:lstStyle/>
          <a:p>
            <a:pPr algn="ctr">
              <a:defRPr/>
            </a:pPr>
            <a:r>
              <a:rPr lang="en-GB" sz="2400" b="1" kern="0" dirty="0">
                <a:latin typeface="Montserrat" panose="00000500000000000000" pitchFamily="50" charset="0"/>
                <a:ea typeface="ＭＳ Ｐゴシック" charset="0"/>
                <a:cs typeface="ＭＳ Ｐゴシック" charset="0"/>
              </a:rPr>
              <a:t>Rel-20 - 5GA part</a:t>
            </a:r>
            <a:endParaRPr lang="en-US" sz="2133" b="1" kern="0" dirty="0">
              <a:latin typeface="Montserrat" panose="00000500000000000000" pitchFamily="50" charset="0"/>
              <a:ea typeface="ＭＳ Ｐゴシック" charset="0"/>
              <a:cs typeface="ＭＳ Ｐゴシック" charset="0"/>
            </a:endParaRPr>
          </a:p>
        </p:txBody>
      </p:sp>
      <p:sp>
        <p:nvSpPr>
          <p:cNvPr id="9255" name="Title 1">
            <a:extLst>
              <a:ext uri="{FF2B5EF4-FFF2-40B4-BE49-F238E27FC236}">
                <a16:creationId xmlns:a16="http://schemas.microsoft.com/office/drawing/2014/main" id="{2AC0A55B-9075-2801-E70D-1CD4078A7F2A}"/>
              </a:ext>
            </a:extLst>
          </p:cNvPr>
          <p:cNvSpPr txBox="1">
            <a:spLocks/>
          </p:cNvSpPr>
          <p:nvPr/>
        </p:nvSpPr>
        <p:spPr bwMode="auto">
          <a:xfrm>
            <a:off x="9077682" y="4198839"/>
            <a:ext cx="2812988" cy="518248"/>
          </a:xfrm>
          <a:prstGeom prst="rect">
            <a:avLst/>
          </a:prstGeom>
          <a:solidFill>
            <a:schemeClr val="bg1"/>
          </a:solidFill>
          <a:ln>
            <a:solidFill>
              <a:schemeClr val="tx1"/>
            </a:solidFill>
          </a:ln>
          <a:effectLst>
            <a:outerShdw blurRad="50800" dist="38100" dir="2700000" algn="tl" rotWithShape="0">
              <a:prstClr val="black">
                <a:alpha val="40000"/>
              </a:prstClr>
            </a:outerShdw>
          </a:effectLst>
        </p:spPr>
        <p:txBody>
          <a:bodyPr lIns="121907" tIns="60953" rIns="121907" bIns="60953" anchor="ctr">
            <a:scene3d>
              <a:camera prst="orthographicFront"/>
              <a:lightRig rig="soft" dir="t">
                <a:rot lat="0" lon="0" rev="15600000"/>
              </a:lightRig>
            </a:scene3d>
            <a:sp3d extrusionH="57150" prstMaterial="softEdge">
              <a:bevelT w="25400" h="38100"/>
            </a:sp3d>
          </a:bodyPr>
          <a:lstStyle/>
          <a:p>
            <a:pPr algn="ctr">
              <a:defRPr/>
            </a:pPr>
            <a:r>
              <a:rPr lang="en-GB" sz="2400" b="1" kern="0" dirty="0">
                <a:latin typeface="Montserrat" panose="00000500000000000000" pitchFamily="50" charset="0"/>
                <a:ea typeface="ＭＳ Ｐゴシック" charset="0"/>
                <a:cs typeface="ＭＳ Ｐゴシック" charset="0"/>
              </a:rPr>
              <a:t>Rel-20 - 6G part</a:t>
            </a:r>
            <a:endParaRPr lang="en-US" sz="2133" b="1" kern="0" dirty="0">
              <a:latin typeface="Montserrat" panose="00000500000000000000" pitchFamily="50" charset="0"/>
              <a:ea typeface="ＭＳ Ｐゴシック" charset="0"/>
              <a:cs typeface="ＭＳ Ｐゴシック" charset="0"/>
            </a:endParaRPr>
          </a:p>
        </p:txBody>
      </p:sp>
      <p:cxnSp>
        <p:nvCxnSpPr>
          <p:cNvPr id="9258" name="Straight Connector 9257">
            <a:extLst>
              <a:ext uri="{FF2B5EF4-FFF2-40B4-BE49-F238E27FC236}">
                <a16:creationId xmlns:a16="http://schemas.microsoft.com/office/drawing/2014/main" id="{B3D2C5F5-C828-910F-2389-D3361E4D9E0A}"/>
              </a:ext>
            </a:extLst>
          </p:cNvPr>
          <p:cNvCxnSpPr>
            <a:cxnSpLocks/>
          </p:cNvCxnSpPr>
          <p:nvPr/>
        </p:nvCxnSpPr>
        <p:spPr bwMode="auto">
          <a:xfrm>
            <a:off x="3737611" y="748757"/>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59" name="TextBox 9258">
            <a:extLst>
              <a:ext uri="{FF2B5EF4-FFF2-40B4-BE49-F238E27FC236}">
                <a16:creationId xmlns:a16="http://schemas.microsoft.com/office/drawing/2014/main" id="{F81E3299-24A4-DF10-CECA-31D007D89477}"/>
              </a:ext>
            </a:extLst>
          </p:cNvPr>
          <p:cNvSpPr txBox="1"/>
          <p:nvPr/>
        </p:nvSpPr>
        <p:spPr>
          <a:xfrm>
            <a:off x="4934373" y="585775"/>
            <a:ext cx="731290"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2025</a:t>
            </a:r>
          </a:p>
        </p:txBody>
      </p:sp>
      <p:cxnSp>
        <p:nvCxnSpPr>
          <p:cNvPr id="9260" name="Straight Connector 9259">
            <a:extLst>
              <a:ext uri="{FF2B5EF4-FFF2-40B4-BE49-F238E27FC236}">
                <a16:creationId xmlns:a16="http://schemas.microsoft.com/office/drawing/2014/main" id="{0C7B2277-0162-5EBE-D8FF-C790B09D2D58}"/>
              </a:ext>
            </a:extLst>
          </p:cNvPr>
          <p:cNvCxnSpPr>
            <a:cxnSpLocks/>
          </p:cNvCxnSpPr>
          <p:nvPr/>
        </p:nvCxnSpPr>
        <p:spPr bwMode="auto">
          <a:xfrm>
            <a:off x="6939135" y="753280"/>
            <a:ext cx="3112477"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61" name="TextBox 9260">
            <a:extLst>
              <a:ext uri="{FF2B5EF4-FFF2-40B4-BE49-F238E27FC236}">
                <a16:creationId xmlns:a16="http://schemas.microsoft.com/office/drawing/2014/main" id="{4FC19360-BDB4-2F9F-BCF6-7F93FDEE6550}"/>
              </a:ext>
            </a:extLst>
          </p:cNvPr>
          <p:cNvSpPr txBox="1"/>
          <p:nvPr/>
        </p:nvSpPr>
        <p:spPr>
          <a:xfrm>
            <a:off x="8135898" y="590298"/>
            <a:ext cx="740908"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2026</a:t>
            </a:r>
          </a:p>
        </p:txBody>
      </p:sp>
      <p:cxnSp>
        <p:nvCxnSpPr>
          <p:cNvPr id="9262" name="Straight Connector 9261">
            <a:extLst>
              <a:ext uri="{FF2B5EF4-FFF2-40B4-BE49-F238E27FC236}">
                <a16:creationId xmlns:a16="http://schemas.microsoft.com/office/drawing/2014/main" id="{5BA0E2EC-7BB4-F154-F288-F7C6185809BE}"/>
              </a:ext>
            </a:extLst>
          </p:cNvPr>
          <p:cNvCxnSpPr>
            <a:cxnSpLocks/>
          </p:cNvCxnSpPr>
          <p:nvPr/>
        </p:nvCxnSpPr>
        <p:spPr bwMode="auto">
          <a:xfrm>
            <a:off x="10131627" y="739739"/>
            <a:ext cx="1988124"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9263" name="TextBox 9262">
            <a:extLst>
              <a:ext uri="{FF2B5EF4-FFF2-40B4-BE49-F238E27FC236}">
                <a16:creationId xmlns:a16="http://schemas.microsoft.com/office/drawing/2014/main" id="{4B4B98A0-23F0-642A-193B-29EEB7C93F6F}"/>
              </a:ext>
            </a:extLst>
          </p:cNvPr>
          <p:cNvSpPr txBox="1"/>
          <p:nvPr/>
        </p:nvSpPr>
        <p:spPr>
          <a:xfrm>
            <a:off x="10885865" y="594819"/>
            <a:ext cx="736099" cy="369332"/>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dirty="0">
                <a:latin typeface="Montserrat" panose="00000500000000000000" pitchFamily="50" charset="0"/>
              </a:rPr>
              <a:t>2027</a:t>
            </a:r>
          </a:p>
        </p:txBody>
      </p:sp>
      <p:sp>
        <p:nvSpPr>
          <p:cNvPr id="9265" name="Thought Bubble: Cloud 9264">
            <a:extLst>
              <a:ext uri="{FF2B5EF4-FFF2-40B4-BE49-F238E27FC236}">
                <a16:creationId xmlns:a16="http://schemas.microsoft.com/office/drawing/2014/main" id="{AF2A54D2-8579-81B9-4303-4D6D537198DD}"/>
              </a:ext>
            </a:extLst>
          </p:cNvPr>
          <p:cNvSpPr/>
          <p:nvPr/>
        </p:nvSpPr>
        <p:spPr bwMode="auto">
          <a:xfrm>
            <a:off x="4263250" y="6026642"/>
            <a:ext cx="1597183" cy="585261"/>
          </a:xfrm>
          <a:prstGeom prst="cloudCallout">
            <a:avLst>
              <a:gd name="adj1" fmla="val -1577"/>
              <a:gd name="adj2" fmla="val 30526"/>
            </a:avLst>
          </a:prstGeom>
          <a:solidFill>
            <a:srgbClr val="C9C9C9"/>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defRPr/>
            </a:pPr>
            <a:endParaRPr lang="fr-FR" sz="1067" dirty="0">
              <a:latin typeface="Montserrat" panose="00000500000000000000" pitchFamily="50" charset="0"/>
              <a:ea typeface="ＭＳ Ｐゴシック" charset="-128"/>
              <a:cs typeface="Arial" pitchFamily="34" charset="0"/>
            </a:endParaRPr>
          </a:p>
        </p:txBody>
      </p:sp>
      <p:sp>
        <p:nvSpPr>
          <p:cNvPr id="21" name="Chevron 60">
            <a:extLst>
              <a:ext uri="{FF2B5EF4-FFF2-40B4-BE49-F238E27FC236}">
                <a16:creationId xmlns:a16="http://schemas.microsoft.com/office/drawing/2014/main" id="{32B622FC-0D4E-F8E6-3A5E-D4F5FF2BBFCD}"/>
              </a:ext>
            </a:extLst>
          </p:cNvPr>
          <p:cNvSpPr/>
          <p:nvPr/>
        </p:nvSpPr>
        <p:spPr bwMode="auto">
          <a:xfrm>
            <a:off x="4394200" y="5201788"/>
            <a:ext cx="997373" cy="375597"/>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09167"/>
              <a:gd name="connsiteY0" fmla="*/ 0 h 222250"/>
              <a:gd name="connsiteX1" fmla="*/ 1467062 w 1609167"/>
              <a:gd name="connsiteY1" fmla="*/ 0 h 222250"/>
              <a:gd name="connsiteX2" fmla="*/ 1609167 w 1609167"/>
              <a:gd name="connsiteY2" fmla="*/ 118533 h 222250"/>
              <a:gd name="connsiteX3" fmla="*/ 1467062 w 1609167"/>
              <a:gd name="connsiteY3" fmla="*/ 222250 h 222250"/>
              <a:gd name="connsiteX4" fmla="*/ 0 w 1609167"/>
              <a:gd name="connsiteY4" fmla="*/ 222250 h 222250"/>
              <a:gd name="connsiteX5" fmla="*/ 26818 w 1609167"/>
              <a:gd name="connsiteY5" fmla="*/ 98155 h 222250"/>
              <a:gd name="connsiteX6" fmla="*/ 0 w 1609167"/>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9167" h="222250">
                <a:moveTo>
                  <a:pt x="0" y="0"/>
                </a:moveTo>
                <a:lnTo>
                  <a:pt x="1467062" y="0"/>
                </a:lnTo>
                <a:lnTo>
                  <a:pt x="1609167" y="118533"/>
                </a:lnTo>
                <a:lnTo>
                  <a:pt x="1467062" y="222250"/>
                </a:lnTo>
                <a:lnTo>
                  <a:pt x="0" y="222250"/>
                </a:lnTo>
                <a:lnTo>
                  <a:pt x="26818" y="98155"/>
                </a:lnTo>
                <a:lnTo>
                  <a:pt x="0" y="0"/>
                </a:lnTo>
                <a:close/>
              </a:path>
            </a:pathLst>
          </a:custGeom>
          <a:gradFill flip="none" rotWithShape="1">
            <a:lin ang="10800000" scaled="1"/>
            <a:tileRect/>
          </a:gradFill>
          <a:ln>
            <a:solidFill>
              <a:schemeClr val="tx1"/>
            </a:solidFill>
            <a:headEnd type="none" w="med" len="med"/>
            <a:tailEnd type="none" w="med" len="med"/>
          </a:ln>
          <a:effectLst/>
        </p:spPr>
        <p:style>
          <a:lnRef idx="1">
            <a:schemeClr val="dk1"/>
          </a:lnRef>
          <a:fillRef idx="2">
            <a:schemeClr val="dk1"/>
          </a:fillRef>
          <a:effectRef idx="1">
            <a:schemeClr val="dk1"/>
          </a:effectRef>
          <a:fontRef idx="minor">
            <a:schemeClr val="dk1"/>
          </a:fontRef>
        </p:style>
        <p:txBody>
          <a:bodyPr lIns="0" rIns="0"/>
          <a:lstStyle/>
          <a:p>
            <a:pPr algn="ctr">
              <a:defRPr/>
            </a:pPr>
            <a:r>
              <a:rPr lang="fr-FR" sz="933" dirty="0">
                <a:latin typeface="Montserrat" panose="00000500000000000000" pitchFamily="50" charset="0"/>
                <a:ea typeface="ＭＳ Ｐゴシック" charset="-128"/>
                <a:cs typeface="Arial" pitchFamily="34" charset="0"/>
              </a:rPr>
              <a:t>SA2 &amp; RAN </a:t>
            </a:r>
            <a:r>
              <a:rPr lang="fr-FR" sz="933" dirty="0" err="1">
                <a:latin typeface="Montserrat" panose="00000500000000000000" pitchFamily="50" charset="0"/>
                <a:ea typeface="ＭＳ Ｐゴシック" charset="-128"/>
                <a:cs typeface="Arial" pitchFamily="34" charset="0"/>
              </a:rPr>
              <a:t>WGs</a:t>
            </a:r>
            <a:r>
              <a:rPr lang="fr-FR" sz="933" dirty="0">
                <a:latin typeface="Montserrat" panose="00000500000000000000" pitchFamily="50" charset="0"/>
                <a:ea typeface="ＭＳ Ｐゴシック" charset="-128"/>
                <a:cs typeface="Arial" pitchFamily="34" charset="0"/>
              </a:rPr>
              <a:t> 6G SID </a:t>
            </a:r>
            <a:r>
              <a:rPr lang="fr-FR" sz="933" dirty="0" err="1">
                <a:latin typeface="Montserrat" panose="00000500000000000000" pitchFamily="50" charset="0"/>
                <a:ea typeface="ＭＳ Ｐゴシック" charset="-128"/>
                <a:cs typeface="Arial" pitchFamily="34" charset="0"/>
              </a:rPr>
              <a:t>def</a:t>
            </a:r>
            <a:r>
              <a:rPr lang="fr-FR" sz="933" dirty="0">
                <a:latin typeface="Montserrat" panose="00000500000000000000" pitchFamily="50" charset="0"/>
                <a:ea typeface="ＭＳ Ｐゴシック" charset="-128"/>
                <a:cs typeface="Arial" pitchFamily="34" charset="0"/>
              </a:rPr>
              <a:t>.</a:t>
            </a:r>
          </a:p>
        </p:txBody>
      </p:sp>
      <p:sp>
        <p:nvSpPr>
          <p:cNvPr id="9276" name="TextBox 9275">
            <a:extLst>
              <a:ext uri="{FF2B5EF4-FFF2-40B4-BE49-F238E27FC236}">
                <a16:creationId xmlns:a16="http://schemas.microsoft.com/office/drawing/2014/main" id="{9E629B9B-1D33-4DD0-424D-CB4E78B9D692}"/>
              </a:ext>
            </a:extLst>
          </p:cNvPr>
          <p:cNvSpPr txBox="1"/>
          <p:nvPr/>
        </p:nvSpPr>
        <p:spPr>
          <a:xfrm>
            <a:off x="4245185" y="6072966"/>
            <a:ext cx="1598507" cy="461665"/>
          </a:xfrm>
          <a:prstGeom prst="rect">
            <a:avLst/>
          </a:prstGeom>
          <a:noFill/>
        </p:spPr>
        <p:txBody>
          <a:bodyPr wrap="square">
            <a:spAutoFit/>
          </a:bodyPr>
          <a:lstStyle/>
          <a:p>
            <a:pPr algn="ctr">
              <a:defRPr/>
            </a:pPr>
            <a:r>
              <a:rPr lang="fr-FR" sz="1200" dirty="0">
                <a:latin typeface="Montserrat" panose="00000500000000000000" pitchFamily="50" charset="0"/>
                <a:ea typeface="ＭＳ Ｐゴシック" charset="-128"/>
                <a:cs typeface="Arial" pitchFamily="34" charset="0"/>
              </a:rPr>
              <a:t>SA3/4/5/6 SID </a:t>
            </a:r>
            <a:r>
              <a:rPr lang="fr-FR" sz="1200" dirty="0" err="1">
                <a:latin typeface="Montserrat" panose="00000500000000000000" pitchFamily="50" charset="0"/>
                <a:ea typeface="ＭＳ Ｐゴシック" charset="-128"/>
                <a:cs typeface="Arial" pitchFamily="34" charset="0"/>
              </a:rPr>
              <a:t>def</a:t>
            </a:r>
            <a:r>
              <a:rPr lang="fr-FR" sz="1200" dirty="0">
                <a:latin typeface="Montserrat" panose="00000500000000000000" pitchFamily="50" charset="0"/>
                <a:ea typeface="ＭＳ Ｐゴシック" charset="-128"/>
                <a:cs typeface="Arial" pitchFamily="34" charset="0"/>
              </a:rPr>
              <a:t>. and </a:t>
            </a:r>
            <a:r>
              <a:rPr lang="fr-FR" sz="1200" dirty="0" err="1">
                <a:latin typeface="Montserrat" panose="00000500000000000000" pitchFamily="50" charset="0"/>
                <a:ea typeface="ＭＳ Ｐゴシック" charset="-128"/>
                <a:cs typeface="Arial" pitchFamily="34" charset="0"/>
              </a:rPr>
              <a:t>compl</a:t>
            </a:r>
            <a:r>
              <a:rPr lang="fr-FR" sz="1200" dirty="0">
                <a:latin typeface="Montserrat" panose="00000500000000000000" pitchFamily="50" charset="0"/>
                <a:ea typeface="ＭＳ Ｐゴシック" charset="-128"/>
                <a:cs typeface="Arial" pitchFamily="34" charset="0"/>
              </a:rPr>
              <a:t>. TBD</a:t>
            </a:r>
          </a:p>
        </p:txBody>
      </p:sp>
      <p:sp>
        <p:nvSpPr>
          <p:cNvPr id="17483" name="Chevron 58">
            <a:extLst>
              <a:ext uri="{FF2B5EF4-FFF2-40B4-BE49-F238E27FC236}">
                <a16:creationId xmlns:a16="http://schemas.microsoft.com/office/drawing/2014/main" id="{26C68756-CB67-71B5-669C-291289081C71}"/>
              </a:ext>
            </a:extLst>
          </p:cNvPr>
          <p:cNvSpPr/>
          <p:nvPr/>
        </p:nvSpPr>
        <p:spPr bwMode="auto">
          <a:xfrm>
            <a:off x="10701868" y="3440854"/>
            <a:ext cx="1137920" cy="325121"/>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defRPr/>
            </a:pPr>
            <a:r>
              <a:rPr lang="fr-FR" sz="933" dirty="0">
                <a:latin typeface="Montserrat" panose="00000500000000000000" pitchFamily="50" charset="0"/>
                <a:ea typeface="ＭＳ Ｐゴシック" charset="-128"/>
                <a:cs typeface="Arial" pitchFamily="34" charset="0"/>
              </a:rPr>
              <a:t>5GA ASN.1 &amp; Open APIs </a:t>
            </a:r>
          </a:p>
        </p:txBody>
      </p:sp>
      <p:sp>
        <p:nvSpPr>
          <p:cNvPr id="9277" name="Chevron 60">
            <a:extLst>
              <a:ext uri="{FF2B5EF4-FFF2-40B4-BE49-F238E27FC236}">
                <a16:creationId xmlns:a16="http://schemas.microsoft.com/office/drawing/2014/main" id="{68C7BE15-DE8E-30D2-86AF-788B32BA535D}"/>
              </a:ext>
            </a:extLst>
          </p:cNvPr>
          <p:cNvSpPr/>
          <p:nvPr/>
        </p:nvSpPr>
        <p:spPr bwMode="auto">
          <a:xfrm>
            <a:off x="6146801" y="6045333"/>
            <a:ext cx="5683960" cy="292732"/>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noFill/>
            <a:prstDash val="solid"/>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RAN2/3/4 6G </a:t>
            </a:r>
            <a:r>
              <a:rPr lang="fr-FR" sz="1200" dirty="0" err="1">
                <a:latin typeface="Montserrat" panose="00000500000000000000" pitchFamily="50" charset="0"/>
                <a:ea typeface="ＭＳ Ｐゴシック" charset="-128"/>
                <a:cs typeface="Arial" pitchFamily="34" charset="0"/>
              </a:rPr>
              <a:t>Study</a:t>
            </a:r>
            <a:r>
              <a:rPr lang="fr-FR" sz="1200" dirty="0">
                <a:latin typeface="Montserrat" panose="00000500000000000000" pitchFamily="50" charset="0"/>
                <a:ea typeface="ＭＳ Ｐゴシック" charset="-128"/>
                <a:cs typeface="Arial" pitchFamily="34" charset="0"/>
              </a:rPr>
              <a:t>(</a:t>
            </a:r>
            <a:r>
              <a:rPr lang="fr-FR" sz="1200" dirty="0" err="1">
                <a:latin typeface="Montserrat" panose="00000500000000000000" pitchFamily="50" charset="0"/>
                <a:ea typeface="ＭＳ Ｐゴシック" charset="-128"/>
                <a:cs typeface="Arial" pitchFamily="34" charset="0"/>
              </a:rPr>
              <a:t>ies</a:t>
            </a:r>
            <a:r>
              <a:rPr lang="fr-FR" sz="1200" dirty="0">
                <a:latin typeface="Montserrat" panose="00000500000000000000" pitchFamily="50" charset="0"/>
                <a:ea typeface="ＭＳ Ｐゴシック" charset="-128"/>
                <a:cs typeface="Arial" pitchFamily="34" charset="0"/>
              </a:rPr>
              <a:t>)</a:t>
            </a:r>
          </a:p>
        </p:txBody>
      </p:sp>
      <p:sp>
        <p:nvSpPr>
          <p:cNvPr id="7" name="Thought Bubble: Cloud 6">
            <a:extLst>
              <a:ext uri="{FF2B5EF4-FFF2-40B4-BE49-F238E27FC236}">
                <a16:creationId xmlns:a16="http://schemas.microsoft.com/office/drawing/2014/main" id="{424EF5C1-A38A-7FD8-E531-F96907E8D9A9}"/>
              </a:ext>
            </a:extLst>
          </p:cNvPr>
          <p:cNvSpPr/>
          <p:nvPr/>
        </p:nvSpPr>
        <p:spPr bwMode="auto">
          <a:xfrm>
            <a:off x="4172373" y="1914599"/>
            <a:ext cx="1204331" cy="334151"/>
          </a:xfrm>
          <a:prstGeom prst="cloudCallout">
            <a:avLst>
              <a:gd name="adj1" fmla="val -1577"/>
              <a:gd name="adj2" fmla="val 30526"/>
            </a:avLst>
          </a:prstGeom>
          <a:solidFill>
            <a:srgbClr val="C9C9C9"/>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defRPr/>
            </a:pPr>
            <a:endParaRPr lang="fr-FR" sz="1067" dirty="0">
              <a:latin typeface="Montserrat" panose="00000500000000000000" pitchFamily="50" charset="0"/>
              <a:ea typeface="ＭＳ Ｐゴシック" charset="-128"/>
              <a:cs typeface="Arial" pitchFamily="34" charset="0"/>
            </a:endParaRPr>
          </a:p>
        </p:txBody>
      </p:sp>
      <p:sp>
        <p:nvSpPr>
          <p:cNvPr id="11" name="TextBox 10">
            <a:extLst>
              <a:ext uri="{FF2B5EF4-FFF2-40B4-BE49-F238E27FC236}">
                <a16:creationId xmlns:a16="http://schemas.microsoft.com/office/drawing/2014/main" id="{FE24CF68-8B37-DF46-AA49-F300DC5F28F4}"/>
              </a:ext>
            </a:extLst>
          </p:cNvPr>
          <p:cNvSpPr txBox="1"/>
          <p:nvPr/>
        </p:nvSpPr>
        <p:spPr>
          <a:xfrm>
            <a:off x="4027877" y="1903981"/>
            <a:ext cx="1413367" cy="256545"/>
          </a:xfrm>
          <a:prstGeom prst="rect">
            <a:avLst/>
          </a:prstGeom>
          <a:noFill/>
        </p:spPr>
        <p:txBody>
          <a:bodyPr wrap="square">
            <a:spAutoFit/>
          </a:bodyPr>
          <a:lstStyle/>
          <a:p>
            <a:pPr algn="ctr">
              <a:defRPr/>
            </a:pPr>
            <a:r>
              <a:rPr lang="fr-FR" sz="1067" dirty="0">
                <a:solidFill>
                  <a:schemeClr val="dk1"/>
                </a:solidFill>
                <a:latin typeface="Montserrat" panose="00000500000000000000" pitchFamily="50" charset="0"/>
                <a:ea typeface="ＭＳ Ｐゴシック" charset="-128"/>
                <a:cs typeface="Arial" pitchFamily="34" charset="0"/>
              </a:rPr>
              <a:t>St.2 SID </a:t>
            </a:r>
            <a:r>
              <a:rPr lang="fr-FR" sz="1067" dirty="0" err="1">
                <a:solidFill>
                  <a:schemeClr val="dk1"/>
                </a:solidFill>
                <a:latin typeface="Montserrat" panose="00000500000000000000" pitchFamily="50" charset="0"/>
                <a:ea typeface="ＭＳ Ｐゴシック" charset="-128"/>
                <a:cs typeface="Arial" pitchFamily="34" charset="0"/>
              </a:rPr>
              <a:t>def</a:t>
            </a:r>
            <a:r>
              <a:rPr lang="fr-FR" sz="1067" dirty="0">
                <a:solidFill>
                  <a:schemeClr val="dk1"/>
                </a:solidFill>
                <a:latin typeface="Montserrat" panose="00000500000000000000" pitchFamily="50" charset="0"/>
                <a:ea typeface="ＭＳ Ｐゴシック" charset="-128"/>
                <a:cs typeface="Arial" pitchFamily="34" charset="0"/>
              </a:rPr>
              <a:t>. TBD</a:t>
            </a:r>
          </a:p>
        </p:txBody>
      </p:sp>
      <p:sp>
        <p:nvSpPr>
          <p:cNvPr id="29" name="Thought Bubble: Cloud 28">
            <a:extLst>
              <a:ext uri="{FF2B5EF4-FFF2-40B4-BE49-F238E27FC236}">
                <a16:creationId xmlns:a16="http://schemas.microsoft.com/office/drawing/2014/main" id="{84BA872D-4877-CA1D-CFE0-1E1600F55F6C}"/>
              </a:ext>
            </a:extLst>
          </p:cNvPr>
          <p:cNvSpPr/>
          <p:nvPr/>
        </p:nvSpPr>
        <p:spPr bwMode="auto">
          <a:xfrm>
            <a:off x="7084907" y="3427306"/>
            <a:ext cx="1204331" cy="334151"/>
          </a:xfrm>
          <a:prstGeom prst="cloudCallout">
            <a:avLst>
              <a:gd name="adj1" fmla="val -1577"/>
              <a:gd name="adj2" fmla="val 30526"/>
            </a:avLst>
          </a:prstGeom>
          <a:solidFill>
            <a:srgbClr val="C9C9C9"/>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defRPr/>
            </a:pPr>
            <a:endParaRPr lang="fr-FR" sz="1067" dirty="0">
              <a:latin typeface="Montserrat" panose="00000500000000000000" pitchFamily="50" charset="0"/>
              <a:ea typeface="ＭＳ Ｐゴシック" charset="-128"/>
              <a:cs typeface="Arial" pitchFamily="34" charset="0"/>
            </a:endParaRPr>
          </a:p>
        </p:txBody>
      </p:sp>
      <p:sp>
        <p:nvSpPr>
          <p:cNvPr id="31" name="TextBox 30">
            <a:extLst>
              <a:ext uri="{FF2B5EF4-FFF2-40B4-BE49-F238E27FC236}">
                <a16:creationId xmlns:a16="http://schemas.microsoft.com/office/drawing/2014/main" id="{94C8F3AC-BBE8-BF02-3EB6-F73417D8036D}"/>
              </a:ext>
            </a:extLst>
          </p:cNvPr>
          <p:cNvSpPr txBox="1"/>
          <p:nvPr/>
        </p:nvSpPr>
        <p:spPr>
          <a:xfrm>
            <a:off x="6940410" y="3416688"/>
            <a:ext cx="1413367" cy="256545"/>
          </a:xfrm>
          <a:prstGeom prst="rect">
            <a:avLst/>
          </a:prstGeom>
          <a:noFill/>
        </p:spPr>
        <p:txBody>
          <a:bodyPr wrap="square">
            <a:spAutoFit/>
          </a:bodyPr>
          <a:lstStyle/>
          <a:p>
            <a:pPr algn="ctr">
              <a:defRPr/>
            </a:pPr>
            <a:r>
              <a:rPr lang="fr-FR" sz="1067" dirty="0">
                <a:solidFill>
                  <a:schemeClr val="dk1"/>
                </a:solidFill>
                <a:latin typeface="Montserrat" panose="00000500000000000000" pitchFamily="50" charset="0"/>
                <a:ea typeface="ＭＳ Ｐゴシック" charset="-128"/>
                <a:cs typeface="Arial" pitchFamily="34" charset="0"/>
              </a:rPr>
              <a:t>St.3 SID </a:t>
            </a:r>
            <a:r>
              <a:rPr lang="fr-FR" sz="1067" dirty="0" err="1">
                <a:solidFill>
                  <a:schemeClr val="dk1"/>
                </a:solidFill>
                <a:latin typeface="Montserrat" panose="00000500000000000000" pitchFamily="50" charset="0"/>
                <a:ea typeface="ＭＳ Ｐゴシック" charset="-128"/>
                <a:cs typeface="Arial" pitchFamily="34" charset="0"/>
              </a:rPr>
              <a:t>def</a:t>
            </a:r>
            <a:r>
              <a:rPr lang="fr-FR" sz="1067" dirty="0">
                <a:solidFill>
                  <a:schemeClr val="dk1"/>
                </a:solidFill>
                <a:latin typeface="Montserrat" panose="00000500000000000000" pitchFamily="50" charset="0"/>
                <a:ea typeface="ＭＳ Ｐゴシック" charset="-128"/>
                <a:cs typeface="Arial" pitchFamily="34" charset="0"/>
              </a:rPr>
              <a:t>. TBD</a:t>
            </a:r>
          </a:p>
        </p:txBody>
      </p:sp>
      <p:sp>
        <p:nvSpPr>
          <p:cNvPr id="17473" name="Title 1">
            <a:extLst>
              <a:ext uri="{FF2B5EF4-FFF2-40B4-BE49-F238E27FC236}">
                <a16:creationId xmlns:a16="http://schemas.microsoft.com/office/drawing/2014/main" id="{C3AF14EE-D00F-FF88-D0EF-DCB82A375C54}"/>
              </a:ext>
            </a:extLst>
          </p:cNvPr>
          <p:cNvSpPr txBox="1">
            <a:spLocks/>
          </p:cNvSpPr>
          <p:nvPr/>
        </p:nvSpPr>
        <p:spPr bwMode="auto">
          <a:xfrm>
            <a:off x="1140795" y="0"/>
            <a:ext cx="9522691" cy="518248"/>
          </a:xfrm>
          <a:prstGeom prst="rect">
            <a:avLst/>
          </a:prstGeom>
          <a:noFill/>
          <a:ln>
            <a:noFill/>
          </a:ln>
        </p:spPr>
        <p:txBody>
          <a:bodyPr lIns="121907" tIns="60953" rIns="121907" bIns="60953" anchor="ctr">
            <a:scene3d>
              <a:camera prst="orthographicFront"/>
              <a:lightRig rig="soft" dir="t">
                <a:rot lat="0" lon="0" rev="15600000"/>
              </a:lightRig>
            </a:scene3d>
            <a:sp3d extrusionH="57150" prstMaterial="softEdge">
              <a:bevelT w="25400" h="38100"/>
            </a:sp3d>
          </a:bodyPr>
          <a:lstStyle/>
          <a:p>
            <a:pPr algn="ctr">
              <a:defRPr/>
            </a:pPr>
            <a:r>
              <a:rPr lang="en-GB" sz="3200" kern="0" dirty="0">
                <a:latin typeface="Montserrat" panose="00000500000000000000" pitchFamily="50" charset="0"/>
                <a:ea typeface="ＭＳ Ｐゴシック" charset="0"/>
                <a:cs typeface="ＭＳ Ｐゴシック" charset="0"/>
              </a:rPr>
              <a:t>Release 20 timeline</a:t>
            </a:r>
            <a:endParaRPr lang="en-US" sz="2667" kern="0" dirty="0">
              <a:latin typeface="Montserrat" panose="00000500000000000000" pitchFamily="50" charset="0"/>
              <a:ea typeface="ＭＳ Ｐゴシック" charset="0"/>
              <a:cs typeface="ＭＳ Ｐゴシック" charset="0"/>
            </a:endParaRPr>
          </a:p>
        </p:txBody>
      </p:sp>
      <p:sp>
        <p:nvSpPr>
          <p:cNvPr id="3" name="Chevron 60">
            <a:extLst>
              <a:ext uri="{FF2B5EF4-FFF2-40B4-BE49-F238E27FC236}">
                <a16:creationId xmlns:a16="http://schemas.microsoft.com/office/drawing/2014/main" id="{BFC11874-F820-8555-F3DD-56E344F97992}"/>
              </a:ext>
            </a:extLst>
          </p:cNvPr>
          <p:cNvSpPr/>
          <p:nvPr/>
        </p:nvSpPr>
        <p:spPr bwMode="auto">
          <a:xfrm>
            <a:off x="10165740" y="5199908"/>
            <a:ext cx="734273" cy="29633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solidFill>
              <a:schemeClr val="tx1"/>
            </a:solidFill>
            <a:prstDash val="dash"/>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or </a:t>
            </a:r>
          </a:p>
        </p:txBody>
      </p:sp>
      <p:sp>
        <p:nvSpPr>
          <p:cNvPr id="10" name="Thought Bubble: Cloud 9">
            <a:extLst>
              <a:ext uri="{FF2B5EF4-FFF2-40B4-BE49-F238E27FC236}">
                <a16:creationId xmlns:a16="http://schemas.microsoft.com/office/drawing/2014/main" id="{42539E43-96F0-9559-F463-14054C88F1A1}"/>
              </a:ext>
            </a:extLst>
          </p:cNvPr>
          <p:cNvSpPr/>
          <p:nvPr/>
        </p:nvSpPr>
        <p:spPr bwMode="auto">
          <a:xfrm>
            <a:off x="10709145" y="6414650"/>
            <a:ext cx="1204331" cy="334151"/>
          </a:xfrm>
          <a:prstGeom prst="cloudCallout">
            <a:avLst>
              <a:gd name="adj1" fmla="val -1577"/>
              <a:gd name="adj2" fmla="val 30526"/>
            </a:avLst>
          </a:prstGeom>
          <a:solidFill>
            <a:srgbClr val="88C5D5"/>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defRPr/>
            </a:pPr>
            <a:endParaRPr lang="fr-FR" sz="1067" dirty="0">
              <a:latin typeface="Montserrat" panose="00000500000000000000" pitchFamily="50" charset="0"/>
              <a:ea typeface="ＭＳ Ｐゴシック" charset="-128"/>
              <a:cs typeface="Arial" pitchFamily="34" charset="0"/>
            </a:endParaRPr>
          </a:p>
        </p:txBody>
      </p:sp>
      <p:sp>
        <p:nvSpPr>
          <p:cNvPr id="24" name="TextBox 23">
            <a:extLst>
              <a:ext uri="{FF2B5EF4-FFF2-40B4-BE49-F238E27FC236}">
                <a16:creationId xmlns:a16="http://schemas.microsoft.com/office/drawing/2014/main" id="{D1A40ADE-56D9-03FA-B64E-D3B3C09433EC}"/>
              </a:ext>
            </a:extLst>
          </p:cNvPr>
          <p:cNvSpPr txBox="1"/>
          <p:nvPr/>
        </p:nvSpPr>
        <p:spPr>
          <a:xfrm>
            <a:off x="10591945" y="6449525"/>
            <a:ext cx="1413367" cy="256545"/>
          </a:xfrm>
          <a:prstGeom prst="rect">
            <a:avLst/>
          </a:prstGeom>
          <a:noFill/>
        </p:spPr>
        <p:txBody>
          <a:bodyPr wrap="square">
            <a:spAutoFit/>
          </a:bodyPr>
          <a:lstStyle/>
          <a:p>
            <a:pPr algn="ctr">
              <a:defRPr/>
            </a:pPr>
            <a:r>
              <a:rPr lang="fr-FR" sz="1067" dirty="0">
                <a:solidFill>
                  <a:schemeClr val="dk1"/>
                </a:solidFill>
                <a:latin typeface="Montserrat" panose="00000500000000000000" pitchFamily="50" charset="0"/>
                <a:ea typeface="ＭＳ Ｐゴシック" charset="-128"/>
                <a:cs typeface="Arial" pitchFamily="34" charset="0"/>
              </a:rPr>
              <a:t>TBD</a:t>
            </a:r>
          </a:p>
        </p:txBody>
      </p:sp>
      <p:sp>
        <p:nvSpPr>
          <p:cNvPr id="20" name="TextBox 1">
            <a:extLst>
              <a:ext uri="{FF2B5EF4-FFF2-40B4-BE49-F238E27FC236}">
                <a16:creationId xmlns:a16="http://schemas.microsoft.com/office/drawing/2014/main" id="{4CB78DA3-0D83-848C-AF8B-1C5122BE124B}"/>
              </a:ext>
            </a:extLst>
          </p:cNvPr>
          <p:cNvSpPr txBox="1">
            <a:spLocks noChangeArrowheads="1"/>
          </p:cNvSpPr>
          <p:nvPr/>
        </p:nvSpPr>
        <p:spPr bwMode="auto">
          <a:xfrm>
            <a:off x="8241793" y="159259"/>
            <a:ext cx="1755609" cy="194990"/>
          </a:xfrm>
          <a:prstGeom prst="rect">
            <a:avLst/>
          </a:prstGeom>
          <a:ln w="3175"/>
        </p:spPr>
        <p:style>
          <a:lnRef idx="2">
            <a:schemeClr val="accent6"/>
          </a:lnRef>
          <a:fillRef idx="1">
            <a:schemeClr val="lt1"/>
          </a:fillRef>
          <a:effectRef idx="0">
            <a:schemeClr val="accent6"/>
          </a:effectRef>
          <a:fontRef idx="minor">
            <a:schemeClr val="dk1"/>
          </a:fontRef>
        </p:style>
        <p:txBody>
          <a:bodyPr wrap="none">
            <a:spAutoFit/>
          </a:bodyPr>
          <a:lstStyle/>
          <a:p>
            <a:pPr>
              <a:defRPr/>
            </a:pPr>
            <a:r>
              <a:rPr lang="en-GB" altLang="en-US" sz="667" b="1" dirty="0">
                <a:latin typeface="Montserrat" panose="00000500000000000000" pitchFamily="50" charset="0"/>
              </a:rPr>
              <a:t>Note</a:t>
            </a:r>
            <a:r>
              <a:rPr lang="en-GB" altLang="en-US" sz="667" dirty="0">
                <a:latin typeface="Montserrat" panose="00000500000000000000" pitchFamily="50" charset="0"/>
              </a:rPr>
              <a:t>: All starting dates are indicative</a:t>
            </a:r>
          </a:p>
        </p:txBody>
      </p:sp>
    </p:spTree>
    <p:extLst>
      <p:ext uri="{BB962C8B-B14F-4D97-AF65-F5344CB8AC3E}">
        <p14:creationId xmlns:p14="http://schemas.microsoft.com/office/powerpoint/2010/main" val="1120552430"/>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Straight Connector 5">
            <a:extLst>
              <a:ext uri="{FF2B5EF4-FFF2-40B4-BE49-F238E27FC236}">
                <a16:creationId xmlns:a16="http://schemas.microsoft.com/office/drawing/2014/main" id="{6EB53794-B66E-39A1-DE09-B918570CADA5}"/>
              </a:ext>
            </a:extLst>
          </p:cNvPr>
          <p:cNvCxnSpPr>
            <a:cxnSpLocks/>
          </p:cNvCxnSpPr>
          <p:nvPr/>
        </p:nvCxnSpPr>
        <p:spPr bwMode="auto">
          <a:xfrm>
            <a:off x="8579737" y="1397316"/>
            <a:ext cx="149077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24" name="Straight Connector 123">
            <a:extLst>
              <a:ext uri="{FF2B5EF4-FFF2-40B4-BE49-F238E27FC236}">
                <a16:creationId xmlns:a16="http://schemas.microsoft.com/office/drawing/2014/main" id="{BF7410F5-86BF-7316-69AD-51917AE8978C}"/>
              </a:ext>
            </a:extLst>
          </p:cNvPr>
          <p:cNvCxnSpPr>
            <a:cxnSpLocks/>
          </p:cNvCxnSpPr>
          <p:nvPr/>
        </p:nvCxnSpPr>
        <p:spPr bwMode="auto">
          <a:xfrm>
            <a:off x="10309195" y="1397316"/>
            <a:ext cx="149077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sp>
        <p:nvSpPr>
          <p:cNvPr id="2" name="כותרת 1">
            <a:extLst>
              <a:ext uri="{FF2B5EF4-FFF2-40B4-BE49-F238E27FC236}">
                <a16:creationId xmlns:a16="http://schemas.microsoft.com/office/drawing/2014/main" id="{4848BF97-82E6-4561-B53C-B03DF6A6668D}"/>
              </a:ext>
            </a:extLst>
          </p:cNvPr>
          <p:cNvSpPr>
            <a:spLocks noGrp="1"/>
          </p:cNvSpPr>
          <p:nvPr>
            <p:ph type="title"/>
          </p:nvPr>
        </p:nvSpPr>
        <p:spPr>
          <a:xfrm>
            <a:off x="763290" y="66987"/>
            <a:ext cx="9525657" cy="866111"/>
          </a:xfrm>
        </p:spPr>
        <p:txBody>
          <a:bodyPr/>
          <a:lstStyle/>
          <a:p>
            <a:r>
              <a:rPr lang="en-US" dirty="0"/>
              <a:t>Release 21 placeholder</a:t>
            </a:r>
          </a:p>
        </p:txBody>
      </p:sp>
      <p:cxnSp>
        <p:nvCxnSpPr>
          <p:cNvPr id="3" name="Straight Connector 2">
            <a:extLst>
              <a:ext uri="{FF2B5EF4-FFF2-40B4-BE49-F238E27FC236}">
                <a16:creationId xmlns:a16="http://schemas.microsoft.com/office/drawing/2014/main" id="{9EC10C53-6D5E-6BDE-A1EE-8CFC57DF53A2}"/>
              </a:ext>
            </a:extLst>
          </p:cNvPr>
          <p:cNvCxnSpPr>
            <a:cxnSpLocks/>
          </p:cNvCxnSpPr>
          <p:nvPr/>
        </p:nvCxnSpPr>
        <p:spPr bwMode="auto">
          <a:xfrm>
            <a:off x="3501401" y="1397316"/>
            <a:ext cx="149077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4" name="Straight Connector 3">
            <a:extLst>
              <a:ext uri="{FF2B5EF4-FFF2-40B4-BE49-F238E27FC236}">
                <a16:creationId xmlns:a16="http://schemas.microsoft.com/office/drawing/2014/main" id="{0AE27BF9-E252-65D1-FDCE-55DDA44A09E5}"/>
              </a:ext>
            </a:extLst>
          </p:cNvPr>
          <p:cNvCxnSpPr>
            <a:cxnSpLocks/>
          </p:cNvCxnSpPr>
          <p:nvPr/>
        </p:nvCxnSpPr>
        <p:spPr bwMode="auto">
          <a:xfrm>
            <a:off x="5247688" y="1397316"/>
            <a:ext cx="149077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5" name="Straight Connector 4">
            <a:extLst>
              <a:ext uri="{FF2B5EF4-FFF2-40B4-BE49-F238E27FC236}">
                <a16:creationId xmlns:a16="http://schemas.microsoft.com/office/drawing/2014/main" id="{9633F3DB-7346-DF04-2BF0-36C199875270}"/>
              </a:ext>
            </a:extLst>
          </p:cNvPr>
          <p:cNvCxnSpPr>
            <a:cxnSpLocks/>
          </p:cNvCxnSpPr>
          <p:nvPr/>
        </p:nvCxnSpPr>
        <p:spPr bwMode="auto">
          <a:xfrm>
            <a:off x="6897405" y="1397316"/>
            <a:ext cx="149077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8" name="Straight Connector 7">
            <a:extLst>
              <a:ext uri="{FF2B5EF4-FFF2-40B4-BE49-F238E27FC236}">
                <a16:creationId xmlns:a16="http://schemas.microsoft.com/office/drawing/2014/main" id="{86296028-D60D-05BF-5A27-37EC9CD13E37}"/>
              </a:ext>
            </a:extLst>
          </p:cNvPr>
          <p:cNvCxnSpPr>
            <a:cxnSpLocks/>
          </p:cNvCxnSpPr>
          <p:nvPr/>
        </p:nvCxnSpPr>
        <p:spPr bwMode="auto">
          <a:xfrm>
            <a:off x="117472" y="1397316"/>
            <a:ext cx="149077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9" name="Straight Connector 8">
            <a:extLst>
              <a:ext uri="{FF2B5EF4-FFF2-40B4-BE49-F238E27FC236}">
                <a16:creationId xmlns:a16="http://schemas.microsoft.com/office/drawing/2014/main" id="{50341295-4A14-398C-80C2-BD93105D5002}"/>
              </a:ext>
            </a:extLst>
          </p:cNvPr>
          <p:cNvCxnSpPr>
            <a:cxnSpLocks/>
          </p:cNvCxnSpPr>
          <p:nvPr/>
        </p:nvCxnSpPr>
        <p:spPr bwMode="auto">
          <a:xfrm>
            <a:off x="1726951" y="1397316"/>
            <a:ext cx="1490779" cy="0"/>
          </a:xfrm>
          <a:prstGeom prst="line">
            <a:avLst/>
          </a:prstGeom>
          <a:ln>
            <a:solidFill>
              <a:schemeClr val="accent4">
                <a:lumMod val="40000"/>
                <a:lumOff val="60000"/>
              </a:schemeClr>
            </a:solidFill>
            <a:headEnd type="none" w="med" len="med"/>
            <a:tailEnd type="none" w="med" len="med"/>
          </a:ln>
        </p:spPr>
        <p:style>
          <a:lnRef idx="1">
            <a:schemeClr val="accent3"/>
          </a:lnRef>
          <a:fillRef idx="0">
            <a:schemeClr val="accent3"/>
          </a:fillRef>
          <a:effectRef idx="0">
            <a:schemeClr val="accent3"/>
          </a:effectRef>
          <a:fontRef idx="minor">
            <a:schemeClr val="tx1"/>
          </a:fontRef>
        </p:style>
      </p:cxnSp>
      <p:cxnSp>
        <p:nvCxnSpPr>
          <p:cNvPr id="10" name="Straight Connector 114">
            <a:extLst>
              <a:ext uri="{FF2B5EF4-FFF2-40B4-BE49-F238E27FC236}">
                <a16:creationId xmlns:a16="http://schemas.microsoft.com/office/drawing/2014/main" id="{87D19D8E-AD80-6FDC-C879-BB76CDED021D}"/>
              </a:ext>
            </a:extLst>
          </p:cNvPr>
          <p:cNvCxnSpPr>
            <a:cxnSpLocks noChangeShapeType="1"/>
          </p:cNvCxnSpPr>
          <p:nvPr/>
        </p:nvCxnSpPr>
        <p:spPr bwMode="auto">
          <a:xfrm>
            <a:off x="8557177" y="1893827"/>
            <a:ext cx="0" cy="4616591"/>
          </a:xfrm>
          <a:prstGeom prst="line">
            <a:avLst/>
          </a:prstGeom>
          <a:noFill/>
          <a:ln w="28575" algn="ctr">
            <a:solidFill>
              <a:schemeClr val="accent4">
                <a:lumMod val="60000"/>
                <a:lumOff val="40000"/>
              </a:schemeClr>
            </a:solidFill>
            <a:round/>
            <a:headEnd/>
            <a:tailEnd/>
          </a:ln>
        </p:spPr>
      </p:cxnSp>
      <p:cxnSp>
        <p:nvCxnSpPr>
          <p:cNvPr id="11" name="Straight Connector 114">
            <a:extLst>
              <a:ext uri="{FF2B5EF4-FFF2-40B4-BE49-F238E27FC236}">
                <a16:creationId xmlns:a16="http://schemas.microsoft.com/office/drawing/2014/main" id="{DDA59745-2035-B1C6-5415-FE53B9B65CAC}"/>
              </a:ext>
            </a:extLst>
          </p:cNvPr>
          <p:cNvCxnSpPr>
            <a:cxnSpLocks noChangeShapeType="1"/>
          </p:cNvCxnSpPr>
          <p:nvPr/>
        </p:nvCxnSpPr>
        <p:spPr bwMode="auto">
          <a:xfrm>
            <a:off x="5110880" y="1893827"/>
            <a:ext cx="0" cy="4728112"/>
          </a:xfrm>
          <a:prstGeom prst="line">
            <a:avLst/>
          </a:prstGeom>
          <a:noFill/>
          <a:ln w="28575" algn="ctr">
            <a:solidFill>
              <a:schemeClr val="accent4">
                <a:lumMod val="60000"/>
                <a:lumOff val="40000"/>
              </a:schemeClr>
            </a:solidFill>
            <a:round/>
            <a:headEnd/>
            <a:tailEnd/>
          </a:ln>
        </p:spPr>
      </p:cxnSp>
      <p:cxnSp>
        <p:nvCxnSpPr>
          <p:cNvPr id="12" name="Straight Connector 114">
            <a:extLst>
              <a:ext uri="{FF2B5EF4-FFF2-40B4-BE49-F238E27FC236}">
                <a16:creationId xmlns:a16="http://schemas.microsoft.com/office/drawing/2014/main" id="{D18E6758-C85D-1004-7F4B-FC515C081320}"/>
              </a:ext>
            </a:extLst>
          </p:cNvPr>
          <p:cNvCxnSpPr>
            <a:cxnSpLocks noChangeShapeType="1"/>
          </p:cNvCxnSpPr>
          <p:nvPr/>
        </p:nvCxnSpPr>
        <p:spPr bwMode="auto">
          <a:xfrm>
            <a:off x="1634405" y="1893827"/>
            <a:ext cx="0" cy="4389703"/>
          </a:xfrm>
          <a:prstGeom prst="line">
            <a:avLst/>
          </a:prstGeom>
          <a:noFill/>
          <a:ln w="28575" algn="ctr">
            <a:solidFill>
              <a:schemeClr val="accent4">
                <a:lumMod val="60000"/>
                <a:lumOff val="40000"/>
              </a:schemeClr>
            </a:solidFill>
            <a:round/>
            <a:headEnd/>
            <a:tailEnd/>
          </a:ln>
        </p:spPr>
      </p:cxnSp>
      <p:cxnSp>
        <p:nvCxnSpPr>
          <p:cNvPr id="13" name="Straight Connector 114">
            <a:extLst>
              <a:ext uri="{FF2B5EF4-FFF2-40B4-BE49-F238E27FC236}">
                <a16:creationId xmlns:a16="http://schemas.microsoft.com/office/drawing/2014/main" id="{EB4E2EB6-67A6-10EA-C189-211D1B496CEF}"/>
              </a:ext>
            </a:extLst>
          </p:cNvPr>
          <p:cNvCxnSpPr>
            <a:cxnSpLocks noChangeShapeType="1"/>
          </p:cNvCxnSpPr>
          <p:nvPr/>
        </p:nvCxnSpPr>
        <p:spPr bwMode="auto">
          <a:xfrm>
            <a:off x="869901" y="1989646"/>
            <a:ext cx="0" cy="4510839"/>
          </a:xfrm>
          <a:prstGeom prst="line">
            <a:avLst/>
          </a:prstGeom>
          <a:noFill/>
          <a:ln w="9525" algn="ctr">
            <a:solidFill>
              <a:schemeClr val="accent4">
                <a:lumMod val="60000"/>
                <a:lumOff val="40000"/>
              </a:schemeClr>
            </a:solidFill>
            <a:prstDash val="dash"/>
            <a:round/>
            <a:headEnd/>
            <a:tailEnd/>
          </a:ln>
        </p:spPr>
      </p:cxnSp>
      <p:cxnSp>
        <p:nvCxnSpPr>
          <p:cNvPr id="14" name="Straight Connector 114">
            <a:extLst>
              <a:ext uri="{FF2B5EF4-FFF2-40B4-BE49-F238E27FC236}">
                <a16:creationId xmlns:a16="http://schemas.microsoft.com/office/drawing/2014/main" id="{34DA5366-EA31-9410-64BF-01F96783DF1B}"/>
              </a:ext>
            </a:extLst>
          </p:cNvPr>
          <p:cNvCxnSpPr>
            <a:cxnSpLocks noChangeShapeType="1"/>
          </p:cNvCxnSpPr>
          <p:nvPr/>
        </p:nvCxnSpPr>
        <p:spPr bwMode="auto">
          <a:xfrm>
            <a:off x="7714213" y="1989645"/>
            <a:ext cx="0" cy="4545448"/>
          </a:xfrm>
          <a:prstGeom prst="line">
            <a:avLst/>
          </a:prstGeom>
          <a:noFill/>
          <a:ln w="9525" algn="ctr">
            <a:solidFill>
              <a:schemeClr val="accent4">
                <a:lumMod val="60000"/>
                <a:lumOff val="40000"/>
              </a:schemeClr>
            </a:solidFill>
            <a:prstDash val="dash"/>
            <a:round/>
            <a:headEnd/>
            <a:tailEnd/>
          </a:ln>
        </p:spPr>
      </p:cxnSp>
      <p:cxnSp>
        <p:nvCxnSpPr>
          <p:cNvPr id="15" name="Straight Connector 114">
            <a:extLst>
              <a:ext uri="{FF2B5EF4-FFF2-40B4-BE49-F238E27FC236}">
                <a16:creationId xmlns:a16="http://schemas.microsoft.com/office/drawing/2014/main" id="{87CEF19F-328D-AC14-037D-7956C4FE98DB}"/>
              </a:ext>
            </a:extLst>
          </p:cNvPr>
          <p:cNvCxnSpPr>
            <a:cxnSpLocks noChangeShapeType="1"/>
          </p:cNvCxnSpPr>
          <p:nvPr/>
        </p:nvCxnSpPr>
        <p:spPr bwMode="auto">
          <a:xfrm>
            <a:off x="5949821" y="1989646"/>
            <a:ext cx="0" cy="4510839"/>
          </a:xfrm>
          <a:prstGeom prst="line">
            <a:avLst/>
          </a:prstGeom>
          <a:noFill/>
          <a:ln w="9525" algn="ctr">
            <a:solidFill>
              <a:schemeClr val="accent4">
                <a:lumMod val="60000"/>
                <a:lumOff val="40000"/>
              </a:schemeClr>
            </a:solidFill>
            <a:prstDash val="dash"/>
            <a:round/>
            <a:headEnd/>
            <a:tailEnd/>
          </a:ln>
        </p:spPr>
      </p:cxnSp>
      <p:cxnSp>
        <p:nvCxnSpPr>
          <p:cNvPr id="16" name="Straight Connector 114">
            <a:extLst>
              <a:ext uri="{FF2B5EF4-FFF2-40B4-BE49-F238E27FC236}">
                <a16:creationId xmlns:a16="http://schemas.microsoft.com/office/drawing/2014/main" id="{8A922298-9D8B-FDAC-74A5-A6B994928EA1}"/>
              </a:ext>
            </a:extLst>
          </p:cNvPr>
          <p:cNvCxnSpPr>
            <a:cxnSpLocks noChangeShapeType="1"/>
          </p:cNvCxnSpPr>
          <p:nvPr/>
        </p:nvCxnSpPr>
        <p:spPr bwMode="auto">
          <a:xfrm>
            <a:off x="5519285" y="2130009"/>
            <a:ext cx="0" cy="4510839"/>
          </a:xfrm>
          <a:prstGeom prst="line">
            <a:avLst/>
          </a:prstGeom>
          <a:noFill/>
          <a:ln w="9525" algn="ctr">
            <a:solidFill>
              <a:schemeClr val="accent4">
                <a:lumMod val="60000"/>
                <a:lumOff val="40000"/>
              </a:schemeClr>
            </a:solidFill>
            <a:prstDash val="dash"/>
            <a:round/>
            <a:headEnd/>
            <a:tailEnd/>
          </a:ln>
        </p:spPr>
      </p:cxnSp>
      <p:cxnSp>
        <p:nvCxnSpPr>
          <p:cNvPr id="17" name="Straight Connector 114">
            <a:extLst>
              <a:ext uri="{FF2B5EF4-FFF2-40B4-BE49-F238E27FC236}">
                <a16:creationId xmlns:a16="http://schemas.microsoft.com/office/drawing/2014/main" id="{516BA87D-7EF5-B70A-006A-3CE8E0A36004}"/>
              </a:ext>
            </a:extLst>
          </p:cNvPr>
          <p:cNvCxnSpPr>
            <a:cxnSpLocks noChangeShapeType="1"/>
          </p:cNvCxnSpPr>
          <p:nvPr/>
        </p:nvCxnSpPr>
        <p:spPr bwMode="auto">
          <a:xfrm>
            <a:off x="4314188" y="1989648"/>
            <a:ext cx="0" cy="4695425"/>
          </a:xfrm>
          <a:prstGeom prst="line">
            <a:avLst/>
          </a:prstGeom>
          <a:noFill/>
          <a:ln w="9525" algn="ctr">
            <a:solidFill>
              <a:schemeClr val="accent4">
                <a:lumMod val="60000"/>
                <a:lumOff val="40000"/>
              </a:schemeClr>
            </a:solidFill>
            <a:prstDash val="dash"/>
            <a:round/>
            <a:headEnd/>
            <a:tailEnd/>
          </a:ln>
        </p:spPr>
      </p:cxnSp>
      <p:cxnSp>
        <p:nvCxnSpPr>
          <p:cNvPr id="18" name="Straight Connector 114">
            <a:extLst>
              <a:ext uri="{FF2B5EF4-FFF2-40B4-BE49-F238E27FC236}">
                <a16:creationId xmlns:a16="http://schemas.microsoft.com/office/drawing/2014/main" id="{31DE1A4F-9273-19D8-EF0E-C78FD9098B8A}"/>
              </a:ext>
            </a:extLst>
          </p:cNvPr>
          <p:cNvCxnSpPr>
            <a:cxnSpLocks noChangeShapeType="1"/>
          </p:cNvCxnSpPr>
          <p:nvPr/>
        </p:nvCxnSpPr>
        <p:spPr bwMode="auto">
          <a:xfrm>
            <a:off x="2099141" y="2112705"/>
            <a:ext cx="0" cy="4510839"/>
          </a:xfrm>
          <a:prstGeom prst="line">
            <a:avLst/>
          </a:prstGeom>
          <a:noFill/>
          <a:ln w="9525" algn="ctr">
            <a:solidFill>
              <a:schemeClr val="accent4">
                <a:lumMod val="60000"/>
                <a:lumOff val="40000"/>
              </a:schemeClr>
            </a:solidFill>
            <a:prstDash val="dash"/>
            <a:round/>
            <a:headEnd/>
            <a:tailEnd/>
          </a:ln>
        </p:spPr>
      </p:cxnSp>
      <p:cxnSp>
        <p:nvCxnSpPr>
          <p:cNvPr id="19" name="Straight Connector 114">
            <a:extLst>
              <a:ext uri="{FF2B5EF4-FFF2-40B4-BE49-F238E27FC236}">
                <a16:creationId xmlns:a16="http://schemas.microsoft.com/office/drawing/2014/main" id="{D114B748-E376-36E5-6EB3-C7586FF757BC}"/>
              </a:ext>
            </a:extLst>
          </p:cNvPr>
          <p:cNvCxnSpPr>
            <a:cxnSpLocks noChangeShapeType="1"/>
          </p:cNvCxnSpPr>
          <p:nvPr/>
        </p:nvCxnSpPr>
        <p:spPr bwMode="auto">
          <a:xfrm>
            <a:off x="6831011" y="1893827"/>
            <a:ext cx="0" cy="4706963"/>
          </a:xfrm>
          <a:prstGeom prst="line">
            <a:avLst/>
          </a:prstGeom>
          <a:noFill/>
          <a:ln w="28575" algn="ctr">
            <a:solidFill>
              <a:schemeClr val="accent4">
                <a:lumMod val="60000"/>
                <a:lumOff val="40000"/>
              </a:schemeClr>
            </a:solidFill>
            <a:round/>
            <a:headEnd/>
            <a:tailEnd/>
          </a:ln>
        </p:spPr>
      </p:cxnSp>
      <p:cxnSp>
        <p:nvCxnSpPr>
          <p:cNvPr id="20" name="Straight Connector 114">
            <a:extLst>
              <a:ext uri="{FF2B5EF4-FFF2-40B4-BE49-F238E27FC236}">
                <a16:creationId xmlns:a16="http://schemas.microsoft.com/office/drawing/2014/main" id="{6DFFD2B2-F05C-3A58-44BD-7DF2DD7F86B6}"/>
              </a:ext>
            </a:extLst>
          </p:cNvPr>
          <p:cNvCxnSpPr>
            <a:cxnSpLocks noChangeShapeType="1"/>
          </p:cNvCxnSpPr>
          <p:nvPr/>
        </p:nvCxnSpPr>
        <p:spPr bwMode="auto">
          <a:xfrm flipH="1">
            <a:off x="3408857" y="1893827"/>
            <a:ext cx="2011" cy="4687735"/>
          </a:xfrm>
          <a:prstGeom prst="line">
            <a:avLst/>
          </a:prstGeom>
          <a:noFill/>
          <a:ln w="28575" algn="ctr">
            <a:solidFill>
              <a:schemeClr val="accent4">
                <a:lumMod val="60000"/>
                <a:lumOff val="40000"/>
              </a:schemeClr>
            </a:solidFill>
            <a:round/>
            <a:headEnd/>
            <a:tailEnd/>
          </a:ln>
        </p:spPr>
      </p:cxnSp>
      <p:cxnSp>
        <p:nvCxnSpPr>
          <p:cNvPr id="21" name="Straight Connector 115">
            <a:extLst>
              <a:ext uri="{FF2B5EF4-FFF2-40B4-BE49-F238E27FC236}">
                <a16:creationId xmlns:a16="http://schemas.microsoft.com/office/drawing/2014/main" id="{021D05A5-91C6-1E37-FFA3-F104C08B9606}"/>
              </a:ext>
            </a:extLst>
          </p:cNvPr>
          <p:cNvCxnSpPr>
            <a:cxnSpLocks noChangeShapeType="1"/>
          </p:cNvCxnSpPr>
          <p:nvPr/>
        </p:nvCxnSpPr>
        <p:spPr bwMode="auto">
          <a:xfrm>
            <a:off x="2921988" y="2174234"/>
            <a:ext cx="0" cy="4510839"/>
          </a:xfrm>
          <a:prstGeom prst="line">
            <a:avLst/>
          </a:prstGeom>
          <a:noFill/>
          <a:ln w="9525" algn="ctr">
            <a:solidFill>
              <a:schemeClr val="accent4">
                <a:lumMod val="60000"/>
                <a:lumOff val="40000"/>
              </a:schemeClr>
            </a:solidFill>
            <a:prstDash val="dash"/>
            <a:round/>
            <a:headEnd/>
            <a:tailEnd/>
          </a:ln>
        </p:spPr>
      </p:cxnSp>
      <p:cxnSp>
        <p:nvCxnSpPr>
          <p:cNvPr id="22" name="Straight Connector 114">
            <a:extLst>
              <a:ext uri="{FF2B5EF4-FFF2-40B4-BE49-F238E27FC236}">
                <a16:creationId xmlns:a16="http://schemas.microsoft.com/office/drawing/2014/main" id="{76536535-5688-B74B-A76B-616CACE26FF4}"/>
              </a:ext>
            </a:extLst>
          </p:cNvPr>
          <p:cNvCxnSpPr>
            <a:cxnSpLocks noChangeShapeType="1"/>
          </p:cNvCxnSpPr>
          <p:nvPr/>
        </p:nvCxnSpPr>
        <p:spPr bwMode="auto">
          <a:xfrm>
            <a:off x="1286355" y="2174234"/>
            <a:ext cx="0" cy="4510839"/>
          </a:xfrm>
          <a:prstGeom prst="line">
            <a:avLst/>
          </a:prstGeom>
          <a:noFill/>
          <a:ln w="9525" algn="ctr">
            <a:solidFill>
              <a:schemeClr val="accent4">
                <a:lumMod val="60000"/>
                <a:lumOff val="40000"/>
              </a:schemeClr>
            </a:solidFill>
            <a:prstDash val="dash"/>
            <a:round/>
            <a:headEnd/>
            <a:tailEnd/>
          </a:ln>
        </p:spPr>
      </p:cxnSp>
      <p:cxnSp>
        <p:nvCxnSpPr>
          <p:cNvPr id="23" name="Straight Connector 114">
            <a:extLst>
              <a:ext uri="{FF2B5EF4-FFF2-40B4-BE49-F238E27FC236}">
                <a16:creationId xmlns:a16="http://schemas.microsoft.com/office/drawing/2014/main" id="{9F5307CB-860E-DCDC-5DB9-D24DE8481FD6}"/>
              </a:ext>
            </a:extLst>
          </p:cNvPr>
          <p:cNvCxnSpPr>
            <a:cxnSpLocks noChangeShapeType="1"/>
          </p:cNvCxnSpPr>
          <p:nvPr/>
        </p:nvCxnSpPr>
        <p:spPr bwMode="auto">
          <a:xfrm>
            <a:off x="8130667" y="2174232"/>
            <a:ext cx="0" cy="4545448"/>
          </a:xfrm>
          <a:prstGeom prst="line">
            <a:avLst/>
          </a:prstGeom>
          <a:noFill/>
          <a:ln w="9525" algn="ctr">
            <a:solidFill>
              <a:schemeClr val="accent4">
                <a:lumMod val="60000"/>
                <a:lumOff val="40000"/>
              </a:schemeClr>
            </a:solidFill>
            <a:prstDash val="dash"/>
            <a:round/>
            <a:headEnd/>
            <a:tailEnd/>
          </a:ln>
        </p:spPr>
      </p:cxnSp>
      <p:cxnSp>
        <p:nvCxnSpPr>
          <p:cNvPr id="24" name="Straight Connector 114">
            <a:extLst>
              <a:ext uri="{FF2B5EF4-FFF2-40B4-BE49-F238E27FC236}">
                <a16:creationId xmlns:a16="http://schemas.microsoft.com/office/drawing/2014/main" id="{1F3213A9-FFE7-D0C2-766F-1B962CE0E018}"/>
              </a:ext>
            </a:extLst>
          </p:cNvPr>
          <p:cNvCxnSpPr>
            <a:cxnSpLocks noChangeShapeType="1"/>
          </p:cNvCxnSpPr>
          <p:nvPr/>
        </p:nvCxnSpPr>
        <p:spPr bwMode="auto">
          <a:xfrm>
            <a:off x="6366275" y="2174234"/>
            <a:ext cx="0" cy="4510839"/>
          </a:xfrm>
          <a:prstGeom prst="line">
            <a:avLst/>
          </a:prstGeom>
          <a:noFill/>
          <a:ln w="9525" algn="ctr">
            <a:solidFill>
              <a:schemeClr val="accent4">
                <a:lumMod val="60000"/>
                <a:lumOff val="40000"/>
              </a:schemeClr>
            </a:solidFill>
            <a:prstDash val="dash"/>
            <a:round/>
            <a:headEnd/>
            <a:tailEnd/>
          </a:ln>
        </p:spPr>
      </p:cxnSp>
      <p:cxnSp>
        <p:nvCxnSpPr>
          <p:cNvPr id="25" name="Straight Connector 114">
            <a:extLst>
              <a:ext uri="{FF2B5EF4-FFF2-40B4-BE49-F238E27FC236}">
                <a16:creationId xmlns:a16="http://schemas.microsoft.com/office/drawing/2014/main" id="{4B7FF789-BF47-2864-78CA-949B9C6597CD}"/>
              </a:ext>
            </a:extLst>
          </p:cNvPr>
          <p:cNvCxnSpPr>
            <a:cxnSpLocks noChangeShapeType="1"/>
          </p:cNvCxnSpPr>
          <p:nvPr/>
        </p:nvCxnSpPr>
        <p:spPr bwMode="auto">
          <a:xfrm>
            <a:off x="7249476" y="2029734"/>
            <a:ext cx="0" cy="4510839"/>
          </a:xfrm>
          <a:prstGeom prst="line">
            <a:avLst/>
          </a:prstGeom>
          <a:noFill/>
          <a:ln w="9525" algn="ctr">
            <a:solidFill>
              <a:schemeClr val="accent4">
                <a:lumMod val="60000"/>
                <a:lumOff val="40000"/>
              </a:schemeClr>
            </a:solidFill>
            <a:prstDash val="dash"/>
            <a:round/>
            <a:headEnd/>
            <a:tailEnd/>
          </a:ln>
        </p:spPr>
      </p:cxnSp>
      <p:cxnSp>
        <p:nvCxnSpPr>
          <p:cNvPr id="26" name="Straight Connector 114">
            <a:extLst>
              <a:ext uri="{FF2B5EF4-FFF2-40B4-BE49-F238E27FC236}">
                <a16:creationId xmlns:a16="http://schemas.microsoft.com/office/drawing/2014/main" id="{1BA6E7F0-8378-C0D5-8B21-DE25DAD25755}"/>
              </a:ext>
            </a:extLst>
          </p:cNvPr>
          <p:cNvCxnSpPr>
            <a:cxnSpLocks noChangeShapeType="1"/>
          </p:cNvCxnSpPr>
          <p:nvPr/>
        </p:nvCxnSpPr>
        <p:spPr bwMode="auto">
          <a:xfrm>
            <a:off x="4738688" y="2174234"/>
            <a:ext cx="0" cy="4510839"/>
          </a:xfrm>
          <a:prstGeom prst="line">
            <a:avLst/>
          </a:prstGeom>
          <a:noFill/>
          <a:ln w="9525" algn="ctr">
            <a:solidFill>
              <a:schemeClr val="accent4">
                <a:lumMod val="60000"/>
                <a:lumOff val="40000"/>
              </a:schemeClr>
            </a:solidFill>
            <a:prstDash val="dash"/>
            <a:round/>
            <a:headEnd/>
            <a:tailEnd/>
          </a:ln>
        </p:spPr>
      </p:cxnSp>
      <p:cxnSp>
        <p:nvCxnSpPr>
          <p:cNvPr id="27" name="Straight Connector 114">
            <a:extLst>
              <a:ext uri="{FF2B5EF4-FFF2-40B4-BE49-F238E27FC236}">
                <a16:creationId xmlns:a16="http://schemas.microsoft.com/office/drawing/2014/main" id="{9C030F8F-4E41-6D30-EEE3-9BD8D646CE96}"/>
              </a:ext>
            </a:extLst>
          </p:cNvPr>
          <p:cNvCxnSpPr>
            <a:cxnSpLocks noChangeShapeType="1"/>
          </p:cNvCxnSpPr>
          <p:nvPr/>
        </p:nvCxnSpPr>
        <p:spPr bwMode="auto">
          <a:xfrm>
            <a:off x="3871581" y="2174234"/>
            <a:ext cx="0" cy="4510839"/>
          </a:xfrm>
          <a:prstGeom prst="line">
            <a:avLst/>
          </a:prstGeom>
          <a:noFill/>
          <a:ln w="9525" algn="ctr">
            <a:solidFill>
              <a:schemeClr val="accent4">
                <a:lumMod val="60000"/>
                <a:lumOff val="40000"/>
              </a:schemeClr>
            </a:solidFill>
            <a:prstDash val="dash"/>
            <a:round/>
            <a:headEnd/>
            <a:tailEnd/>
          </a:ln>
        </p:spPr>
      </p:cxnSp>
      <p:cxnSp>
        <p:nvCxnSpPr>
          <p:cNvPr id="28" name="Straight Connector 114">
            <a:extLst>
              <a:ext uri="{FF2B5EF4-FFF2-40B4-BE49-F238E27FC236}">
                <a16:creationId xmlns:a16="http://schemas.microsoft.com/office/drawing/2014/main" id="{94D3F308-0386-58C3-F964-2B8CDF976430}"/>
              </a:ext>
            </a:extLst>
          </p:cNvPr>
          <p:cNvCxnSpPr>
            <a:cxnSpLocks noChangeShapeType="1"/>
          </p:cNvCxnSpPr>
          <p:nvPr/>
        </p:nvCxnSpPr>
        <p:spPr bwMode="auto">
          <a:xfrm>
            <a:off x="10302552" y="1893827"/>
            <a:ext cx="0" cy="4639664"/>
          </a:xfrm>
          <a:prstGeom prst="line">
            <a:avLst/>
          </a:prstGeom>
          <a:noFill/>
          <a:ln w="28575" algn="ctr">
            <a:solidFill>
              <a:schemeClr val="accent4">
                <a:lumMod val="60000"/>
                <a:lumOff val="40000"/>
              </a:schemeClr>
            </a:solidFill>
            <a:round/>
            <a:headEnd/>
            <a:tailEnd/>
          </a:ln>
        </p:spPr>
      </p:cxnSp>
      <p:cxnSp>
        <p:nvCxnSpPr>
          <p:cNvPr id="29" name="Straight Connector 114">
            <a:extLst>
              <a:ext uri="{FF2B5EF4-FFF2-40B4-BE49-F238E27FC236}">
                <a16:creationId xmlns:a16="http://schemas.microsoft.com/office/drawing/2014/main" id="{DAF80135-BFB2-4545-7DFA-AC3337772014}"/>
              </a:ext>
            </a:extLst>
          </p:cNvPr>
          <p:cNvCxnSpPr>
            <a:cxnSpLocks noChangeShapeType="1"/>
          </p:cNvCxnSpPr>
          <p:nvPr/>
        </p:nvCxnSpPr>
        <p:spPr bwMode="auto">
          <a:xfrm>
            <a:off x="9486680" y="1944839"/>
            <a:ext cx="0" cy="4545448"/>
          </a:xfrm>
          <a:prstGeom prst="line">
            <a:avLst/>
          </a:prstGeom>
          <a:noFill/>
          <a:ln w="9525" algn="ctr">
            <a:solidFill>
              <a:schemeClr val="accent4">
                <a:lumMod val="60000"/>
                <a:lumOff val="40000"/>
              </a:schemeClr>
            </a:solidFill>
            <a:prstDash val="dash"/>
            <a:round/>
            <a:headEnd/>
            <a:tailEnd/>
          </a:ln>
        </p:spPr>
      </p:cxnSp>
      <p:cxnSp>
        <p:nvCxnSpPr>
          <p:cNvPr id="30" name="Straight Connector 114">
            <a:extLst>
              <a:ext uri="{FF2B5EF4-FFF2-40B4-BE49-F238E27FC236}">
                <a16:creationId xmlns:a16="http://schemas.microsoft.com/office/drawing/2014/main" id="{CF1D0430-4CE3-0058-4440-A2887857AA7B}"/>
              </a:ext>
            </a:extLst>
          </p:cNvPr>
          <p:cNvCxnSpPr>
            <a:cxnSpLocks noChangeShapeType="1"/>
          </p:cNvCxnSpPr>
          <p:nvPr/>
        </p:nvCxnSpPr>
        <p:spPr bwMode="auto">
          <a:xfrm>
            <a:off x="9903132" y="2129425"/>
            <a:ext cx="0" cy="4545448"/>
          </a:xfrm>
          <a:prstGeom prst="line">
            <a:avLst/>
          </a:prstGeom>
          <a:noFill/>
          <a:ln w="9525" algn="ctr">
            <a:solidFill>
              <a:schemeClr val="accent4">
                <a:lumMod val="60000"/>
                <a:lumOff val="40000"/>
              </a:schemeClr>
            </a:solidFill>
            <a:prstDash val="dash"/>
            <a:round/>
            <a:headEnd/>
            <a:tailEnd/>
          </a:ln>
        </p:spPr>
      </p:cxnSp>
      <p:cxnSp>
        <p:nvCxnSpPr>
          <p:cNvPr id="31" name="Straight Connector 114">
            <a:extLst>
              <a:ext uri="{FF2B5EF4-FFF2-40B4-BE49-F238E27FC236}">
                <a16:creationId xmlns:a16="http://schemas.microsoft.com/office/drawing/2014/main" id="{80B787AB-519C-43EE-BF60-DDDC84F6C488}"/>
              </a:ext>
            </a:extLst>
          </p:cNvPr>
          <p:cNvCxnSpPr>
            <a:cxnSpLocks noChangeShapeType="1"/>
          </p:cNvCxnSpPr>
          <p:nvPr/>
        </p:nvCxnSpPr>
        <p:spPr bwMode="auto">
          <a:xfrm>
            <a:off x="9021941" y="2129426"/>
            <a:ext cx="0" cy="4510839"/>
          </a:xfrm>
          <a:prstGeom prst="line">
            <a:avLst/>
          </a:prstGeom>
          <a:noFill/>
          <a:ln w="9525" algn="ctr">
            <a:solidFill>
              <a:schemeClr val="accent4">
                <a:lumMod val="60000"/>
                <a:lumOff val="40000"/>
              </a:schemeClr>
            </a:solidFill>
            <a:prstDash val="dash"/>
            <a:round/>
            <a:headEnd/>
            <a:tailEnd/>
          </a:ln>
        </p:spPr>
      </p:cxnSp>
      <p:cxnSp>
        <p:nvCxnSpPr>
          <p:cNvPr id="32" name="Straight Connector 114">
            <a:extLst>
              <a:ext uri="{FF2B5EF4-FFF2-40B4-BE49-F238E27FC236}">
                <a16:creationId xmlns:a16="http://schemas.microsoft.com/office/drawing/2014/main" id="{C9B3410C-C708-1B4F-876E-41D155145E4E}"/>
              </a:ext>
            </a:extLst>
          </p:cNvPr>
          <p:cNvCxnSpPr>
            <a:cxnSpLocks noChangeShapeType="1"/>
          </p:cNvCxnSpPr>
          <p:nvPr/>
        </p:nvCxnSpPr>
        <p:spPr bwMode="auto">
          <a:xfrm>
            <a:off x="469543" y="2156927"/>
            <a:ext cx="0" cy="4510839"/>
          </a:xfrm>
          <a:prstGeom prst="line">
            <a:avLst/>
          </a:prstGeom>
          <a:noFill/>
          <a:ln w="9525" algn="ctr">
            <a:solidFill>
              <a:schemeClr val="accent4">
                <a:lumMod val="60000"/>
                <a:lumOff val="40000"/>
              </a:schemeClr>
            </a:solidFill>
            <a:prstDash val="dash"/>
            <a:round/>
            <a:headEnd/>
            <a:tailEnd/>
          </a:ln>
        </p:spPr>
      </p:cxnSp>
      <p:sp>
        <p:nvSpPr>
          <p:cNvPr id="33" name="TextBox 86">
            <a:extLst>
              <a:ext uri="{FF2B5EF4-FFF2-40B4-BE49-F238E27FC236}">
                <a16:creationId xmlns:a16="http://schemas.microsoft.com/office/drawing/2014/main" id="{D7530A68-1B3C-CD85-2F4E-8C6EDE4A9D00}"/>
              </a:ext>
            </a:extLst>
          </p:cNvPr>
          <p:cNvSpPr txBox="1">
            <a:spLocks noChangeArrowheads="1"/>
          </p:cNvSpPr>
          <p:nvPr/>
        </p:nvSpPr>
        <p:spPr bwMode="auto">
          <a:xfrm>
            <a:off x="9200602" y="1581888"/>
            <a:ext cx="41870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#124</a:t>
            </a:r>
            <a:endParaRPr lang="en-GB" altLang="en-US" sz="400" dirty="0">
              <a:latin typeface="Montserrat" panose="00000500000000000000" pitchFamily="2" charset="0"/>
            </a:endParaRPr>
          </a:p>
        </p:txBody>
      </p:sp>
      <p:sp>
        <p:nvSpPr>
          <p:cNvPr id="34" name="TextBox 86">
            <a:extLst>
              <a:ext uri="{FF2B5EF4-FFF2-40B4-BE49-F238E27FC236}">
                <a16:creationId xmlns:a16="http://schemas.microsoft.com/office/drawing/2014/main" id="{A9DB8F93-E294-103B-71CA-DD2BD0C74368}"/>
              </a:ext>
            </a:extLst>
          </p:cNvPr>
          <p:cNvSpPr txBox="1">
            <a:spLocks noChangeArrowheads="1"/>
          </p:cNvSpPr>
          <p:nvPr/>
        </p:nvSpPr>
        <p:spPr bwMode="auto">
          <a:xfrm>
            <a:off x="10008818" y="1581888"/>
            <a:ext cx="41389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#126</a:t>
            </a:r>
            <a:endParaRPr lang="en-GB" altLang="en-US" sz="400" dirty="0">
              <a:latin typeface="Montserrat" panose="00000500000000000000" pitchFamily="2" charset="0"/>
            </a:endParaRPr>
          </a:p>
        </p:txBody>
      </p:sp>
      <p:sp>
        <p:nvSpPr>
          <p:cNvPr id="35" name="TextBox 86">
            <a:extLst>
              <a:ext uri="{FF2B5EF4-FFF2-40B4-BE49-F238E27FC236}">
                <a16:creationId xmlns:a16="http://schemas.microsoft.com/office/drawing/2014/main" id="{DD16C7CD-FCCE-94AC-3BD0-E8B0EC6EDE2D}"/>
              </a:ext>
            </a:extLst>
          </p:cNvPr>
          <p:cNvSpPr txBox="1">
            <a:spLocks noChangeArrowheads="1"/>
          </p:cNvSpPr>
          <p:nvPr/>
        </p:nvSpPr>
        <p:spPr bwMode="auto">
          <a:xfrm>
            <a:off x="614179" y="1581888"/>
            <a:ext cx="42832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#104</a:t>
            </a:r>
            <a:endParaRPr lang="en-GB" altLang="en-US" sz="400">
              <a:latin typeface="Montserrat" panose="00000500000000000000" pitchFamily="2" charset="0"/>
            </a:endParaRPr>
          </a:p>
        </p:txBody>
      </p:sp>
      <p:sp>
        <p:nvSpPr>
          <p:cNvPr id="36" name="TextBox 86">
            <a:extLst>
              <a:ext uri="{FF2B5EF4-FFF2-40B4-BE49-F238E27FC236}">
                <a16:creationId xmlns:a16="http://schemas.microsoft.com/office/drawing/2014/main" id="{BA0C7F1F-68A5-27DF-464A-E4565A03B70C}"/>
              </a:ext>
            </a:extLst>
          </p:cNvPr>
          <p:cNvSpPr txBox="1">
            <a:spLocks noChangeArrowheads="1"/>
          </p:cNvSpPr>
          <p:nvPr/>
        </p:nvSpPr>
        <p:spPr bwMode="auto">
          <a:xfrm>
            <a:off x="1429373" y="1581888"/>
            <a:ext cx="42351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#106</a:t>
            </a:r>
            <a:endParaRPr lang="en-GB" altLang="en-US" sz="400">
              <a:latin typeface="Montserrat" panose="00000500000000000000" pitchFamily="2" charset="0"/>
            </a:endParaRPr>
          </a:p>
        </p:txBody>
      </p:sp>
      <p:sp>
        <p:nvSpPr>
          <p:cNvPr id="37" name="TextBox 86">
            <a:extLst>
              <a:ext uri="{FF2B5EF4-FFF2-40B4-BE49-F238E27FC236}">
                <a16:creationId xmlns:a16="http://schemas.microsoft.com/office/drawing/2014/main" id="{81C653EF-3845-F135-6E8F-ABF9792BE0D4}"/>
              </a:ext>
            </a:extLst>
          </p:cNvPr>
          <p:cNvSpPr txBox="1">
            <a:spLocks noChangeArrowheads="1"/>
          </p:cNvSpPr>
          <p:nvPr/>
        </p:nvSpPr>
        <p:spPr bwMode="auto">
          <a:xfrm>
            <a:off x="2254639" y="1581888"/>
            <a:ext cx="42672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#108</a:t>
            </a:r>
            <a:endParaRPr lang="en-GB" altLang="en-US" sz="400">
              <a:latin typeface="Montserrat" panose="00000500000000000000" pitchFamily="2" charset="0"/>
            </a:endParaRPr>
          </a:p>
        </p:txBody>
      </p:sp>
      <p:sp>
        <p:nvSpPr>
          <p:cNvPr id="38" name="TextBox 86">
            <a:extLst>
              <a:ext uri="{FF2B5EF4-FFF2-40B4-BE49-F238E27FC236}">
                <a16:creationId xmlns:a16="http://schemas.microsoft.com/office/drawing/2014/main" id="{514A1E19-4619-589E-195B-4F16374E3E43}"/>
              </a:ext>
            </a:extLst>
          </p:cNvPr>
          <p:cNvSpPr txBox="1">
            <a:spLocks noChangeArrowheads="1"/>
          </p:cNvSpPr>
          <p:nvPr/>
        </p:nvSpPr>
        <p:spPr bwMode="auto">
          <a:xfrm>
            <a:off x="3160315" y="1581888"/>
            <a:ext cx="39786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#110</a:t>
            </a:r>
            <a:endParaRPr lang="en-GB" altLang="en-US" sz="400">
              <a:latin typeface="Montserrat" panose="00000500000000000000" pitchFamily="2" charset="0"/>
            </a:endParaRPr>
          </a:p>
        </p:txBody>
      </p:sp>
      <p:sp>
        <p:nvSpPr>
          <p:cNvPr id="39" name="TextBox 86">
            <a:extLst>
              <a:ext uri="{FF2B5EF4-FFF2-40B4-BE49-F238E27FC236}">
                <a16:creationId xmlns:a16="http://schemas.microsoft.com/office/drawing/2014/main" id="{4DA25068-DB35-EC0D-5396-BAC3C740E054}"/>
              </a:ext>
            </a:extLst>
          </p:cNvPr>
          <p:cNvSpPr txBox="1">
            <a:spLocks noChangeArrowheads="1"/>
          </p:cNvSpPr>
          <p:nvPr/>
        </p:nvSpPr>
        <p:spPr bwMode="auto">
          <a:xfrm>
            <a:off x="4044301" y="1581888"/>
            <a:ext cx="38824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#112</a:t>
            </a:r>
            <a:endParaRPr lang="en-GB" altLang="en-US" sz="400">
              <a:latin typeface="Montserrat" panose="00000500000000000000" pitchFamily="2" charset="0"/>
            </a:endParaRPr>
          </a:p>
        </p:txBody>
      </p:sp>
      <p:sp>
        <p:nvSpPr>
          <p:cNvPr id="40" name="TextBox 86">
            <a:extLst>
              <a:ext uri="{FF2B5EF4-FFF2-40B4-BE49-F238E27FC236}">
                <a16:creationId xmlns:a16="http://schemas.microsoft.com/office/drawing/2014/main" id="{4B518B13-4BEB-4416-D8D7-0E090F93FE36}"/>
              </a:ext>
            </a:extLst>
          </p:cNvPr>
          <p:cNvSpPr txBox="1">
            <a:spLocks noChangeArrowheads="1"/>
          </p:cNvSpPr>
          <p:nvPr/>
        </p:nvSpPr>
        <p:spPr bwMode="auto">
          <a:xfrm>
            <a:off x="4884470" y="1581888"/>
            <a:ext cx="39786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#114</a:t>
            </a:r>
            <a:endParaRPr lang="en-GB" altLang="en-US" sz="400">
              <a:latin typeface="Montserrat" panose="00000500000000000000" pitchFamily="2" charset="0"/>
            </a:endParaRPr>
          </a:p>
        </p:txBody>
      </p:sp>
      <p:sp>
        <p:nvSpPr>
          <p:cNvPr id="41" name="TextBox 40">
            <a:extLst>
              <a:ext uri="{FF2B5EF4-FFF2-40B4-BE49-F238E27FC236}">
                <a16:creationId xmlns:a16="http://schemas.microsoft.com/office/drawing/2014/main" id="{AE04687B-7297-C343-2C87-F783066EA8C2}"/>
              </a:ext>
            </a:extLst>
          </p:cNvPr>
          <p:cNvSpPr txBox="1"/>
          <p:nvPr/>
        </p:nvSpPr>
        <p:spPr>
          <a:xfrm>
            <a:off x="469545" y="1151096"/>
            <a:ext cx="941283" cy="461665"/>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2400" dirty="0">
                <a:solidFill>
                  <a:schemeClr val="tx1"/>
                </a:solidFill>
                <a:latin typeface="Montserrat" panose="00000500000000000000" pitchFamily="50" charset="0"/>
              </a:rPr>
              <a:t>2024</a:t>
            </a:r>
          </a:p>
        </p:txBody>
      </p:sp>
      <p:sp>
        <p:nvSpPr>
          <p:cNvPr id="42" name="TextBox 41">
            <a:extLst>
              <a:ext uri="{FF2B5EF4-FFF2-40B4-BE49-F238E27FC236}">
                <a16:creationId xmlns:a16="http://schemas.microsoft.com/office/drawing/2014/main" id="{BE69F029-82EA-5E18-26F8-AD3CA1CEBEAE}"/>
              </a:ext>
            </a:extLst>
          </p:cNvPr>
          <p:cNvSpPr txBox="1"/>
          <p:nvPr/>
        </p:nvSpPr>
        <p:spPr>
          <a:xfrm>
            <a:off x="2205771" y="1151096"/>
            <a:ext cx="912429" cy="461665"/>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2400" dirty="0">
                <a:solidFill>
                  <a:schemeClr val="tx1"/>
                </a:solidFill>
                <a:latin typeface="Montserrat" panose="00000500000000000000" pitchFamily="50" charset="0"/>
              </a:rPr>
              <a:t>2025</a:t>
            </a:r>
          </a:p>
        </p:txBody>
      </p:sp>
      <p:sp>
        <p:nvSpPr>
          <p:cNvPr id="43" name="TextBox 42">
            <a:extLst>
              <a:ext uri="{FF2B5EF4-FFF2-40B4-BE49-F238E27FC236}">
                <a16:creationId xmlns:a16="http://schemas.microsoft.com/office/drawing/2014/main" id="{DA68EE17-C015-FE62-E28D-CB01AC2276E0}"/>
              </a:ext>
            </a:extLst>
          </p:cNvPr>
          <p:cNvSpPr txBox="1"/>
          <p:nvPr/>
        </p:nvSpPr>
        <p:spPr>
          <a:xfrm>
            <a:off x="5492684" y="1151096"/>
            <a:ext cx="918841" cy="461665"/>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2400" dirty="0">
                <a:solidFill>
                  <a:schemeClr val="tx1"/>
                </a:solidFill>
                <a:latin typeface="Montserrat" panose="00000500000000000000" pitchFamily="50" charset="0"/>
              </a:rPr>
              <a:t>2027</a:t>
            </a:r>
          </a:p>
        </p:txBody>
      </p:sp>
      <p:sp>
        <p:nvSpPr>
          <p:cNvPr id="44" name="TextBox 86">
            <a:extLst>
              <a:ext uri="{FF2B5EF4-FFF2-40B4-BE49-F238E27FC236}">
                <a16:creationId xmlns:a16="http://schemas.microsoft.com/office/drawing/2014/main" id="{8D9347DA-7EFC-1767-DBAB-06D41B63BBB3}"/>
              </a:ext>
            </a:extLst>
          </p:cNvPr>
          <p:cNvSpPr txBox="1">
            <a:spLocks noChangeArrowheads="1"/>
          </p:cNvSpPr>
          <p:nvPr/>
        </p:nvSpPr>
        <p:spPr bwMode="auto">
          <a:xfrm>
            <a:off x="8749727" y="1581888"/>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#123</a:t>
            </a:r>
            <a:endParaRPr lang="en-GB" altLang="en-US" sz="400" dirty="0">
              <a:latin typeface="Montserrat" panose="00000500000000000000" pitchFamily="2" charset="0"/>
            </a:endParaRPr>
          </a:p>
        </p:txBody>
      </p:sp>
      <p:sp>
        <p:nvSpPr>
          <p:cNvPr id="45" name="TextBox 86">
            <a:extLst>
              <a:ext uri="{FF2B5EF4-FFF2-40B4-BE49-F238E27FC236}">
                <a16:creationId xmlns:a16="http://schemas.microsoft.com/office/drawing/2014/main" id="{C35E119E-33B6-FA0E-618A-E239524FE258}"/>
              </a:ext>
            </a:extLst>
          </p:cNvPr>
          <p:cNvSpPr txBox="1">
            <a:spLocks noChangeArrowheads="1"/>
          </p:cNvSpPr>
          <p:nvPr/>
        </p:nvSpPr>
        <p:spPr bwMode="auto">
          <a:xfrm>
            <a:off x="9566538" y="1581888"/>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#125</a:t>
            </a:r>
            <a:endParaRPr lang="en-GB" altLang="en-US" sz="400" dirty="0">
              <a:latin typeface="Montserrat" panose="00000500000000000000" pitchFamily="2" charset="0"/>
            </a:endParaRPr>
          </a:p>
        </p:txBody>
      </p:sp>
      <p:sp>
        <p:nvSpPr>
          <p:cNvPr id="46" name="TextBox 86">
            <a:extLst>
              <a:ext uri="{FF2B5EF4-FFF2-40B4-BE49-F238E27FC236}">
                <a16:creationId xmlns:a16="http://schemas.microsoft.com/office/drawing/2014/main" id="{9934E5D1-3C12-AE71-FAB4-489BAEA3680D}"/>
              </a:ext>
            </a:extLst>
          </p:cNvPr>
          <p:cNvSpPr txBox="1">
            <a:spLocks noChangeArrowheads="1"/>
          </p:cNvSpPr>
          <p:nvPr/>
        </p:nvSpPr>
        <p:spPr bwMode="auto">
          <a:xfrm>
            <a:off x="195497" y="1581888"/>
            <a:ext cx="41870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#103</a:t>
            </a:r>
            <a:endParaRPr lang="en-GB" altLang="en-US" sz="400">
              <a:latin typeface="Montserrat" panose="00000500000000000000" pitchFamily="2" charset="0"/>
            </a:endParaRPr>
          </a:p>
        </p:txBody>
      </p:sp>
      <p:sp>
        <p:nvSpPr>
          <p:cNvPr id="47" name="TextBox 86">
            <a:extLst>
              <a:ext uri="{FF2B5EF4-FFF2-40B4-BE49-F238E27FC236}">
                <a16:creationId xmlns:a16="http://schemas.microsoft.com/office/drawing/2014/main" id="{7DAA6B78-7B11-0782-119E-A72BD0DD21D6}"/>
              </a:ext>
            </a:extLst>
          </p:cNvPr>
          <p:cNvSpPr txBox="1">
            <a:spLocks noChangeArrowheads="1"/>
          </p:cNvSpPr>
          <p:nvPr/>
        </p:nvSpPr>
        <p:spPr bwMode="auto">
          <a:xfrm>
            <a:off x="1819466" y="1581888"/>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#107</a:t>
            </a:r>
            <a:endParaRPr lang="en-GB" altLang="en-US" sz="400">
              <a:latin typeface="Montserrat" panose="00000500000000000000" pitchFamily="2" charset="0"/>
            </a:endParaRPr>
          </a:p>
        </p:txBody>
      </p:sp>
      <p:sp>
        <p:nvSpPr>
          <p:cNvPr id="48" name="TextBox 86">
            <a:extLst>
              <a:ext uri="{FF2B5EF4-FFF2-40B4-BE49-F238E27FC236}">
                <a16:creationId xmlns:a16="http://schemas.microsoft.com/office/drawing/2014/main" id="{033F56A8-3032-E125-F9AD-157AD25E120F}"/>
              </a:ext>
            </a:extLst>
          </p:cNvPr>
          <p:cNvSpPr txBox="1">
            <a:spLocks noChangeArrowheads="1"/>
          </p:cNvSpPr>
          <p:nvPr/>
        </p:nvSpPr>
        <p:spPr bwMode="auto">
          <a:xfrm>
            <a:off x="2681749" y="1581888"/>
            <a:ext cx="42351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#109</a:t>
            </a:r>
            <a:endParaRPr lang="en-GB" altLang="en-US" sz="400">
              <a:latin typeface="Montserrat" panose="00000500000000000000" pitchFamily="2" charset="0"/>
            </a:endParaRPr>
          </a:p>
        </p:txBody>
      </p:sp>
      <p:sp>
        <p:nvSpPr>
          <p:cNvPr id="49" name="TextBox 86">
            <a:extLst>
              <a:ext uri="{FF2B5EF4-FFF2-40B4-BE49-F238E27FC236}">
                <a16:creationId xmlns:a16="http://schemas.microsoft.com/office/drawing/2014/main" id="{926A683B-0E89-83A3-9CEF-D2F2C45BAB3C}"/>
              </a:ext>
            </a:extLst>
          </p:cNvPr>
          <p:cNvSpPr txBox="1">
            <a:spLocks noChangeArrowheads="1"/>
          </p:cNvSpPr>
          <p:nvPr/>
        </p:nvSpPr>
        <p:spPr bwMode="auto">
          <a:xfrm>
            <a:off x="3600044" y="1581888"/>
            <a:ext cx="367408"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#111</a:t>
            </a:r>
            <a:endParaRPr lang="en-GB" altLang="en-US" sz="400">
              <a:latin typeface="Montserrat" panose="00000500000000000000" pitchFamily="2" charset="0"/>
            </a:endParaRPr>
          </a:p>
        </p:txBody>
      </p:sp>
      <p:sp>
        <p:nvSpPr>
          <p:cNvPr id="50" name="TextBox 86">
            <a:extLst>
              <a:ext uri="{FF2B5EF4-FFF2-40B4-BE49-F238E27FC236}">
                <a16:creationId xmlns:a16="http://schemas.microsoft.com/office/drawing/2014/main" id="{1EEA98E1-C6E9-B1AE-D995-1884CCE133E2}"/>
              </a:ext>
            </a:extLst>
          </p:cNvPr>
          <p:cNvSpPr txBox="1">
            <a:spLocks noChangeArrowheads="1"/>
          </p:cNvSpPr>
          <p:nvPr/>
        </p:nvSpPr>
        <p:spPr bwMode="auto">
          <a:xfrm>
            <a:off x="4461760" y="1581888"/>
            <a:ext cx="38824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#113</a:t>
            </a:r>
            <a:endParaRPr lang="en-GB" altLang="en-US" sz="400">
              <a:latin typeface="Montserrat" panose="00000500000000000000" pitchFamily="2" charset="0"/>
            </a:endParaRPr>
          </a:p>
        </p:txBody>
      </p:sp>
      <p:sp>
        <p:nvSpPr>
          <p:cNvPr id="51" name="TextBox 50">
            <a:extLst>
              <a:ext uri="{FF2B5EF4-FFF2-40B4-BE49-F238E27FC236}">
                <a16:creationId xmlns:a16="http://schemas.microsoft.com/office/drawing/2014/main" id="{3BE6546F-9BED-DEAB-23FF-4E23332B06A0}"/>
              </a:ext>
            </a:extLst>
          </p:cNvPr>
          <p:cNvSpPr txBox="1"/>
          <p:nvPr/>
        </p:nvSpPr>
        <p:spPr>
          <a:xfrm>
            <a:off x="3784621" y="1151096"/>
            <a:ext cx="925253" cy="461665"/>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2400" dirty="0">
                <a:solidFill>
                  <a:schemeClr val="tx1"/>
                </a:solidFill>
                <a:latin typeface="Montserrat" panose="00000500000000000000" pitchFamily="50" charset="0"/>
              </a:rPr>
              <a:t>2026</a:t>
            </a:r>
          </a:p>
        </p:txBody>
      </p:sp>
      <p:sp>
        <p:nvSpPr>
          <p:cNvPr id="52" name="TextBox 51">
            <a:extLst>
              <a:ext uri="{FF2B5EF4-FFF2-40B4-BE49-F238E27FC236}">
                <a16:creationId xmlns:a16="http://schemas.microsoft.com/office/drawing/2014/main" id="{C93DE7C8-C6CC-208A-2A79-8E732A07594A}"/>
              </a:ext>
            </a:extLst>
          </p:cNvPr>
          <p:cNvSpPr txBox="1"/>
          <p:nvPr/>
        </p:nvSpPr>
        <p:spPr>
          <a:xfrm>
            <a:off x="7194395" y="1151096"/>
            <a:ext cx="933269" cy="461665"/>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2400" dirty="0">
                <a:solidFill>
                  <a:schemeClr val="tx1"/>
                </a:solidFill>
                <a:latin typeface="Montserrat" panose="00000500000000000000" pitchFamily="50" charset="0"/>
              </a:rPr>
              <a:t>2028</a:t>
            </a:r>
          </a:p>
        </p:txBody>
      </p:sp>
      <p:sp>
        <p:nvSpPr>
          <p:cNvPr id="53" name="TextBox 86">
            <a:extLst>
              <a:ext uri="{FF2B5EF4-FFF2-40B4-BE49-F238E27FC236}">
                <a16:creationId xmlns:a16="http://schemas.microsoft.com/office/drawing/2014/main" id="{2C37EE54-FC20-4C3E-D461-4C9F9F90D753}"/>
              </a:ext>
            </a:extLst>
          </p:cNvPr>
          <p:cNvSpPr txBox="1">
            <a:spLocks noChangeArrowheads="1"/>
          </p:cNvSpPr>
          <p:nvPr/>
        </p:nvSpPr>
        <p:spPr bwMode="auto">
          <a:xfrm>
            <a:off x="1043490" y="1581888"/>
            <a:ext cx="41870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a:latin typeface="Montserrat" panose="00000500000000000000" pitchFamily="2" charset="0"/>
              </a:rPr>
              <a:t>#105</a:t>
            </a:r>
            <a:endParaRPr lang="en-GB" altLang="en-US" sz="400">
              <a:latin typeface="Montserrat" panose="00000500000000000000" pitchFamily="2" charset="0"/>
            </a:endParaRPr>
          </a:p>
        </p:txBody>
      </p:sp>
      <p:sp>
        <p:nvSpPr>
          <p:cNvPr id="55" name="TextBox 86">
            <a:extLst>
              <a:ext uri="{FF2B5EF4-FFF2-40B4-BE49-F238E27FC236}">
                <a16:creationId xmlns:a16="http://schemas.microsoft.com/office/drawing/2014/main" id="{CBE5824B-95A3-BBC9-8F1C-BFFE5D7FC88A}"/>
              </a:ext>
            </a:extLst>
          </p:cNvPr>
          <p:cNvSpPr txBox="1">
            <a:spLocks noChangeArrowheads="1"/>
          </p:cNvSpPr>
          <p:nvPr/>
        </p:nvSpPr>
        <p:spPr bwMode="auto">
          <a:xfrm>
            <a:off x="8796292" y="1742815"/>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dirty="0">
                <a:latin typeface="Montserrat" panose="00000500000000000000" pitchFamily="2" charset="0"/>
              </a:rPr>
              <a:t>Mar.</a:t>
            </a:r>
          </a:p>
        </p:txBody>
      </p:sp>
      <p:sp>
        <p:nvSpPr>
          <p:cNvPr id="57" name="TextBox 86">
            <a:extLst>
              <a:ext uri="{FF2B5EF4-FFF2-40B4-BE49-F238E27FC236}">
                <a16:creationId xmlns:a16="http://schemas.microsoft.com/office/drawing/2014/main" id="{C98968E2-B106-E8C6-0C68-7F77300538B6}"/>
              </a:ext>
            </a:extLst>
          </p:cNvPr>
          <p:cNvSpPr txBox="1">
            <a:spLocks noChangeArrowheads="1"/>
          </p:cNvSpPr>
          <p:nvPr/>
        </p:nvSpPr>
        <p:spPr bwMode="auto">
          <a:xfrm>
            <a:off x="264010" y="1742815"/>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Mar.</a:t>
            </a:r>
          </a:p>
        </p:txBody>
      </p:sp>
      <p:sp>
        <p:nvSpPr>
          <p:cNvPr id="58" name="TextBox 86">
            <a:extLst>
              <a:ext uri="{FF2B5EF4-FFF2-40B4-BE49-F238E27FC236}">
                <a16:creationId xmlns:a16="http://schemas.microsoft.com/office/drawing/2014/main" id="{894CE4C9-E7EB-CD0A-F933-35365B03D950}"/>
              </a:ext>
            </a:extLst>
          </p:cNvPr>
          <p:cNvSpPr txBox="1">
            <a:spLocks noChangeArrowheads="1"/>
          </p:cNvSpPr>
          <p:nvPr/>
        </p:nvSpPr>
        <p:spPr bwMode="auto">
          <a:xfrm>
            <a:off x="1881538" y="1742815"/>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Mar.</a:t>
            </a:r>
          </a:p>
        </p:txBody>
      </p:sp>
      <p:sp>
        <p:nvSpPr>
          <p:cNvPr id="59" name="TextBox 86">
            <a:extLst>
              <a:ext uri="{FF2B5EF4-FFF2-40B4-BE49-F238E27FC236}">
                <a16:creationId xmlns:a16="http://schemas.microsoft.com/office/drawing/2014/main" id="{64EF744F-E81E-3D40-543D-E9A687909E1D}"/>
              </a:ext>
            </a:extLst>
          </p:cNvPr>
          <p:cNvSpPr txBox="1">
            <a:spLocks noChangeArrowheads="1"/>
          </p:cNvSpPr>
          <p:nvPr/>
        </p:nvSpPr>
        <p:spPr bwMode="auto">
          <a:xfrm>
            <a:off x="3658000" y="1742815"/>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Mar.</a:t>
            </a:r>
          </a:p>
        </p:txBody>
      </p:sp>
      <p:sp>
        <p:nvSpPr>
          <p:cNvPr id="60" name="TextBox 86">
            <a:extLst>
              <a:ext uri="{FF2B5EF4-FFF2-40B4-BE49-F238E27FC236}">
                <a16:creationId xmlns:a16="http://schemas.microsoft.com/office/drawing/2014/main" id="{B3174CB7-A6BC-C8B3-50E7-09C039B19FD1}"/>
              </a:ext>
            </a:extLst>
          </p:cNvPr>
          <p:cNvSpPr txBox="1">
            <a:spLocks noChangeArrowheads="1"/>
          </p:cNvSpPr>
          <p:nvPr/>
        </p:nvSpPr>
        <p:spPr bwMode="auto">
          <a:xfrm>
            <a:off x="5291622" y="1742815"/>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Mar.</a:t>
            </a:r>
          </a:p>
        </p:txBody>
      </p:sp>
      <p:sp>
        <p:nvSpPr>
          <p:cNvPr id="61" name="TextBox 86">
            <a:extLst>
              <a:ext uri="{FF2B5EF4-FFF2-40B4-BE49-F238E27FC236}">
                <a16:creationId xmlns:a16="http://schemas.microsoft.com/office/drawing/2014/main" id="{599121F9-EE4F-C452-65E3-A730A57331B6}"/>
              </a:ext>
            </a:extLst>
          </p:cNvPr>
          <p:cNvSpPr txBox="1">
            <a:spLocks noChangeArrowheads="1"/>
          </p:cNvSpPr>
          <p:nvPr/>
        </p:nvSpPr>
        <p:spPr bwMode="auto">
          <a:xfrm>
            <a:off x="7035896" y="1742815"/>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Mar.</a:t>
            </a:r>
          </a:p>
        </p:txBody>
      </p:sp>
      <p:sp>
        <p:nvSpPr>
          <p:cNvPr id="62" name="TextBox 86">
            <a:extLst>
              <a:ext uri="{FF2B5EF4-FFF2-40B4-BE49-F238E27FC236}">
                <a16:creationId xmlns:a16="http://schemas.microsoft.com/office/drawing/2014/main" id="{05EFE692-695C-695A-C274-A4DF620ED62D}"/>
              </a:ext>
            </a:extLst>
          </p:cNvPr>
          <p:cNvSpPr txBox="1">
            <a:spLocks noChangeArrowheads="1"/>
          </p:cNvSpPr>
          <p:nvPr/>
        </p:nvSpPr>
        <p:spPr bwMode="auto">
          <a:xfrm>
            <a:off x="9279120" y="1742815"/>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Jun.</a:t>
            </a:r>
          </a:p>
        </p:txBody>
      </p:sp>
      <p:sp>
        <p:nvSpPr>
          <p:cNvPr id="63" name="TextBox 86">
            <a:extLst>
              <a:ext uri="{FF2B5EF4-FFF2-40B4-BE49-F238E27FC236}">
                <a16:creationId xmlns:a16="http://schemas.microsoft.com/office/drawing/2014/main" id="{DDBB6F57-BEE8-3513-F743-9F6F5495BE02}"/>
              </a:ext>
            </a:extLst>
          </p:cNvPr>
          <p:cNvSpPr txBox="1">
            <a:spLocks noChangeArrowheads="1"/>
          </p:cNvSpPr>
          <p:nvPr/>
        </p:nvSpPr>
        <p:spPr bwMode="auto">
          <a:xfrm>
            <a:off x="682460" y="1742815"/>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Jun.</a:t>
            </a:r>
          </a:p>
        </p:txBody>
      </p:sp>
      <p:sp>
        <p:nvSpPr>
          <p:cNvPr id="64" name="TextBox 86">
            <a:extLst>
              <a:ext uri="{FF2B5EF4-FFF2-40B4-BE49-F238E27FC236}">
                <a16:creationId xmlns:a16="http://schemas.microsoft.com/office/drawing/2014/main" id="{23EC3D03-ADBD-4C67-1609-7683B853F7E1}"/>
              </a:ext>
            </a:extLst>
          </p:cNvPr>
          <p:cNvSpPr txBox="1">
            <a:spLocks noChangeArrowheads="1"/>
          </p:cNvSpPr>
          <p:nvPr/>
        </p:nvSpPr>
        <p:spPr bwMode="auto">
          <a:xfrm>
            <a:off x="2326141" y="1742815"/>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Jun.</a:t>
            </a:r>
          </a:p>
        </p:txBody>
      </p:sp>
      <p:sp>
        <p:nvSpPr>
          <p:cNvPr id="65" name="TextBox 86">
            <a:extLst>
              <a:ext uri="{FF2B5EF4-FFF2-40B4-BE49-F238E27FC236}">
                <a16:creationId xmlns:a16="http://schemas.microsoft.com/office/drawing/2014/main" id="{2BC1FA96-4D95-305B-F46C-4F6AAE67F842}"/>
              </a:ext>
            </a:extLst>
          </p:cNvPr>
          <p:cNvSpPr txBox="1">
            <a:spLocks noChangeArrowheads="1"/>
          </p:cNvSpPr>
          <p:nvPr/>
        </p:nvSpPr>
        <p:spPr bwMode="auto">
          <a:xfrm>
            <a:off x="4102605" y="1742815"/>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Jun.</a:t>
            </a:r>
          </a:p>
        </p:txBody>
      </p:sp>
      <p:sp>
        <p:nvSpPr>
          <p:cNvPr id="66" name="TextBox 86">
            <a:extLst>
              <a:ext uri="{FF2B5EF4-FFF2-40B4-BE49-F238E27FC236}">
                <a16:creationId xmlns:a16="http://schemas.microsoft.com/office/drawing/2014/main" id="{B5D06C20-CF46-EBA0-0FCA-2640ABCD1FFB}"/>
              </a:ext>
            </a:extLst>
          </p:cNvPr>
          <p:cNvSpPr txBox="1">
            <a:spLocks noChangeArrowheads="1"/>
          </p:cNvSpPr>
          <p:nvPr/>
        </p:nvSpPr>
        <p:spPr bwMode="auto">
          <a:xfrm>
            <a:off x="5734214" y="1742815"/>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Jun.</a:t>
            </a:r>
          </a:p>
        </p:txBody>
      </p:sp>
      <p:sp>
        <p:nvSpPr>
          <p:cNvPr id="67" name="TextBox 86">
            <a:extLst>
              <a:ext uri="{FF2B5EF4-FFF2-40B4-BE49-F238E27FC236}">
                <a16:creationId xmlns:a16="http://schemas.microsoft.com/office/drawing/2014/main" id="{D085B5F2-AAA2-CF11-0732-8FF0406C70EE}"/>
              </a:ext>
            </a:extLst>
          </p:cNvPr>
          <p:cNvSpPr txBox="1">
            <a:spLocks noChangeArrowheads="1"/>
          </p:cNvSpPr>
          <p:nvPr/>
        </p:nvSpPr>
        <p:spPr bwMode="auto">
          <a:xfrm>
            <a:off x="7498606" y="1742815"/>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Jun.</a:t>
            </a:r>
          </a:p>
        </p:txBody>
      </p:sp>
      <p:sp>
        <p:nvSpPr>
          <p:cNvPr id="68" name="TextBox 86">
            <a:extLst>
              <a:ext uri="{FF2B5EF4-FFF2-40B4-BE49-F238E27FC236}">
                <a16:creationId xmlns:a16="http://schemas.microsoft.com/office/drawing/2014/main" id="{1967E014-3FE6-7677-886A-6E06D7F9331B}"/>
              </a:ext>
            </a:extLst>
          </p:cNvPr>
          <p:cNvSpPr txBox="1">
            <a:spLocks noChangeArrowheads="1"/>
          </p:cNvSpPr>
          <p:nvPr/>
        </p:nvSpPr>
        <p:spPr bwMode="auto">
          <a:xfrm>
            <a:off x="9677874" y="1742815"/>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Sep.</a:t>
            </a:r>
          </a:p>
        </p:txBody>
      </p:sp>
      <p:sp>
        <p:nvSpPr>
          <p:cNvPr id="69" name="TextBox 86">
            <a:extLst>
              <a:ext uri="{FF2B5EF4-FFF2-40B4-BE49-F238E27FC236}">
                <a16:creationId xmlns:a16="http://schemas.microsoft.com/office/drawing/2014/main" id="{47F88D87-0C7E-C6E6-4661-29420DD06216}"/>
              </a:ext>
            </a:extLst>
          </p:cNvPr>
          <p:cNvSpPr txBox="1">
            <a:spLocks noChangeArrowheads="1"/>
          </p:cNvSpPr>
          <p:nvPr/>
        </p:nvSpPr>
        <p:spPr bwMode="auto">
          <a:xfrm>
            <a:off x="1088256" y="1742815"/>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Sep.</a:t>
            </a:r>
          </a:p>
        </p:txBody>
      </p:sp>
      <p:sp>
        <p:nvSpPr>
          <p:cNvPr id="70" name="TextBox 86">
            <a:extLst>
              <a:ext uri="{FF2B5EF4-FFF2-40B4-BE49-F238E27FC236}">
                <a16:creationId xmlns:a16="http://schemas.microsoft.com/office/drawing/2014/main" id="{8DC0FD63-A95E-A76B-6EE0-BC34F4309B18}"/>
              </a:ext>
            </a:extLst>
          </p:cNvPr>
          <p:cNvSpPr txBox="1">
            <a:spLocks noChangeArrowheads="1"/>
          </p:cNvSpPr>
          <p:nvPr/>
        </p:nvSpPr>
        <p:spPr bwMode="auto">
          <a:xfrm>
            <a:off x="2724895" y="1742815"/>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Sep.</a:t>
            </a:r>
          </a:p>
        </p:txBody>
      </p:sp>
      <p:sp>
        <p:nvSpPr>
          <p:cNvPr id="71" name="TextBox 86">
            <a:extLst>
              <a:ext uri="{FF2B5EF4-FFF2-40B4-BE49-F238E27FC236}">
                <a16:creationId xmlns:a16="http://schemas.microsoft.com/office/drawing/2014/main" id="{CCE43503-F6BA-C850-926E-750B238F4755}"/>
              </a:ext>
            </a:extLst>
          </p:cNvPr>
          <p:cNvSpPr txBox="1">
            <a:spLocks noChangeArrowheads="1"/>
          </p:cNvSpPr>
          <p:nvPr/>
        </p:nvSpPr>
        <p:spPr bwMode="auto">
          <a:xfrm>
            <a:off x="4545619" y="1742815"/>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Sep.</a:t>
            </a:r>
          </a:p>
        </p:txBody>
      </p:sp>
      <p:sp>
        <p:nvSpPr>
          <p:cNvPr id="72" name="TextBox 86">
            <a:extLst>
              <a:ext uri="{FF2B5EF4-FFF2-40B4-BE49-F238E27FC236}">
                <a16:creationId xmlns:a16="http://schemas.microsoft.com/office/drawing/2014/main" id="{12372F5B-1E47-0821-A51F-04A78D3848C0}"/>
              </a:ext>
            </a:extLst>
          </p:cNvPr>
          <p:cNvSpPr txBox="1">
            <a:spLocks noChangeArrowheads="1"/>
          </p:cNvSpPr>
          <p:nvPr/>
        </p:nvSpPr>
        <p:spPr bwMode="auto">
          <a:xfrm>
            <a:off x="6159122" y="1742815"/>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Sep.</a:t>
            </a:r>
          </a:p>
        </p:txBody>
      </p:sp>
      <p:sp>
        <p:nvSpPr>
          <p:cNvPr id="73" name="TextBox 86">
            <a:extLst>
              <a:ext uri="{FF2B5EF4-FFF2-40B4-BE49-F238E27FC236}">
                <a16:creationId xmlns:a16="http://schemas.microsoft.com/office/drawing/2014/main" id="{93984EF0-1711-D3A1-378E-E64DE334CE48}"/>
              </a:ext>
            </a:extLst>
          </p:cNvPr>
          <p:cNvSpPr txBox="1">
            <a:spLocks noChangeArrowheads="1"/>
          </p:cNvSpPr>
          <p:nvPr/>
        </p:nvSpPr>
        <p:spPr bwMode="auto">
          <a:xfrm>
            <a:off x="7917478" y="1742815"/>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Sep.</a:t>
            </a:r>
          </a:p>
        </p:txBody>
      </p:sp>
      <p:sp>
        <p:nvSpPr>
          <p:cNvPr id="74" name="TextBox 86">
            <a:extLst>
              <a:ext uri="{FF2B5EF4-FFF2-40B4-BE49-F238E27FC236}">
                <a16:creationId xmlns:a16="http://schemas.microsoft.com/office/drawing/2014/main" id="{F79B3EF6-00DB-AA84-42C4-18CE2A66D561}"/>
              </a:ext>
            </a:extLst>
          </p:cNvPr>
          <p:cNvSpPr txBox="1">
            <a:spLocks noChangeArrowheads="1"/>
          </p:cNvSpPr>
          <p:nvPr/>
        </p:nvSpPr>
        <p:spPr bwMode="auto">
          <a:xfrm>
            <a:off x="10085564" y="1742815"/>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Dec.</a:t>
            </a:r>
          </a:p>
        </p:txBody>
      </p:sp>
      <p:sp>
        <p:nvSpPr>
          <p:cNvPr id="75" name="TextBox 86">
            <a:extLst>
              <a:ext uri="{FF2B5EF4-FFF2-40B4-BE49-F238E27FC236}">
                <a16:creationId xmlns:a16="http://schemas.microsoft.com/office/drawing/2014/main" id="{8C692EAE-0D8E-96C9-F9B9-D65EA98BC3D9}"/>
              </a:ext>
            </a:extLst>
          </p:cNvPr>
          <p:cNvSpPr txBox="1">
            <a:spLocks noChangeArrowheads="1"/>
          </p:cNvSpPr>
          <p:nvPr/>
        </p:nvSpPr>
        <p:spPr bwMode="auto">
          <a:xfrm>
            <a:off x="1427476" y="1742815"/>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Dec.</a:t>
            </a:r>
          </a:p>
        </p:txBody>
      </p:sp>
      <p:sp>
        <p:nvSpPr>
          <p:cNvPr id="76" name="TextBox 86">
            <a:extLst>
              <a:ext uri="{FF2B5EF4-FFF2-40B4-BE49-F238E27FC236}">
                <a16:creationId xmlns:a16="http://schemas.microsoft.com/office/drawing/2014/main" id="{4B7151C3-A5EC-050D-6448-6BEA3A6D09BC}"/>
              </a:ext>
            </a:extLst>
          </p:cNvPr>
          <p:cNvSpPr txBox="1">
            <a:spLocks noChangeArrowheads="1"/>
          </p:cNvSpPr>
          <p:nvPr/>
        </p:nvSpPr>
        <p:spPr bwMode="auto">
          <a:xfrm>
            <a:off x="3178792" y="1742815"/>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Dec.</a:t>
            </a:r>
          </a:p>
        </p:txBody>
      </p:sp>
      <p:sp>
        <p:nvSpPr>
          <p:cNvPr id="77" name="TextBox 86">
            <a:extLst>
              <a:ext uri="{FF2B5EF4-FFF2-40B4-BE49-F238E27FC236}">
                <a16:creationId xmlns:a16="http://schemas.microsoft.com/office/drawing/2014/main" id="{8580E211-B07B-A825-DF3F-94F9ADBA862A}"/>
              </a:ext>
            </a:extLst>
          </p:cNvPr>
          <p:cNvSpPr txBox="1">
            <a:spLocks noChangeArrowheads="1"/>
          </p:cNvSpPr>
          <p:nvPr/>
        </p:nvSpPr>
        <p:spPr bwMode="auto">
          <a:xfrm>
            <a:off x="4898922" y="1742815"/>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Dec.</a:t>
            </a:r>
          </a:p>
        </p:txBody>
      </p:sp>
      <p:sp>
        <p:nvSpPr>
          <p:cNvPr id="78" name="TextBox 86">
            <a:extLst>
              <a:ext uri="{FF2B5EF4-FFF2-40B4-BE49-F238E27FC236}">
                <a16:creationId xmlns:a16="http://schemas.microsoft.com/office/drawing/2014/main" id="{1BA8E5AA-845B-183F-0530-C1263B8381AD}"/>
              </a:ext>
            </a:extLst>
          </p:cNvPr>
          <p:cNvSpPr txBox="1">
            <a:spLocks noChangeArrowheads="1"/>
          </p:cNvSpPr>
          <p:nvPr/>
        </p:nvSpPr>
        <p:spPr bwMode="auto">
          <a:xfrm>
            <a:off x="6600948" y="1742815"/>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Dec.</a:t>
            </a:r>
          </a:p>
        </p:txBody>
      </p:sp>
      <p:sp>
        <p:nvSpPr>
          <p:cNvPr id="79" name="TextBox 86">
            <a:extLst>
              <a:ext uri="{FF2B5EF4-FFF2-40B4-BE49-F238E27FC236}">
                <a16:creationId xmlns:a16="http://schemas.microsoft.com/office/drawing/2014/main" id="{50A5055B-F76C-A711-226A-D594FEED6FC8}"/>
              </a:ext>
            </a:extLst>
          </p:cNvPr>
          <p:cNvSpPr txBox="1">
            <a:spLocks noChangeArrowheads="1"/>
          </p:cNvSpPr>
          <p:nvPr/>
        </p:nvSpPr>
        <p:spPr bwMode="auto">
          <a:xfrm>
            <a:off x="8327114" y="1742815"/>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Dec.</a:t>
            </a:r>
          </a:p>
        </p:txBody>
      </p:sp>
      <p:cxnSp>
        <p:nvCxnSpPr>
          <p:cNvPr id="80" name="Straight Connector 114">
            <a:extLst>
              <a:ext uri="{FF2B5EF4-FFF2-40B4-BE49-F238E27FC236}">
                <a16:creationId xmlns:a16="http://schemas.microsoft.com/office/drawing/2014/main" id="{8EBEF09D-4F11-C2BB-C525-5DB9E5D6E7E0}"/>
              </a:ext>
            </a:extLst>
          </p:cNvPr>
          <p:cNvCxnSpPr>
            <a:cxnSpLocks noChangeShapeType="1"/>
          </p:cNvCxnSpPr>
          <p:nvPr/>
        </p:nvCxnSpPr>
        <p:spPr bwMode="auto">
          <a:xfrm>
            <a:off x="880322" y="1838057"/>
            <a:ext cx="4023" cy="4608899"/>
          </a:xfrm>
          <a:prstGeom prst="line">
            <a:avLst/>
          </a:prstGeom>
          <a:ln>
            <a:headEnd/>
            <a:tailEnd/>
          </a:ln>
        </p:spPr>
        <p:style>
          <a:lnRef idx="3">
            <a:schemeClr val="accent2"/>
          </a:lnRef>
          <a:fillRef idx="0">
            <a:schemeClr val="accent2"/>
          </a:fillRef>
          <a:effectRef idx="2">
            <a:schemeClr val="accent2"/>
          </a:effectRef>
          <a:fontRef idx="minor">
            <a:schemeClr val="tx1"/>
          </a:fontRef>
        </p:style>
      </p:cxnSp>
      <p:cxnSp>
        <p:nvCxnSpPr>
          <p:cNvPr id="81" name="Straight Connector 114">
            <a:extLst>
              <a:ext uri="{FF2B5EF4-FFF2-40B4-BE49-F238E27FC236}">
                <a16:creationId xmlns:a16="http://schemas.microsoft.com/office/drawing/2014/main" id="{BD37208F-5F11-8D33-A87A-6DE745217C2E}"/>
              </a:ext>
            </a:extLst>
          </p:cNvPr>
          <p:cNvCxnSpPr>
            <a:cxnSpLocks noChangeShapeType="1"/>
          </p:cNvCxnSpPr>
          <p:nvPr/>
        </p:nvCxnSpPr>
        <p:spPr bwMode="auto">
          <a:xfrm>
            <a:off x="2495476" y="2024257"/>
            <a:ext cx="0" cy="4510839"/>
          </a:xfrm>
          <a:prstGeom prst="line">
            <a:avLst/>
          </a:prstGeom>
          <a:noFill/>
          <a:ln w="9525" algn="ctr">
            <a:solidFill>
              <a:schemeClr val="accent4">
                <a:lumMod val="60000"/>
                <a:lumOff val="40000"/>
              </a:schemeClr>
            </a:solidFill>
            <a:prstDash val="dash"/>
            <a:round/>
            <a:headEnd/>
            <a:tailEnd/>
          </a:ln>
        </p:spPr>
      </p:cxnSp>
      <p:sp>
        <p:nvSpPr>
          <p:cNvPr id="82" name="Rectangle 12">
            <a:extLst>
              <a:ext uri="{FF2B5EF4-FFF2-40B4-BE49-F238E27FC236}">
                <a16:creationId xmlns:a16="http://schemas.microsoft.com/office/drawing/2014/main" id="{A22970A1-8867-2C9B-1B15-EFBFEF12401B}"/>
              </a:ext>
            </a:extLst>
          </p:cNvPr>
          <p:cNvSpPr>
            <a:spLocks noChangeArrowheads="1"/>
          </p:cNvSpPr>
          <p:nvPr/>
        </p:nvSpPr>
        <p:spPr bwMode="auto">
          <a:xfrm>
            <a:off x="495150" y="6479436"/>
            <a:ext cx="110249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dirty="0">
                <a:solidFill>
                  <a:srgbClr val="C00000"/>
                </a:solidFill>
                <a:latin typeface="Montserrat" panose="00000500000000000000" pitchFamily="2" charset="0"/>
              </a:rPr>
              <a:t>Now</a:t>
            </a:r>
          </a:p>
        </p:txBody>
      </p:sp>
      <p:sp>
        <p:nvSpPr>
          <p:cNvPr id="83" name="TextBox 112">
            <a:extLst>
              <a:ext uri="{FF2B5EF4-FFF2-40B4-BE49-F238E27FC236}">
                <a16:creationId xmlns:a16="http://schemas.microsoft.com/office/drawing/2014/main" id="{98DE2551-B38F-B1EB-ACBB-FF62A93F513C}"/>
              </a:ext>
            </a:extLst>
          </p:cNvPr>
          <p:cNvSpPr txBox="1">
            <a:spLocks noChangeArrowheads="1"/>
          </p:cNvSpPr>
          <p:nvPr/>
        </p:nvSpPr>
        <p:spPr bwMode="auto">
          <a:xfrm>
            <a:off x="6965317" y="2619566"/>
            <a:ext cx="2501006" cy="4616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2400" b="1" dirty="0">
                <a:latin typeface="Montserrat" panose="00000500000000000000" pitchFamily="2" charset="0"/>
              </a:rPr>
              <a:t>Release 20_6G</a:t>
            </a:r>
            <a:endParaRPr lang="en-GB" altLang="en-US" sz="2133" b="1" dirty="0">
              <a:latin typeface="Montserrat" panose="00000500000000000000" pitchFamily="2" charset="0"/>
            </a:endParaRPr>
          </a:p>
        </p:txBody>
      </p:sp>
      <p:sp>
        <p:nvSpPr>
          <p:cNvPr id="84" name="TextBox 112">
            <a:extLst>
              <a:ext uri="{FF2B5EF4-FFF2-40B4-BE49-F238E27FC236}">
                <a16:creationId xmlns:a16="http://schemas.microsoft.com/office/drawing/2014/main" id="{F5148B20-09FD-E7CF-FE9D-8FC9AE50070D}"/>
              </a:ext>
            </a:extLst>
          </p:cNvPr>
          <p:cNvSpPr txBox="1">
            <a:spLocks noChangeArrowheads="1"/>
          </p:cNvSpPr>
          <p:nvPr/>
        </p:nvSpPr>
        <p:spPr bwMode="auto">
          <a:xfrm>
            <a:off x="1242864" y="4604321"/>
            <a:ext cx="1826141" cy="4616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2400" b="1" dirty="0">
                <a:latin typeface="Montserrat" panose="00000500000000000000" pitchFamily="2" charset="0"/>
              </a:rPr>
              <a:t>Release 21</a:t>
            </a:r>
            <a:endParaRPr lang="en-GB" altLang="en-US" sz="2133" b="1" dirty="0">
              <a:latin typeface="Montserrat" panose="00000500000000000000" pitchFamily="2" charset="0"/>
            </a:endParaRPr>
          </a:p>
        </p:txBody>
      </p:sp>
      <p:sp>
        <p:nvSpPr>
          <p:cNvPr id="86" name="TextBox 1">
            <a:extLst>
              <a:ext uri="{FF2B5EF4-FFF2-40B4-BE49-F238E27FC236}">
                <a16:creationId xmlns:a16="http://schemas.microsoft.com/office/drawing/2014/main" id="{CEB2894C-0B9D-E371-9604-A5525426ECEA}"/>
              </a:ext>
            </a:extLst>
          </p:cNvPr>
          <p:cNvSpPr txBox="1">
            <a:spLocks noChangeArrowheads="1"/>
          </p:cNvSpPr>
          <p:nvPr/>
        </p:nvSpPr>
        <p:spPr bwMode="auto">
          <a:xfrm>
            <a:off x="549587" y="5083573"/>
            <a:ext cx="3339135" cy="307777"/>
          </a:xfrm>
          <a:prstGeom prst="rect">
            <a:avLst/>
          </a:prstGeom>
          <a:ln w="3175"/>
        </p:spPr>
        <p:style>
          <a:lnRef idx="2">
            <a:schemeClr val="accent6"/>
          </a:lnRef>
          <a:fillRef idx="1">
            <a:schemeClr val="lt1"/>
          </a:fillRef>
          <a:effectRef idx="0">
            <a:schemeClr val="accent6"/>
          </a:effectRef>
          <a:fontRef idx="minor">
            <a:schemeClr val="dk1"/>
          </a:fontRef>
        </p:style>
        <p:txBody>
          <a:bodyPr wrap="square">
            <a:spAutoFit/>
          </a:bodyPr>
          <a:lstStyle/>
          <a:p>
            <a:pPr algn="ctr">
              <a:defRPr/>
            </a:pPr>
            <a:r>
              <a:rPr lang="en-GB" altLang="en-US" sz="1400" b="1" dirty="0">
                <a:latin typeface="Montserrat" panose="00000500000000000000" pitchFamily="50" charset="0"/>
              </a:rPr>
              <a:t>Rel-21 = 6G </a:t>
            </a:r>
            <a:r>
              <a:rPr lang="en-GB" altLang="en-US" sz="1400" dirty="0">
                <a:latin typeface="Montserrat" panose="00000500000000000000" pitchFamily="50" charset="0"/>
              </a:rPr>
              <a:t>(study &amp;) </a:t>
            </a:r>
            <a:r>
              <a:rPr lang="en-GB" altLang="en-US" sz="1400" b="1" dirty="0">
                <a:solidFill>
                  <a:srgbClr val="FF0000"/>
                </a:solidFill>
                <a:latin typeface="Montserrat" panose="00000500000000000000" pitchFamily="50" charset="0"/>
              </a:rPr>
              <a:t>normative</a:t>
            </a:r>
            <a:endParaRPr lang="en-GB" altLang="en-US" sz="1400" dirty="0">
              <a:solidFill>
                <a:srgbClr val="FF0000"/>
              </a:solidFill>
              <a:latin typeface="Montserrat" panose="00000500000000000000" pitchFamily="50" charset="0"/>
            </a:endParaRPr>
          </a:p>
        </p:txBody>
      </p:sp>
      <p:sp>
        <p:nvSpPr>
          <p:cNvPr id="87" name="Star: 5 Points 86">
            <a:extLst>
              <a:ext uri="{FF2B5EF4-FFF2-40B4-BE49-F238E27FC236}">
                <a16:creationId xmlns:a16="http://schemas.microsoft.com/office/drawing/2014/main" id="{B1381F08-7CDB-9DE1-266B-779414B31813}"/>
              </a:ext>
            </a:extLst>
          </p:cNvPr>
          <p:cNvSpPr/>
          <p:nvPr/>
        </p:nvSpPr>
        <p:spPr bwMode="auto">
          <a:xfrm>
            <a:off x="470886" y="2090315"/>
            <a:ext cx="429999" cy="389811"/>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sz="2400" dirty="0">
              <a:solidFill>
                <a:srgbClr val="FF0000"/>
              </a:solidFill>
              <a:latin typeface="Arial" charset="0"/>
            </a:endParaRPr>
          </a:p>
        </p:txBody>
      </p:sp>
      <p:sp>
        <p:nvSpPr>
          <p:cNvPr id="88" name="Star: 5 Points 87">
            <a:extLst>
              <a:ext uri="{FF2B5EF4-FFF2-40B4-BE49-F238E27FC236}">
                <a16:creationId xmlns:a16="http://schemas.microsoft.com/office/drawing/2014/main" id="{B210946E-DD2D-7A6F-7F2D-84970459A447}"/>
              </a:ext>
            </a:extLst>
          </p:cNvPr>
          <p:cNvSpPr/>
          <p:nvPr/>
        </p:nvSpPr>
        <p:spPr bwMode="auto">
          <a:xfrm>
            <a:off x="1865770" y="2589147"/>
            <a:ext cx="429999" cy="389811"/>
          </a:xfrm>
          <a:prstGeom prst="star5">
            <a:avLst/>
          </a:prstGeom>
          <a:noFill/>
          <a:ln w="28575" cap="flat" cmpd="sng" algn="ctr">
            <a:solidFill>
              <a:srgbClr val="FF0000"/>
            </a:solidFill>
            <a:prstDash val="solid"/>
            <a:round/>
            <a:headEnd type="none" w="med" len="med"/>
            <a:tailEnd type="none" w="med" len="med"/>
          </a:ln>
          <a:effectLst/>
        </p:spPr>
        <p:txBody>
          <a:bodyPr/>
          <a:lstStyle/>
          <a:p>
            <a:pPr>
              <a:defRPr/>
            </a:pPr>
            <a:endParaRPr lang="en-GB" sz="2400" dirty="0">
              <a:solidFill>
                <a:srgbClr val="FF0000"/>
              </a:solidFill>
              <a:latin typeface="Arial" charset="0"/>
            </a:endParaRPr>
          </a:p>
        </p:txBody>
      </p:sp>
      <p:sp>
        <p:nvSpPr>
          <p:cNvPr id="89" name="TextBox 1">
            <a:extLst>
              <a:ext uri="{FF2B5EF4-FFF2-40B4-BE49-F238E27FC236}">
                <a16:creationId xmlns:a16="http://schemas.microsoft.com/office/drawing/2014/main" id="{7FB0F19B-DEBB-142A-E65C-613DC4F465E7}"/>
              </a:ext>
            </a:extLst>
          </p:cNvPr>
          <p:cNvSpPr txBox="1">
            <a:spLocks noChangeArrowheads="1"/>
          </p:cNvSpPr>
          <p:nvPr/>
        </p:nvSpPr>
        <p:spPr bwMode="auto">
          <a:xfrm>
            <a:off x="56221" y="2465014"/>
            <a:ext cx="1397788" cy="235898"/>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lgn="ctr">
              <a:defRPr/>
            </a:pPr>
            <a:r>
              <a:rPr lang="en-GB" altLang="en-US" sz="933" b="1" dirty="0">
                <a:latin typeface="Montserrat" panose="00000500000000000000" pitchFamily="50" charset="0"/>
              </a:rPr>
              <a:t>Workshop Stage 1</a:t>
            </a:r>
            <a:endParaRPr lang="en-GB" altLang="en-US" sz="933" dirty="0">
              <a:latin typeface="Montserrat" panose="00000500000000000000" pitchFamily="50" charset="0"/>
            </a:endParaRPr>
          </a:p>
        </p:txBody>
      </p:sp>
      <p:sp>
        <p:nvSpPr>
          <p:cNvPr id="90" name="TextBox 1">
            <a:extLst>
              <a:ext uri="{FF2B5EF4-FFF2-40B4-BE49-F238E27FC236}">
                <a16:creationId xmlns:a16="http://schemas.microsoft.com/office/drawing/2014/main" id="{CD526D5D-6C47-7F91-D407-07BFCEC029A8}"/>
              </a:ext>
            </a:extLst>
          </p:cNvPr>
          <p:cNvSpPr txBox="1">
            <a:spLocks noChangeArrowheads="1"/>
          </p:cNvSpPr>
          <p:nvPr/>
        </p:nvSpPr>
        <p:spPr bwMode="auto">
          <a:xfrm>
            <a:off x="1344101" y="2950055"/>
            <a:ext cx="1762601" cy="235898"/>
          </a:xfrm>
          <a:prstGeom prst="rect">
            <a:avLst/>
          </a:prstGeom>
          <a:noFill/>
          <a:ln w="3175">
            <a:noFill/>
          </a:ln>
        </p:spPr>
        <p:style>
          <a:lnRef idx="2">
            <a:schemeClr val="accent6"/>
          </a:lnRef>
          <a:fillRef idx="1">
            <a:schemeClr val="lt1"/>
          </a:fillRef>
          <a:effectRef idx="0">
            <a:schemeClr val="accent6"/>
          </a:effectRef>
          <a:fontRef idx="minor">
            <a:schemeClr val="dk1"/>
          </a:fontRef>
        </p:style>
        <p:txBody>
          <a:bodyPr wrap="square">
            <a:spAutoFit/>
          </a:bodyPr>
          <a:lstStyle/>
          <a:p>
            <a:pPr>
              <a:defRPr/>
            </a:pPr>
            <a:r>
              <a:rPr lang="en-GB" altLang="en-US" sz="933" b="1" dirty="0">
                <a:latin typeface="Montserrat" panose="00000500000000000000" pitchFamily="50" charset="0"/>
              </a:rPr>
              <a:t>Workshop Stages 2&amp;3</a:t>
            </a:r>
            <a:endParaRPr lang="en-GB" altLang="en-US" sz="933" dirty="0">
              <a:latin typeface="Montserrat" panose="00000500000000000000" pitchFamily="50" charset="0"/>
            </a:endParaRPr>
          </a:p>
        </p:txBody>
      </p:sp>
      <p:cxnSp>
        <p:nvCxnSpPr>
          <p:cNvPr id="91" name="Straight Connector 97">
            <a:extLst>
              <a:ext uri="{FF2B5EF4-FFF2-40B4-BE49-F238E27FC236}">
                <a16:creationId xmlns:a16="http://schemas.microsoft.com/office/drawing/2014/main" id="{8E9323FE-CEBA-6F6C-1FF4-B5E79A52F5FB}"/>
              </a:ext>
            </a:extLst>
          </p:cNvPr>
          <p:cNvCxnSpPr>
            <a:cxnSpLocks noChangeShapeType="1"/>
          </p:cNvCxnSpPr>
          <p:nvPr/>
        </p:nvCxnSpPr>
        <p:spPr bwMode="auto">
          <a:xfrm>
            <a:off x="281075" y="3838253"/>
            <a:ext cx="11847708" cy="0"/>
          </a:xfrm>
          <a:prstGeom prst="line">
            <a:avLst/>
          </a:prstGeom>
          <a:noFill/>
          <a:ln w="38100" algn="ctr">
            <a:solidFill>
              <a:srgbClr val="090C85"/>
            </a:solidFill>
            <a:round/>
            <a:headEnd/>
            <a:tailEnd/>
          </a:ln>
        </p:spPr>
      </p:cxnSp>
      <p:sp>
        <p:nvSpPr>
          <p:cNvPr id="92" name="TextBox 1">
            <a:extLst>
              <a:ext uri="{FF2B5EF4-FFF2-40B4-BE49-F238E27FC236}">
                <a16:creationId xmlns:a16="http://schemas.microsoft.com/office/drawing/2014/main" id="{B879C33D-F161-D5C7-9FEB-3ADEE1DB866A}"/>
              </a:ext>
            </a:extLst>
          </p:cNvPr>
          <p:cNvSpPr txBox="1">
            <a:spLocks noChangeArrowheads="1"/>
          </p:cNvSpPr>
          <p:nvPr/>
        </p:nvSpPr>
        <p:spPr bwMode="auto">
          <a:xfrm>
            <a:off x="6932996" y="3060693"/>
            <a:ext cx="2565643" cy="307777"/>
          </a:xfrm>
          <a:prstGeom prst="rect">
            <a:avLst/>
          </a:prstGeom>
          <a:ln w="3175"/>
        </p:spPr>
        <p:style>
          <a:lnRef idx="2">
            <a:schemeClr val="accent6"/>
          </a:lnRef>
          <a:fillRef idx="1">
            <a:schemeClr val="lt1"/>
          </a:fillRef>
          <a:effectRef idx="0">
            <a:schemeClr val="accent6"/>
          </a:effectRef>
          <a:fontRef idx="minor">
            <a:schemeClr val="dk1"/>
          </a:fontRef>
        </p:style>
        <p:txBody>
          <a:bodyPr wrap="square">
            <a:spAutoFit/>
          </a:bodyPr>
          <a:lstStyle/>
          <a:p>
            <a:pPr algn="ctr">
              <a:defRPr/>
            </a:pPr>
            <a:r>
              <a:rPr lang="en-GB" altLang="en-US" sz="1400" b="1" dirty="0">
                <a:latin typeface="Montserrat" panose="00000500000000000000" pitchFamily="50" charset="0"/>
              </a:rPr>
              <a:t>Rel-20 = 6G </a:t>
            </a:r>
            <a:r>
              <a:rPr lang="en-GB" altLang="en-US" sz="1400" b="1" dirty="0">
                <a:solidFill>
                  <a:srgbClr val="FF0000"/>
                </a:solidFill>
                <a:latin typeface="Montserrat" panose="00000500000000000000" pitchFamily="50" charset="0"/>
              </a:rPr>
              <a:t>Studies</a:t>
            </a:r>
            <a:endParaRPr lang="en-GB" altLang="en-US" sz="1400" dirty="0">
              <a:solidFill>
                <a:srgbClr val="FF0000"/>
              </a:solidFill>
              <a:latin typeface="Montserrat" panose="00000500000000000000" pitchFamily="50" charset="0"/>
            </a:endParaRPr>
          </a:p>
        </p:txBody>
      </p:sp>
      <p:sp>
        <p:nvSpPr>
          <p:cNvPr id="94" name="TextBox 86">
            <a:extLst>
              <a:ext uri="{FF2B5EF4-FFF2-40B4-BE49-F238E27FC236}">
                <a16:creationId xmlns:a16="http://schemas.microsoft.com/office/drawing/2014/main" id="{FCEF6495-6BCA-25FF-FBB7-EE81B1934667}"/>
              </a:ext>
            </a:extLst>
          </p:cNvPr>
          <p:cNvSpPr txBox="1">
            <a:spLocks noChangeArrowheads="1"/>
          </p:cNvSpPr>
          <p:nvPr/>
        </p:nvSpPr>
        <p:spPr bwMode="auto">
          <a:xfrm>
            <a:off x="5289637" y="1581888"/>
            <a:ext cx="38824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#115</a:t>
            </a:r>
            <a:endParaRPr lang="en-GB" altLang="en-US" sz="400" dirty="0">
              <a:latin typeface="Montserrat" panose="00000500000000000000" pitchFamily="2" charset="0"/>
            </a:endParaRPr>
          </a:p>
        </p:txBody>
      </p:sp>
      <p:sp>
        <p:nvSpPr>
          <p:cNvPr id="95" name="TextBox 86">
            <a:extLst>
              <a:ext uri="{FF2B5EF4-FFF2-40B4-BE49-F238E27FC236}">
                <a16:creationId xmlns:a16="http://schemas.microsoft.com/office/drawing/2014/main" id="{E6221F93-E44F-FF85-BB9D-96523CF117A2}"/>
              </a:ext>
            </a:extLst>
          </p:cNvPr>
          <p:cNvSpPr txBox="1">
            <a:spLocks noChangeArrowheads="1"/>
          </p:cNvSpPr>
          <p:nvPr/>
        </p:nvSpPr>
        <p:spPr bwMode="auto">
          <a:xfrm>
            <a:off x="6167211" y="1581888"/>
            <a:ext cx="39145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#117</a:t>
            </a:r>
            <a:endParaRPr lang="en-GB" altLang="en-US" sz="400" dirty="0">
              <a:latin typeface="Montserrat" panose="00000500000000000000" pitchFamily="2" charset="0"/>
            </a:endParaRPr>
          </a:p>
        </p:txBody>
      </p:sp>
      <p:sp>
        <p:nvSpPr>
          <p:cNvPr id="96" name="TextBox 86">
            <a:extLst>
              <a:ext uri="{FF2B5EF4-FFF2-40B4-BE49-F238E27FC236}">
                <a16:creationId xmlns:a16="http://schemas.microsoft.com/office/drawing/2014/main" id="{35573099-1D8A-7228-BD02-B20F064290B8}"/>
              </a:ext>
            </a:extLst>
          </p:cNvPr>
          <p:cNvSpPr txBox="1">
            <a:spLocks noChangeArrowheads="1"/>
          </p:cNvSpPr>
          <p:nvPr/>
        </p:nvSpPr>
        <p:spPr bwMode="auto">
          <a:xfrm>
            <a:off x="7011386" y="1581888"/>
            <a:ext cx="39305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#119</a:t>
            </a:r>
            <a:endParaRPr lang="en-GB" altLang="en-US" sz="400" dirty="0">
              <a:latin typeface="Montserrat" panose="00000500000000000000" pitchFamily="2" charset="0"/>
            </a:endParaRPr>
          </a:p>
        </p:txBody>
      </p:sp>
      <p:sp>
        <p:nvSpPr>
          <p:cNvPr id="97" name="TextBox 86">
            <a:extLst>
              <a:ext uri="{FF2B5EF4-FFF2-40B4-BE49-F238E27FC236}">
                <a16:creationId xmlns:a16="http://schemas.microsoft.com/office/drawing/2014/main" id="{5D357275-2EB6-8636-EF43-226B407D1D07}"/>
              </a:ext>
            </a:extLst>
          </p:cNvPr>
          <p:cNvSpPr txBox="1">
            <a:spLocks noChangeArrowheads="1"/>
          </p:cNvSpPr>
          <p:nvPr/>
        </p:nvSpPr>
        <p:spPr bwMode="auto">
          <a:xfrm>
            <a:off x="5711732" y="1581888"/>
            <a:ext cx="39305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#116</a:t>
            </a:r>
            <a:endParaRPr lang="en-GB" altLang="en-US" sz="400" dirty="0">
              <a:latin typeface="Montserrat" panose="00000500000000000000" pitchFamily="2" charset="0"/>
            </a:endParaRPr>
          </a:p>
        </p:txBody>
      </p:sp>
      <p:sp>
        <p:nvSpPr>
          <p:cNvPr id="98" name="TextBox 86">
            <a:extLst>
              <a:ext uri="{FF2B5EF4-FFF2-40B4-BE49-F238E27FC236}">
                <a16:creationId xmlns:a16="http://schemas.microsoft.com/office/drawing/2014/main" id="{5EF2C8DA-BF3E-256B-F937-DC545978F650}"/>
              </a:ext>
            </a:extLst>
          </p:cNvPr>
          <p:cNvSpPr txBox="1">
            <a:spLocks noChangeArrowheads="1"/>
          </p:cNvSpPr>
          <p:nvPr/>
        </p:nvSpPr>
        <p:spPr bwMode="auto">
          <a:xfrm>
            <a:off x="6582266" y="1581888"/>
            <a:ext cx="39626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#118</a:t>
            </a:r>
            <a:endParaRPr lang="en-GB" altLang="en-US" sz="400" dirty="0">
              <a:latin typeface="Montserrat" panose="00000500000000000000" pitchFamily="2" charset="0"/>
            </a:endParaRPr>
          </a:p>
        </p:txBody>
      </p:sp>
      <p:sp>
        <p:nvSpPr>
          <p:cNvPr id="99" name="Thought Bubble: Cloud 98">
            <a:extLst>
              <a:ext uri="{FF2B5EF4-FFF2-40B4-BE49-F238E27FC236}">
                <a16:creationId xmlns:a16="http://schemas.microsoft.com/office/drawing/2014/main" id="{0111C837-FAC0-F2C3-1821-0FB908F7AFA4}"/>
              </a:ext>
            </a:extLst>
          </p:cNvPr>
          <p:cNvSpPr/>
          <p:nvPr/>
        </p:nvSpPr>
        <p:spPr bwMode="auto">
          <a:xfrm>
            <a:off x="4034592" y="4415414"/>
            <a:ext cx="7264313" cy="1122855"/>
          </a:xfrm>
          <a:prstGeom prst="cloudCallout">
            <a:avLst>
              <a:gd name="adj1" fmla="val -1577"/>
              <a:gd name="adj2" fmla="val 30526"/>
            </a:avLst>
          </a:prstGeom>
          <a:solidFill>
            <a:srgbClr val="509BB0"/>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defRPr/>
            </a:pPr>
            <a:endParaRPr lang="fr-FR" sz="1067" dirty="0">
              <a:latin typeface="Montserrat" panose="00000500000000000000" pitchFamily="50" charset="0"/>
              <a:ea typeface="ＭＳ Ｐゴシック" charset="-128"/>
              <a:cs typeface="Arial" pitchFamily="34" charset="0"/>
            </a:endParaRPr>
          </a:p>
        </p:txBody>
      </p:sp>
      <p:sp>
        <p:nvSpPr>
          <p:cNvPr id="100" name="Rectangle 99">
            <a:extLst>
              <a:ext uri="{FF2B5EF4-FFF2-40B4-BE49-F238E27FC236}">
                <a16:creationId xmlns:a16="http://schemas.microsoft.com/office/drawing/2014/main" id="{0F350016-4CC7-B76A-AF19-45BF3C580980}"/>
              </a:ext>
            </a:extLst>
          </p:cNvPr>
          <p:cNvSpPr/>
          <p:nvPr/>
        </p:nvSpPr>
        <p:spPr bwMode="auto">
          <a:xfrm>
            <a:off x="4753070" y="4722519"/>
            <a:ext cx="6211708" cy="567267"/>
          </a:xfrm>
          <a:prstGeom prst="rect">
            <a:avLst/>
          </a:prstGeom>
          <a:no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defRPr/>
            </a:pPr>
            <a:r>
              <a:rPr lang="fr-FR" sz="2000" dirty="0">
                <a:solidFill>
                  <a:srgbClr val="FF0000"/>
                </a:solidFill>
                <a:latin typeface="Montserrat" panose="00000500000000000000" pitchFamily="50" charset="0"/>
                <a:ea typeface="ＭＳ Ｐゴシック" charset="-128"/>
                <a:cs typeface="Arial" pitchFamily="34" charset="0"/>
              </a:rPr>
              <a:t>timeline to </a:t>
            </a:r>
            <a:r>
              <a:rPr lang="fr-FR" sz="2000" dirty="0" err="1">
                <a:solidFill>
                  <a:srgbClr val="FF0000"/>
                </a:solidFill>
                <a:latin typeface="Montserrat" panose="00000500000000000000" pitchFamily="50" charset="0"/>
                <a:ea typeface="ＭＳ Ｐゴシック" charset="-128"/>
                <a:cs typeface="Arial" pitchFamily="34" charset="0"/>
              </a:rPr>
              <a:t>be</a:t>
            </a:r>
            <a:r>
              <a:rPr lang="fr-FR" sz="2000" dirty="0">
                <a:solidFill>
                  <a:srgbClr val="FF0000"/>
                </a:solidFill>
                <a:latin typeface="Montserrat" panose="00000500000000000000" pitchFamily="50" charset="0"/>
                <a:ea typeface="ＭＳ Ｐゴシック" charset="-128"/>
                <a:cs typeface="Arial" pitchFamily="34" charset="0"/>
              </a:rPr>
              <a:t> </a:t>
            </a:r>
            <a:r>
              <a:rPr lang="fr-FR" sz="2000" dirty="0" err="1">
                <a:solidFill>
                  <a:srgbClr val="FF0000"/>
                </a:solidFill>
                <a:latin typeface="Montserrat" panose="00000500000000000000" pitchFamily="50" charset="0"/>
                <a:ea typeface="ＭＳ Ｐゴシック" charset="-128"/>
                <a:cs typeface="Arial" pitchFamily="34" charset="0"/>
              </a:rPr>
              <a:t>defined</a:t>
            </a:r>
            <a:r>
              <a:rPr lang="fr-FR" sz="2000" dirty="0">
                <a:solidFill>
                  <a:srgbClr val="FF0000"/>
                </a:solidFill>
                <a:latin typeface="Montserrat" panose="00000500000000000000" pitchFamily="50" charset="0"/>
                <a:ea typeface="ＭＳ Ｐゴシック" charset="-128"/>
                <a:cs typeface="Arial" pitchFamily="34" charset="0"/>
              </a:rPr>
              <a:t> by June 2026  </a:t>
            </a:r>
          </a:p>
        </p:txBody>
      </p:sp>
      <p:sp>
        <p:nvSpPr>
          <p:cNvPr id="101" name="Chevron 60">
            <a:extLst>
              <a:ext uri="{FF2B5EF4-FFF2-40B4-BE49-F238E27FC236}">
                <a16:creationId xmlns:a16="http://schemas.microsoft.com/office/drawing/2014/main" id="{3B970DB1-9630-9875-F1DC-B2EF5B770301}"/>
              </a:ext>
            </a:extLst>
          </p:cNvPr>
          <p:cNvSpPr/>
          <p:nvPr/>
        </p:nvSpPr>
        <p:spPr bwMode="auto">
          <a:xfrm>
            <a:off x="704426" y="2102086"/>
            <a:ext cx="3146900" cy="383417"/>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06850" h="222250">
                <a:moveTo>
                  <a:pt x="0" y="0"/>
                </a:moveTo>
                <a:lnTo>
                  <a:pt x="1467062" y="0"/>
                </a:lnTo>
                <a:lnTo>
                  <a:pt x="1506850" y="111125"/>
                </a:lnTo>
                <a:lnTo>
                  <a:pt x="1467062" y="222250"/>
                </a:lnTo>
                <a:lnTo>
                  <a:pt x="0" y="222250"/>
                </a:lnTo>
                <a:lnTo>
                  <a:pt x="26818" y="98155"/>
                </a:lnTo>
                <a:lnTo>
                  <a:pt x="0" y="0"/>
                </a:lnTo>
                <a:close/>
              </a:path>
            </a:pathLst>
          </a:custGeom>
          <a:gradFill>
            <a:gsLst>
              <a:gs pos="0">
                <a:schemeClr val="bg1">
                  <a:lumMod val="40000"/>
                  <a:lumOff val="60000"/>
                </a:schemeClr>
              </a:gs>
              <a:gs pos="50000">
                <a:schemeClr val="accent1">
                  <a:lumMod val="40000"/>
                  <a:lumOff val="60000"/>
                </a:schemeClr>
              </a:gs>
              <a:gs pos="100000">
                <a:schemeClr val="bg1">
                  <a:lumMod val="75000"/>
                </a:schemeClr>
              </a:gs>
            </a:gsLst>
          </a:gradFill>
          <a:ln>
            <a:solidFill>
              <a:srgbClr val="090C85"/>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b="1" dirty="0">
                <a:latin typeface="Montserrat" panose="00000500000000000000" pitchFamily="50" charset="0"/>
                <a:ea typeface="ＭＳ Ｐゴシック" charset="-128"/>
                <a:cs typeface="Arial" pitchFamily="34" charset="0"/>
              </a:rPr>
              <a:t>Stage 1 </a:t>
            </a:r>
            <a:r>
              <a:rPr lang="fr-FR" sz="1067" dirty="0">
                <a:latin typeface="Montserrat" panose="00000500000000000000" pitchFamily="50" charset="0"/>
                <a:ea typeface="ＭＳ Ｐゴシック" charset="-128"/>
                <a:cs typeface="Arial" pitchFamily="34" charset="0"/>
              </a:rPr>
              <a:t>6G </a:t>
            </a:r>
            <a:r>
              <a:rPr lang="fr-FR" sz="1067" dirty="0" err="1">
                <a:latin typeface="Montserrat" panose="00000500000000000000" pitchFamily="50" charset="0"/>
                <a:ea typeface="ＭＳ Ｐゴシック" charset="-128"/>
                <a:cs typeface="Arial" pitchFamily="34" charset="0"/>
              </a:rPr>
              <a:t>Studies</a:t>
            </a:r>
            <a:endParaRPr lang="fr-FR" sz="1067" dirty="0">
              <a:latin typeface="Montserrat" panose="00000500000000000000" pitchFamily="50" charset="0"/>
              <a:ea typeface="ＭＳ Ｐゴシック" charset="-128"/>
              <a:cs typeface="Arial" pitchFamily="34" charset="0"/>
            </a:endParaRPr>
          </a:p>
          <a:p>
            <a:pPr algn="ctr">
              <a:defRPr/>
            </a:pPr>
            <a:r>
              <a:rPr lang="fr-FR" sz="1067" dirty="0" err="1">
                <a:latin typeface="Montserrat" panose="00000500000000000000" pitchFamily="50" charset="0"/>
                <a:ea typeface="ＭＳ Ｐゴシック" charset="-128"/>
                <a:cs typeface="Arial" pitchFamily="34" charset="0"/>
              </a:rPr>
              <a:t>Definition</a:t>
            </a:r>
            <a:r>
              <a:rPr lang="fr-FR" sz="1067" dirty="0">
                <a:latin typeface="Montserrat" panose="00000500000000000000" pitchFamily="50" charset="0"/>
                <a:ea typeface="ＭＳ Ｐゴシック" charset="-128"/>
                <a:cs typeface="Arial" pitchFamily="34" charset="0"/>
              </a:rPr>
              <a:t> </a:t>
            </a:r>
            <a:r>
              <a:rPr lang="fr-FR" sz="1067" dirty="0" err="1">
                <a:latin typeface="Montserrat" panose="00000500000000000000" pitchFamily="50" charset="0"/>
                <a:ea typeface="ＭＳ Ｐゴシック" charset="-128"/>
                <a:cs typeface="Arial" pitchFamily="34" charset="0"/>
              </a:rPr>
              <a:t>then</a:t>
            </a:r>
            <a:r>
              <a:rPr lang="fr-FR" sz="1067" dirty="0">
                <a:latin typeface="Montserrat" panose="00000500000000000000" pitchFamily="50" charset="0"/>
                <a:ea typeface="ＭＳ Ｐゴシック" charset="-128"/>
                <a:cs typeface="Arial" pitchFamily="34" charset="0"/>
              </a:rPr>
              <a:t> </a:t>
            </a:r>
            <a:r>
              <a:rPr lang="fr-FR" sz="1067" dirty="0" err="1">
                <a:latin typeface="Montserrat" panose="00000500000000000000" pitchFamily="50" charset="0"/>
                <a:ea typeface="ＭＳ Ｐゴシック" charset="-128"/>
                <a:cs typeface="Arial" pitchFamily="34" charset="0"/>
              </a:rPr>
              <a:t>completion</a:t>
            </a:r>
            <a:endParaRPr lang="fr-FR" sz="1067" dirty="0">
              <a:latin typeface="Montserrat" panose="00000500000000000000" pitchFamily="50" charset="0"/>
              <a:ea typeface="ＭＳ Ｐゴシック" charset="-128"/>
              <a:cs typeface="Arial" pitchFamily="34" charset="0"/>
            </a:endParaRPr>
          </a:p>
        </p:txBody>
      </p:sp>
      <p:sp>
        <p:nvSpPr>
          <p:cNvPr id="102" name="Chevron 60">
            <a:extLst>
              <a:ext uri="{FF2B5EF4-FFF2-40B4-BE49-F238E27FC236}">
                <a16:creationId xmlns:a16="http://schemas.microsoft.com/office/drawing/2014/main" id="{9A669E66-2F37-9588-9782-864E35060584}"/>
              </a:ext>
            </a:extLst>
          </p:cNvPr>
          <p:cNvSpPr/>
          <p:nvPr/>
        </p:nvSpPr>
        <p:spPr bwMode="auto">
          <a:xfrm>
            <a:off x="2669999" y="3205651"/>
            <a:ext cx="3265524" cy="413551"/>
          </a:xfrm>
          <a:prstGeom prst="chevron">
            <a:avLst/>
          </a:prstGeom>
          <a:gradFill>
            <a:gsLst>
              <a:gs pos="12000">
                <a:schemeClr val="accent3">
                  <a:lumMod val="40000"/>
                  <a:lumOff val="60000"/>
                </a:schemeClr>
              </a:gs>
              <a:gs pos="60000">
                <a:srgbClr val="92D050"/>
              </a:gs>
              <a:gs pos="83000">
                <a:srgbClr val="92D050"/>
              </a:gs>
              <a:gs pos="100000">
                <a:srgbClr val="92D050"/>
              </a:gs>
            </a:gsLst>
            <a:lin ang="3600000" scaled="0"/>
          </a:gradFill>
          <a:ln w="9525" cap="flat" cmpd="sng" algn="ctr">
            <a:solidFill>
              <a:srgbClr val="090C85"/>
            </a:solidFill>
            <a:prstDash val="solid"/>
            <a:round/>
            <a:headEnd type="none" w="med" len="med"/>
            <a:tailEnd type="none" w="med" len="med"/>
          </a:ln>
          <a:effectLst/>
        </p:spPr>
        <p:txBody>
          <a:bodyPr lIns="0" rIns="0"/>
          <a:lstStyle/>
          <a:p>
            <a:pPr algn="ctr">
              <a:defRPr/>
            </a:pPr>
            <a:r>
              <a:rPr lang="fr-FR" sz="1067" b="1" dirty="0">
                <a:solidFill>
                  <a:schemeClr val="dk1"/>
                </a:solidFill>
                <a:latin typeface="Montserrat" panose="00000500000000000000" pitchFamily="50" charset="0"/>
                <a:ea typeface="ＭＳ Ｐゴシック" charset="-128"/>
                <a:cs typeface="Arial" pitchFamily="34" charset="0"/>
              </a:rPr>
              <a:t>Stage 3 and RAN </a:t>
            </a:r>
            <a:r>
              <a:rPr lang="fr-FR" sz="1067" dirty="0">
                <a:solidFill>
                  <a:schemeClr val="dk1"/>
                </a:solidFill>
                <a:latin typeface="Montserrat" panose="00000500000000000000" pitchFamily="50" charset="0"/>
                <a:ea typeface="ＭＳ Ｐゴシック" charset="-128"/>
                <a:cs typeface="Arial" pitchFamily="34" charset="0"/>
              </a:rPr>
              <a:t>6G </a:t>
            </a:r>
            <a:r>
              <a:rPr lang="fr-FR" sz="1067" dirty="0" err="1">
                <a:solidFill>
                  <a:schemeClr val="dk1"/>
                </a:solidFill>
                <a:latin typeface="Montserrat" panose="00000500000000000000" pitchFamily="50" charset="0"/>
                <a:ea typeface="ＭＳ Ｐゴシック" charset="-128"/>
                <a:cs typeface="Arial" pitchFamily="34" charset="0"/>
              </a:rPr>
              <a:t>Studies</a:t>
            </a:r>
            <a:endParaRPr lang="fr-FR" sz="1067" dirty="0">
              <a:solidFill>
                <a:schemeClr val="dk1"/>
              </a:solidFill>
              <a:latin typeface="Montserrat" panose="00000500000000000000" pitchFamily="50" charset="0"/>
              <a:ea typeface="ＭＳ Ｐゴシック" charset="-128"/>
              <a:cs typeface="Arial" pitchFamily="34" charset="0"/>
            </a:endParaRPr>
          </a:p>
          <a:p>
            <a:pPr algn="ctr">
              <a:defRPr/>
            </a:pPr>
            <a:r>
              <a:rPr lang="fr-FR" sz="1067" dirty="0" err="1">
                <a:solidFill>
                  <a:schemeClr val="dk1"/>
                </a:solidFill>
                <a:latin typeface="Montserrat" panose="00000500000000000000" pitchFamily="50" charset="0"/>
                <a:ea typeface="ＭＳ Ｐゴシック" charset="-128"/>
                <a:cs typeface="Arial" pitchFamily="34" charset="0"/>
              </a:rPr>
              <a:t>Definition</a:t>
            </a:r>
            <a:r>
              <a:rPr lang="fr-FR" sz="1067" dirty="0">
                <a:solidFill>
                  <a:schemeClr val="dk1"/>
                </a:solidFill>
                <a:latin typeface="Montserrat" panose="00000500000000000000" pitchFamily="50" charset="0"/>
                <a:ea typeface="ＭＳ Ｐゴシック" charset="-128"/>
                <a:cs typeface="Arial" pitchFamily="34" charset="0"/>
              </a:rPr>
              <a:t> </a:t>
            </a:r>
            <a:r>
              <a:rPr lang="fr-FR" sz="1067" dirty="0" err="1">
                <a:solidFill>
                  <a:schemeClr val="dk1"/>
                </a:solidFill>
                <a:latin typeface="Montserrat" panose="00000500000000000000" pitchFamily="50" charset="0"/>
                <a:ea typeface="ＭＳ Ｐゴシック" charset="-128"/>
                <a:cs typeface="Arial" pitchFamily="34" charset="0"/>
              </a:rPr>
              <a:t>then</a:t>
            </a:r>
            <a:r>
              <a:rPr lang="fr-FR" sz="1067" dirty="0">
                <a:solidFill>
                  <a:schemeClr val="dk1"/>
                </a:solidFill>
                <a:latin typeface="Montserrat" panose="00000500000000000000" pitchFamily="50" charset="0"/>
                <a:ea typeface="ＭＳ Ｐゴシック" charset="-128"/>
                <a:cs typeface="Arial" pitchFamily="34" charset="0"/>
              </a:rPr>
              <a:t> </a:t>
            </a:r>
            <a:r>
              <a:rPr lang="fr-FR" sz="1067" dirty="0" err="1">
                <a:solidFill>
                  <a:schemeClr val="dk1"/>
                </a:solidFill>
                <a:latin typeface="Montserrat" panose="00000500000000000000" pitchFamily="50" charset="0"/>
                <a:ea typeface="ＭＳ Ｐゴシック" charset="-128"/>
                <a:cs typeface="Arial" pitchFamily="34" charset="0"/>
              </a:rPr>
              <a:t>completion</a:t>
            </a:r>
            <a:endParaRPr lang="fr-FR" sz="1067" dirty="0">
              <a:solidFill>
                <a:schemeClr val="dk1"/>
              </a:solidFill>
              <a:latin typeface="Montserrat" panose="00000500000000000000" pitchFamily="50" charset="0"/>
              <a:ea typeface="ＭＳ Ｐゴシック" charset="-128"/>
              <a:cs typeface="Arial" pitchFamily="34" charset="0"/>
            </a:endParaRPr>
          </a:p>
        </p:txBody>
      </p:sp>
      <p:sp>
        <p:nvSpPr>
          <p:cNvPr id="103" name="Chevron 60">
            <a:extLst>
              <a:ext uri="{FF2B5EF4-FFF2-40B4-BE49-F238E27FC236}">
                <a16:creationId xmlns:a16="http://schemas.microsoft.com/office/drawing/2014/main" id="{6E9965EA-B4F1-B9EB-8C9C-EA1EF75577EE}"/>
              </a:ext>
            </a:extLst>
          </p:cNvPr>
          <p:cNvSpPr/>
          <p:nvPr/>
        </p:nvSpPr>
        <p:spPr bwMode="auto">
          <a:xfrm>
            <a:off x="2031999" y="2601617"/>
            <a:ext cx="3092880" cy="383417"/>
          </a:xfrm>
          <a:custGeom>
            <a:avLst/>
            <a:gdLst>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111125 w 1578187"/>
              <a:gd name="connsiteY5" fmla="*/ 111125 h 222250"/>
              <a:gd name="connsiteX6" fmla="*/ 0 w 1578187"/>
              <a:gd name="connsiteY6" fmla="*/ 0 h 222250"/>
              <a:gd name="connsiteX0" fmla="*/ 0 w 1578187"/>
              <a:gd name="connsiteY0" fmla="*/ 0 h 222250"/>
              <a:gd name="connsiteX1" fmla="*/ 1467062 w 1578187"/>
              <a:gd name="connsiteY1" fmla="*/ 0 h 222250"/>
              <a:gd name="connsiteX2" fmla="*/ 1578187 w 1578187"/>
              <a:gd name="connsiteY2" fmla="*/ 111125 h 222250"/>
              <a:gd name="connsiteX3" fmla="*/ 1467062 w 1578187"/>
              <a:gd name="connsiteY3" fmla="*/ 222250 h 222250"/>
              <a:gd name="connsiteX4" fmla="*/ 0 w 1578187"/>
              <a:gd name="connsiteY4" fmla="*/ 222250 h 222250"/>
              <a:gd name="connsiteX5" fmla="*/ 26818 w 1578187"/>
              <a:gd name="connsiteY5" fmla="*/ 98155 h 222250"/>
              <a:gd name="connsiteX6" fmla="*/ 0 w 1578187"/>
              <a:gd name="connsiteY6" fmla="*/ 0 h 222250"/>
              <a:gd name="connsiteX0" fmla="*/ 0 w 1506850"/>
              <a:gd name="connsiteY0" fmla="*/ 0 h 222250"/>
              <a:gd name="connsiteX1" fmla="*/ 1467062 w 1506850"/>
              <a:gd name="connsiteY1" fmla="*/ 0 h 222250"/>
              <a:gd name="connsiteX2" fmla="*/ 1506850 w 1506850"/>
              <a:gd name="connsiteY2" fmla="*/ 111125 h 222250"/>
              <a:gd name="connsiteX3" fmla="*/ 1467062 w 1506850"/>
              <a:gd name="connsiteY3" fmla="*/ 222250 h 222250"/>
              <a:gd name="connsiteX4" fmla="*/ 0 w 1506850"/>
              <a:gd name="connsiteY4" fmla="*/ 222250 h 222250"/>
              <a:gd name="connsiteX5" fmla="*/ 26818 w 1506850"/>
              <a:gd name="connsiteY5" fmla="*/ 98155 h 222250"/>
              <a:gd name="connsiteX6" fmla="*/ 0 w 1506850"/>
              <a:gd name="connsiteY6" fmla="*/ 0 h 222250"/>
              <a:gd name="connsiteX0" fmla="*/ 0 w 1660002"/>
              <a:gd name="connsiteY0" fmla="*/ 0 h 222250"/>
              <a:gd name="connsiteX1" fmla="*/ 1467062 w 1660002"/>
              <a:gd name="connsiteY1" fmla="*/ 0 h 222250"/>
              <a:gd name="connsiteX2" fmla="*/ 1660002 w 1660002"/>
              <a:gd name="connsiteY2" fmla="*/ 111125 h 222250"/>
              <a:gd name="connsiteX3" fmla="*/ 1467062 w 1660002"/>
              <a:gd name="connsiteY3" fmla="*/ 222250 h 222250"/>
              <a:gd name="connsiteX4" fmla="*/ 0 w 1660002"/>
              <a:gd name="connsiteY4" fmla="*/ 222250 h 222250"/>
              <a:gd name="connsiteX5" fmla="*/ 26818 w 1660002"/>
              <a:gd name="connsiteY5" fmla="*/ 98155 h 222250"/>
              <a:gd name="connsiteX6" fmla="*/ 0 w 1660002"/>
              <a:gd name="connsiteY6" fmla="*/ 0 h 222250"/>
              <a:gd name="connsiteX0" fmla="*/ 0 w 1660002"/>
              <a:gd name="connsiteY0" fmla="*/ 0 h 222250"/>
              <a:gd name="connsiteX1" fmla="*/ 1467062 w 1660002"/>
              <a:gd name="connsiteY1" fmla="*/ 0 h 222250"/>
              <a:gd name="connsiteX2" fmla="*/ 1660002 w 1660002"/>
              <a:gd name="connsiteY2" fmla="*/ 111125 h 222250"/>
              <a:gd name="connsiteX3" fmla="*/ 1467062 w 1660002"/>
              <a:gd name="connsiteY3" fmla="*/ 222250 h 222250"/>
              <a:gd name="connsiteX4" fmla="*/ 0 w 1660002"/>
              <a:gd name="connsiteY4" fmla="*/ 222250 h 222250"/>
              <a:gd name="connsiteX5" fmla="*/ 144235 w 1660002"/>
              <a:gd name="connsiteY5" fmla="*/ 98155 h 222250"/>
              <a:gd name="connsiteX6" fmla="*/ 0 w 1660002"/>
              <a:gd name="connsiteY6" fmla="*/ 0 h 222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60002" h="222250">
                <a:moveTo>
                  <a:pt x="0" y="0"/>
                </a:moveTo>
                <a:lnTo>
                  <a:pt x="1467062" y="0"/>
                </a:lnTo>
                <a:lnTo>
                  <a:pt x="1660002" y="111125"/>
                </a:lnTo>
                <a:lnTo>
                  <a:pt x="1467062" y="222250"/>
                </a:lnTo>
                <a:lnTo>
                  <a:pt x="0" y="222250"/>
                </a:lnTo>
                <a:lnTo>
                  <a:pt x="144235" y="98155"/>
                </a:lnTo>
                <a:lnTo>
                  <a:pt x="0" y="0"/>
                </a:lnTo>
                <a:close/>
              </a:path>
            </a:pathLst>
          </a:custGeom>
          <a:gradFill>
            <a:gsLst>
              <a:gs pos="0">
                <a:schemeClr val="bg1">
                  <a:lumMod val="40000"/>
                  <a:lumOff val="60000"/>
                </a:schemeClr>
              </a:gs>
              <a:gs pos="50000">
                <a:schemeClr val="accent1">
                  <a:lumMod val="40000"/>
                  <a:lumOff val="60000"/>
                </a:schemeClr>
              </a:gs>
              <a:gs pos="100000">
                <a:schemeClr val="bg1">
                  <a:lumMod val="75000"/>
                </a:schemeClr>
              </a:gs>
            </a:gsLst>
          </a:gradFill>
          <a:ln>
            <a:solidFill>
              <a:srgbClr val="090C85"/>
            </a:solidFill>
            <a:headEnd type="none" w="med" len="med"/>
            <a:tailEnd type="none" w="med" len="med"/>
          </a:ln>
        </p:spPr>
        <p:style>
          <a:lnRef idx="1">
            <a:schemeClr val="dk1"/>
          </a:lnRef>
          <a:fillRef idx="2">
            <a:schemeClr val="dk1"/>
          </a:fillRef>
          <a:effectRef idx="1">
            <a:schemeClr val="dk1"/>
          </a:effectRef>
          <a:fontRef idx="minor">
            <a:schemeClr val="dk1"/>
          </a:fontRef>
        </p:style>
        <p:txBody>
          <a:bodyPr lIns="0" rIns="0"/>
          <a:lstStyle/>
          <a:p>
            <a:pPr algn="ctr">
              <a:defRPr/>
            </a:pPr>
            <a:r>
              <a:rPr lang="fr-FR" sz="1067" b="1" dirty="0">
                <a:latin typeface="Montserrat" panose="00000500000000000000" pitchFamily="50" charset="0"/>
                <a:ea typeface="ＭＳ Ｐゴシック" charset="-128"/>
                <a:cs typeface="Arial" pitchFamily="34" charset="0"/>
              </a:rPr>
              <a:t>Stage 2 </a:t>
            </a:r>
            <a:r>
              <a:rPr lang="fr-FR" sz="1067" dirty="0">
                <a:latin typeface="Montserrat" panose="00000500000000000000" pitchFamily="50" charset="0"/>
                <a:ea typeface="ＭＳ Ｐゴシック" charset="-128"/>
                <a:cs typeface="Arial" pitchFamily="34" charset="0"/>
              </a:rPr>
              <a:t>6G </a:t>
            </a:r>
            <a:r>
              <a:rPr lang="fr-FR" sz="1067" dirty="0" err="1">
                <a:latin typeface="Montserrat" panose="00000500000000000000" pitchFamily="50" charset="0"/>
                <a:ea typeface="ＭＳ Ｐゴシック" charset="-128"/>
                <a:cs typeface="Arial" pitchFamily="34" charset="0"/>
              </a:rPr>
              <a:t>Studies</a:t>
            </a:r>
            <a:endParaRPr lang="fr-FR" sz="1067" dirty="0">
              <a:latin typeface="Montserrat" panose="00000500000000000000" pitchFamily="50" charset="0"/>
              <a:ea typeface="ＭＳ Ｐゴシック" charset="-128"/>
              <a:cs typeface="Arial" pitchFamily="34" charset="0"/>
            </a:endParaRPr>
          </a:p>
          <a:p>
            <a:pPr algn="ctr">
              <a:defRPr/>
            </a:pPr>
            <a:r>
              <a:rPr lang="fr-FR" sz="1067" dirty="0" err="1">
                <a:latin typeface="Montserrat" panose="00000500000000000000" pitchFamily="50" charset="0"/>
                <a:ea typeface="ＭＳ Ｐゴシック" charset="-128"/>
                <a:cs typeface="Arial" pitchFamily="34" charset="0"/>
              </a:rPr>
              <a:t>Definition</a:t>
            </a:r>
            <a:r>
              <a:rPr lang="fr-FR" sz="1067" dirty="0">
                <a:latin typeface="Montserrat" panose="00000500000000000000" pitchFamily="50" charset="0"/>
                <a:ea typeface="ＭＳ Ｐゴシック" charset="-128"/>
                <a:cs typeface="Arial" pitchFamily="34" charset="0"/>
              </a:rPr>
              <a:t> </a:t>
            </a:r>
            <a:r>
              <a:rPr lang="fr-FR" sz="1067" dirty="0" err="1">
                <a:latin typeface="Montserrat" panose="00000500000000000000" pitchFamily="50" charset="0"/>
                <a:ea typeface="ＭＳ Ｐゴシック" charset="-128"/>
                <a:cs typeface="Arial" pitchFamily="34" charset="0"/>
              </a:rPr>
              <a:t>then</a:t>
            </a:r>
            <a:r>
              <a:rPr lang="fr-FR" sz="1067" dirty="0">
                <a:latin typeface="Montserrat" panose="00000500000000000000" pitchFamily="50" charset="0"/>
                <a:ea typeface="ＭＳ Ｐゴシック" charset="-128"/>
                <a:cs typeface="Arial" pitchFamily="34" charset="0"/>
              </a:rPr>
              <a:t> </a:t>
            </a:r>
            <a:r>
              <a:rPr lang="fr-FR" sz="1067" dirty="0" err="1">
                <a:latin typeface="Montserrat" panose="00000500000000000000" pitchFamily="50" charset="0"/>
                <a:ea typeface="ＭＳ Ｐゴシック" charset="-128"/>
                <a:cs typeface="Arial" pitchFamily="34" charset="0"/>
              </a:rPr>
              <a:t>completion</a:t>
            </a:r>
            <a:endParaRPr lang="fr-FR" sz="1067" dirty="0">
              <a:latin typeface="Montserrat" panose="00000500000000000000" pitchFamily="50" charset="0"/>
              <a:ea typeface="ＭＳ Ｐゴシック" charset="-128"/>
              <a:cs typeface="Arial" pitchFamily="34" charset="0"/>
            </a:endParaRPr>
          </a:p>
        </p:txBody>
      </p:sp>
      <p:sp>
        <p:nvSpPr>
          <p:cNvPr id="104" name="TextBox 103">
            <a:extLst>
              <a:ext uri="{FF2B5EF4-FFF2-40B4-BE49-F238E27FC236}">
                <a16:creationId xmlns:a16="http://schemas.microsoft.com/office/drawing/2014/main" id="{055DBF72-2145-33D5-D7ED-D40932698C72}"/>
              </a:ext>
            </a:extLst>
          </p:cNvPr>
          <p:cNvSpPr txBox="1"/>
          <p:nvPr/>
        </p:nvSpPr>
        <p:spPr>
          <a:xfrm>
            <a:off x="8916893" y="1151096"/>
            <a:ext cx="925253" cy="461665"/>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2400" dirty="0">
                <a:solidFill>
                  <a:schemeClr val="tx1"/>
                </a:solidFill>
                <a:latin typeface="Montserrat" panose="00000500000000000000" pitchFamily="50" charset="0"/>
              </a:rPr>
              <a:t>2029</a:t>
            </a:r>
          </a:p>
        </p:txBody>
      </p:sp>
      <p:cxnSp>
        <p:nvCxnSpPr>
          <p:cNvPr id="106" name="Straight Connector 114">
            <a:extLst>
              <a:ext uri="{FF2B5EF4-FFF2-40B4-BE49-F238E27FC236}">
                <a16:creationId xmlns:a16="http://schemas.microsoft.com/office/drawing/2014/main" id="{9844700C-9A2F-4D96-6AED-344AFC8EB2EA}"/>
              </a:ext>
            </a:extLst>
          </p:cNvPr>
          <p:cNvCxnSpPr>
            <a:cxnSpLocks noChangeShapeType="1"/>
          </p:cNvCxnSpPr>
          <p:nvPr/>
        </p:nvCxnSpPr>
        <p:spPr bwMode="auto">
          <a:xfrm>
            <a:off x="11984291" y="1893827"/>
            <a:ext cx="0" cy="4639664"/>
          </a:xfrm>
          <a:prstGeom prst="line">
            <a:avLst/>
          </a:prstGeom>
          <a:noFill/>
          <a:ln w="28575" algn="ctr">
            <a:solidFill>
              <a:schemeClr val="accent4">
                <a:lumMod val="60000"/>
                <a:lumOff val="40000"/>
              </a:schemeClr>
            </a:solidFill>
            <a:round/>
            <a:headEnd/>
            <a:tailEnd/>
          </a:ln>
        </p:spPr>
      </p:cxnSp>
      <p:cxnSp>
        <p:nvCxnSpPr>
          <p:cNvPr id="108" name="Straight Connector 114">
            <a:extLst>
              <a:ext uri="{FF2B5EF4-FFF2-40B4-BE49-F238E27FC236}">
                <a16:creationId xmlns:a16="http://schemas.microsoft.com/office/drawing/2014/main" id="{314683C1-8E9D-07C1-F4F0-DFB7492D7698}"/>
              </a:ext>
            </a:extLst>
          </p:cNvPr>
          <p:cNvCxnSpPr>
            <a:cxnSpLocks noChangeShapeType="1"/>
          </p:cNvCxnSpPr>
          <p:nvPr/>
        </p:nvCxnSpPr>
        <p:spPr bwMode="auto">
          <a:xfrm>
            <a:off x="11168419" y="1904199"/>
            <a:ext cx="0" cy="4545448"/>
          </a:xfrm>
          <a:prstGeom prst="line">
            <a:avLst/>
          </a:prstGeom>
          <a:noFill/>
          <a:ln w="9525" algn="ctr">
            <a:solidFill>
              <a:schemeClr val="accent4">
                <a:lumMod val="60000"/>
                <a:lumOff val="40000"/>
              </a:schemeClr>
            </a:solidFill>
            <a:prstDash val="dash"/>
            <a:round/>
            <a:headEnd/>
            <a:tailEnd/>
          </a:ln>
        </p:spPr>
      </p:cxnSp>
      <p:cxnSp>
        <p:nvCxnSpPr>
          <p:cNvPr id="109" name="Straight Connector 114">
            <a:extLst>
              <a:ext uri="{FF2B5EF4-FFF2-40B4-BE49-F238E27FC236}">
                <a16:creationId xmlns:a16="http://schemas.microsoft.com/office/drawing/2014/main" id="{25209B6D-E343-E1AF-1094-F0850FD425DC}"/>
              </a:ext>
            </a:extLst>
          </p:cNvPr>
          <p:cNvCxnSpPr>
            <a:cxnSpLocks noChangeShapeType="1"/>
          </p:cNvCxnSpPr>
          <p:nvPr/>
        </p:nvCxnSpPr>
        <p:spPr bwMode="auto">
          <a:xfrm>
            <a:off x="11584871" y="2088785"/>
            <a:ext cx="0" cy="4545448"/>
          </a:xfrm>
          <a:prstGeom prst="line">
            <a:avLst/>
          </a:prstGeom>
          <a:noFill/>
          <a:ln w="9525" algn="ctr">
            <a:solidFill>
              <a:schemeClr val="accent4">
                <a:lumMod val="60000"/>
                <a:lumOff val="40000"/>
              </a:schemeClr>
            </a:solidFill>
            <a:prstDash val="dash"/>
            <a:round/>
            <a:headEnd/>
            <a:tailEnd/>
          </a:ln>
        </p:spPr>
      </p:cxnSp>
      <p:cxnSp>
        <p:nvCxnSpPr>
          <p:cNvPr id="110" name="Straight Connector 114">
            <a:extLst>
              <a:ext uri="{FF2B5EF4-FFF2-40B4-BE49-F238E27FC236}">
                <a16:creationId xmlns:a16="http://schemas.microsoft.com/office/drawing/2014/main" id="{83EE7005-C139-47EF-DB3D-C66FA6DA81A4}"/>
              </a:ext>
            </a:extLst>
          </p:cNvPr>
          <p:cNvCxnSpPr>
            <a:cxnSpLocks noChangeShapeType="1"/>
          </p:cNvCxnSpPr>
          <p:nvPr/>
        </p:nvCxnSpPr>
        <p:spPr bwMode="auto">
          <a:xfrm>
            <a:off x="10703680" y="2088786"/>
            <a:ext cx="0" cy="4510839"/>
          </a:xfrm>
          <a:prstGeom prst="line">
            <a:avLst/>
          </a:prstGeom>
          <a:noFill/>
          <a:ln w="9525" algn="ctr">
            <a:solidFill>
              <a:schemeClr val="accent4">
                <a:lumMod val="60000"/>
                <a:lumOff val="40000"/>
              </a:schemeClr>
            </a:solidFill>
            <a:prstDash val="dash"/>
            <a:round/>
            <a:headEnd/>
            <a:tailEnd/>
          </a:ln>
        </p:spPr>
      </p:cxnSp>
      <p:sp>
        <p:nvSpPr>
          <p:cNvPr id="111" name="TextBox 86">
            <a:extLst>
              <a:ext uri="{FF2B5EF4-FFF2-40B4-BE49-F238E27FC236}">
                <a16:creationId xmlns:a16="http://schemas.microsoft.com/office/drawing/2014/main" id="{2F9FB85C-DD3C-1E8E-0DB1-5B67AB98B003}"/>
              </a:ext>
            </a:extLst>
          </p:cNvPr>
          <p:cNvSpPr txBox="1">
            <a:spLocks noChangeArrowheads="1"/>
          </p:cNvSpPr>
          <p:nvPr/>
        </p:nvSpPr>
        <p:spPr bwMode="auto">
          <a:xfrm>
            <a:off x="10883141" y="1581888"/>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#128</a:t>
            </a:r>
            <a:endParaRPr lang="en-GB" altLang="en-US" sz="400" dirty="0">
              <a:latin typeface="Montserrat" panose="00000500000000000000" pitchFamily="2" charset="0"/>
            </a:endParaRPr>
          </a:p>
        </p:txBody>
      </p:sp>
      <p:sp>
        <p:nvSpPr>
          <p:cNvPr id="112" name="TextBox 86">
            <a:extLst>
              <a:ext uri="{FF2B5EF4-FFF2-40B4-BE49-F238E27FC236}">
                <a16:creationId xmlns:a16="http://schemas.microsoft.com/office/drawing/2014/main" id="{CD7372D1-7F80-9385-5CEB-D53CE6A1D8C7}"/>
              </a:ext>
            </a:extLst>
          </p:cNvPr>
          <p:cNvSpPr txBox="1">
            <a:spLocks noChangeArrowheads="1"/>
          </p:cNvSpPr>
          <p:nvPr/>
        </p:nvSpPr>
        <p:spPr bwMode="auto">
          <a:xfrm>
            <a:off x="11688154" y="1581888"/>
            <a:ext cx="41870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#130</a:t>
            </a:r>
            <a:endParaRPr lang="en-GB" altLang="en-US" sz="400" dirty="0">
              <a:latin typeface="Montserrat" panose="00000500000000000000" pitchFamily="2" charset="0"/>
            </a:endParaRPr>
          </a:p>
        </p:txBody>
      </p:sp>
      <p:sp>
        <p:nvSpPr>
          <p:cNvPr id="113" name="TextBox 86">
            <a:extLst>
              <a:ext uri="{FF2B5EF4-FFF2-40B4-BE49-F238E27FC236}">
                <a16:creationId xmlns:a16="http://schemas.microsoft.com/office/drawing/2014/main" id="{73096473-BC7D-8BE5-F92D-31ABB6BA865E}"/>
              </a:ext>
            </a:extLst>
          </p:cNvPr>
          <p:cNvSpPr txBox="1">
            <a:spLocks noChangeArrowheads="1"/>
          </p:cNvSpPr>
          <p:nvPr/>
        </p:nvSpPr>
        <p:spPr bwMode="auto">
          <a:xfrm>
            <a:off x="11245870" y="1581888"/>
            <a:ext cx="41389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#129</a:t>
            </a:r>
            <a:endParaRPr lang="en-GB" altLang="en-US" sz="400" dirty="0">
              <a:latin typeface="Montserrat" panose="00000500000000000000" pitchFamily="2" charset="0"/>
            </a:endParaRPr>
          </a:p>
        </p:txBody>
      </p:sp>
      <p:sp>
        <p:nvSpPr>
          <p:cNvPr id="114" name="TextBox 86">
            <a:extLst>
              <a:ext uri="{FF2B5EF4-FFF2-40B4-BE49-F238E27FC236}">
                <a16:creationId xmlns:a16="http://schemas.microsoft.com/office/drawing/2014/main" id="{269F6E3A-435F-9DF6-5C49-6C7ABBBD11A9}"/>
              </a:ext>
            </a:extLst>
          </p:cNvPr>
          <p:cNvSpPr txBox="1">
            <a:spLocks noChangeArrowheads="1"/>
          </p:cNvSpPr>
          <p:nvPr/>
        </p:nvSpPr>
        <p:spPr bwMode="auto">
          <a:xfrm>
            <a:off x="10960858" y="1742815"/>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Jun.</a:t>
            </a:r>
          </a:p>
        </p:txBody>
      </p:sp>
      <p:sp>
        <p:nvSpPr>
          <p:cNvPr id="115" name="TextBox 86">
            <a:extLst>
              <a:ext uri="{FF2B5EF4-FFF2-40B4-BE49-F238E27FC236}">
                <a16:creationId xmlns:a16="http://schemas.microsoft.com/office/drawing/2014/main" id="{EAA0CAF1-5B4A-DB6B-5187-29D0869AEC9D}"/>
              </a:ext>
            </a:extLst>
          </p:cNvPr>
          <p:cNvSpPr txBox="1">
            <a:spLocks noChangeArrowheads="1"/>
          </p:cNvSpPr>
          <p:nvPr/>
        </p:nvSpPr>
        <p:spPr bwMode="auto">
          <a:xfrm>
            <a:off x="11359612" y="1742815"/>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a:latin typeface="Montserrat" panose="00000500000000000000" pitchFamily="2" charset="0"/>
              </a:rPr>
              <a:t>Sep.</a:t>
            </a:r>
          </a:p>
        </p:txBody>
      </p:sp>
      <p:sp>
        <p:nvSpPr>
          <p:cNvPr id="116" name="TextBox 86">
            <a:extLst>
              <a:ext uri="{FF2B5EF4-FFF2-40B4-BE49-F238E27FC236}">
                <a16:creationId xmlns:a16="http://schemas.microsoft.com/office/drawing/2014/main" id="{199853D2-C42A-A073-2E2A-7FE35F01EA84}"/>
              </a:ext>
            </a:extLst>
          </p:cNvPr>
          <p:cNvSpPr txBox="1">
            <a:spLocks noChangeArrowheads="1"/>
          </p:cNvSpPr>
          <p:nvPr/>
        </p:nvSpPr>
        <p:spPr bwMode="auto">
          <a:xfrm>
            <a:off x="11739313" y="1744781"/>
            <a:ext cx="42191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dirty="0">
                <a:latin typeface="Montserrat" panose="00000500000000000000" pitchFamily="2" charset="0"/>
              </a:rPr>
              <a:t>Dec.</a:t>
            </a:r>
          </a:p>
        </p:txBody>
      </p:sp>
      <p:sp>
        <p:nvSpPr>
          <p:cNvPr id="117" name="TextBox 116">
            <a:extLst>
              <a:ext uri="{FF2B5EF4-FFF2-40B4-BE49-F238E27FC236}">
                <a16:creationId xmlns:a16="http://schemas.microsoft.com/office/drawing/2014/main" id="{70E13D48-F410-8F24-874A-2BCE1F0A000F}"/>
              </a:ext>
            </a:extLst>
          </p:cNvPr>
          <p:cNvSpPr txBox="1"/>
          <p:nvPr/>
        </p:nvSpPr>
        <p:spPr>
          <a:xfrm>
            <a:off x="10598631" y="1151096"/>
            <a:ext cx="939681" cy="461665"/>
          </a:xfrm>
          <a:prstGeom prst="rect">
            <a:avLst/>
          </a:prstGeom>
          <a:solidFill>
            <a:schemeClr val="accent4">
              <a:lumMod val="60000"/>
              <a:lumOff val="40000"/>
            </a:schemeClr>
          </a:solidFill>
          <a:ln>
            <a:noFill/>
          </a:ln>
        </p:spPr>
        <p:style>
          <a:lnRef idx="0">
            <a:scrgbClr r="0" g="0" b="0"/>
          </a:lnRef>
          <a:fillRef idx="0">
            <a:scrgbClr r="0" g="0" b="0"/>
          </a:fillRef>
          <a:effectRef idx="0">
            <a:scrgbClr r="0" g="0" b="0"/>
          </a:effectRef>
          <a:fontRef idx="minor">
            <a:schemeClr val="lt1"/>
          </a:fontRef>
        </p:style>
        <p:txBody>
          <a:bodyPr wrap="none">
            <a:spAutoFit/>
          </a:bodyPr>
          <a:lstStyle/>
          <a:p>
            <a:pPr>
              <a:defRPr/>
            </a:pPr>
            <a:r>
              <a:rPr lang="en-GB" sz="2400" dirty="0">
                <a:solidFill>
                  <a:schemeClr val="tx1"/>
                </a:solidFill>
                <a:latin typeface="Montserrat" panose="00000500000000000000" pitchFamily="50" charset="0"/>
              </a:rPr>
              <a:t>2030</a:t>
            </a:r>
          </a:p>
        </p:txBody>
      </p:sp>
      <p:sp>
        <p:nvSpPr>
          <p:cNvPr id="119" name="TextBox 86">
            <a:extLst>
              <a:ext uri="{FF2B5EF4-FFF2-40B4-BE49-F238E27FC236}">
                <a16:creationId xmlns:a16="http://schemas.microsoft.com/office/drawing/2014/main" id="{21488E20-3389-1A3C-0A46-8F444EAFAACB}"/>
              </a:ext>
            </a:extLst>
          </p:cNvPr>
          <p:cNvSpPr txBox="1">
            <a:spLocks noChangeArrowheads="1"/>
          </p:cNvSpPr>
          <p:nvPr/>
        </p:nvSpPr>
        <p:spPr bwMode="auto">
          <a:xfrm>
            <a:off x="10453501" y="1742815"/>
            <a:ext cx="417101"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b="1" dirty="0">
                <a:latin typeface="Montserrat" panose="00000500000000000000" pitchFamily="2" charset="0"/>
              </a:rPr>
              <a:t>Mar.</a:t>
            </a:r>
          </a:p>
        </p:txBody>
      </p:sp>
      <p:sp>
        <p:nvSpPr>
          <p:cNvPr id="120" name="TextBox 86">
            <a:extLst>
              <a:ext uri="{FF2B5EF4-FFF2-40B4-BE49-F238E27FC236}">
                <a16:creationId xmlns:a16="http://schemas.microsoft.com/office/drawing/2014/main" id="{4202E115-F53A-68A5-664C-FA3B56478688}"/>
              </a:ext>
            </a:extLst>
          </p:cNvPr>
          <p:cNvSpPr txBox="1">
            <a:spLocks noChangeArrowheads="1"/>
          </p:cNvSpPr>
          <p:nvPr/>
        </p:nvSpPr>
        <p:spPr bwMode="auto">
          <a:xfrm>
            <a:off x="7481728" y="1581888"/>
            <a:ext cx="41870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#120</a:t>
            </a:r>
            <a:endParaRPr lang="en-GB" altLang="en-US" sz="400" dirty="0">
              <a:latin typeface="Montserrat" panose="00000500000000000000" pitchFamily="2" charset="0"/>
            </a:endParaRPr>
          </a:p>
        </p:txBody>
      </p:sp>
      <p:sp>
        <p:nvSpPr>
          <p:cNvPr id="121" name="TextBox 86">
            <a:extLst>
              <a:ext uri="{FF2B5EF4-FFF2-40B4-BE49-F238E27FC236}">
                <a16:creationId xmlns:a16="http://schemas.microsoft.com/office/drawing/2014/main" id="{BCE59942-CE2D-FC7E-C826-264F16C36D63}"/>
              </a:ext>
            </a:extLst>
          </p:cNvPr>
          <p:cNvSpPr txBox="1">
            <a:spLocks noChangeArrowheads="1"/>
          </p:cNvSpPr>
          <p:nvPr/>
        </p:nvSpPr>
        <p:spPr bwMode="auto">
          <a:xfrm>
            <a:off x="7898840" y="1581888"/>
            <a:ext cx="388247"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#121</a:t>
            </a:r>
            <a:endParaRPr lang="en-GB" altLang="en-US" sz="400" dirty="0">
              <a:latin typeface="Montserrat" panose="00000500000000000000" pitchFamily="2" charset="0"/>
            </a:endParaRPr>
          </a:p>
        </p:txBody>
      </p:sp>
      <p:sp>
        <p:nvSpPr>
          <p:cNvPr id="122" name="TextBox 86">
            <a:extLst>
              <a:ext uri="{FF2B5EF4-FFF2-40B4-BE49-F238E27FC236}">
                <a16:creationId xmlns:a16="http://schemas.microsoft.com/office/drawing/2014/main" id="{478B829A-40FE-0B9B-E49D-7D9F93036DE6}"/>
              </a:ext>
            </a:extLst>
          </p:cNvPr>
          <p:cNvSpPr txBox="1">
            <a:spLocks noChangeArrowheads="1"/>
          </p:cNvSpPr>
          <p:nvPr/>
        </p:nvSpPr>
        <p:spPr bwMode="auto">
          <a:xfrm>
            <a:off x="8353523" y="1581888"/>
            <a:ext cx="409086"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#122</a:t>
            </a:r>
            <a:endParaRPr lang="en-GB" altLang="en-US" sz="400" dirty="0">
              <a:latin typeface="Montserrat" panose="00000500000000000000" pitchFamily="2" charset="0"/>
            </a:endParaRPr>
          </a:p>
        </p:txBody>
      </p:sp>
      <p:sp>
        <p:nvSpPr>
          <p:cNvPr id="123" name="TextBox 86">
            <a:extLst>
              <a:ext uri="{FF2B5EF4-FFF2-40B4-BE49-F238E27FC236}">
                <a16:creationId xmlns:a16="http://schemas.microsoft.com/office/drawing/2014/main" id="{3D7D3648-C16D-F2BF-BF1B-A63E0BDA65EC}"/>
              </a:ext>
            </a:extLst>
          </p:cNvPr>
          <p:cNvSpPr txBox="1">
            <a:spLocks noChangeArrowheads="1"/>
          </p:cNvSpPr>
          <p:nvPr/>
        </p:nvSpPr>
        <p:spPr bwMode="auto">
          <a:xfrm>
            <a:off x="10438599" y="1581888"/>
            <a:ext cx="412292"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800" dirty="0">
                <a:latin typeface="Montserrat" panose="00000500000000000000" pitchFamily="2" charset="0"/>
              </a:rPr>
              <a:t>#127</a:t>
            </a:r>
            <a:endParaRPr lang="en-GB" altLang="en-US" sz="400" dirty="0">
              <a:latin typeface="Montserrat" panose="00000500000000000000" pitchFamily="2" charset="0"/>
            </a:endParaRPr>
          </a:p>
        </p:txBody>
      </p:sp>
      <p:sp>
        <p:nvSpPr>
          <p:cNvPr id="126" name="TextBox 112">
            <a:extLst>
              <a:ext uri="{FF2B5EF4-FFF2-40B4-BE49-F238E27FC236}">
                <a16:creationId xmlns:a16="http://schemas.microsoft.com/office/drawing/2014/main" id="{2868FFAB-303C-54EA-C909-B6447DB79106}"/>
              </a:ext>
            </a:extLst>
          </p:cNvPr>
          <p:cNvSpPr txBox="1">
            <a:spLocks noChangeArrowheads="1"/>
          </p:cNvSpPr>
          <p:nvPr/>
        </p:nvSpPr>
        <p:spPr bwMode="auto">
          <a:xfrm>
            <a:off x="9429035" y="2696328"/>
            <a:ext cx="1646605" cy="33855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600" i="1" dirty="0">
                <a:latin typeface="Montserrat" panose="00000500000000000000" pitchFamily="2" charset="0"/>
              </a:rPr>
              <a:t>Highlight only</a:t>
            </a:r>
            <a:endParaRPr lang="en-GB" altLang="en-US" sz="1467" i="1" dirty="0">
              <a:latin typeface="Montserrat" panose="00000500000000000000" pitchFamily="2" charset="0"/>
            </a:endParaRPr>
          </a:p>
        </p:txBody>
      </p:sp>
      <p:sp>
        <p:nvSpPr>
          <p:cNvPr id="127" name="Chevron 60">
            <a:extLst>
              <a:ext uri="{FF2B5EF4-FFF2-40B4-BE49-F238E27FC236}">
                <a16:creationId xmlns:a16="http://schemas.microsoft.com/office/drawing/2014/main" id="{783AA3C5-E053-97BA-1A47-D87635D8EB68}"/>
              </a:ext>
            </a:extLst>
          </p:cNvPr>
          <p:cNvSpPr/>
          <p:nvPr/>
        </p:nvSpPr>
        <p:spPr bwMode="auto">
          <a:xfrm>
            <a:off x="4981882" y="2628059"/>
            <a:ext cx="545159" cy="352213"/>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solidFill>
              <a:schemeClr val="tx1"/>
            </a:solidFill>
            <a:prstDash val="dash"/>
            <a:round/>
            <a:headEnd type="none" w="med" len="med"/>
            <a:tailEnd type="none" w="med" len="med"/>
          </a:ln>
          <a:effectLst/>
        </p:spPr>
        <p:txBody>
          <a:bodyPr lIns="0" rIns="0"/>
          <a:lstStyle/>
          <a:p>
            <a:pPr algn="ctr">
              <a:defRPr/>
            </a:pPr>
            <a:r>
              <a:rPr lang="fr-FR" sz="1200" dirty="0">
                <a:latin typeface="Montserrat" panose="00000500000000000000" pitchFamily="50" charset="0"/>
                <a:ea typeface="ＭＳ Ｐゴシック" charset="-128"/>
                <a:cs typeface="Arial" pitchFamily="34" charset="0"/>
              </a:rPr>
              <a:t>or </a:t>
            </a:r>
          </a:p>
        </p:txBody>
      </p:sp>
      <p:grpSp>
        <p:nvGrpSpPr>
          <p:cNvPr id="131" name="Group 130">
            <a:extLst>
              <a:ext uri="{FF2B5EF4-FFF2-40B4-BE49-F238E27FC236}">
                <a16:creationId xmlns:a16="http://schemas.microsoft.com/office/drawing/2014/main" id="{1DA44B5A-8E59-598D-7BA1-F04E2ACBA62B}"/>
              </a:ext>
            </a:extLst>
          </p:cNvPr>
          <p:cNvGrpSpPr/>
          <p:nvPr/>
        </p:nvGrpSpPr>
        <p:grpSpPr>
          <a:xfrm>
            <a:off x="5229014" y="3235707"/>
            <a:ext cx="1002453" cy="334151"/>
            <a:chOff x="3934145" y="2867041"/>
            <a:chExt cx="1060025" cy="250613"/>
          </a:xfrm>
        </p:grpSpPr>
        <p:sp>
          <p:nvSpPr>
            <p:cNvPr id="129" name="Thought Bubble: Cloud 128">
              <a:extLst>
                <a:ext uri="{FF2B5EF4-FFF2-40B4-BE49-F238E27FC236}">
                  <a16:creationId xmlns:a16="http://schemas.microsoft.com/office/drawing/2014/main" id="{3021563B-47E3-6288-904A-2A6749C68C78}"/>
                </a:ext>
              </a:extLst>
            </p:cNvPr>
            <p:cNvSpPr/>
            <p:nvPr/>
          </p:nvSpPr>
          <p:spPr bwMode="auto">
            <a:xfrm>
              <a:off x="4022046" y="2867041"/>
              <a:ext cx="903248" cy="250613"/>
            </a:xfrm>
            <a:prstGeom prst="cloudCallout">
              <a:avLst>
                <a:gd name="adj1" fmla="val -1577"/>
                <a:gd name="adj2" fmla="val 30526"/>
              </a:avLst>
            </a:prstGeom>
            <a:solidFill>
              <a:srgbClr val="88C5D5"/>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defRPr/>
              </a:pPr>
              <a:endParaRPr lang="fr-FR" sz="1067" dirty="0">
                <a:latin typeface="Montserrat" panose="00000500000000000000" pitchFamily="50" charset="0"/>
                <a:ea typeface="ＭＳ Ｐゴシック" charset="-128"/>
                <a:cs typeface="Arial" pitchFamily="34" charset="0"/>
              </a:endParaRPr>
            </a:p>
          </p:txBody>
        </p:sp>
        <p:sp>
          <p:nvSpPr>
            <p:cNvPr id="130" name="TextBox 129">
              <a:extLst>
                <a:ext uri="{FF2B5EF4-FFF2-40B4-BE49-F238E27FC236}">
                  <a16:creationId xmlns:a16="http://schemas.microsoft.com/office/drawing/2014/main" id="{07990735-353B-9EBC-481C-31B60D539BD7}"/>
                </a:ext>
              </a:extLst>
            </p:cNvPr>
            <p:cNvSpPr txBox="1"/>
            <p:nvPr/>
          </p:nvSpPr>
          <p:spPr>
            <a:xfrm>
              <a:off x="3934145" y="2893197"/>
              <a:ext cx="1060025" cy="192409"/>
            </a:xfrm>
            <a:prstGeom prst="rect">
              <a:avLst/>
            </a:prstGeom>
            <a:noFill/>
          </p:spPr>
          <p:txBody>
            <a:bodyPr wrap="square">
              <a:spAutoFit/>
            </a:bodyPr>
            <a:lstStyle/>
            <a:p>
              <a:pPr algn="ctr">
                <a:defRPr/>
              </a:pPr>
              <a:r>
                <a:rPr lang="fr-FR" sz="1067" dirty="0">
                  <a:solidFill>
                    <a:schemeClr val="dk1"/>
                  </a:solidFill>
                  <a:latin typeface="Montserrat" panose="00000500000000000000" pitchFamily="50" charset="0"/>
                  <a:ea typeface="ＭＳ Ｐゴシック" charset="-128"/>
                  <a:cs typeface="Arial" pitchFamily="34" charset="0"/>
                </a:rPr>
                <a:t>TBD</a:t>
              </a:r>
            </a:p>
          </p:txBody>
        </p:sp>
      </p:grpSp>
      <p:grpSp>
        <p:nvGrpSpPr>
          <p:cNvPr id="133" name="Group 132">
            <a:extLst>
              <a:ext uri="{FF2B5EF4-FFF2-40B4-BE49-F238E27FC236}">
                <a16:creationId xmlns:a16="http://schemas.microsoft.com/office/drawing/2014/main" id="{F00EA3B0-7A0F-CA35-CB09-0F9699B6D4B4}"/>
              </a:ext>
            </a:extLst>
          </p:cNvPr>
          <p:cNvGrpSpPr/>
          <p:nvPr/>
        </p:nvGrpSpPr>
        <p:grpSpPr>
          <a:xfrm>
            <a:off x="2126828" y="3285378"/>
            <a:ext cx="1223715" cy="334151"/>
            <a:chOff x="3934145" y="2867041"/>
            <a:chExt cx="1060025" cy="250613"/>
          </a:xfrm>
        </p:grpSpPr>
        <p:sp>
          <p:nvSpPr>
            <p:cNvPr id="134" name="Thought Bubble: Cloud 133">
              <a:extLst>
                <a:ext uri="{FF2B5EF4-FFF2-40B4-BE49-F238E27FC236}">
                  <a16:creationId xmlns:a16="http://schemas.microsoft.com/office/drawing/2014/main" id="{DD5A2CEA-FEBC-09CF-4F6A-617E901C0B7D}"/>
                </a:ext>
              </a:extLst>
            </p:cNvPr>
            <p:cNvSpPr/>
            <p:nvPr/>
          </p:nvSpPr>
          <p:spPr bwMode="auto">
            <a:xfrm>
              <a:off x="4022046" y="2867041"/>
              <a:ext cx="903248" cy="250613"/>
            </a:xfrm>
            <a:prstGeom prst="cloudCallout">
              <a:avLst>
                <a:gd name="adj1" fmla="val -1577"/>
                <a:gd name="adj2" fmla="val 30526"/>
              </a:avLst>
            </a:prstGeom>
            <a:solidFill>
              <a:srgbClr val="88C5D5"/>
            </a:solidFill>
            <a:ln w="9525" cap="flat" cmpd="sng" algn="ctr">
              <a:noFill/>
              <a:prstDash val="solid"/>
              <a:round/>
              <a:headEnd type="none" w="med" len="med"/>
              <a:tailEnd type="none" w="med" len="med"/>
            </a:ln>
            <a:effectLst/>
          </p:spPr>
          <p:txBody>
            <a:bodyPr vert="horz" wrap="square" lIns="121920" tIns="60960" rIns="121920" bIns="60960" numCol="1" rtlCol="0" anchor="t" anchorCtr="0" compatLnSpc="1">
              <a:prstTxWarp prst="textNoShape">
                <a:avLst/>
              </a:prstTxWarp>
            </a:bodyPr>
            <a:lstStyle/>
            <a:p>
              <a:pPr algn="ctr">
                <a:defRPr/>
              </a:pPr>
              <a:endParaRPr lang="fr-FR" sz="1067" dirty="0">
                <a:latin typeface="Montserrat" panose="00000500000000000000" pitchFamily="50" charset="0"/>
                <a:ea typeface="ＭＳ Ｐゴシック" charset="-128"/>
                <a:cs typeface="Arial" pitchFamily="34" charset="0"/>
              </a:endParaRPr>
            </a:p>
          </p:txBody>
        </p:sp>
        <p:sp>
          <p:nvSpPr>
            <p:cNvPr id="135" name="TextBox 134">
              <a:extLst>
                <a:ext uri="{FF2B5EF4-FFF2-40B4-BE49-F238E27FC236}">
                  <a16:creationId xmlns:a16="http://schemas.microsoft.com/office/drawing/2014/main" id="{98D637DC-9850-5427-5A06-BC47F118CF66}"/>
                </a:ext>
              </a:extLst>
            </p:cNvPr>
            <p:cNvSpPr txBox="1"/>
            <p:nvPr/>
          </p:nvSpPr>
          <p:spPr>
            <a:xfrm>
              <a:off x="3934145" y="2893197"/>
              <a:ext cx="1060025" cy="192409"/>
            </a:xfrm>
            <a:prstGeom prst="rect">
              <a:avLst/>
            </a:prstGeom>
            <a:noFill/>
          </p:spPr>
          <p:txBody>
            <a:bodyPr wrap="square">
              <a:spAutoFit/>
            </a:bodyPr>
            <a:lstStyle/>
            <a:p>
              <a:pPr algn="ctr">
                <a:defRPr/>
              </a:pPr>
              <a:r>
                <a:rPr lang="fr-FR" sz="1067" dirty="0">
                  <a:solidFill>
                    <a:schemeClr val="dk1"/>
                  </a:solidFill>
                  <a:latin typeface="Montserrat" panose="00000500000000000000" pitchFamily="50" charset="0"/>
                  <a:ea typeface="ＭＳ Ｐゴシック" charset="-128"/>
                  <a:cs typeface="Arial" pitchFamily="34" charset="0"/>
                </a:rPr>
                <a:t>TBD</a:t>
              </a:r>
            </a:p>
          </p:txBody>
        </p:sp>
      </p:grpSp>
    </p:spTree>
    <p:extLst>
      <p:ext uri="{BB962C8B-B14F-4D97-AF65-F5344CB8AC3E}">
        <p14:creationId xmlns:p14="http://schemas.microsoft.com/office/powerpoint/2010/main" val="28587843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A62AC140-58E4-429E-B6A7-A16F6CE62F2E}"/>
              </a:ext>
            </a:extLst>
          </p:cNvPr>
          <p:cNvSpPr>
            <a:spLocks noGrp="1"/>
          </p:cNvSpPr>
          <p:nvPr>
            <p:ph type="title"/>
          </p:nvPr>
        </p:nvSpPr>
        <p:spPr/>
        <p:txBody>
          <a:bodyPr/>
          <a:lstStyle/>
          <a:p>
            <a:r>
              <a:rPr lang="sv-SE" altLang="en-US"/>
              <a:t>Thank You!</a:t>
            </a:r>
            <a:endParaRPr lang="en-US" altLang="en-US"/>
          </a:p>
        </p:txBody>
      </p:sp>
      <p:sp>
        <p:nvSpPr>
          <p:cNvPr id="17411" name="Content Placeholder 2">
            <a:extLst>
              <a:ext uri="{FF2B5EF4-FFF2-40B4-BE49-F238E27FC236}">
                <a16:creationId xmlns:a16="http://schemas.microsoft.com/office/drawing/2014/main" id="{3B74E3E3-8821-43AA-9960-9A2F7C0F15F6}"/>
              </a:ext>
            </a:extLst>
          </p:cNvPr>
          <p:cNvSpPr>
            <a:spLocks noGrp="1"/>
          </p:cNvSpPr>
          <p:nvPr>
            <p:ph idx="1"/>
          </p:nvPr>
        </p:nvSpPr>
        <p:spPr>
          <a:xfrm>
            <a:off x="838200" y="1825625"/>
            <a:ext cx="5124450" cy="4351338"/>
          </a:xfrm>
        </p:spPr>
        <p:txBody>
          <a:bodyPr>
            <a:normAutofit lnSpcReduction="10000"/>
          </a:bodyPr>
          <a:lstStyle/>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r>
              <a:rPr lang="sv-SE" altLang="en-US" sz="1600" dirty="0"/>
              <a:t>Frédéric Gabin</a:t>
            </a:r>
          </a:p>
          <a:p>
            <a:pPr marL="0" indent="0">
              <a:lnSpc>
                <a:spcPct val="100000"/>
              </a:lnSpc>
              <a:spcBef>
                <a:spcPct val="0"/>
              </a:spcBef>
              <a:buFontTx/>
              <a:buNone/>
              <a:defRPr/>
            </a:pPr>
            <a:r>
              <a:rPr lang="sv-SE" altLang="en-US" sz="1600" dirty="0"/>
              <a:t>3GPP SA4 Chair</a:t>
            </a:r>
          </a:p>
          <a:p>
            <a:pPr marL="0" indent="0">
              <a:lnSpc>
                <a:spcPct val="100000"/>
              </a:lnSpc>
              <a:spcBef>
                <a:spcPct val="0"/>
              </a:spcBef>
              <a:buFontTx/>
              <a:buNone/>
              <a:defRPr/>
            </a:pPr>
            <a:r>
              <a:rPr lang="sv-SE" altLang="en-US" sz="1600" dirty="0"/>
              <a:t>mail: frederic.gabin@dolby.com</a:t>
            </a:r>
          </a:p>
          <a:p>
            <a:pPr marL="0" indent="0">
              <a:lnSpc>
                <a:spcPct val="100000"/>
              </a:lnSpc>
              <a:spcBef>
                <a:spcPct val="0"/>
              </a:spcBef>
              <a:buFontTx/>
              <a:buNone/>
              <a:defRPr/>
            </a:pPr>
            <a:r>
              <a:rPr lang="sv-SE" altLang="en-US" sz="1600" dirty="0"/>
              <a:t>phone: +33 678448575</a:t>
            </a:r>
          </a:p>
          <a:p>
            <a:pPr marL="0" indent="0">
              <a:buFontTx/>
              <a:buNone/>
              <a:defRPr/>
            </a:pPr>
            <a:endParaRPr lang="sv-SE"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6EA62F-77EA-4269-B2B3-149D052A00C8}"/>
              </a:ext>
            </a:extLst>
          </p:cNvPr>
          <p:cNvSpPr>
            <a:spLocks noGrp="1"/>
          </p:cNvSpPr>
          <p:nvPr>
            <p:ph type="title"/>
          </p:nvPr>
        </p:nvSpPr>
        <p:spPr/>
        <p:txBody>
          <a:bodyPr/>
          <a:lstStyle/>
          <a:p>
            <a:r>
              <a:rPr lang="sv-SE" dirty="0"/>
              <a:t>General information</a:t>
            </a:r>
          </a:p>
        </p:txBody>
      </p:sp>
      <p:sp>
        <p:nvSpPr>
          <p:cNvPr id="3" name="Content Placeholder 2">
            <a:extLst>
              <a:ext uri="{FF2B5EF4-FFF2-40B4-BE49-F238E27FC236}">
                <a16:creationId xmlns:a16="http://schemas.microsoft.com/office/drawing/2014/main" id="{66321AD9-6172-4EE6-8DF0-EEF44C736C79}"/>
              </a:ext>
            </a:extLst>
          </p:cNvPr>
          <p:cNvSpPr>
            <a:spLocks noGrp="1"/>
          </p:cNvSpPr>
          <p:nvPr>
            <p:ph idx="1"/>
          </p:nvPr>
        </p:nvSpPr>
        <p:spPr/>
        <p:txBody>
          <a:bodyPr/>
          <a:lstStyle/>
          <a:p>
            <a:r>
              <a:rPr lang="en-GB" sz="2400" dirty="0"/>
              <a:t>General:</a:t>
            </a:r>
          </a:p>
          <a:p>
            <a:pPr lvl="1"/>
            <a:r>
              <a:rPr lang="en-GB" sz="2000" dirty="0"/>
              <a:t>3GPP TSG </a:t>
            </a:r>
            <a:r>
              <a:rPr lang="en-US" sz="2000" dirty="0"/>
              <a:t>SA#104 took place 18-21 June 2024 and was hosted by Huawei Technologies in Shanghai, CN. </a:t>
            </a:r>
          </a:p>
          <a:p>
            <a:endParaRPr lang="en-GB" sz="2400" u="sng" dirty="0"/>
          </a:p>
          <a:p>
            <a:r>
              <a:rPr lang="en-GB" sz="2400" u="sng" dirty="0"/>
              <a:t>Inputs</a:t>
            </a:r>
          </a:p>
          <a:p>
            <a:pPr lvl="1"/>
            <a:r>
              <a:rPr lang="en-GB" sz="2000" dirty="0"/>
              <a:t>The SA#104 documents: </a:t>
            </a:r>
            <a:r>
              <a:rPr lang="en-US" sz="2000" dirty="0">
                <a:hlinkClick r:id="rId2"/>
              </a:rPr>
              <a:t>https://www.3gpp.org/ftp/TSG_SA/TSG_SA/TSGS_104_Shanghai_2024-06/Docs</a:t>
            </a:r>
            <a:r>
              <a:rPr lang="en-US" sz="2000" dirty="0"/>
              <a:t> </a:t>
            </a:r>
          </a:p>
        </p:txBody>
      </p:sp>
      <p:sp>
        <p:nvSpPr>
          <p:cNvPr id="4" name="Content Placeholder 3">
            <a:extLst>
              <a:ext uri="{FF2B5EF4-FFF2-40B4-BE49-F238E27FC236}">
                <a16:creationId xmlns:a16="http://schemas.microsoft.com/office/drawing/2014/main" id="{411235D6-695C-4AE1-8BD0-6DA98BE0EE81}"/>
              </a:ext>
            </a:extLst>
          </p:cNvPr>
          <p:cNvSpPr>
            <a:spLocks noGrp="1"/>
          </p:cNvSpPr>
          <p:nvPr>
            <p:ph idx="10"/>
          </p:nvPr>
        </p:nvSpPr>
        <p:spPr/>
        <p:txBody>
          <a:bodyPr/>
          <a:lstStyle/>
          <a:p>
            <a:r>
              <a:rPr lang="sv-SE" sz="2400" u="sng" dirty="0"/>
              <a:t>Reports</a:t>
            </a:r>
          </a:p>
          <a:p>
            <a:pPr lvl="1"/>
            <a:r>
              <a:rPr lang="en-GB" sz="2000" dirty="0"/>
              <a:t>SA#104 report: </a:t>
            </a:r>
            <a:r>
              <a:rPr lang="en-US" sz="2000" dirty="0">
                <a:hlinkClick r:id="rId3"/>
              </a:rPr>
              <a:t>https://www.3gpp.org/ftp/TSG_SA/TSG_SA/TSGS_104_Shanghai_2024-06/Report/SP-104_Draft_Report_v006.zip</a:t>
            </a:r>
            <a:r>
              <a:rPr lang="en-US" sz="2000" dirty="0"/>
              <a:t> </a:t>
            </a:r>
          </a:p>
          <a:p>
            <a:pPr lvl="1"/>
            <a:endParaRPr lang="en-GB" sz="2000" dirty="0">
              <a:highlight>
                <a:srgbClr val="FFFF00"/>
              </a:highlight>
            </a:endParaRPr>
          </a:p>
          <a:p>
            <a:pPr lvl="1"/>
            <a:r>
              <a:rPr lang="en-GB" sz="2000" dirty="0"/>
              <a:t>SA4 report to SA: </a:t>
            </a:r>
            <a:r>
              <a:rPr lang="en-US" sz="2000" i="0" u="sng" dirty="0">
                <a:solidFill>
                  <a:srgbClr val="0000FF"/>
                </a:solidFill>
                <a:effectLst/>
                <a:hlinkClick r:id="rId4" action="ppaction://hlinkfile"/>
              </a:rPr>
              <a:t>SP-240720</a:t>
            </a:r>
            <a:endParaRPr lang="en-US" sz="2000" i="0" u="sng" dirty="0">
              <a:solidFill>
                <a:srgbClr val="0000FF"/>
              </a:solidFill>
              <a:effectLst/>
            </a:endParaRPr>
          </a:p>
          <a:p>
            <a:pPr lvl="1"/>
            <a:r>
              <a:rPr lang="en-US" sz="2000" dirty="0"/>
              <a:t>RAN report to SA: </a:t>
            </a:r>
            <a:r>
              <a:rPr lang="en-US" sz="2000" b="0" i="0" dirty="0">
                <a:solidFill>
                  <a:srgbClr val="000000"/>
                </a:solidFill>
                <a:effectLst/>
                <a:hlinkClick r:id="rId5"/>
              </a:rPr>
              <a:t>SP-241018</a:t>
            </a:r>
            <a:endParaRPr lang="en-US" sz="2000" dirty="0"/>
          </a:p>
          <a:p>
            <a:pPr lvl="1"/>
            <a:r>
              <a:rPr lang="en-US" sz="2000" dirty="0"/>
              <a:t>CT report to SA: </a:t>
            </a:r>
            <a:r>
              <a:rPr lang="en-US" sz="2000" b="0" i="0" dirty="0">
                <a:solidFill>
                  <a:srgbClr val="000000"/>
                </a:solidFill>
                <a:effectLst/>
                <a:hlinkClick r:id="rId6"/>
              </a:rPr>
              <a:t>SP-240936</a:t>
            </a:r>
            <a:endParaRPr lang="en-US" sz="2000" i="0" u="sng" dirty="0">
              <a:solidFill>
                <a:srgbClr val="0000FF"/>
              </a:solidFill>
              <a:effectLst/>
            </a:endParaRPr>
          </a:p>
          <a:p>
            <a:pPr lvl="1"/>
            <a:r>
              <a:rPr lang="en-US" sz="2000" dirty="0"/>
              <a:t>Workplan: </a:t>
            </a:r>
            <a:r>
              <a:rPr lang="en-US" sz="2000" b="0" i="0" dirty="0">
                <a:solidFill>
                  <a:srgbClr val="000000"/>
                </a:solidFill>
                <a:effectLst/>
                <a:hlinkClick r:id="rId7"/>
              </a:rPr>
              <a:t>SP-241020</a:t>
            </a:r>
            <a:endParaRPr lang="en-GB" sz="2000" dirty="0"/>
          </a:p>
        </p:txBody>
      </p:sp>
    </p:spTree>
    <p:extLst>
      <p:ext uri="{BB962C8B-B14F-4D97-AF65-F5344CB8AC3E}">
        <p14:creationId xmlns:p14="http://schemas.microsoft.com/office/powerpoint/2010/main" val="4085006794"/>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p:txBody>
          <a:bodyPr/>
          <a:lstStyle/>
          <a:p>
            <a:r>
              <a:rPr lang="sv-SE" sz="4000" dirty="0"/>
              <a:t>Outcome of SA4 submissions – 1 (report)</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pPr marL="0" marR="0">
              <a:spcBef>
                <a:spcPts val="0"/>
              </a:spcBef>
              <a:spcAft>
                <a:spcPts val="600"/>
              </a:spcAft>
              <a:tabLst>
                <a:tab pos="360045" algn="l"/>
                <a:tab pos="540385" algn="l"/>
                <a:tab pos="720090" algn="l"/>
                <a:tab pos="900430" algn="l"/>
                <a:tab pos="1080135" algn="l"/>
              </a:tabLst>
            </a:pPr>
            <a:r>
              <a:rPr lang="en-GB" sz="1800" dirty="0">
                <a:solidFill>
                  <a:srgbClr val="0000FF"/>
                </a:solidFill>
                <a:effectLst/>
                <a:latin typeface="Arial" panose="020B0604020202020204" pitchFamily="34" charset="0"/>
                <a:ea typeface="MS Mincho" panose="02020609040205080304" pitchFamily="49" charset="-128"/>
              </a:rPr>
              <a:t>SP-240720</a:t>
            </a:r>
            <a:r>
              <a:rPr lang="en-GB" sz="1800" dirty="0">
                <a:effectLst/>
                <a:latin typeface="Arial" panose="020B0604020202020204" pitchFamily="34" charset="0"/>
                <a:ea typeface="MS Mincho" panose="02020609040205080304" pitchFamily="49" charset="-128"/>
              </a:rPr>
              <a:t> (REPORT) SA WG4 Chair Status Report to TSG SA#104 (Source: SA WG4 Chair)</a:t>
            </a:r>
            <a:br>
              <a:rPr lang="en-GB" sz="1800" dirty="0">
                <a:effectLst/>
                <a:latin typeface="Arial" panose="020B0604020202020204" pitchFamily="34" charset="0"/>
                <a:ea typeface="MS Mincho" panose="02020609040205080304" pitchFamily="49" charset="-128"/>
              </a:rPr>
            </a:br>
            <a:r>
              <a:rPr lang="en-GB" sz="1800" b="1" dirty="0">
                <a:effectLst/>
                <a:latin typeface="Arial" panose="020B0604020202020204" pitchFamily="34" charset="0"/>
                <a:ea typeface="MS Mincho" panose="02020609040205080304" pitchFamily="49" charset="-128"/>
              </a:rPr>
              <a:t>Document for:</a:t>
            </a:r>
            <a:r>
              <a:rPr lang="en-GB" sz="1800" dirty="0">
                <a:effectLst/>
                <a:latin typeface="Arial" panose="020B0604020202020204" pitchFamily="34" charset="0"/>
                <a:ea typeface="MS Mincho" panose="02020609040205080304" pitchFamily="49" charset="-128"/>
              </a:rPr>
              <a:t> Presentation</a:t>
            </a:r>
            <a:br>
              <a:rPr lang="en-GB" sz="1800" dirty="0">
                <a:effectLst/>
                <a:latin typeface="Arial" panose="020B0604020202020204" pitchFamily="34" charset="0"/>
                <a:ea typeface="MS Mincho" panose="02020609040205080304" pitchFamily="49" charset="-128"/>
              </a:rPr>
            </a:br>
            <a:r>
              <a:rPr lang="en-GB" sz="1800" b="1" dirty="0">
                <a:effectLst/>
                <a:latin typeface="Arial" panose="020B0604020202020204" pitchFamily="34" charset="0"/>
                <a:ea typeface="MS Mincho" panose="02020609040205080304" pitchFamily="49" charset="-128"/>
              </a:rPr>
              <a:t>Abstract:</a:t>
            </a:r>
            <a:r>
              <a:rPr lang="en-GB" sz="1800" dirty="0">
                <a:effectLst/>
                <a:latin typeface="Arial" panose="020B0604020202020204" pitchFamily="34" charset="0"/>
                <a:ea typeface="MS Mincho" panose="02020609040205080304" pitchFamily="49" charset="-128"/>
              </a:rPr>
              <a:t> </a:t>
            </a:r>
            <a:br>
              <a:rPr lang="en-GB" sz="1800" dirty="0">
                <a:effectLst/>
                <a:latin typeface="Arial" panose="020B0604020202020204" pitchFamily="34" charset="0"/>
                <a:ea typeface="MS Mincho" panose="02020609040205080304" pitchFamily="49" charset="-128"/>
              </a:rPr>
            </a:br>
            <a:r>
              <a:rPr lang="en-GB" sz="1800" dirty="0">
                <a:effectLst/>
                <a:latin typeface="Arial" panose="020B0604020202020204" pitchFamily="34" charset="0"/>
                <a:ea typeface="MS Mincho" panose="02020609040205080304" pitchFamily="49" charset="-128"/>
              </a:rPr>
              <a:t>SA WG4 Chair Status Report to TSG SA#104. </a:t>
            </a:r>
            <a:r>
              <a:rPr lang="en-GB" sz="1800" u="sng" dirty="0">
                <a:solidFill>
                  <a:srgbClr val="0563C1"/>
                </a:solidFill>
                <a:effectLst/>
                <a:latin typeface="Arial" panose="020B0604020202020204" pitchFamily="34" charset="0"/>
                <a:ea typeface="MS Mincho" panose="02020609040205080304" pitchFamily="49" charset="-128"/>
                <a:hlinkClick r:id="rId2"/>
              </a:rPr>
              <a:t>https://www.3gpp.org/ftp/tsg_sa/TSG_SA/TSGS_104_Shanghai_2024-06/Docs/SP-240720.zip</a:t>
            </a:r>
            <a:r>
              <a:rPr lang="en-GB" sz="1800" dirty="0">
                <a:effectLst/>
                <a:latin typeface="Arial" panose="020B0604020202020204" pitchFamily="34" charset="0"/>
                <a:ea typeface="MS Mincho" panose="02020609040205080304" pitchFamily="49" charset="-128"/>
              </a:rPr>
              <a:t>.</a:t>
            </a:r>
            <a:endParaRPr lang="en-US" sz="1800" dirty="0">
              <a:effectLst/>
              <a:latin typeface="Arial" panose="020B0604020202020204" pitchFamily="34" charset="0"/>
              <a:ea typeface="MS Mincho" panose="02020609040205080304" pitchFamily="49" charset="-128"/>
            </a:endParaRPr>
          </a:p>
          <a:p>
            <a:pPr marL="0" marR="0" hangingPunct="0">
              <a:spcBef>
                <a:spcPts val="0"/>
              </a:spcBef>
              <a:spcAft>
                <a:spcPts val="900"/>
              </a:spcAft>
            </a:pPr>
            <a:r>
              <a:rPr lang="en-GB" sz="1800" b="1" dirty="0">
                <a:effectLst/>
                <a:latin typeface="Arial" panose="020B0604020202020204" pitchFamily="34" charset="0"/>
                <a:ea typeface="Arial" panose="020B0604020202020204" pitchFamily="34" charset="0"/>
              </a:rPr>
              <a:t>Plenary Discussion:</a:t>
            </a:r>
            <a:endParaRPr lang="en-US" sz="1800" dirty="0">
              <a:effectLst/>
              <a:latin typeface="Arial" panose="020B0604020202020204" pitchFamily="34" charset="0"/>
              <a:ea typeface="Arial" panose="020B0604020202020204" pitchFamily="34" charset="0"/>
            </a:endParaRPr>
          </a:p>
          <a:p>
            <a:pPr marL="720090" marR="0" indent="-720090" hangingPunct="0">
              <a:spcBef>
                <a:spcPts val="0"/>
              </a:spcBef>
              <a:spcAft>
                <a:spcPts val="900"/>
              </a:spcAft>
            </a:pPr>
            <a:r>
              <a:rPr lang="en-GB" sz="1800" dirty="0">
                <a:effectLst/>
                <a:latin typeface="Arial" panose="020B0604020202020204" pitchFamily="34" charset="0"/>
                <a:ea typeface="Arial" panose="020B0604020202020204" pitchFamily="34" charset="0"/>
              </a:rPr>
              <a:t>This report was revised, to correct a status to 'endorsed', in </a:t>
            </a:r>
            <a:r>
              <a:rPr lang="en-GB" sz="1800" u="sng" dirty="0">
                <a:solidFill>
                  <a:srgbClr val="0563C1"/>
                </a:solidFill>
                <a:effectLst/>
                <a:latin typeface="Arial" panose="020B0604020202020204" pitchFamily="34" charset="0"/>
                <a:ea typeface="Arial" panose="020B0604020202020204" pitchFamily="34" charset="0"/>
                <a:hlinkClick r:id="rId3"/>
              </a:rPr>
              <a:t>SP-240953</a:t>
            </a:r>
            <a:r>
              <a:rPr lang="en-GB" sz="1800" dirty="0">
                <a:effectLst/>
                <a:latin typeface="Arial" panose="020B0604020202020204" pitchFamily="34" charset="0"/>
                <a:ea typeface="Arial" panose="020B0604020202020204" pitchFamily="34" charset="0"/>
              </a:rPr>
              <a:t>.</a:t>
            </a:r>
            <a:endParaRPr lang="en-US" sz="1800" dirty="0">
              <a:effectLst/>
              <a:latin typeface="Arial" panose="020B0604020202020204" pitchFamily="34" charset="0"/>
              <a:ea typeface="Arial" panose="020B0604020202020204" pitchFamily="34" charset="0"/>
            </a:endParaRPr>
          </a:p>
          <a:p>
            <a:pPr marL="720090" marR="0" indent="-720090" hangingPunct="0">
              <a:spcBef>
                <a:spcPts val="0"/>
              </a:spcBef>
              <a:spcAft>
                <a:spcPts val="900"/>
              </a:spcAft>
            </a:pPr>
            <a:r>
              <a:rPr lang="en-GB" sz="1800" dirty="0">
                <a:effectLst/>
                <a:latin typeface="Arial" panose="020B0604020202020204" pitchFamily="34" charset="0"/>
                <a:ea typeface="Arial" panose="020B0604020202020204" pitchFamily="34" charset="0"/>
              </a:rPr>
              <a:t>The SA WG4 Chair was thanked for this report, which was </a:t>
            </a:r>
            <a:r>
              <a:rPr lang="en-GB" sz="1800" dirty="0">
                <a:solidFill>
                  <a:srgbClr val="0000FF"/>
                </a:solidFill>
                <a:effectLst/>
                <a:latin typeface="Arial" panose="020B0604020202020204" pitchFamily="34" charset="0"/>
                <a:ea typeface="Arial" panose="020B0604020202020204" pitchFamily="34" charset="0"/>
              </a:rPr>
              <a:t>noted</a:t>
            </a:r>
            <a:r>
              <a:rPr lang="en-GB" sz="1800" dirty="0">
                <a:effectLst/>
                <a:latin typeface="Arial" panose="020B0604020202020204" pitchFamily="34" charset="0"/>
                <a:ea typeface="Arial" panose="020B0604020202020204" pitchFamily="34" charset="0"/>
              </a:rPr>
              <a:t>.</a:t>
            </a:r>
            <a:endParaRPr lang="en-US" sz="18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800" b="1" dirty="0">
                <a:effectLst/>
                <a:latin typeface="Arial" panose="020B0604020202020204" pitchFamily="34" charset="0"/>
                <a:ea typeface="Arial" panose="020B0604020202020204" pitchFamily="34" charset="0"/>
              </a:rPr>
              <a:t>Status:</a:t>
            </a:r>
            <a:r>
              <a:rPr lang="en-GB" sz="1800" dirty="0">
                <a:effectLst/>
                <a:latin typeface="Arial" panose="020B0604020202020204" pitchFamily="34" charset="0"/>
                <a:ea typeface="Arial" panose="020B0604020202020204" pitchFamily="34" charset="0"/>
              </a:rPr>
              <a:t> </a:t>
            </a:r>
            <a:r>
              <a:rPr lang="en-GB" sz="1800" dirty="0">
                <a:solidFill>
                  <a:srgbClr val="0000FF"/>
                </a:solidFill>
                <a:effectLst/>
                <a:latin typeface="Arial" panose="020B0604020202020204" pitchFamily="34" charset="0"/>
                <a:ea typeface="Arial" panose="020B0604020202020204" pitchFamily="34" charset="0"/>
              </a:rPr>
              <a:t>Noted</a:t>
            </a:r>
            <a:r>
              <a:rPr lang="en-GB" sz="1800" dirty="0">
                <a:effectLst/>
                <a:latin typeface="Arial" panose="020B0604020202020204" pitchFamily="34" charset="0"/>
                <a:ea typeface="Arial" panose="020B0604020202020204" pitchFamily="34" charset="0"/>
              </a:rPr>
              <a:t>.</a:t>
            </a:r>
            <a:endParaRPr lang="en-US" sz="1800" dirty="0">
              <a:effectLst/>
              <a:latin typeface="Arial" panose="020B0604020202020204" pitchFamily="34" charset="0"/>
              <a:ea typeface="Arial" panose="020B0604020202020204" pitchFamily="34" charset="0"/>
            </a:endParaRPr>
          </a:p>
          <a:p>
            <a:pPr lvl="1"/>
            <a:endParaRPr lang="en-US" sz="1600" dirty="0"/>
          </a:p>
          <a:p>
            <a:pPr lvl="1">
              <a:spcAft>
                <a:spcPts val="600"/>
              </a:spcAft>
              <a:tabLst>
                <a:tab pos="540385" algn="l"/>
                <a:tab pos="900430" algn="l"/>
              </a:tabLst>
            </a:pPr>
            <a:endParaRPr lang="fr-FR" sz="1600" dirty="0">
              <a:effectLst/>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260202944"/>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838200" y="365125"/>
            <a:ext cx="8607014" cy="1325563"/>
          </a:xfrm>
        </p:spPr>
        <p:txBody>
          <a:bodyPr/>
          <a:lstStyle/>
          <a:p>
            <a:r>
              <a:rPr lang="sv-SE" sz="3200" dirty="0"/>
              <a:t>Outcome of SA4 submissions – 2 (new SIDs)</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pPr marL="0" marR="0">
              <a:spcBef>
                <a:spcPts val="0"/>
              </a:spcBef>
              <a:spcAft>
                <a:spcPts val="600"/>
              </a:spcAft>
              <a:tabLst>
                <a:tab pos="360045" algn="l"/>
                <a:tab pos="540385" algn="l"/>
                <a:tab pos="720090" algn="l"/>
                <a:tab pos="900430" algn="l"/>
                <a:tab pos="1080135" algn="l"/>
              </a:tabLst>
            </a:pPr>
            <a:r>
              <a:rPr lang="en-GB" sz="1800" dirty="0">
                <a:solidFill>
                  <a:srgbClr val="0000FF"/>
                </a:solidFill>
                <a:effectLst/>
                <a:latin typeface="Arial" panose="020B0604020202020204" pitchFamily="34" charset="0"/>
                <a:ea typeface="MS Mincho" panose="02020609040205080304" pitchFamily="49" charset="-128"/>
              </a:rPr>
              <a:t>SP-240928</a:t>
            </a:r>
            <a:r>
              <a:rPr lang="en-GB" sz="1800" dirty="0">
                <a:effectLst/>
                <a:latin typeface="Arial" panose="020B0604020202020204" pitchFamily="34" charset="0"/>
                <a:ea typeface="MS Mincho" panose="02020609040205080304" pitchFamily="49" charset="-128"/>
              </a:rPr>
              <a:t> (SID NEW) SID on Haptics in 5G Media Services (Source: SA WG4)</a:t>
            </a:r>
            <a:br>
              <a:rPr lang="en-GB" sz="1800" dirty="0">
                <a:effectLst/>
                <a:latin typeface="Arial" panose="020B0604020202020204" pitchFamily="34" charset="0"/>
                <a:ea typeface="MS Mincho" panose="02020609040205080304" pitchFamily="49" charset="-128"/>
              </a:rPr>
            </a:br>
            <a:r>
              <a:rPr lang="en-GB" sz="1800" b="1" dirty="0">
                <a:effectLst/>
                <a:latin typeface="Arial" panose="020B0604020202020204" pitchFamily="34" charset="0"/>
                <a:ea typeface="MS Mincho" panose="02020609040205080304" pitchFamily="49" charset="-128"/>
              </a:rPr>
              <a:t>Document for:</a:t>
            </a:r>
            <a:r>
              <a:rPr lang="en-GB" sz="1800" dirty="0">
                <a:effectLst/>
                <a:latin typeface="Arial" panose="020B0604020202020204" pitchFamily="34" charset="0"/>
                <a:ea typeface="MS Mincho" panose="02020609040205080304" pitchFamily="49" charset="-128"/>
              </a:rPr>
              <a:t> Approval</a:t>
            </a:r>
            <a:br>
              <a:rPr lang="en-GB" sz="1800" dirty="0">
                <a:effectLst/>
                <a:latin typeface="Arial" panose="020B0604020202020204" pitchFamily="34" charset="0"/>
                <a:ea typeface="MS Mincho" panose="02020609040205080304" pitchFamily="49" charset="-128"/>
              </a:rPr>
            </a:br>
            <a:r>
              <a:rPr lang="en-GB" sz="1800" b="1" dirty="0">
                <a:effectLst/>
                <a:latin typeface="Arial" panose="020B0604020202020204" pitchFamily="34" charset="0"/>
                <a:ea typeface="MS Mincho" panose="02020609040205080304" pitchFamily="49" charset="-128"/>
              </a:rPr>
              <a:t>Abstract:</a:t>
            </a:r>
            <a:r>
              <a:rPr lang="en-GB" sz="1800" dirty="0">
                <a:effectLst/>
                <a:latin typeface="Arial" panose="020B0604020202020204" pitchFamily="34" charset="0"/>
                <a:ea typeface="MS Mincho" panose="02020609040205080304" pitchFamily="49" charset="-128"/>
              </a:rPr>
              <a:t> </a:t>
            </a:r>
            <a:br>
              <a:rPr lang="en-GB" sz="1800" dirty="0">
                <a:effectLst/>
                <a:latin typeface="Arial" panose="020B0604020202020204" pitchFamily="34" charset="0"/>
                <a:ea typeface="MS Mincho" panose="02020609040205080304" pitchFamily="49" charset="-128"/>
              </a:rPr>
            </a:br>
            <a:r>
              <a:rPr lang="en-GB" sz="1800" dirty="0">
                <a:effectLst/>
                <a:latin typeface="Arial" panose="020B0604020202020204" pitchFamily="34" charset="0"/>
                <a:ea typeface="MS Mincho" panose="02020609040205080304" pitchFamily="49" charset="-128"/>
              </a:rPr>
              <a:t>Justification:. {. . .}.</a:t>
            </a:r>
            <a:endParaRPr lang="en-US" sz="1800" dirty="0">
              <a:effectLst/>
              <a:latin typeface="Arial" panose="020B0604020202020204" pitchFamily="34" charset="0"/>
              <a:ea typeface="MS Mincho" panose="02020609040205080304" pitchFamily="49" charset="-128"/>
            </a:endParaRPr>
          </a:p>
          <a:p>
            <a:pPr marL="0" marR="0" hangingPunct="0">
              <a:spcBef>
                <a:spcPts val="0"/>
              </a:spcBef>
              <a:spcAft>
                <a:spcPts val="900"/>
              </a:spcAft>
            </a:pPr>
            <a:r>
              <a:rPr lang="en-GB" sz="1800" b="1" i="1" dirty="0">
                <a:effectLst/>
                <a:latin typeface="Arial" panose="020B0604020202020204" pitchFamily="34" charset="0"/>
                <a:ea typeface="Arial" panose="020B0604020202020204" pitchFamily="34" charset="0"/>
              </a:rPr>
              <a:t>Comment:</a:t>
            </a:r>
            <a:r>
              <a:rPr lang="en-GB" sz="1800" i="1" dirty="0">
                <a:effectLst/>
                <a:latin typeface="Arial" panose="020B0604020202020204" pitchFamily="34" charset="0"/>
                <a:ea typeface="Arial" panose="020B0604020202020204" pitchFamily="34" charset="0"/>
              </a:rPr>
              <a:t> Revision of </a:t>
            </a:r>
            <a:r>
              <a:rPr lang="en-GB" sz="1800" i="1" dirty="0">
                <a:solidFill>
                  <a:srgbClr val="0000FF"/>
                </a:solidFill>
                <a:effectLst/>
                <a:latin typeface="Arial" panose="020B0604020202020204" pitchFamily="34" charset="0"/>
                <a:ea typeface="Arial" panose="020B0604020202020204" pitchFamily="34" charset="0"/>
              </a:rPr>
              <a:t>SP-240675</a:t>
            </a:r>
            <a:r>
              <a:rPr lang="en-GB" sz="1800" i="1" dirty="0">
                <a:effectLst/>
                <a:latin typeface="Arial" panose="020B0604020202020204" pitchFamily="34" charset="0"/>
                <a:ea typeface="Arial" panose="020B0604020202020204" pitchFamily="34" charset="0"/>
              </a:rPr>
              <a:t>. </a:t>
            </a:r>
            <a:r>
              <a:rPr lang="en-GB" sz="1800" i="1" dirty="0">
                <a:solidFill>
                  <a:srgbClr val="FF0000"/>
                </a:solidFill>
                <a:effectLst/>
                <a:latin typeface="Arial" panose="020B0604020202020204" pitchFamily="34" charset="0"/>
                <a:ea typeface="Arial" panose="020B0604020202020204" pitchFamily="34" charset="0"/>
              </a:rPr>
              <a:t>Company update expected</a:t>
            </a:r>
            <a:r>
              <a:rPr lang="en-GB" sz="1800" i="1" dirty="0">
                <a:effectLst/>
                <a:latin typeface="Arial" panose="020B0604020202020204" pitchFamily="34" charset="0"/>
                <a:ea typeface="Arial" panose="020B0604020202020204" pitchFamily="34" charset="0"/>
              </a:rPr>
              <a:t>.</a:t>
            </a:r>
            <a:endParaRPr lang="en-US" sz="18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800" b="1" dirty="0">
                <a:effectLst/>
                <a:latin typeface="Arial" panose="020B0604020202020204" pitchFamily="34" charset="0"/>
                <a:ea typeface="Arial" panose="020B0604020202020204" pitchFamily="34" charset="0"/>
              </a:rPr>
              <a:t>Plenary Discussion:</a:t>
            </a:r>
            <a:endParaRPr lang="en-US" sz="18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800" dirty="0">
                <a:effectLst/>
                <a:latin typeface="Arial" panose="020B0604020202020204" pitchFamily="34" charset="0"/>
                <a:ea typeface="Arial" panose="020B0604020202020204" pitchFamily="34" charset="0"/>
              </a:rPr>
              <a:t>The Rapporteur was no longer available and the SA WG4 Chair asked to change this. This was revised to </a:t>
            </a:r>
            <a:r>
              <a:rPr lang="en-GB" sz="1800" dirty="0">
                <a:solidFill>
                  <a:srgbClr val="0000FF"/>
                </a:solidFill>
                <a:effectLst/>
                <a:latin typeface="Arial" panose="020B0604020202020204" pitchFamily="34" charset="0"/>
                <a:ea typeface="Arial" panose="020B0604020202020204" pitchFamily="34" charset="0"/>
              </a:rPr>
              <a:t>SP-240979</a:t>
            </a:r>
            <a:r>
              <a:rPr lang="en-GB" sz="1800" dirty="0">
                <a:effectLst/>
                <a:latin typeface="Arial" panose="020B0604020202020204" pitchFamily="34" charset="0"/>
                <a:ea typeface="Arial" panose="020B0604020202020204" pitchFamily="34" charset="0"/>
              </a:rPr>
              <a:t>.</a:t>
            </a:r>
            <a:endParaRPr lang="en-US" sz="18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800" dirty="0">
                <a:effectLst/>
                <a:latin typeface="Arial" panose="020B0604020202020204" pitchFamily="34" charset="0"/>
                <a:ea typeface="Arial" panose="020B0604020202020204" pitchFamily="34" charset="0"/>
              </a:rPr>
              <a:t>This new SID was </a:t>
            </a:r>
            <a:r>
              <a:rPr lang="en-GB" sz="1800" dirty="0">
                <a:solidFill>
                  <a:srgbClr val="FF0000"/>
                </a:solidFill>
                <a:effectLst/>
                <a:latin typeface="Arial" panose="020B0604020202020204" pitchFamily="34" charset="0"/>
                <a:ea typeface="Arial" panose="020B0604020202020204" pitchFamily="34" charset="0"/>
              </a:rPr>
              <a:t>approved</a:t>
            </a:r>
            <a:r>
              <a:rPr lang="en-GB" sz="1800" dirty="0">
                <a:effectLst/>
                <a:latin typeface="Arial" panose="020B0604020202020204" pitchFamily="34" charset="0"/>
                <a:ea typeface="Arial" panose="020B0604020202020204" pitchFamily="34" charset="0"/>
              </a:rPr>
              <a:t>.</a:t>
            </a:r>
            <a:endParaRPr lang="en-US" sz="18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800" b="1" dirty="0">
                <a:effectLst/>
                <a:latin typeface="Arial" panose="020B0604020202020204" pitchFamily="34" charset="0"/>
                <a:ea typeface="Arial" panose="020B0604020202020204" pitchFamily="34" charset="0"/>
              </a:rPr>
              <a:t>Status:</a:t>
            </a:r>
            <a:r>
              <a:rPr lang="en-GB" sz="1800" dirty="0">
                <a:effectLst/>
                <a:latin typeface="Arial" panose="020B0604020202020204" pitchFamily="34" charset="0"/>
                <a:ea typeface="Arial" panose="020B0604020202020204" pitchFamily="34" charset="0"/>
              </a:rPr>
              <a:t> </a:t>
            </a:r>
            <a:r>
              <a:rPr lang="en-GB" sz="1800" dirty="0">
                <a:solidFill>
                  <a:srgbClr val="FF0000"/>
                </a:solidFill>
                <a:effectLst/>
                <a:latin typeface="Arial" panose="020B0604020202020204" pitchFamily="34" charset="0"/>
                <a:ea typeface="Arial" panose="020B0604020202020204" pitchFamily="34" charset="0"/>
              </a:rPr>
              <a:t>Approved</a:t>
            </a:r>
            <a:r>
              <a:rPr lang="en-GB" sz="1800" dirty="0">
                <a:effectLst/>
                <a:latin typeface="Arial" panose="020B0604020202020204" pitchFamily="34" charset="0"/>
                <a:ea typeface="Arial" panose="020B0604020202020204" pitchFamily="34" charset="0"/>
              </a:rPr>
              <a:t>.</a:t>
            </a:r>
            <a:endParaRPr lang="en-US" sz="1800" dirty="0">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2133444354"/>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838200" y="365125"/>
            <a:ext cx="8940501" cy="1325563"/>
          </a:xfrm>
        </p:spPr>
        <p:txBody>
          <a:bodyPr/>
          <a:lstStyle/>
          <a:p>
            <a:r>
              <a:rPr lang="sv-SE" sz="3600" dirty="0"/>
              <a:t>Outcome of SA4 submissions – 3 (new SIDs)</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pPr marL="0" marR="0">
              <a:spcBef>
                <a:spcPts val="0"/>
              </a:spcBef>
              <a:spcAft>
                <a:spcPts val="600"/>
              </a:spcAft>
              <a:tabLst>
                <a:tab pos="360045" algn="l"/>
                <a:tab pos="540385" algn="l"/>
                <a:tab pos="720090" algn="l"/>
                <a:tab pos="900430" algn="l"/>
                <a:tab pos="1080135" algn="l"/>
              </a:tabLst>
            </a:pPr>
            <a:r>
              <a:rPr lang="en-GB" sz="1800" dirty="0">
                <a:solidFill>
                  <a:srgbClr val="0000FF"/>
                </a:solidFill>
                <a:effectLst/>
                <a:latin typeface="Arial" panose="020B0604020202020204" pitchFamily="34" charset="0"/>
                <a:ea typeface="MS Mincho" panose="02020609040205080304" pitchFamily="49" charset="-128"/>
              </a:rPr>
              <a:t>SP-240927</a:t>
            </a:r>
            <a:r>
              <a:rPr lang="en-GB" sz="1800" dirty="0">
                <a:effectLst/>
                <a:latin typeface="Arial" panose="020B0604020202020204" pitchFamily="34" charset="0"/>
                <a:ea typeface="MS Mincho" panose="02020609040205080304" pitchFamily="49" charset="-128"/>
              </a:rPr>
              <a:t> (SID NEW) SID on Spatial Computing for AR Services (Source: SA WG4)</a:t>
            </a:r>
            <a:br>
              <a:rPr lang="en-GB" sz="1800" dirty="0">
                <a:effectLst/>
                <a:latin typeface="Arial" panose="020B0604020202020204" pitchFamily="34" charset="0"/>
                <a:ea typeface="MS Mincho" panose="02020609040205080304" pitchFamily="49" charset="-128"/>
              </a:rPr>
            </a:br>
            <a:r>
              <a:rPr lang="en-GB" sz="1800" b="1" dirty="0">
                <a:effectLst/>
                <a:latin typeface="Arial" panose="020B0604020202020204" pitchFamily="34" charset="0"/>
                <a:ea typeface="MS Mincho" panose="02020609040205080304" pitchFamily="49" charset="-128"/>
              </a:rPr>
              <a:t>Document for:</a:t>
            </a:r>
            <a:r>
              <a:rPr lang="en-GB" sz="1800" dirty="0">
                <a:effectLst/>
                <a:latin typeface="Arial" panose="020B0604020202020204" pitchFamily="34" charset="0"/>
                <a:ea typeface="MS Mincho" panose="02020609040205080304" pitchFamily="49" charset="-128"/>
              </a:rPr>
              <a:t> Approval</a:t>
            </a:r>
            <a:br>
              <a:rPr lang="en-GB" sz="1800" dirty="0">
                <a:effectLst/>
                <a:latin typeface="Arial" panose="020B0604020202020204" pitchFamily="34" charset="0"/>
                <a:ea typeface="MS Mincho" panose="02020609040205080304" pitchFamily="49" charset="-128"/>
              </a:rPr>
            </a:br>
            <a:r>
              <a:rPr lang="en-GB" sz="1800" b="1" dirty="0">
                <a:effectLst/>
                <a:latin typeface="Arial" panose="020B0604020202020204" pitchFamily="34" charset="0"/>
                <a:ea typeface="MS Mincho" panose="02020609040205080304" pitchFamily="49" charset="-128"/>
              </a:rPr>
              <a:t>Abstract:</a:t>
            </a:r>
            <a:r>
              <a:rPr lang="en-GB" sz="1800" dirty="0">
                <a:effectLst/>
                <a:latin typeface="Arial" panose="020B0604020202020204" pitchFamily="34" charset="0"/>
                <a:ea typeface="MS Mincho" panose="02020609040205080304" pitchFamily="49" charset="-128"/>
              </a:rPr>
              <a:t> </a:t>
            </a:r>
            <a:br>
              <a:rPr lang="en-GB" sz="1800" dirty="0">
                <a:effectLst/>
                <a:latin typeface="Arial" panose="020B0604020202020204" pitchFamily="34" charset="0"/>
                <a:ea typeface="MS Mincho" panose="02020609040205080304" pitchFamily="49" charset="-128"/>
              </a:rPr>
            </a:br>
            <a:r>
              <a:rPr lang="en-GB" sz="1800" dirty="0">
                <a:effectLst/>
                <a:latin typeface="Arial" panose="020B0604020202020204" pitchFamily="34" charset="0"/>
                <a:ea typeface="MS Mincho" panose="02020609040205080304" pitchFamily="49" charset="-128"/>
              </a:rPr>
              <a:t>Justification:. {. . .}.</a:t>
            </a:r>
            <a:endParaRPr lang="en-US" sz="1800" dirty="0">
              <a:effectLst/>
              <a:latin typeface="Arial" panose="020B0604020202020204" pitchFamily="34" charset="0"/>
              <a:ea typeface="MS Mincho" panose="02020609040205080304" pitchFamily="49" charset="-128"/>
            </a:endParaRPr>
          </a:p>
          <a:p>
            <a:pPr marL="0" marR="0" hangingPunct="0">
              <a:spcBef>
                <a:spcPts val="0"/>
              </a:spcBef>
              <a:spcAft>
                <a:spcPts val="900"/>
              </a:spcAft>
            </a:pPr>
            <a:r>
              <a:rPr lang="en-GB" sz="1800" b="1" i="1" dirty="0">
                <a:effectLst/>
                <a:latin typeface="Arial" panose="020B0604020202020204" pitchFamily="34" charset="0"/>
                <a:ea typeface="Arial" panose="020B0604020202020204" pitchFamily="34" charset="0"/>
              </a:rPr>
              <a:t>Comment:</a:t>
            </a:r>
            <a:r>
              <a:rPr lang="en-GB" sz="1800" i="1" dirty="0">
                <a:effectLst/>
                <a:latin typeface="Arial" panose="020B0604020202020204" pitchFamily="34" charset="0"/>
                <a:ea typeface="Arial" panose="020B0604020202020204" pitchFamily="34" charset="0"/>
              </a:rPr>
              <a:t> Revision of </a:t>
            </a:r>
            <a:r>
              <a:rPr lang="en-GB" sz="1800" i="1" dirty="0">
                <a:solidFill>
                  <a:srgbClr val="0000FF"/>
                </a:solidFill>
                <a:effectLst/>
                <a:latin typeface="Arial" panose="020B0604020202020204" pitchFamily="34" charset="0"/>
                <a:ea typeface="Arial" panose="020B0604020202020204" pitchFamily="34" charset="0"/>
              </a:rPr>
              <a:t>SP-240677</a:t>
            </a:r>
            <a:r>
              <a:rPr lang="en-GB" sz="1800" i="1" dirty="0">
                <a:effectLst/>
                <a:latin typeface="Arial" panose="020B0604020202020204" pitchFamily="34" charset="0"/>
                <a:ea typeface="Arial" panose="020B0604020202020204" pitchFamily="34" charset="0"/>
              </a:rPr>
              <a:t>.</a:t>
            </a:r>
            <a:endParaRPr lang="en-US" sz="18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800" b="1" dirty="0">
                <a:effectLst/>
                <a:latin typeface="Arial" panose="020B0604020202020204" pitchFamily="34" charset="0"/>
                <a:ea typeface="Arial" panose="020B0604020202020204" pitchFamily="34" charset="0"/>
              </a:rPr>
              <a:t>Plenary Discussion:</a:t>
            </a:r>
            <a:endParaRPr lang="en-US" sz="18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800" dirty="0">
                <a:effectLst/>
                <a:latin typeface="Arial" panose="020B0604020202020204" pitchFamily="34" charset="0"/>
                <a:ea typeface="Arial" panose="020B0604020202020204" pitchFamily="34" charset="0"/>
              </a:rPr>
              <a:t>This new SID was </a:t>
            </a:r>
            <a:r>
              <a:rPr lang="en-GB" sz="1800" dirty="0">
                <a:solidFill>
                  <a:srgbClr val="FF0000"/>
                </a:solidFill>
                <a:effectLst/>
                <a:latin typeface="Arial" panose="020B0604020202020204" pitchFamily="34" charset="0"/>
                <a:ea typeface="Arial" panose="020B0604020202020204" pitchFamily="34" charset="0"/>
              </a:rPr>
              <a:t>approved</a:t>
            </a:r>
            <a:r>
              <a:rPr lang="en-GB" sz="1800" dirty="0">
                <a:effectLst/>
                <a:latin typeface="Arial" panose="020B0604020202020204" pitchFamily="34" charset="0"/>
                <a:ea typeface="Arial" panose="020B0604020202020204" pitchFamily="34" charset="0"/>
              </a:rPr>
              <a:t>.</a:t>
            </a:r>
            <a:endParaRPr lang="en-US" sz="18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800" b="1" dirty="0">
                <a:effectLst/>
                <a:latin typeface="Arial" panose="020B0604020202020204" pitchFamily="34" charset="0"/>
                <a:ea typeface="Arial" panose="020B0604020202020204" pitchFamily="34" charset="0"/>
              </a:rPr>
              <a:t>Status:</a:t>
            </a:r>
            <a:r>
              <a:rPr lang="en-GB" sz="1800" dirty="0">
                <a:effectLst/>
                <a:latin typeface="Arial" panose="020B0604020202020204" pitchFamily="34" charset="0"/>
                <a:ea typeface="Arial" panose="020B0604020202020204" pitchFamily="34" charset="0"/>
              </a:rPr>
              <a:t> </a:t>
            </a:r>
            <a:r>
              <a:rPr lang="en-GB" sz="1800" dirty="0">
                <a:solidFill>
                  <a:srgbClr val="FF0000"/>
                </a:solidFill>
                <a:effectLst/>
                <a:latin typeface="Arial" panose="020B0604020202020204" pitchFamily="34" charset="0"/>
                <a:ea typeface="Arial" panose="020B0604020202020204" pitchFamily="34" charset="0"/>
              </a:rPr>
              <a:t>Approved</a:t>
            </a:r>
            <a:r>
              <a:rPr lang="en-GB" sz="1800" dirty="0">
                <a:effectLst/>
                <a:latin typeface="Arial" panose="020B0604020202020204" pitchFamily="34" charset="0"/>
                <a:ea typeface="Arial" panose="020B0604020202020204" pitchFamily="34" charset="0"/>
              </a:rPr>
              <a:t>.</a:t>
            </a:r>
            <a:endParaRPr lang="en-US" sz="1800" dirty="0">
              <a:effectLst/>
              <a:latin typeface="Arial" panose="020B0604020202020204" pitchFamily="34" charset="0"/>
              <a:ea typeface="Arial" panose="020B0604020202020204" pitchFamily="34" charset="0"/>
            </a:endParaRPr>
          </a:p>
        </p:txBody>
      </p:sp>
    </p:spTree>
    <p:extLst>
      <p:ext uri="{BB962C8B-B14F-4D97-AF65-F5344CB8AC3E}">
        <p14:creationId xmlns:p14="http://schemas.microsoft.com/office/powerpoint/2010/main" val="1454464768"/>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838200" y="365125"/>
            <a:ext cx="8843682" cy="1325563"/>
          </a:xfrm>
        </p:spPr>
        <p:txBody>
          <a:bodyPr/>
          <a:lstStyle/>
          <a:p>
            <a:r>
              <a:rPr lang="sv-SE" sz="3200" dirty="0"/>
              <a:t>Outcome of SA4 submissions – 4 (new WID)</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pPr marL="0" marR="0">
              <a:spcBef>
                <a:spcPts val="0"/>
              </a:spcBef>
              <a:spcAft>
                <a:spcPts val="600"/>
              </a:spcAft>
              <a:tabLst>
                <a:tab pos="360045" algn="l"/>
                <a:tab pos="540385" algn="l"/>
                <a:tab pos="720090" algn="l"/>
                <a:tab pos="900430" algn="l"/>
                <a:tab pos="1080135" algn="l"/>
              </a:tabLst>
            </a:pPr>
            <a:r>
              <a:rPr lang="en-GB" sz="1400" dirty="0">
                <a:solidFill>
                  <a:srgbClr val="0000FF"/>
                </a:solidFill>
                <a:effectLst/>
                <a:latin typeface="Arial" panose="020B0604020202020204" pitchFamily="34" charset="0"/>
                <a:ea typeface="MS Mincho" panose="02020609040205080304" pitchFamily="49" charset="-128"/>
              </a:rPr>
              <a:t>SP-240931</a:t>
            </a:r>
            <a:r>
              <a:rPr lang="en-GB" sz="1400" dirty="0">
                <a:effectLst/>
                <a:latin typeface="Arial" panose="020B0604020202020204" pitchFamily="34" charset="0"/>
                <a:ea typeface="MS Mincho" panose="02020609040205080304" pitchFamily="49" charset="-128"/>
              </a:rPr>
              <a:t> (WID NEW) New WID on EVS Codec Extension for Immersive Voice and Audio Services, Phase 2 (Source: SA WG4)</a:t>
            </a:r>
            <a:br>
              <a:rPr lang="en-GB" sz="1400" dirty="0">
                <a:effectLst/>
                <a:latin typeface="Arial" panose="020B0604020202020204" pitchFamily="34" charset="0"/>
                <a:ea typeface="MS Mincho" panose="02020609040205080304" pitchFamily="49" charset="-128"/>
              </a:rPr>
            </a:br>
            <a:r>
              <a:rPr lang="en-GB" sz="1400" b="1" dirty="0">
                <a:effectLst/>
                <a:latin typeface="Arial" panose="020B0604020202020204" pitchFamily="34" charset="0"/>
                <a:ea typeface="MS Mincho" panose="02020609040205080304" pitchFamily="49" charset="-128"/>
              </a:rPr>
              <a:t>Document for:</a:t>
            </a:r>
            <a:r>
              <a:rPr lang="en-GB" sz="1400" dirty="0">
                <a:effectLst/>
                <a:latin typeface="Arial" panose="020B0604020202020204" pitchFamily="34" charset="0"/>
                <a:ea typeface="MS Mincho" panose="02020609040205080304" pitchFamily="49" charset="-128"/>
              </a:rPr>
              <a:t> Approval</a:t>
            </a:r>
            <a:br>
              <a:rPr lang="en-GB" sz="1400" dirty="0">
                <a:effectLst/>
                <a:latin typeface="Arial" panose="020B0604020202020204" pitchFamily="34" charset="0"/>
                <a:ea typeface="MS Mincho" panose="02020609040205080304" pitchFamily="49" charset="-128"/>
              </a:rPr>
            </a:br>
            <a:r>
              <a:rPr lang="en-GB" sz="1400" b="1" dirty="0">
                <a:effectLst/>
                <a:latin typeface="Arial" panose="020B0604020202020204" pitchFamily="34" charset="0"/>
                <a:ea typeface="MS Mincho" panose="02020609040205080304" pitchFamily="49" charset="-128"/>
              </a:rPr>
              <a:t>Abstract:</a:t>
            </a:r>
            <a:r>
              <a:rPr lang="en-GB" sz="1400" dirty="0">
                <a:effectLst/>
                <a:latin typeface="Arial" panose="020B0604020202020204" pitchFamily="34" charset="0"/>
                <a:ea typeface="MS Mincho" panose="02020609040205080304" pitchFamily="49" charset="-128"/>
              </a:rPr>
              <a:t> </a:t>
            </a:r>
            <a:br>
              <a:rPr lang="en-GB" sz="1400" dirty="0">
                <a:effectLst/>
                <a:latin typeface="Arial" panose="020B0604020202020204" pitchFamily="34" charset="0"/>
                <a:ea typeface="MS Mincho" panose="02020609040205080304" pitchFamily="49" charset="-128"/>
              </a:rPr>
            </a:br>
            <a:r>
              <a:rPr lang="en-GB" sz="1400" dirty="0">
                <a:effectLst/>
                <a:latin typeface="Arial" panose="020B0604020202020204" pitchFamily="34" charset="0"/>
                <a:ea typeface="MS Mincho" panose="02020609040205080304" pitchFamily="49" charset="-128"/>
              </a:rPr>
              <a:t>Justification: The IVAS codec is completed in Rel-18, enabling services with immersive audio communication. The task of converting the floating-point code to the fixed-point code is still ongoing. This conversion task is being handled by a 3rd party contracted by ETSI on behalf of SA WG4, and could not be completed by Rel-18 as initially expected. The expectation now is that this task will be completed in Rel-19 timeframe. Furthermore, full characterization can only be accomplished once the fixed-point specification is available. This will lead to an improved set of IVAS codec specifications. Part of improving the set of IVAS codec specifications should also be to carry out enhancements that can benefit current IVAS codec specifications. To address these points, a Phase 2 development for the IVAS set of specifications is proposed.</a:t>
            </a:r>
            <a:endParaRPr lang="en-US" sz="1400" dirty="0">
              <a:effectLst/>
              <a:latin typeface="Arial" panose="020B0604020202020204" pitchFamily="34" charset="0"/>
              <a:ea typeface="MS Mincho" panose="02020609040205080304" pitchFamily="49" charset="-128"/>
            </a:endParaRPr>
          </a:p>
          <a:p>
            <a:pPr marL="0" marR="0" hangingPunct="0">
              <a:spcBef>
                <a:spcPts val="0"/>
              </a:spcBef>
              <a:spcAft>
                <a:spcPts val="900"/>
              </a:spcAft>
            </a:pPr>
            <a:r>
              <a:rPr lang="en-GB" sz="1400" b="1" i="1" dirty="0">
                <a:effectLst/>
                <a:latin typeface="Arial" panose="020B0604020202020204" pitchFamily="34" charset="0"/>
                <a:ea typeface="Arial" panose="020B0604020202020204" pitchFamily="34" charset="0"/>
              </a:rPr>
              <a:t>Comment:</a:t>
            </a:r>
            <a:r>
              <a:rPr lang="en-GB" sz="1400" i="1" dirty="0">
                <a:effectLst/>
                <a:latin typeface="Arial" panose="020B0604020202020204" pitchFamily="34" charset="0"/>
                <a:ea typeface="Arial" panose="020B0604020202020204" pitchFamily="34" charset="0"/>
              </a:rPr>
              <a:t> Revision of </a:t>
            </a:r>
            <a:r>
              <a:rPr lang="en-GB" sz="1400" i="1" dirty="0">
                <a:solidFill>
                  <a:srgbClr val="0000FF"/>
                </a:solidFill>
                <a:effectLst/>
                <a:latin typeface="Arial" panose="020B0604020202020204" pitchFamily="34" charset="0"/>
                <a:ea typeface="Arial" panose="020B0604020202020204" pitchFamily="34" charset="0"/>
              </a:rPr>
              <a:t>SP-240676</a:t>
            </a:r>
            <a:r>
              <a:rPr lang="en-GB" sz="1400" i="1" dirty="0">
                <a:effectLst/>
                <a:latin typeface="Arial" panose="020B0604020202020204" pitchFamily="34" charset="0"/>
                <a:ea typeface="Arial" panose="020B0604020202020204" pitchFamily="34" charset="0"/>
              </a:rPr>
              <a:t>. </a:t>
            </a:r>
            <a:r>
              <a:rPr lang="en-GB" sz="1400" i="1" dirty="0">
                <a:solidFill>
                  <a:srgbClr val="FF0000"/>
                </a:solidFill>
                <a:effectLst/>
                <a:latin typeface="Arial" panose="020B0604020202020204" pitchFamily="34" charset="0"/>
                <a:ea typeface="Arial" panose="020B0604020202020204" pitchFamily="34" charset="0"/>
              </a:rPr>
              <a:t>LATE DOC</a:t>
            </a:r>
            <a:r>
              <a:rPr lang="en-GB" sz="1400" i="1" dirty="0">
                <a:effectLst/>
                <a:latin typeface="Arial" panose="020B0604020202020204" pitchFamily="34" charset="0"/>
                <a:ea typeface="Arial" panose="020B0604020202020204" pitchFamily="34" charset="0"/>
              </a:rPr>
              <a:t>: Rx: 18/06, 02:00</a:t>
            </a:r>
            <a:endParaRPr lang="en-US" sz="14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400" b="1" dirty="0">
                <a:effectLst/>
                <a:latin typeface="Arial" panose="020B0604020202020204" pitchFamily="34" charset="0"/>
                <a:ea typeface="Arial" panose="020B0604020202020204" pitchFamily="34" charset="0"/>
              </a:rPr>
              <a:t>Plenary Discussion:</a:t>
            </a:r>
            <a:endParaRPr lang="en-US" sz="14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400" dirty="0">
                <a:effectLst/>
                <a:latin typeface="Arial" panose="020B0604020202020204" pitchFamily="34" charset="0"/>
                <a:ea typeface="Arial" panose="020B0604020202020204" pitchFamily="34" charset="0"/>
              </a:rPr>
              <a:t>The secondary Rapporteur details should be completed. This was revised to </a:t>
            </a:r>
            <a:r>
              <a:rPr lang="en-GB" sz="1400" dirty="0">
                <a:solidFill>
                  <a:srgbClr val="0000FF"/>
                </a:solidFill>
                <a:effectLst/>
                <a:latin typeface="Arial" panose="020B0604020202020204" pitchFamily="34" charset="0"/>
                <a:ea typeface="Arial" panose="020B0604020202020204" pitchFamily="34" charset="0"/>
              </a:rPr>
              <a:t>SP-241000</a:t>
            </a:r>
            <a:r>
              <a:rPr lang="en-GB" sz="1400" dirty="0">
                <a:effectLst/>
                <a:latin typeface="Arial" panose="020B0604020202020204" pitchFamily="34" charset="0"/>
                <a:ea typeface="Arial" panose="020B0604020202020204" pitchFamily="34" charset="0"/>
              </a:rPr>
              <a:t>.</a:t>
            </a:r>
            <a:endParaRPr lang="en-US" sz="14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400" dirty="0">
                <a:effectLst/>
                <a:latin typeface="Arial" panose="020B0604020202020204" pitchFamily="34" charset="0"/>
                <a:ea typeface="Arial" panose="020B0604020202020204" pitchFamily="34" charset="0"/>
              </a:rPr>
              <a:t>This new WID was </a:t>
            </a:r>
            <a:r>
              <a:rPr lang="en-GB" sz="1400" dirty="0">
                <a:solidFill>
                  <a:srgbClr val="FF0000"/>
                </a:solidFill>
                <a:effectLst/>
                <a:latin typeface="Arial" panose="020B0604020202020204" pitchFamily="34" charset="0"/>
                <a:ea typeface="Arial" panose="020B0604020202020204" pitchFamily="34" charset="0"/>
              </a:rPr>
              <a:t>approved</a:t>
            </a:r>
            <a:r>
              <a:rPr lang="en-GB" sz="1400" dirty="0">
                <a:effectLst/>
                <a:latin typeface="Arial" panose="020B0604020202020204" pitchFamily="34" charset="0"/>
                <a:ea typeface="Arial" panose="020B0604020202020204" pitchFamily="34" charset="0"/>
              </a:rPr>
              <a:t>.</a:t>
            </a:r>
            <a:endParaRPr lang="en-US" sz="14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400" b="1" dirty="0">
                <a:effectLst/>
                <a:latin typeface="Arial" panose="020B0604020202020204" pitchFamily="34" charset="0"/>
                <a:ea typeface="Arial" panose="020B0604020202020204" pitchFamily="34" charset="0"/>
              </a:rPr>
              <a:t>Status:</a:t>
            </a:r>
            <a:r>
              <a:rPr lang="en-GB" sz="1400" dirty="0">
                <a:effectLst/>
                <a:latin typeface="Arial" panose="020B0604020202020204" pitchFamily="34" charset="0"/>
                <a:ea typeface="Arial" panose="020B0604020202020204" pitchFamily="34" charset="0"/>
              </a:rPr>
              <a:t> </a:t>
            </a:r>
            <a:r>
              <a:rPr lang="en-GB" sz="1400" dirty="0">
                <a:solidFill>
                  <a:srgbClr val="FF0000"/>
                </a:solidFill>
                <a:effectLst/>
                <a:latin typeface="Arial" panose="020B0604020202020204" pitchFamily="34" charset="0"/>
                <a:ea typeface="Arial" panose="020B0604020202020204" pitchFamily="34" charset="0"/>
              </a:rPr>
              <a:t>Approved</a:t>
            </a:r>
            <a:r>
              <a:rPr lang="en-GB" sz="1400" dirty="0">
                <a:effectLst/>
                <a:latin typeface="Arial" panose="020B0604020202020204" pitchFamily="34" charset="0"/>
                <a:ea typeface="Arial" panose="020B0604020202020204" pitchFamily="34" charset="0"/>
              </a:rPr>
              <a:t>.</a:t>
            </a:r>
            <a:br>
              <a:rPr lang="en-GB" sz="1100" dirty="0">
                <a:effectLst/>
                <a:latin typeface="Arial" panose="020B0604020202020204" pitchFamily="34" charset="0"/>
                <a:ea typeface="MS Mincho" panose="02020609040205080304" pitchFamily="49" charset="-128"/>
                <a:cs typeface="Times New Roman" panose="02020603050405020304" pitchFamily="18" charset="0"/>
              </a:rPr>
            </a:br>
            <a:endParaRPr lang="en-US" sz="1100" dirty="0">
              <a:effectLst/>
              <a:latin typeface="Arial" panose="020B0604020202020204" pitchFamily="34" charset="0"/>
              <a:ea typeface="MS Mincho" panose="02020609040205080304" pitchFamily="49" charset="-128"/>
              <a:cs typeface="Times New Roman" panose="02020603050405020304" pitchFamily="18" charset="0"/>
            </a:endParaRPr>
          </a:p>
          <a:p>
            <a:pPr marL="0">
              <a:spcBef>
                <a:spcPts val="0"/>
              </a:spcBef>
              <a:spcAft>
                <a:spcPts val="600"/>
              </a:spcAft>
              <a:tabLst>
                <a:tab pos="360045" algn="l"/>
                <a:tab pos="540385" algn="l"/>
                <a:tab pos="720090" algn="l"/>
                <a:tab pos="900430" algn="l"/>
                <a:tab pos="1080135" algn="l"/>
              </a:tabLst>
            </a:pPr>
            <a:endParaRPr lang="en-US" sz="1100" dirty="0">
              <a:effectLst/>
              <a:latin typeface="Arial" panose="020B0604020202020204" pitchFamily="34" charset="0"/>
              <a:ea typeface="MS Mincho" panose="02020609040205080304" pitchFamily="49" charset="-128"/>
              <a:cs typeface="Times New Roman" panose="02020603050405020304" pitchFamily="18" charset="0"/>
            </a:endParaRPr>
          </a:p>
          <a:p>
            <a:pPr lvl="1">
              <a:spcAft>
                <a:spcPts val="600"/>
              </a:spcAft>
              <a:tabLst>
                <a:tab pos="540385" algn="l"/>
                <a:tab pos="900430" algn="l"/>
              </a:tabLst>
            </a:pPr>
            <a:endParaRPr lang="fr-FR" sz="1100" dirty="0">
              <a:effectLst/>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3360634647"/>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838200" y="365125"/>
            <a:ext cx="8918986" cy="1325563"/>
          </a:xfrm>
        </p:spPr>
        <p:txBody>
          <a:bodyPr/>
          <a:lstStyle/>
          <a:p>
            <a:r>
              <a:rPr lang="sv-SE" sz="3600" dirty="0"/>
              <a:t>Outcome of SA4 submissions – 5 (revised SID)</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pPr marL="0" marR="0">
              <a:spcBef>
                <a:spcPts val="0"/>
              </a:spcBef>
              <a:spcAft>
                <a:spcPts val="600"/>
              </a:spcAft>
              <a:tabLst>
                <a:tab pos="360045" algn="l"/>
                <a:tab pos="540385" algn="l"/>
                <a:tab pos="720090" algn="l"/>
                <a:tab pos="900430" algn="l"/>
                <a:tab pos="1080135" algn="l"/>
              </a:tabLst>
            </a:pPr>
            <a:r>
              <a:rPr lang="en-GB" sz="1800" dirty="0">
                <a:solidFill>
                  <a:srgbClr val="0000FF"/>
                </a:solidFill>
                <a:effectLst/>
                <a:latin typeface="Arial" panose="020B0604020202020204" pitchFamily="34" charset="0"/>
                <a:ea typeface="MS Mincho" panose="02020609040205080304" pitchFamily="49" charset="-128"/>
              </a:rPr>
              <a:t>SP-240674</a:t>
            </a:r>
            <a:r>
              <a:rPr lang="en-GB" sz="1800" dirty="0">
                <a:effectLst/>
                <a:latin typeface="Arial" panose="020B0604020202020204" pitchFamily="34" charset="0"/>
                <a:ea typeface="MS Mincho" panose="02020609040205080304" pitchFamily="49" charset="-128"/>
              </a:rPr>
              <a:t> (SID REVISED) SID on Advanced Media Delivery (Source: SA WG4)</a:t>
            </a:r>
            <a:br>
              <a:rPr lang="en-GB" sz="1800" dirty="0">
                <a:effectLst/>
                <a:latin typeface="Arial" panose="020B0604020202020204" pitchFamily="34" charset="0"/>
                <a:ea typeface="MS Mincho" panose="02020609040205080304" pitchFamily="49" charset="-128"/>
              </a:rPr>
            </a:br>
            <a:r>
              <a:rPr lang="en-GB" sz="1800" b="1" dirty="0">
                <a:effectLst/>
                <a:latin typeface="Arial" panose="020B0604020202020204" pitchFamily="34" charset="0"/>
                <a:ea typeface="MS Mincho" panose="02020609040205080304" pitchFamily="49" charset="-128"/>
              </a:rPr>
              <a:t>Document for:</a:t>
            </a:r>
            <a:r>
              <a:rPr lang="en-GB" sz="1800" dirty="0">
                <a:effectLst/>
                <a:latin typeface="Arial" panose="020B0604020202020204" pitchFamily="34" charset="0"/>
                <a:ea typeface="MS Mincho" panose="02020609040205080304" pitchFamily="49" charset="-128"/>
              </a:rPr>
              <a:t> Approval</a:t>
            </a:r>
            <a:br>
              <a:rPr lang="en-GB" sz="1800" dirty="0">
                <a:effectLst/>
                <a:latin typeface="Arial" panose="020B0604020202020204" pitchFamily="34" charset="0"/>
                <a:ea typeface="MS Mincho" panose="02020609040205080304" pitchFamily="49" charset="-128"/>
              </a:rPr>
            </a:br>
            <a:r>
              <a:rPr lang="en-GB" sz="1800" b="1" dirty="0">
                <a:effectLst/>
                <a:latin typeface="Arial" panose="020B0604020202020204" pitchFamily="34" charset="0"/>
                <a:ea typeface="MS Mincho" panose="02020609040205080304" pitchFamily="49" charset="-128"/>
              </a:rPr>
              <a:t>Abstract:</a:t>
            </a:r>
            <a:r>
              <a:rPr lang="en-GB" sz="1800" dirty="0">
                <a:effectLst/>
                <a:latin typeface="Arial" panose="020B0604020202020204" pitchFamily="34" charset="0"/>
                <a:ea typeface="MS Mincho" panose="02020609040205080304" pitchFamily="49" charset="-128"/>
              </a:rPr>
              <a:t> </a:t>
            </a:r>
            <a:br>
              <a:rPr lang="en-GB" sz="1800" dirty="0">
                <a:effectLst/>
                <a:latin typeface="Arial" panose="020B0604020202020204" pitchFamily="34" charset="0"/>
                <a:ea typeface="MS Mincho" panose="02020609040205080304" pitchFamily="49" charset="-128"/>
              </a:rPr>
            </a:br>
            <a:r>
              <a:rPr lang="en-GB" sz="1800" dirty="0">
                <a:effectLst/>
                <a:latin typeface="Arial" panose="020B0604020202020204" pitchFamily="34" charset="0"/>
                <a:ea typeface="MS Mincho" panose="02020609040205080304" pitchFamily="49" charset="-128"/>
              </a:rPr>
              <a:t>Updates Rapporteur: NOTE1: TSG SA asks SA WG4 to consider Guidance on Rel-19 </a:t>
            </a:r>
            <a:r>
              <a:rPr lang="en-GB" sz="1800" dirty="0" err="1">
                <a:effectLst/>
                <a:latin typeface="Arial" panose="020B0604020202020204" pitchFamily="34" charset="0"/>
                <a:ea typeface="MS Mincho" panose="02020609040205080304" pitchFamily="49" charset="-128"/>
              </a:rPr>
              <a:t>Rapporteurship</a:t>
            </a:r>
            <a:r>
              <a:rPr lang="en-GB" sz="1800" dirty="0">
                <a:effectLst/>
                <a:latin typeface="Arial" panose="020B0604020202020204" pitchFamily="34" charset="0"/>
                <a:ea typeface="MS Mincho" panose="02020609040205080304" pitchFamily="49" charset="-128"/>
              </a:rPr>
              <a:t> (SP-230746). SA WG4 had considered the document and agreed in S4-240597 to submit the original SID.</a:t>
            </a:r>
            <a:endParaRPr lang="en-US" sz="1800" dirty="0">
              <a:effectLst/>
              <a:latin typeface="Arial" panose="020B0604020202020204" pitchFamily="34" charset="0"/>
              <a:ea typeface="MS Mincho" panose="02020609040205080304" pitchFamily="49" charset="-128"/>
            </a:endParaRPr>
          </a:p>
          <a:p>
            <a:pPr marL="0" marR="0" hangingPunct="0">
              <a:spcBef>
                <a:spcPts val="0"/>
              </a:spcBef>
              <a:spcAft>
                <a:spcPts val="900"/>
              </a:spcAft>
            </a:pPr>
            <a:r>
              <a:rPr lang="en-GB" sz="1800" b="1" dirty="0">
                <a:effectLst/>
                <a:latin typeface="Arial" panose="020B0604020202020204" pitchFamily="34" charset="0"/>
                <a:ea typeface="Arial" panose="020B0604020202020204" pitchFamily="34" charset="0"/>
              </a:rPr>
              <a:t>Plenary Discussion:</a:t>
            </a:r>
            <a:endParaRPr lang="en-US" sz="18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800" dirty="0">
                <a:effectLst/>
                <a:latin typeface="Arial" panose="020B0604020202020204" pitchFamily="34" charset="0"/>
                <a:ea typeface="Arial" panose="020B0604020202020204" pitchFamily="34" charset="0"/>
              </a:rPr>
              <a:t>Some corrections were needed and this was revised off-line to </a:t>
            </a:r>
            <a:r>
              <a:rPr lang="en-GB" sz="1800" dirty="0">
                <a:solidFill>
                  <a:srgbClr val="0000FF"/>
                </a:solidFill>
                <a:effectLst/>
                <a:latin typeface="Arial" panose="020B0604020202020204" pitchFamily="34" charset="0"/>
                <a:ea typeface="Arial" panose="020B0604020202020204" pitchFamily="34" charset="0"/>
              </a:rPr>
              <a:t>SP-240964</a:t>
            </a:r>
            <a:r>
              <a:rPr lang="en-GB" sz="1800" dirty="0">
                <a:effectLst/>
                <a:latin typeface="Arial" panose="020B0604020202020204" pitchFamily="34" charset="0"/>
                <a:ea typeface="Arial" panose="020B0604020202020204" pitchFamily="34" charset="0"/>
              </a:rPr>
              <a:t>.</a:t>
            </a:r>
            <a:endParaRPr lang="en-US" sz="18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800" dirty="0">
                <a:effectLst/>
                <a:latin typeface="Arial" panose="020B0604020202020204" pitchFamily="34" charset="0"/>
                <a:ea typeface="Arial" panose="020B0604020202020204" pitchFamily="34" charset="0"/>
              </a:rPr>
              <a:t>The notes under the Rapporteurs should be removed. 'TS' should be added before the TS number. This was revised to </a:t>
            </a:r>
            <a:r>
              <a:rPr lang="en-GB" sz="1800" dirty="0">
                <a:solidFill>
                  <a:srgbClr val="0000FF"/>
                </a:solidFill>
                <a:effectLst/>
                <a:latin typeface="Arial" panose="020B0604020202020204" pitchFamily="34" charset="0"/>
                <a:ea typeface="Arial" panose="020B0604020202020204" pitchFamily="34" charset="0"/>
              </a:rPr>
              <a:t>SP-241011</a:t>
            </a:r>
            <a:r>
              <a:rPr lang="en-GB" sz="1800" dirty="0">
                <a:effectLst/>
                <a:latin typeface="Arial" panose="020B0604020202020204" pitchFamily="34" charset="0"/>
                <a:ea typeface="Arial" panose="020B0604020202020204" pitchFamily="34" charset="0"/>
              </a:rPr>
              <a:t>.</a:t>
            </a:r>
            <a:endParaRPr lang="en-US" sz="18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800" dirty="0">
                <a:effectLst/>
                <a:latin typeface="Arial" panose="020B0604020202020204" pitchFamily="34" charset="0"/>
                <a:ea typeface="Arial" panose="020B0604020202020204" pitchFamily="34" charset="0"/>
              </a:rPr>
              <a:t>This revised SID was </a:t>
            </a:r>
            <a:r>
              <a:rPr lang="en-GB" sz="1800" dirty="0">
                <a:solidFill>
                  <a:srgbClr val="FF0000"/>
                </a:solidFill>
                <a:effectLst/>
                <a:latin typeface="Arial" panose="020B0604020202020204" pitchFamily="34" charset="0"/>
                <a:ea typeface="Arial" panose="020B0604020202020204" pitchFamily="34" charset="0"/>
              </a:rPr>
              <a:t>approved</a:t>
            </a:r>
            <a:r>
              <a:rPr lang="en-GB" sz="1800" dirty="0">
                <a:effectLst/>
                <a:latin typeface="Arial" panose="020B0604020202020204" pitchFamily="34" charset="0"/>
                <a:ea typeface="Arial" panose="020B0604020202020204" pitchFamily="34" charset="0"/>
              </a:rPr>
              <a:t>.</a:t>
            </a:r>
            <a:endParaRPr lang="en-US" sz="18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800" b="1" dirty="0">
                <a:effectLst/>
                <a:latin typeface="Arial" panose="020B0604020202020204" pitchFamily="34" charset="0"/>
                <a:ea typeface="Arial" panose="020B0604020202020204" pitchFamily="34" charset="0"/>
              </a:rPr>
              <a:t>Status:</a:t>
            </a:r>
            <a:r>
              <a:rPr lang="en-GB" sz="1800" dirty="0">
                <a:effectLst/>
                <a:latin typeface="Arial" panose="020B0604020202020204" pitchFamily="34" charset="0"/>
                <a:ea typeface="Arial" panose="020B0604020202020204" pitchFamily="34" charset="0"/>
              </a:rPr>
              <a:t> </a:t>
            </a:r>
            <a:r>
              <a:rPr lang="en-GB" sz="1800" dirty="0">
                <a:solidFill>
                  <a:srgbClr val="FF0000"/>
                </a:solidFill>
                <a:effectLst/>
                <a:latin typeface="Arial" panose="020B0604020202020204" pitchFamily="34" charset="0"/>
                <a:ea typeface="Arial" panose="020B0604020202020204" pitchFamily="34" charset="0"/>
              </a:rPr>
              <a:t>approved</a:t>
            </a:r>
            <a:r>
              <a:rPr lang="en-GB" sz="1800" dirty="0">
                <a:effectLst/>
                <a:latin typeface="Arial" panose="020B0604020202020204" pitchFamily="34" charset="0"/>
                <a:ea typeface="Arial" panose="020B0604020202020204" pitchFamily="34" charset="0"/>
              </a:rPr>
              <a:t>.</a:t>
            </a:r>
            <a:endParaRPr lang="en-US" sz="1800" dirty="0">
              <a:effectLst/>
              <a:latin typeface="Arial" panose="020B0604020202020204" pitchFamily="34" charset="0"/>
              <a:ea typeface="Arial" panose="020B0604020202020204" pitchFamily="34" charset="0"/>
            </a:endParaRPr>
          </a:p>
          <a:p>
            <a:pPr lvl="1">
              <a:spcAft>
                <a:spcPts val="600"/>
              </a:spcAft>
              <a:tabLst>
                <a:tab pos="540385" algn="l"/>
                <a:tab pos="900430" algn="l"/>
              </a:tabLst>
            </a:pPr>
            <a:br>
              <a:rPr lang="en-GB" sz="1400" dirty="0">
                <a:effectLst/>
                <a:latin typeface="Arial" panose="020B0604020202020204" pitchFamily="34" charset="0"/>
                <a:ea typeface="MS Mincho" panose="02020609040205080304" pitchFamily="49" charset="-128"/>
                <a:cs typeface="Times New Roman" panose="02020603050405020304" pitchFamily="18" charset="0"/>
              </a:rPr>
            </a:br>
            <a:br>
              <a:rPr lang="en-GB" sz="1400" dirty="0">
                <a:effectLst/>
                <a:latin typeface="Arial" panose="020B0604020202020204" pitchFamily="34" charset="0"/>
                <a:ea typeface="MS Mincho" panose="02020609040205080304" pitchFamily="49" charset="-128"/>
                <a:cs typeface="Times New Roman" panose="02020603050405020304" pitchFamily="18" charset="0"/>
              </a:rPr>
            </a:br>
            <a:endParaRPr lang="en-US" sz="1400" dirty="0">
              <a:effectLst/>
              <a:latin typeface="Arial" panose="020B0604020202020204" pitchFamily="34" charset="0"/>
              <a:ea typeface="MS Mincho" panose="02020609040205080304" pitchFamily="49" charset="-128"/>
              <a:cs typeface="Times New Roman" panose="02020603050405020304" pitchFamily="18" charset="0"/>
            </a:endParaRPr>
          </a:p>
          <a:p>
            <a:pPr marL="0">
              <a:spcBef>
                <a:spcPts val="0"/>
              </a:spcBef>
              <a:spcAft>
                <a:spcPts val="600"/>
              </a:spcAft>
              <a:tabLst>
                <a:tab pos="360045" algn="l"/>
                <a:tab pos="540385" algn="l"/>
                <a:tab pos="720090" algn="l"/>
                <a:tab pos="900430" algn="l"/>
                <a:tab pos="1080135" algn="l"/>
              </a:tabLst>
            </a:pPr>
            <a:endParaRPr lang="en-US" sz="1400" dirty="0">
              <a:effectLst/>
              <a:latin typeface="Arial" panose="020B0604020202020204" pitchFamily="34" charset="0"/>
              <a:ea typeface="MS Mincho" panose="02020609040205080304" pitchFamily="49" charset="-128"/>
              <a:cs typeface="Times New Roman" panose="02020603050405020304" pitchFamily="18" charset="0"/>
            </a:endParaRPr>
          </a:p>
          <a:p>
            <a:pPr lvl="1">
              <a:spcAft>
                <a:spcPts val="600"/>
              </a:spcAft>
              <a:tabLst>
                <a:tab pos="540385" algn="l"/>
                <a:tab pos="900430" algn="l"/>
              </a:tabLst>
            </a:pPr>
            <a:endParaRPr lang="fr-FR" sz="1400" dirty="0">
              <a:effectLst/>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2949062959"/>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0ABC1-E959-40A4-87E2-B56926DFE305}"/>
              </a:ext>
            </a:extLst>
          </p:cNvPr>
          <p:cNvSpPr>
            <a:spLocks noGrp="1"/>
          </p:cNvSpPr>
          <p:nvPr>
            <p:ph type="title"/>
          </p:nvPr>
        </p:nvSpPr>
        <p:spPr>
          <a:xfrm>
            <a:off x="838200" y="365125"/>
            <a:ext cx="8918986" cy="1325563"/>
          </a:xfrm>
        </p:spPr>
        <p:txBody>
          <a:bodyPr/>
          <a:lstStyle/>
          <a:p>
            <a:r>
              <a:rPr lang="sv-SE" sz="3600" dirty="0"/>
              <a:t>Outcome of SA4 submissions – 6 (company revisions to Rel-17 SA4 agreed CRs)</a:t>
            </a:r>
          </a:p>
        </p:txBody>
      </p:sp>
      <p:sp>
        <p:nvSpPr>
          <p:cNvPr id="5" name="Content Placeholder 4">
            <a:extLst>
              <a:ext uri="{FF2B5EF4-FFF2-40B4-BE49-F238E27FC236}">
                <a16:creationId xmlns:a16="http://schemas.microsoft.com/office/drawing/2014/main" id="{E1E2C71D-159C-4427-AF4A-F930C16488CC}"/>
              </a:ext>
            </a:extLst>
          </p:cNvPr>
          <p:cNvSpPr>
            <a:spLocks noGrp="1"/>
          </p:cNvSpPr>
          <p:nvPr>
            <p:ph idx="1"/>
          </p:nvPr>
        </p:nvSpPr>
        <p:spPr/>
        <p:txBody>
          <a:bodyPr/>
          <a:lstStyle/>
          <a:p>
            <a:pPr marL="0" marR="0">
              <a:spcBef>
                <a:spcPts val="0"/>
              </a:spcBef>
              <a:spcAft>
                <a:spcPts val="600"/>
              </a:spcAft>
              <a:tabLst>
                <a:tab pos="360045" algn="l"/>
                <a:tab pos="540385" algn="l"/>
                <a:tab pos="720090" algn="l"/>
                <a:tab pos="900430" algn="l"/>
                <a:tab pos="1080135" algn="l"/>
              </a:tabLst>
            </a:pPr>
            <a:r>
              <a:rPr lang="en-GB" sz="1400" dirty="0">
                <a:solidFill>
                  <a:srgbClr val="0000FF"/>
                </a:solidFill>
                <a:effectLst/>
                <a:latin typeface="Arial" panose="020B0604020202020204" pitchFamily="34" charset="0"/>
                <a:ea typeface="MS Mincho" panose="02020609040205080304" pitchFamily="49" charset="-128"/>
              </a:rPr>
              <a:t>SP-240574</a:t>
            </a:r>
            <a:r>
              <a:rPr lang="en-GB" sz="1400" dirty="0">
                <a:effectLst/>
                <a:latin typeface="Arial" panose="020B0604020202020204" pitchFamily="34" charset="0"/>
                <a:ea typeface="MS Mincho" panose="02020609040205080304" pitchFamily="49" charset="-128"/>
              </a:rPr>
              <a:t> (CR) 26.512 CR0069R2 (Rel-17, 'F'): [5GMS3, TEI17] Metrics reporting corrections (Source: BBC)</a:t>
            </a:r>
            <a:br>
              <a:rPr lang="en-GB" sz="1400" dirty="0">
                <a:effectLst/>
                <a:latin typeface="Arial" panose="020B0604020202020204" pitchFamily="34" charset="0"/>
                <a:ea typeface="MS Mincho" panose="02020609040205080304" pitchFamily="49" charset="-128"/>
              </a:rPr>
            </a:br>
            <a:r>
              <a:rPr lang="en-GB" sz="1400" b="1" dirty="0">
                <a:effectLst/>
                <a:latin typeface="Arial" panose="020B0604020202020204" pitchFamily="34" charset="0"/>
                <a:ea typeface="MS Mincho" panose="02020609040205080304" pitchFamily="49" charset="-128"/>
              </a:rPr>
              <a:t>Document for:</a:t>
            </a:r>
            <a:r>
              <a:rPr lang="en-GB" sz="1400" dirty="0">
                <a:effectLst/>
                <a:latin typeface="Arial" panose="020B0604020202020204" pitchFamily="34" charset="0"/>
                <a:ea typeface="MS Mincho" panose="02020609040205080304" pitchFamily="49" charset="-128"/>
              </a:rPr>
              <a:t> Approval</a:t>
            </a:r>
            <a:br>
              <a:rPr lang="en-GB" sz="1400" dirty="0">
                <a:effectLst/>
                <a:latin typeface="Arial" panose="020B0604020202020204" pitchFamily="34" charset="0"/>
                <a:ea typeface="MS Mincho" panose="02020609040205080304" pitchFamily="49" charset="-128"/>
              </a:rPr>
            </a:br>
            <a:r>
              <a:rPr lang="en-GB" sz="1400" b="1" dirty="0">
                <a:effectLst/>
                <a:latin typeface="Arial" panose="020B0604020202020204" pitchFamily="34" charset="0"/>
                <a:ea typeface="MS Mincho" panose="02020609040205080304" pitchFamily="49" charset="-128"/>
              </a:rPr>
              <a:t>Abstract:</a:t>
            </a:r>
            <a:r>
              <a:rPr lang="en-GB" sz="1400" dirty="0">
                <a:effectLst/>
                <a:latin typeface="Arial" panose="020B0604020202020204" pitchFamily="34" charset="0"/>
                <a:ea typeface="MS Mincho" panose="02020609040205080304" pitchFamily="49" charset="-128"/>
              </a:rPr>
              <a:t> Fixing </a:t>
            </a:r>
            <a:r>
              <a:rPr lang="en-GB" sz="1400" dirty="0" err="1">
                <a:effectLst/>
                <a:latin typeface="Arial" panose="020B0604020202020204" pitchFamily="34" charset="0"/>
                <a:ea typeface="MS Mincho" panose="02020609040205080304" pitchFamily="49" charset="-128"/>
              </a:rPr>
              <a:t>OpenAPI</a:t>
            </a:r>
            <a:r>
              <a:rPr lang="en-GB" sz="1400" dirty="0">
                <a:effectLst/>
                <a:latin typeface="Arial" panose="020B0604020202020204" pitchFamily="34" charset="0"/>
                <a:ea typeface="MS Mincho" panose="02020609040205080304" pitchFamily="49" charset="-128"/>
              </a:rPr>
              <a:t> version numbers.</a:t>
            </a:r>
            <a:endParaRPr lang="en-US" sz="1400" dirty="0">
              <a:effectLst/>
              <a:latin typeface="Arial" panose="020B0604020202020204" pitchFamily="34" charset="0"/>
              <a:ea typeface="MS Mincho" panose="02020609040205080304" pitchFamily="49" charset="-128"/>
            </a:endParaRPr>
          </a:p>
          <a:p>
            <a:pPr marL="0" marR="0" hangingPunct="0">
              <a:spcBef>
                <a:spcPts val="0"/>
              </a:spcBef>
              <a:spcAft>
                <a:spcPts val="900"/>
              </a:spcAft>
            </a:pPr>
            <a:r>
              <a:rPr lang="en-GB" sz="1400" b="1" i="1" dirty="0">
                <a:effectLst/>
                <a:latin typeface="Arial" panose="020B0604020202020204" pitchFamily="34" charset="0"/>
                <a:ea typeface="Arial" panose="020B0604020202020204" pitchFamily="34" charset="0"/>
              </a:rPr>
              <a:t>Comment:</a:t>
            </a:r>
            <a:r>
              <a:rPr lang="en-GB" sz="1400" i="1" dirty="0">
                <a:effectLst/>
                <a:latin typeface="Arial" panose="020B0604020202020204" pitchFamily="34" charset="0"/>
                <a:ea typeface="Arial" panose="020B0604020202020204" pitchFamily="34" charset="0"/>
              </a:rPr>
              <a:t> Revision of S4-240852. Replacement of 26.512 CR0069 in CR Pack </a:t>
            </a:r>
            <a:r>
              <a:rPr lang="en-GB" sz="1400" i="1" dirty="0">
                <a:solidFill>
                  <a:srgbClr val="0000FF"/>
                </a:solidFill>
                <a:effectLst/>
                <a:latin typeface="Arial" panose="020B0604020202020204" pitchFamily="34" charset="0"/>
                <a:ea typeface="Arial" panose="020B0604020202020204" pitchFamily="34" charset="0"/>
              </a:rPr>
              <a:t>SP-240678</a:t>
            </a:r>
            <a:r>
              <a:rPr lang="en-GB" sz="1400" i="1" dirty="0">
                <a:effectLst/>
                <a:latin typeface="Arial" panose="020B0604020202020204" pitchFamily="34" charset="0"/>
                <a:ea typeface="Arial" panose="020B0604020202020204" pitchFamily="34" charset="0"/>
              </a:rPr>
              <a:t>.</a:t>
            </a:r>
            <a:endParaRPr lang="en-US" sz="14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400" dirty="0">
                <a:effectLst/>
                <a:latin typeface="Arial" panose="020B0604020202020204" pitchFamily="34" charset="0"/>
                <a:ea typeface="Arial" panose="020B0604020202020204" pitchFamily="34" charset="0"/>
              </a:rPr>
              <a:t>This CR was </a:t>
            </a:r>
            <a:r>
              <a:rPr lang="en-GB" sz="1400" dirty="0">
                <a:solidFill>
                  <a:srgbClr val="FF0000"/>
                </a:solidFill>
                <a:effectLst/>
                <a:latin typeface="Arial" panose="020B0604020202020204" pitchFamily="34" charset="0"/>
                <a:ea typeface="Arial" panose="020B0604020202020204" pitchFamily="34" charset="0"/>
              </a:rPr>
              <a:t>approved</a:t>
            </a:r>
            <a:r>
              <a:rPr lang="en-GB" sz="1400" dirty="0">
                <a:effectLst/>
                <a:latin typeface="Arial" panose="020B0604020202020204" pitchFamily="34" charset="0"/>
                <a:ea typeface="Arial" panose="020B0604020202020204" pitchFamily="34" charset="0"/>
              </a:rPr>
              <a:t>.</a:t>
            </a:r>
            <a:endParaRPr lang="en-US" sz="1400" dirty="0">
              <a:effectLst/>
              <a:latin typeface="Arial" panose="020B0604020202020204" pitchFamily="34" charset="0"/>
              <a:ea typeface="Arial" panose="020B0604020202020204" pitchFamily="34" charset="0"/>
            </a:endParaRPr>
          </a:p>
          <a:p>
            <a:pPr marL="0" marR="0">
              <a:spcBef>
                <a:spcPts val="0"/>
              </a:spcBef>
              <a:spcAft>
                <a:spcPts val="600"/>
              </a:spcAft>
              <a:tabLst>
                <a:tab pos="360045" algn="l"/>
                <a:tab pos="540385" algn="l"/>
                <a:tab pos="720090" algn="l"/>
                <a:tab pos="900430" algn="l"/>
                <a:tab pos="1080135" algn="l"/>
              </a:tabLst>
            </a:pPr>
            <a:r>
              <a:rPr lang="en-GB" sz="1400" dirty="0">
                <a:solidFill>
                  <a:srgbClr val="0000FF"/>
                </a:solidFill>
                <a:effectLst/>
                <a:latin typeface="Arial" panose="020B0604020202020204" pitchFamily="34" charset="0"/>
                <a:ea typeface="MS Mincho" panose="02020609040205080304" pitchFamily="49" charset="-128"/>
              </a:rPr>
              <a:t>SP-240856</a:t>
            </a:r>
            <a:r>
              <a:rPr lang="en-GB" sz="1400" dirty="0">
                <a:effectLst/>
                <a:latin typeface="Arial" panose="020B0604020202020204" pitchFamily="34" charset="0"/>
                <a:ea typeface="MS Mincho" panose="02020609040205080304" pitchFamily="49" charset="-128"/>
              </a:rPr>
              <a:t> (CR) 26.517 CR0016R4 (Rel-17, 'F'): [5MBP3] Correction of frequency parameters and syntax (Source: BBC, Qualcomm Incorporated, Huawei, Ericsson)</a:t>
            </a:r>
            <a:br>
              <a:rPr lang="en-GB" sz="1400" dirty="0">
                <a:effectLst/>
                <a:latin typeface="Arial" panose="020B0604020202020204" pitchFamily="34" charset="0"/>
                <a:ea typeface="MS Mincho" panose="02020609040205080304" pitchFamily="49" charset="-128"/>
              </a:rPr>
            </a:br>
            <a:r>
              <a:rPr lang="en-GB" sz="1400" b="1" dirty="0">
                <a:effectLst/>
                <a:latin typeface="Arial" panose="020B0604020202020204" pitchFamily="34" charset="0"/>
                <a:ea typeface="MS Mincho" panose="02020609040205080304" pitchFamily="49" charset="-128"/>
              </a:rPr>
              <a:t>Document for:</a:t>
            </a:r>
            <a:r>
              <a:rPr lang="en-GB" sz="1400" dirty="0">
                <a:effectLst/>
                <a:latin typeface="Arial" panose="020B0604020202020204" pitchFamily="34" charset="0"/>
                <a:ea typeface="MS Mincho" panose="02020609040205080304" pitchFamily="49" charset="-128"/>
              </a:rPr>
              <a:t> Approval</a:t>
            </a:r>
            <a:br>
              <a:rPr lang="en-GB" sz="1400" dirty="0">
                <a:effectLst/>
                <a:latin typeface="Arial" panose="020B0604020202020204" pitchFamily="34" charset="0"/>
                <a:ea typeface="MS Mincho" panose="02020609040205080304" pitchFamily="49" charset="-128"/>
              </a:rPr>
            </a:br>
            <a:r>
              <a:rPr lang="en-GB" sz="1400" b="1" dirty="0">
                <a:effectLst/>
                <a:latin typeface="Arial" panose="020B0604020202020204" pitchFamily="34" charset="0"/>
                <a:ea typeface="MS Mincho" panose="02020609040205080304" pitchFamily="49" charset="-128"/>
              </a:rPr>
              <a:t>Abstract:</a:t>
            </a:r>
            <a:r>
              <a:rPr lang="en-GB" sz="1400" dirty="0">
                <a:effectLst/>
                <a:latin typeface="Arial" panose="020B0604020202020204" pitchFamily="34" charset="0"/>
                <a:ea typeface="MS Mincho" panose="02020609040205080304" pitchFamily="49" charset="-128"/>
              </a:rPr>
              <a:t> Correcting errors in </a:t>
            </a:r>
            <a:r>
              <a:rPr lang="en-GB" sz="1400" dirty="0" err="1">
                <a:effectLst/>
                <a:latin typeface="Arial" panose="020B0604020202020204" pitchFamily="34" charset="0"/>
                <a:ea typeface="MS Mincho" panose="02020609040205080304" pitchFamily="49" charset="-128"/>
              </a:rPr>
              <a:t>OpenAPI</a:t>
            </a:r>
            <a:r>
              <a:rPr lang="en-GB" sz="1400" dirty="0">
                <a:effectLst/>
                <a:latin typeface="Arial" panose="020B0604020202020204" pitchFamily="34" charset="0"/>
                <a:ea typeface="MS Mincho" panose="02020609040205080304" pitchFamily="49" charset="-128"/>
              </a:rPr>
              <a:t> YAML that came to light during implementation.</a:t>
            </a:r>
            <a:endParaRPr lang="en-US" sz="1400" dirty="0">
              <a:effectLst/>
              <a:latin typeface="Arial" panose="020B0604020202020204" pitchFamily="34" charset="0"/>
              <a:ea typeface="MS Mincho" panose="02020609040205080304" pitchFamily="49" charset="-128"/>
            </a:endParaRPr>
          </a:p>
          <a:p>
            <a:pPr marL="0" marR="0" hangingPunct="0">
              <a:spcBef>
                <a:spcPts val="0"/>
              </a:spcBef>
              <a:spcAft>
                <a:spcPts val="900"/>
              </a:spcAft>
            </a:pPr>
            <a:r>
              <a:rPr lang="en-GB" sz="1400" b="1" i="1" dirty="0">
                <a:effectLst/>
                <a:latin typeface="Arial" panose="020B0604020202020204" pitchFamily="34" charset="0"/>
                <a:ea typeface="Arial" panose="020B0604020202020204" pitchFamily="34" charset="0"/>
              </a:rPr>
              <a:t>Comment:</a:t>
            </a:r>
            <a:r>
              <a:rPr lang="en-GB" sz="1400" i="1" dirty="0">
                <a:effectLst/>
                <a:latin typeface="Arial" panose="020B0604020202020204" pitchFamily="34" charset="0"/>
                <a:ea typeface="Arial" panose="020B0604020202020204" pitchFamily="34" charset="0"/>
              </a:rPr>
              <a:t> Correction to 26.517 CR0016R3 in CR Pack </a:t>
            </a:r>
            <a:r>
              <a:rPr lang="en-GB" sz="1400" i="1" dirty="0">
                <a:solidFill>
                  <a:srgbClr val="0000FF"/>
                </a:solidFill>
                <a:effectLst/>
                <a:latin typeface="Arial" panose="020B0604020202020204" pitchFamily="34" charset="0"/>
                <a:ea typeface="Arial" panose="020B0604020202020204" pitchFamily="34" charset="0"/>
              </a:rPr>
              <a:t>SP-240678</a:t>
            </a:r>
            <a:r>
              <a:rPr lang="en-GB" sz="1400" i="1" dirty="0">
                <a:effectLst/>
                <a:latin typeface="Arial" panose="020B0604020202020204" pitchFamily="34" charset="0"/>
                <a:ea typeface="Arial" panose="020B0604020202020204" pitchFamily="34" charset="0"/>
              </a:rPr>
              <a:t>.</a:t>
            </a:r>
            <a:endParaRPr lang="en-US" sz="14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400" dirty="0">
                <a:effectLst/>
                <a:latin typeface="Arial" panose="020B0604020202020204" pitchFamily="34" charset="0"/>
                <a:ea typeface="Arial" panose="020B0604020202020204" pitchFamily="34" charset="0"/>
              </a:rPr>
              <a:t>This CR was </a:t>
            </a:r>
            <a:r>
              <a:rPr lang="en-GB" sz="1400" dirty="0">
                <a:solidFill>
                  <a:srgbClr val="FF0000"/>
                </a:solidFill>
                <a:effectLst/>
                <a:latin typeface="Arial" panose="020B0604020202020204" pitchFamily="34" charset="0"/>
                <a:ea typeface="Arial" panose="020B0604020202020204" pitchFamily="34" charset="0"/>
              </a:rPr>
              <a:t>approved</a:t>
            </a:r>
            <a:r>
              <a:rPr lang="en-GB" sz="1400" dirty="0">
                <a:effectLst/>
                <a:latin typeface="Arial" panose="020B0604020202020204" pitchFamily="34" charset="0"/>
                <a:ea typeface="Arial" panose="020B0604020202020204" pitchFamily="34" charset="0"/>
              </a:rPr>
              <a:t>.</a:t>
            </a:r>
            <a:endParaRPr lang="en-US" sz="1400" dirty="0">
              <a:effectLst/>
              <a:latin typeface="Arial" panose="020B0604020202020204" pitchFamily="34" charset="0"/>
              <a:ea typeface="Arial" panose="020B0604020202020204" pitchFamily="34" charset="0"/>
            </a:endParaRPr>
          </a:p>
          <a:p>
            <a:pPr marL="0" marR="0">
              <a:spcBef>
                <a:spcPts val="0"/>
              </a:spcBef>
              <a:spcAft>
                <a:spcPts val="600"/>
              </a:spcAft>
              <a:tabLst>
                <a:tab pos="360045" algn="l"/>
                <a:tab pos="540385" algn="l"/>
                <a:tab pos="720090" algn="l"/>
                <a:tab pos="900430" algn="l"/>
                <a:tab pos="1080135" algn="l"/>
              </a:tabLst>
            </a:pPr>
            <a:r>
              <a:rPr lang="en-GB" sz="1400" dirty="0">
                <a:solidFill>
                  <a:srgbClr val="0000FF"/>
                </a:solidFill>
                <a:effectLst/>
                <a:latin typeface="Arial" panose="020B0604020202020204" pitchFamily="34" charset="0"/>
                <a:ea typeface="MS Mincho" panose="02020609040205080304" pitchFamily="49" charset="-128"/>
              </a:rPr>
              <a:t>SP-240678</a:t>
            </a:r>
            <a:r>
              <a:rPr lang="en-GB" sz="1400" dirty="0">
                <a:effectLst/>
                <a:latin typeface="Arial" panose="020B0604020202020204" pitchFamily="34" charset="0"/>
                <a:ea typeface="MS Mincho" panose="02020609040205080304" pitchFamily="49" charset="-128"/>
              </a:rPr>
              <a:t> (CR PACK) Rel-17 CRs on 5GMS3 and TEI17 revised by company contributions (Source: SA WG4)</a:t>
            </a:r>
            <a:br>
              <a:rPr lang="en-GB" sz="1400" dirty="0">
                <a:effectLst/>
                <a:latin typeface="Arial" panose="020B0604020202020204" pitchFamily="34" charset="0"/>
                <a:ea typeface="MS Mincho" panose="02020609040205080304" pitchFamily="49" charset="-128"/>
              </a:rPr>
            </a:br>
            <a:r>
              <a:rPr lang="en-GB" sz="1400" b="1" dirty="0">
                <a:effectLst/>
                <a:latin typeface="Arial" panose="020B0604020202020204" pitchFamily="34" charset="0"/>
                <a:ea typeface="MS Mincho" panose="02020609040205080304" pitchFamily="49" charset="-128"/>
              </a:rPr>
              <a:t>Document for:</a:t>
            </a:r>
            <a:r>
              <a:rPr lang="en-GB" sz="1400" dirty="0">
                <a:effectLst/>
                <a:latin typeface="Arial" panose="020B0604020202020204" pitchFamily="34" charset="0"/>
                <a:ea typeface="MS Mincho" panose="02020609040205080304" pitchFamily="49" charset="-128"/>
              </a:rPr>
              <a:t> Approval</a:t>
            </a:r>
            <a:br>
              <a:rPr lang="en-GB" sz="1400" dirty="0">
                <a:effectLst/>
                <a:latin typeface="Arial" panose="020B0604020202020204" pitchFamily="34" charset="0"/>
                <a:ea typeface="MS Mincho" panose="02020609040205080304" pitchFamily="49" charset="-128"/>
              </a:rPr>
            </a:br>
            <a:r>
              <a:rPr lang="en-GB" sz="1400" b="1" dirty="0">
                <a:effectLst/>
                <a:latin typeface="Arial" panose="020B0604020202020204" pitchFamily="34" charset="0"/>
                <a:ea typeface="MS Mincho" panose="02020609040205080304" pitchFamily="49" charset="-128"/>
              </a:rPr>
              <a:t>Abstract: </a:t>
            </a:r>
            <a:r>
              <a:rPr lang="en-GB" sz="1400" dirty="0">
                <a:effectLst/>
                <a:latin typeface="Arial" panose="020B0604020202020204" pitchFamily="34" charset="0"/>
                <a:ea typeface="MS Mincho" panose="02020609040205080304" pitchFamily="49" charset="-128"/>
              </a:rPr>
              <a:t>26.512 CR0069R1; 26.517 CR0016R2.</a:t>
            </a:r>
            <a:endParaRPr lang="en-US" sz="1400" dirty="0">
              <a:effectLst/>
              <a:latin typeface="Arial" panose="020B0604020202020204" pitchFamily="34" charset="0"/>
              <a:ea typeface="MS Mincho" panose="02020609040205080304" pitchFamily="49" charset="-128"/>
            </a:endParaRPr>
          </a:p>
          <a:p>
            <a:pPr marL="0" marR="0" hangingPunct="0">
              <a:spcBef>
                <a:spcPts val="0"/>
              </a:spcBef>
              <a:spcAft>
                <a:spcPts val="900"/>
              </a:spcAft>
            </a:pPr>
            <a:r>
              <a:rPr lang="en-GB" sz="1400" b="1" i="1" dirty="0">
                <a:effectLst/>
                <a:latin typeface="Arial" panose="020B0604020202020204" pitchFamily="34" charset="0"/>
                <a:ea typeface="Arial" panose="020B0604020202020204" pitchFamily="34" charset="0"/>
              </a:rPr>
              <a:t>Comment:</a:t>
            </a:r>
            <a:r>
              <a:rPr lang="en-GB" sz="1400" i="1" dirty="0">
                <a:effectLst/>
                <a:latin typeface="Arial" panose="020B0604020202020204" pitchFamily="34" charset="0"/>
                <a:ea typeface="Arial" panose="020B0604020202020204" pitchFamily="34" charset="0"/>
              </a:rPr>
              <a:t> Corrective CRs in </a:t>
            </a:r>
            <a:r>
              <a:rPr lang="en-GB" sz="1400" i="1" dirty="0">
                <a:solidFill>
                  <a:srgbClr val="0000FF"/>
                </a:solidFill>
                <a:effectLst/>
                <a:latin typeface="Arial" panose="020B0604020202020204" pitchFamily="34" charset="0"/>
                <a:ea typeface="Arial" panose="020B0604020202020204" pitchFamily="34" charset="0"/>
              </a:rPr>
              <a:t>SP-240574</a:t>
            </a:r>
            <a:r>
              <a:rPr lang="en-GB" sz="1400" i="1" dirty="0">
                <a:effectLst/>
                <a:latin typeface="Arial" panose="020B0604020202020204" pitchFamily="34" charset="0"/>
                <a:ea typeface="Arial" panose="020B0604020202020204" pitchFamily="34" charset="0"/>
              </a:rPr>
              <a:t> and </a:t>
            </a:r>
            <a:r>
              <a:rPr lang="en-GB" sz="1400" i="1" dirty="0">
                <a:solidFill>
                  <a:srgbClr val="0000FF"/>
                </a:solidFill>
                <a:effectLst/>
                <a:latin typeface="Arial" panose="020B0604020202020204" pitchFamily="34" charset="0"/>
                <a:ea typeface="Arial" panose="020B0604020202020204" pitchFamily="34" charset="0"/>
              </a:rPr>
              <a:t>SP-240856</a:t>
            </a:r>
            <a:r>
              <a:rPr lang="en-GB" sz="1400" i="1" dirty="0">
                <a:effectLst/>
                <a:latin typeface="Arial" panose="020B0604020202020204" pitchFamily="34" charset="0"/>
                <a:ea typeface="Arial" panose="020B0604020202020204" pitchFamily="34" charset="0"/>
              </a:rPr>
              <a:t>.</a:t>
            </a:r>
            <a:endParaRPr lang="en-US" sz="1400" dirty="0">
              <a:effectLst/>
              <a:latin typeface="Arial" panose="020B0604020202020204" pitchFamily="34" charset="0"/>
              <a:ea typeface="Arial" panose="020B0604020202020204" pitchFamily="34" charset="0"/>
            </a:endParaRPr>
          </a:p>
          <a:p>
            <a:pPr marL="0" marR="0" hangingPunct="0">
              <a:spcBef>
                <a:spcPts val="0"/>
              </a:spcBef>
              <a:spcAft>
                <a:spcPts val="900"/>
              </a:spcAft>
            </a:pPr>
            <a:r>
              <a:rPr lang="en-GB" sz="1400" dirty="0">
                <a:effectLst/>
                <a:latin typeface="Arial" panose="020B0604020202020204" pitchFamily="34" charset="0"/>
                <a:ea typeface="Arial" panose="020B0604020202020204" pitchFamily="34" charset="0"/>
              </a:rPr>
              <a:t>The CRs in this CR Pack were considered revised. This CR Pack was </a:t>
            </a:r>
            <a:r>
              <a:rPr lang="en-GB" sz="1400" dirty="0">
                <a:solidFill>
                  <a:srgbClr val="0000FF"/>
                </a:solidFill>
                <a:effectLst/>
                <a:latin typeface="Arial" panose="020B0604020202020204" pitchFamily="34" charset="0"/>
                <a:ea typeface="Arial" panose="020B0604020202020204" pitchFamily="34" charset="0"/>
              </a:rPr>
              <a:t>noted</a:t>
            </a:r>
            <a:r>
              <a:rPr lang="en-GB" sz="1400" dirty="0">
                <a:effectLst/>
                <a:latin typeface="Arial" panose="020B0604020202020204" pitchFamily="34" charset="0"/>
                <a:ea typeface="Arial" panose="020B0604020202020204" pitchFamily="34" charset="0"/>
              </a:rPr>
              <a:t>.</a:t>
            </a:r>
            <a:endParaRPr lang="en-US" sz="1400" dirty="0">
              <a:effectLst/>
              <a:latin typeface="Arial" panose="020B0604020202020204" pitchFamily="34" charset="0"/>
              <a:ea typeface="Arial" panose="020B0604020202020204" pitchFamily="34" charset="0"/>
            </a:endParaRPr>
          </a:p>
          <a:p>
            <a:pPr>
              <a:spcAft>
                <a:spcPts val="600"/>
              </a:spcAft>
              <a:tabLst>
                <a:tab pos="540385" algn="l"/>
                <a:tab pos="900430" algn="l"/>
              </a:tabLst>
            </a:pPr>
            <a:endParaRPr lang="en-US" sz="1100" dirty="0">
              <a:effectLst/>
              <a:latin typeface="Arial" panose="020B0604020202020204" pitchFamily="34" charset="0"/>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1076535246"/>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2C7EC6EB72709A4BBD33974080D0AD8A" ma:contentTypeVersion="11" ma:contentTypeDescription="Create a new document." ma:contentTypeScope="" ma:versionID="6d7296509cd556138004764a18fb1ed1">
  <xsd:schema xmlns:xsd="http://www.w3.org/2001/XMLSchema" xmlns:xs="http://www.w3.org/2001/XMLSchema" xmlns:p="http://schemas.microsoft.com/office/2006/metadata/properties" xmlns:ns2="e491cd96-4138-4db9-bee4-fef1313a6c46" xmlns:ns3="5ec47afc-8ad7-4c75-bd3d-b4e32f22a2ab" targetNamespace="http://schemas.microsoft.com/office/2006/metadata/properties" ma:root="true" ma:fieldsID="c31d96acfd4df2e0223c77d4cf25bbd2" ns2:_="" ns3:_="">
    <xsd:import namespace="e491cd96-4138-4db9-bee4-fef1313a6c46"/>
    <xsd:import namespace="5ec47afc-8ad7-4c75-bd3d-b4e32f22a2ab"/>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491cd96-4138-4db9-bee4-fef1313a6c4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ec47afc-8ad7-4c75-bd3d-b4e32f22a2ab"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18A9FE4-C404-41F8-9804-B555F1113F06}">
  <ds:schemaRefs>
    <ds:schemaRef ds:uri="http://purl.org/dc/elements/1.1/"/>
    <ds:schemaRef ds:uri="http://purl.org/dc/terms/"/>
    <ds:schemaRef ds:uri="e491cd96-4138-4db9-bee4-fef1313a6c46"/>
    <ds:schemaRef ds:uri="http://purl.org/dc/dcmitype/"/>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schemas.microsoft.com/office/2006/metadata/properties"/>
    <ds:schemaRef ds:uri="http://www.w3.org/XML/1998/namespace"/>
  </ds:schemaRefs>
</ds:datastoreItem>
</file>

<file path=customXml/itemProps2.xml><?xml version="1.0" encoding="utf-8"?>
<ds:datastoreItem xmlns:ds="http://schemas.openxmlformats.org/officeDocument/2006/customXml" ds:itemID="{DD563390-AB45-40AE-A659-3CAC22FC533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491cd96-4138-4db9-bee4-fef1313a6c46"/>
    <ds:schemaRef ds:uri="5ec47afc-8ad7-4c75-bd3d-b4e32f22a2a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E99B797D-523D-4FD7-9545-1790D18AC6C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2947</Words>
  <Application>Microsoft Office PowerPoint</Application>
  <PresentationFormat>Widescreen</PresentationFormat>
  <Paragraphs>448</Paragraphs>
  <Slides>22</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22</vt:i4>
      </vt:variant>
    </vt:vector>
  </HeadingPairs>
  <TitlesOfParts>
    <vt:vector size="31" baseType="lpstr">
      <vt:lpstr>MS Mincho</vt:lpstr>
      <vt:lpstr>华文细黑</vt:lpstr>
      <vt:lpstr>Arial</vt:lpstr>
      <vt:lpstr>Calibri</vt:lpstr>
      <vt:lpstr>Calibri Light</vt:lpstr>
      <vt:lpstr>Montserrat</vt:lpstr>
      <vt:lpstr>Times New Roman</vt:lpstr>
      <vt:lpstr>Wingdings</vt:lpstr>
      <vt:lpstr>Office Theme</vt:lpstr>
      <vt:lpstr>Brief report from SA#104 on SA4 topics</vt:lpstr>
      <vt:lpstr>Outline</vt:lpstr>
      <vt:lpstr>General information</vt:lpstr>
      <vt:lpstr>Outcome of SA4 submissions – 1 (report)</vt:lpstr>
      <vt:lpstr>Outcome of SA4 submissions – 2 (new SIDs)</vt:lpstr>
      <vt:lpstr>Outcome of SA4 submissions – 3 (new SIDs)</vt:lpstr>
      <vt:lpstr>Outcome of SA4 submissions – 4 (new WID)</vt:lpstr>
      <vt:lpstr>Outcome of SA4 submissions – 5 (revised SID)</vt:lpstr>
      <vt:lpstr>Outcome of SA4 submissions – 6 (company revisions to Rel-17 SA4 agreed CRs)</vt:lpstr>
      <vt:lpstr>Outcome of SA4 submissions – 7 (company revisions to Rel-18 SA4 agreed CRs)</vt:lpstr>
      <vt:lpstr>Outcome of SA4 submissions – 8 (company revisions to Rel-18 SA4 agreed CRs)</vt:lpstr>
      <vt:lpstr>Outcome of SA4 submissions – 9 (company revisions to Rel-18 SA4 agreed CRs)</vt:lpstr>
      <vt:lpstr>Outcome of SA4 submissions – 10 (Others)</vt:lpstr>
      <vt:lpstr>SWG Aspects</vt:lpstr>
      <vt:lpstr>SA4 calendar - 2024</vt:lpstr>
      <vt:lpstr>SA4 calendar - 2025</vt:lpstr>
      <vt:lpstr>SA4 calendar - 2026</vt:lpstr>
      <vt:lpstr>PowerPoint Presentation</vt:lpstr>
      <vt:lpstr>PowerPoint Presentation</vt:lpstr>
      <vt:lpstr>PowerPoint Presentation</vt:lpstr>
      <vt:lpstr>Release 21 placeholder</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
  <cp:lastModifiedBy/>
  <cp:revision>1</cp:revision>
  <dcterms:created xsi:type="dcterms:W3CDTF">2019-05-22T07:33:39Z</dcterms:created>
  <dcterms:modified xsi:type="dcterms:W3CDTF">2024-08-13T15:09:20Z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0x0101002C7EC6EB72709A4BBD33974080D0AD8A</vt:lpwstr>
  </property>
</Properties>
</file>