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4"/>
  </p:sldMasterIdLst>
  <p:notesMasterIdLst>
    <p:notesMasterId r:id="rId26"/>
  </p:notesMasterIdLst>
  <p:handoutMasterIdLst>
    <p:handoutMasterId r:id="rId27"/>
  </p:handoutMasterIdLst>
  <p:sldIdLst>
    <p:sldId id="445" r:id="rId5"/>
    <p:sldId id="446" r:id="rId6"/>
    <p:sldId id="447" r:id="rId7"/>
    <p:sldId id="459" r:id="rId8"/>
    <p:sldId id="478" r:id="rId9"/>
    <p:sldId id="1142" r:id="rId10"/>
    <p:sldId id="483" r:id="rId11"/>
    <p:sldId id="484" r:id="rId12"/>
    <p:sldId id="1143" r:id="rId13"/>
    <p:sldId id="1144" r:id="rId14"/>
    <p:sldId id="1145" r:id="rId15"/>
    <p:sldId id="735" r:id="rId16"/>
    <p:sldId id="1003" r:id="rId17"/>
    <p:sldId id="469" r:id="rId18"/>
    <p:sldId id="1146" r:id="rId19"/>
    <p:sldId id="1147" r:id="rId20"/>
    <p:sldId id="1102" r:id="rId21"/>
    <p:sldId id="1148" r:id="rId22"/>
    <p:sldId id="1133" r:id="rId23"/>
    <p:sldId id="1149" r:id="rId24"/>
    <p:sldId id="439" r:id="rId2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47"/>
            <p14:sldId id="459"/>
            <p14:sldId id="478"/>
            <p14:sldId id="1142"/>
            <p14:sldId id="483"/>
            <p14:sldId id="484"/>
            <p14:sldId id="1143"/>
            <p14:sldId id="1144"/>
            <p14:sldId id="1145"/>
            <p14:sldId id="735"/>
            <p14:sldId id="1003"/>
            <p14:sldId id="469"/>
            <p14:sldId id="1146"/>
            <p14:sldId id="1147"/>
            <p14:sldId id="1102"/>
            <p14:sldId id="1148"/>
            <p14:sldId id="1133"/>
            <p14:sldId id="1149"/>
            <p14:sldId id="43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0803" autoAdjust="0"/>
    <p:restoredTop sz="95889" autoAdjust="0"/>
  </p:normalViewPr>
  <p:slideViewPr>
    <p:cSldViewPr snapToGrid="0" showGuides="1">
      <p:cViewPr varScale="1">
        <p:scale>
          <a:sx n="89" d="100"/>
          <a:sy n="89" d="100"/>
        </p:scale>
        <p:origin x="108" y="1692"/>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66394441"/>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2024</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64769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S4-240090, SA4#127, Sophia-Antipolis, France, 29 January – 2 February 2024</a:t>
            </a: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 id="2147485420" r:id="rId7"/>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760.zip" TargetMode="External"/><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693.zip" TargetMode="External"/><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02_Edinburgh_2023-12/Report" TargetMode="External"/><Relationship Id="rId7" Type="http://schemas.openxmlformats.org/officeDocument/2006/relationships/hyperlink" Target="https://www.3gpp.org/ftp/TSG_SA/TSG_SA/TSGS_102_Edinburgh_2023-12/Docs/SP-231618.zip" TargetMode="External"/><Relationship Id="rId2" Type="http://schemas.openxmlformats.org/officeDocument/2006/relationships/hyperlink" Target="https://www.3gpp.org/ftp/tsg_sa/TSG_SA/TSGS_102_Edinburgh_2023-12/Docs"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2_Edinburgh_2023-12/Docs/SP-231695.zip" TargetMode="External"/><Relationship Id="rId5" Type="http://schemas.openxmlformats.org/officeDocument/2006/relationships/hyperlink" Target="https://www.3gpp.org/ftp/TSG_SA/TSG_SA/TSGS_102_Edinburgh_2023-12/Docs/SP-231776.zip" TargetMode="External"/><Relationship Id="rId4" Type="http://schemas.openxmlformats.org/officeDocument/2006/relationships/hyperlink" Target="https://www.3gpp.org/ftp/TSG_SA/TSG_SA/TSGS_102_Edinburgh_2023-12/Docs/SP-231231.zip" TargetMode="External"/></Relationships>
</file>

<file path=ppt/slides/_rels/slide4.xml.rels><?xml version="1.0" encoding="UTF-8" standalone="yes"?>
<Relationships xmlns="http://schemas.openxmlformats.org/package/2006/relationships"><Relationship Id="rId2" Type="http://schemas.openxmlformats.org/officeDocument/2006/relationships/hyperlink" Target="https://www.3gpp.org/ftp/tsg_sa/TSG_SA/TSGS_102_Edinburgh_2023-12/Docs/SP-231231.zip" TargetMode="Externa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mailto:stefan.doehla@iis.fraunhofer.de" TargetMode="External"/><Relationship Id="rId2" Type="http://schemas.openxmlformats.org/officeDocument/2006/relationships/hyperlink" Target="https://www.3gpp.org/ftp/tsg_sa/TSG_SA/TSGS_102_Edinburgh_2023-12/Docs/SP-231232.zip" TargetMode="External"/><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3.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sv-SE" altLang="sv-SE" dirty="0"/>
              <a:t>Brief report from SA#102 on SA4 topics</a:t>
            </a:r>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p:txBody>
          <a:bodyPr/>
          <a:lstStyle/>
          <a:p>
            <a:pPr>
              <a:lnSpc>
                <a:spcPct val="80000"/>
              </a:lnSpc>
            </a:pPr>
            <a:r>
              <a:rPr lang="en-US" altLang="en-US" sz="2000" b="1" dirty="0">
                <a:latin typeface="Arial" panose="020B0604020202020204" pitchFamily="34" charset="0"/>
              </a:rPr>
              <a:t>Frédéric Gabin, </a:t>
            </a:r>
            <a:r>
              <a:rPr lang="en-US" altLang="en-US" sz="2000" dirty="0">
                <a:latin typeface="Arial" panose="020B0604020202020204" pitchFamily="34" charset="0"/>
              </a:rPr>
              <a:t>SA4 Chair, Dolby France SAS (ETSI)</a:t>
            </a:r>
          </a:p>
          <a:p>
            <a:pPr>
              <a:lnSpc>
                <a:spcPct val="80000"/>
              </a:lnSpc>
            </a:pPr>
            <a:r>
              <a:rPr lang="en-US" altLang="en-US" sz="2000" dirty="0">
                <a:latin typeface="Arial" panose="020B0604020202020204" pitchFamily="34" charset="0"/>
              </a:rPr>
              <a:t>SA4#127, Sophia-Antipolis, France, 29 January – 2 February 2024</a:t>
            </a:r>
          </a:p>
          <a:p>
            <a:pPr>
              <a:lnSpc>
                <a:spcPct val="80000"/>
              </a:lnSpc>
            </a:pPr>
            <a:r>
              <a:rPr lang="en-US" altLang="en-US" sz="2000" dirty="0" err="1">
                <a:latin typeface="Arial" panose="020B0604020202020204" pitchFamily="34" charset="0"/>
              </a:rPr>
              <a:t>Tdoc</a:t>
            </a:r>
            <a:r>
              <a:rPr lang="en-US" altLang="en-US" sz="2000" dirty="0">
                <a:latin typeface="Arial" panose="020B0604020202020204" pitchFamily="34" charset="0"/>
              </a:rPr>
              <a:t>: S4-240090</a:t>
            </a:r>
            <a:endParaRPr lang="sv-SE" altLang="sv-SE"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dirty="0"/>
              <a:t>Outcome of SA4 submissions - 6</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a:spcBef>
                <a:spcPts val="0"/>
              </a:spcBef>
              <a:spcAft>
                <a:spcPts val="600"/>
              </a:spcAft>
              <a:tabLst>
                <a:tab pos="360045" algn="l"/>
                <a:tab pos="540385" algn="l"/>
                <a:tab pos="720090" algn="l"/>
                <a:tab pos="900430" algn="l"/>
                <a:tab pos="1080135" algn="l"/>
              </a:tabLst>
            </a:pPr>
            <a:r>
              <a:rPr lang="en-GB" sz="1400" dirty="0">
                <a:solidFill>
                  <a:srgbClr val="0000FF"/>
                </a:solidFill>
                <a:effectLst/>
                <a:latin typeface="Arial" panose="020B0604020202020204" pitchFamily="34" charset="0"/>
                <a:ea typeface="MS Mincho" panose="02020609040205080304" pitchFamily="49" charset="-128"/>
              </a:rPr>
              <a:t>SP-231347</a:t>
            </a:r>
            <a:r>
              <a:rPr lang="en-GB" sz="1400" dirty="0">
                <a:effectLst/>
                <a:latin typeface="Arial" panose="020B0604020202020204" pitchFamily="34" charset="0"/>
                <a:ea typeface="MS Mincho" panose="02020609040205080304" pitchFamily="49" charset="-128"/>
              </a:rPr>
              <a:t> (CR) 26.512 CR0040R4 (Rel-18, 'B'): [5GMS_Pro_Ph2] ANBR-based network assistance data reporting (Source: Sony Europe B.V., BBC)</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Document for:</a:t>
            </a:r>
            <a:r>
              <a:rPr lang="en-GB" sz="1400" dirty="0">
                <a:effectLst/>
                <a:latin typeface="Arial" panose="020B0604020202020204" pitchFamily="34" charset="0"/>
                <a:ea typeface="MS Mincho" panose="02020609040205080304" pitchFamily="49" charset="-128"/>
              </a:rPr>
              <a:t> Approval</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Abstract:</a:t>
            </a:r>
            <a:r>
              <a:rPr lang="en-GB" sz="1400" dirty="0">
                <a:effectLst/>
                <a:latin typeface="Arial" panose="020B0604020202020204" pitchFamily="34" charset="0"/>
                <a:ea typeface="MS Mincho" panose="02020609040205080304" pitchFamily="49" charset="-128"/>
              </a:rPr>
              <a:t> </a:t>
            </a:r>
            <a:br>
              <a:rPr lang="en-GB" sz="1400" dirty="0">
                <a:effectLst/>
                <a:latin typeface="Arial" panose="020B0604020202020204" pitchFamily="34" charset="0"/>
                <a:ea typeface="MS Mincho" panose="02020609040205080304" pitchFamily="49" charset="-128"/>
              </a:rPr>
            </a:br>
            <a:r>
              <a:rPr lang="en-GB" sz="1400" dirty="0">
                <a:effectLst/>
                <a:latin typeface="Arial" panose="020B0604020202020204" pitchFamily="34" charset="0"/>
                <a:ea typeface="MS Mincho" panose="02020609040205080304" pitchFamily="49" charset="-128"/>
              </a:rPr>
              <a:t>Correction of one-character typo in YAML annex.</a:t>
            </a:r>
            <a:endParaRPr lang="en-US" sz="14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400" b="1" i="1" dirty="0">
                <a:effectLst/>
                <a:latin typeface="Arial" panose="020B0604020202020204" pitchFamily="34" charset="0"/>
                <a:ea typeface="Arial" panose="020B0604020202020204" pitchFamily="34" charset="0"/>
              </a:rPr>
              <a:t>Comment:</a:t>
            </a:r>
            <a:r>
              <a:rPr lang="en-GB" sz="1400" i="1" dirty="0">
                <a:effectLst/>
                <a:latin typeface="Arial" panose="020B0604020202020204" pitchFamily="34" charset="0"/>
                <a:ea typeface="Arial" panose="020B0604020202020204" pitchFamily="34" charset="0"/>
              </a:rPr>
              <a:t> Revision of 26.512 CR0040R3 (S4-231841) in CR Pack SP-231380.</a:t>
            </a:r>
            <a:endParaRPr lang="en-US" sz="14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400" b="1" dirty="0">
                <a:effectLst/>
                <a:latin typeface="Arial" panose="020B0604020202020204" pitchFamily="34" charset="0"/>
                <a:ea typeface="Arial" panose="020B0604020202020204" pitchFamily="34" charset="0"/>
              </a:rPr>
              <a:t>Plenary Discussion:</a:t>
            </a:r>
            <a:endParaRPr lang="en-US" sz="14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400" dirty="0">
                <a:effectLst/>
                <a:latin typeface="Arial" panose="020B0604020202020204" pitchFamily="34" charset="0"/>
                <a:ea typeface="Arial" panose="020B0604020202020204" pitchFamily="34" charset="0"/>
              </a:rPr>
              <a:t>This CR was </a:t>
            </a:r>
            <a:r>
              <a:rPr lang="en-GB" sz="1400" dirty="0">
                <a:solidFill>
                  <a:srgbClr val="FF0000"/>
                </a:solidFill>
                <a:effectLst/>
                <a:latin typeface="Arial" panose="020B0604020202020204" pitchFamily="34" charset="0"/>
                <a:ea typeface="Arial" panose="020B0604020202020204" pitchFamily="34" charset="0"/>
              </a:rPr>
              <a:t>approved</a:t>
            </a:r>
            <a:r>
              <a:rPr lang="en-GB" sz="1400"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400" b="1" dirty="0">
                <a:effectLst/>
                <a:latin typeface="Arial" panose="020B0604020202020204" pitchFamily="34" charset="0"/>
                <a:ea typeface="Arial" panose="020B0604020202020204" pitchFamily="34" charset="0"/>
              </a:rPr>
              <a:t>Status:</a:t>
            </a:r>
            <a:r>
              <a:rPr lang="en-GB" sz="1400" dirty="0">
                <a:effectLst/>
                <a:latin typeface="Arial" panose="020B0604020202020204" pitchFamily="34" charset="0"/>
                <a:ea typeface="Arial" panose="020B0604020202020204" pitchFamily="34" charset="0"/>
              </a:rPr>
              <a:t> </a:t>
            </a:r>
            <a:r>
              <a:rPr lang="en-GB" sz="1400" dirty="0">
                <a:solidFill>
                  <a:srgbClr val="FF0000"/>
                </a:solidFill>
                <a:effectLst/>
                <a:latin typeface="Arial" panose="020B0604020202020204" pitchFamily="34" charset="0"/>
                <a:ea typeface="Arial" panose="020B0604020202020204" pitchFamily="34" charset="0"/>
              </a:rPr>
              <a:t>Approved</a:t>
            </a:r>
            <a:r>
              <a:rPr lang="en-GB" sz="1400" dirty="0">
                <a:solidFill>
                  <a:srgbClr val="0000FF"/>
                </a:solidFill>
                <a:effectLst/>
                <a:latin typeface="Arial" panose="020B0604020202020204" pitchFamily="34" charset="0"/>
                <a:ea typeface="Arial" panose="020B0604020202020204" pitchFamily="34" charset="0"/>
              </a:rPr>
              <a:t> </a:t>
            </a:r>
            <a:r>
              <a:rPr lang="en-GB" sz="1400"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pPr marL="0" marR="0">
              <a:spcBef>
                <a:spcPts val="0"/>
              </a:spcBef>
              <a:spcAft>
                <a:spcPts val="600"/>
              </a:spcAft>
              <a:tabLst>
                <a:tab pos="360045" algn="l"/>
                <a:tab pos="540385" algn="l"/>
                <a:tab pos="720090" algn="l"/>
                <a:tab pos="900430" algn="l"/>
                <a:tab pos="1080135" algn="l"/>
              </a:tabLst>
            </a:pPr>
            <a:r>
              <a:rPr lang="en-GB" sz="1400" dirty="0">
                <a:solidFill>
                  <a:srgbClr val="0000FF"/>
                </a:solidFill>
                <a:effectLst/>
                <a:latin typeface="Arial" panose="020B0604020202020204" pitchFamily="34" charset="0"/>
                <a:ea typeface="MS Mincho" panose="02020609040205080304" pitchFamily="49" charset="-128"/>
              </a:rPr>
              <a:t>SP-231380</a:t>
            </a:r>
            <a:r>
              <a:rPr lang="en-GB" sz="1400" dirty="0">
                <a:effectLst/>
                <a:latin typeface="Arial" panose="020B0604020202020204" pitchFamily="34" charset="0"/>
                <a:ea typeface="MS Mincho" panose="02020609040205080304" pitchFamily="49" charset="-128"/>
              </a:rPr>
              <a:t> (CR PACK) CR Pack on 5GMS_Pro_Ph2 (Source: SA WG4)</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Document for:</a:t>
            </a:r>
            <a:r>
              <a:rPr lang="en-GB" sz="1400" dirty="0">
                <a:effectLst/>
                <a:latin typeface="Arial" panose="020B0604020202020204" pitchFamily="34" charset="0"/>
                <a:ea typeface="MS Mincho" panose="02020609040205080304" pitchFamily="49" charset="-128"/>
              </a:rPr>
              <a:t> Approval</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Abstract:</a:t>
            </a:r>
            <a:r>
              <a:rPr lang="en-GB" sz="1400" dirty="0">
                <a:effectLst/>
                <a:latin typeface="Arial" panose="020B0604020202020204" pitchFamily="34" charset="0"/>
                <a:ea typeface="MS Mincho" panose="02020609040205080304" pitchFamily="49" charset="-128"/>
              </a:rPr>
              <a:t> </a:t>
            </a:r>
            <a:br>
              <a:rPr lang="en-GB" sz="1400" dirty="0">
                <a:effectLst/>
                <a:latin typeface="Arial" panose="020B0604020202020204" pitchFamily="34" charset="0"/>
                <a:ea typeface="MS Mincho" panose="02020609040205080304" pitchFamily="49" charset="-128"/>
              </a:rPr>
            </a:br>
            <a:r>
              <a:rPr lang="en-GB" sz="1400" dirty="0">
                <a:effectLst/>
                <a:latin typeface="Arial" panose="020B0604020202020204" pitchFamily="34" charset="0"/>
                <a:ea typeface="MS Mincho" panose="02020609040205080304" pitchFamily="49" charset="-128"/>
              </a:rPr>
              <a:t>26.512 CR0040R3.</a:t>
            </a:r>
            <a:endParaRPr lang="en-US" sz="14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400" b="1" i="1" dirty="0">
                <a:effectLst/>
                <a:latin typeface="Arial" panose="020B0604020202020204" pitchFamily="34" charset="0"/>
                <a:ea typeface="Arial" panose="020B0604020202020204" pitchFamily="34" charset="0"/>
              </a:rPr>
              <a:t>Comment:</a:t>
            </a:r>
            <a:r>
              <a:rPr lang="en-GB" sz="1400" i="1" dirty="0">
                <a:effectLst/>
                <a:latin typeface="Arial" panose="020B0604020202020204" pitchFamily="34" charset="0"/>
                <a:ea typeface="Arial" panose="020B0604020202020204" pitchFamily="34" charset="0"/>
              </a:rPr>
              <a:t> Revision proposed in SP-231347.</a:t>
            </a:r>
            <a:endParaRPr lang="en-US" sz="14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400" b="1" dirty="0">
                <a:effectLst/>
                <a:latin typeface="Arial" panose="020B0604020202020204" pitchFamily="34" charset="0"/>
                <a:ea typeface="Arial" panose="020B0604020202020204" pitchFamily="34" charset="0"/>
              </a:rPr>
              <a:t>Plenary Discussion:</a:t>
            </a:r>
            <a:endParaRPr lang="en-US" sz="14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400" dirty="0">
                <a:effectLst/>
                <a:latin typeface="Arial" panose="020B0604020202020204" pitchFamily="34" charset="0"/>
                <a:ea typeface="Arial" panose="020B0604020202020204" pitchFamily="34" charset="0"/>
              </a:rPr>
              <a:t>This CR was revised by a company CR. This CR Pack was </a:t>
            </a:r>
            <a:r>
              <a:rPr lang="en-GB" sz="1400" dirty="0">
                <a:solidFill>
                  <a:srgbClr val="0000FF"/>
                </a:solidFill>
                <a:effectLst/>
                <a:latin typeface="Arial" panose="020B0604020202020204" pitchFamily="34" charset="0"/>
                <a:ea typeface="Arial" panose="020B0604020202020204" pitchFamily="34" charset="0"/>
              </a:rPr>
              <a:t>noted</a:t>
            </a:r>
            <a:r>
              <a:rPr lang="en-GB" sz="1400"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400" b="1" dirty="0">
                <a:effectLst/>
                <a:latin typeface="Arial" panose="020B0604020202020204" pitchFamily="34" charset="0"/>
                <a:ea typeface="Arial" panose="020B0604020202020204" pitchFamily="34" charset="0"/>
              </a:rPr>
              <a:t>Status:</a:t>
            </a:r>
            <a:r>
              <a:rPr lang="en-GB" sz="1400" dirty="0">
                <a:effectLst/>
                <a:latin typeface="Arial" panose="020B0604020202020204" pitchFamily="34" charset="0"/>
                <a:ea typeface="Arial" panose="020B0604020202020204" pitchFamily="34" charset="0"/>
              </a:rPr>
              <a:t> </a:t>
            </a:r>
            <a:r>
              <a:rPr lang="en-GB" sz="1400" dirty="0">
                <a:solidFill>
                  <a:srgbClr val="0000FF"/>
                </a:solidFill>
                <a:effectLst/>
                <a:latin typeface="Arial" panose="020B0604020202020204" pitchFamily="34" charset="0"/>
                <a:ea typeface="Arial" panose="020B0604020202020204" pitchFamily="34" charset="0"/>
              </a:rPr>
              <a:t>Noted</a:t>
            </a:r>
            <a:r>
              <a:rPr lang="en-GB" sz="1400"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endParaRPr lang="en-US" sz="1400" dirty="0"/>
          </a:p>
          <a:p>
            <a:pPr lvl="1"/>
            <a:endParaRPr lang="en-US" sz="1100" dirty="0"/>
          </a:p>
          <a:p>
            <a:pPr lvl="1"/>
            <a:endParaRPr lang="en-US" sz="1200" dirty="0"/>
          </a:p>
          <a:p>
            <a:pPr lvl="1">
              <a:spcAft>
                <a:spcPts val="600"/>
              </a:spcAft>
              <a:tabLst>
                <a:tab pos="540385" algn="l"/>
                <a:tab pos="900430" algn="l"/>
              </a:tabLst>
            </a:pPr>
            <a:endParaRPr lang="fr-FR" sz="12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8638715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dirty="0"/>
              <a:t>Outcome of SA4 submissions - 7</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a:spcBef>
                <a:spcPts val="0"/>
              </a:spcBef>
              <a:spcAft>
                <a:spcPts val="600"/>
              </a:spcAft>
              <a:tabLst>
                <a:tab pos="360045" algn="l"/>
                <a:tab pos="540385" algn="l"/>
                <a:tab pos="720090" algn="l"/>
                <a:tab pos="900430" algn="l"/>
                <a:tab pos="1080135" algn="l"/>
              </a:tabLst>
            </a:pPr>
            <a:r>
              <a:rPr lang="en-GB" sz="1400" dirty="0">
                <a:solidFill>
                  <a:srgbClr val="0000FF"/>
                </a:solidFill>
                <a:effectLst/>
                <a:latin typeface="Arial" panose="020B0604020202020204" pitchFamily="34" charset="0"/>
                <a:ea typeface="MS Mincho" panose="02020609040205080304" pitchFamily="49" charset="-128"/>
              </a:rPr>
              <a:t>SP-231229</a:t>
            </a:r>
            <a:r>
              <a:rPr lang="en-GB" sz="1400" dirty="0">
                <a:effectLst/>
                <a:latin typeface="Arial" panose="020B0604020202020204" pitchFamily="34" charset="0"/>
                <a:ea typeface="MS Mincho" panose="02020609040205080304" pitchFamily="49" charset="-128"/>
              </a:rPr>
              <a:t> (CR) 26.512 CR0041R4 (Rel-18, 'B'): [5GMS_Pro_Ph2] Event exposure APIs (Source: BBC)</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Document for:</a:t>
            </a:r>
            <a:r>
              <a:rPr lang="en-GB" sz="1400" dirty="0">
                <a:effectLst/>
                <a:latin typeface="Arial" panose="020B0604020202020204" pitchFamily="34" charset="0"/>
                <a:ea typeface="MS Mincho" panose="02020609040205080304" pitchFamily="49" charset="-128"/>
              </a:rPr>
              <a:t> Approval</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Abstract:</a:t>
            </a:r>
            <a:r>
              <a:rPr lang="en-GB" sz="1400" dirty="0">
                <a:effectLst/>
                <a:latin typeface="Arial" panose="020B0604020202020204" pitchFamily="34" charset="0"/>
                <a:ea typeface="MS Mincho" panose="02020609040205080304" pitchFamily="49" charset="-128"/>
              </a:rPr>
              <a:t> </a:t>
            </a:r>
            <a:br>
              <a:rPr lang="en-GB" sz="1400" dirty="0">
                <a:effectLst/>
                <a:latin typeface="Arial" panose="020B0604020202020204" pitchFamily="34" charset="0"/>
                <a:ea typeface="MS Mincho" panose="02020609040205080304" pitchFamily="49" charset="-128"/>
              </a:rPr>
            </a:br>
            <a:r>
              <a:rPr lang="en-GB" sz="1400" dirty="0">
                <a:effectLst/>
                <a:latin typeface="Arial" panose="020B0604020202020204" pitchFamily="34" charset="0"/>
                <a:ea typeface="MS Mincho" panose="02020609040205080304" pitchFamily="49" charset="-128"/>
              </a:rPr>
              <a:t>APIs for the exposure of (collections of) events relating to 5G Media Streaming by the Data Collection AF instantiated in the 5GMS AF. Depended on by CT WG3 CRs to TS 29.517 and TS 29.591.</a:t>
            </a:r>
            <a:endParaRPr lang="en-US" sz="14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400" b="1" i="1" dirty="0">
                <a:effectLst/>
                <a:latin typeface="Arial" panose="020B0604020202020204" pitchFamily="34" charset="0"/>
                <a:ea typeface="Arial" panose="020B0604020202020204" pitchFamily="34" charset="0"/>
              </a:rPr>
              <a:t>Comment:</a:t>
            </a:r>
            <a:r>
              <a:rPr lang="en-GB" sz="1400" i="1" dirty="0">
                <a:effectLst/>
                <a:latin typeface="Arial" panose="020B0604020202020204" pitchFamily="34" charset="0"/>
                <a:ea typeface="Arial" panose="020B0604020202020204" pitchFamily="34" charset="0"/>
              </a:rPr>
              <a:t> Revision of S4-231633, agreed at SA4#126 in CR Pack SP-231379.</a:t>
            </a:r>
            <a:endParaRPr lang="en-US" sz="14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400" b="1" dirty="0">
                <a:effectLst/>
                <a:latin typeface="Arial" panose="020B0604020202020204" pitchFamily="34" charset="0"/>
                <a:ea typeface="Arial" panose="020B0604020202020204" pitchFamily="34" charset="0"/>
              </a:rPr>
              <a:t>Plenary Discussion:</a:t>
            </a:r>
            <a:endParaRPr lang="en-US" sz="14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400" dirty="0">
                <a:effectLst/>
                <a:latin typeface="Arial" panose="020B0604020202020204" pitchFamily="34" charset="0"/>
                <a:ea typeface="Arial" panose="020B0604020202020204" pitchFamily="34" charset="0"/>
              </a:rPr>
              <a:t>This CR was </a:t>
            </a:r>
            <a:r>
              <a:rPr lang="en-GB" sz="1400" dirty="0">
                <a:solidFill>
                  <a:srgbClr val="FF0000"/>
                </a:solidFill>
                <a:effectLst/>
                <a:latin typeface="Arial" panose="020B0604020202020204" pitchFamily="34" charset="0"/>
                <a:ea typeface="Arial" panose="020B0604020202020204" pitchFamily="34" charset="0"/>
              </a:rPr>
              <a:t>approved</a:t>
            </a:r>
            <a:r>
              <a:rPr lang="en-GB" sz="1400"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400" b="1" dirty="0">
                <a:effectLst/>
                <a:latin typeface="Arial" panose="020B0604020202020204" pitchFamily="34" charset="0"/>
                <a:ea typeface="Arial" panose="020B0604020202020204" pitchFamily="34" charset="0"/>
              </a:rPr>
              <a:t>Status:</a:t>
            </a:r>
            <a:r>
              <a:rPr lang="en-GB" sz="1400" dirty="0">
                <a:effectLst/>
                <a:latin typeface="Arial" panose="020B0604020202020204" pitchFamily="34" charset="0"/>
                <a:ea typeface="Arial" panose="020B0604020202020204" pitchFamily="34" charset="0"/>
              </a:rPr>
              <a:t> </a:t>
            </a:r>
            <a:r>
              <a:rPr lang="en-GB" sz="1400" dirty="0">
                <a:solidFill>
                  <a:srgbClr val="FF0000"/>
                </a:solidFill>
                <a:effectLst/>
                <a:latin typeface="Arial" panose="020B0604020202020204" pitchFamily="34" charset="0"/>
                <a:ea typeface="Arial" panose="020B0604020202020204" pitchFamily="34" charset="0"/>
              </a:rPr>
              <a:t>Approved</a:t>
            </a:r>
            <a:r>
              <a:rPr lang="en-GB" sz="1400" dirty="0">
                <a:solidFill>
                  <a:srgbClr val="0000FF"/>
                </a:solidFill>
                <a:effectLst/>
                <a:latin typeface="Arial" panose="020B0604020202020204" pitchFamily="34" charset="0"/>
                <a:ea typeface="Arial" panose="020B0604020202020204" pitchFamily="34" charset="0"/>
              </a:rPr>
              <a:t> </a:t>
            </a:r>
            <a:r>
              <a:rPr lang="en-GB" sz="1400" dirty="0">
                <a:effectLst/>
                <a:latin typeface="Arial" panose="020B0604020202020204" pitchFamily="34" charset="0"/>
                <a:ea typeface="Arial" panose="020B0604020202020204" pitchFamily="34" charset="0"/>
              </a:rPr>
              <a:t>.</a:t>
            </a:r>
          </a:p>
          <a:p>
            <a:pPr marL="0" marR="0">
              <a:spcBef>
                <a:spcPts val="0"/>
              </a:spcBef>
              <a:spcAft>
                <a:spcPts val="600"/>
              </a:spcAft>
              <a:tabLst>
                <a:tab pos="360045" algn="l"/>
                <a:tab pos="540385" algn="l"/>
                <a:tab pos="720090" algn="l"/>
                <a:tab pos="900430" algn="l"/>
                <a:tab pos="1080135" algn="l"/>
              </a:tabLst>
            </a:pPr>
            <a:r>
              <a:rPr lang="en-GB" sz="1400" dirty="0">
                <a:solidFill>
                  <a:srgbClr val="0000FF"/>
                </a:solidFill>
                <a:effectLst/>
                <a:latin typeface="Arial" panose="020B0604020202020204" pitchFamily="34" charset="0"/>
                <a:ea typeface="MS Mincho" panose="02020609040205080304" pitchFamily="49" charset="-128"/>
              </a:rPr>
              <a:t>SP-231379</a:t>
            </a:r>
            <a:r>
              <a:rPr lang="en-GB" sz="1400" dirty="0">
                <a:effectLst/>
                <a:latin typeface="Arial" panose="020B0604020202020204" pitchFamily="34" charset="0"/>
                <a:ea typeface="MS Mincho" panose="02020609040205080304" pitchFamily="49" charset="-128"/>
              </a:rPr>
              <a:t> (CR PACK) CR Pack on 5GMS_Pro_Ph2 (Source: SA WG4)</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Document for:</a:t>
            </a:r>
            <a:r>
              <a:rPr lang="en-GB" sz="1400" dirty="0">
                <a:effectLst/>
                <a:latin typeface="Arial" panose="020B0604020202020204" pitchFamily="34" charset="0"/>
                <a:ea typeface="MS Mincho" panose="02020609040205080304" pitchFamily="49" charset="-128"/>
              </a:rPr>
              <a:t> Approval</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Abstract:</a:t>
            </a:r>
            <a:r>
              <a:rPr lang="en-GB" sz="1400" dirty="0">
                <a:effectLst/>
                <a:latin typeface="Arial" panose="020B0604020202020204" pitchFamily="34" charset="0"/>
                <a:ea typeface="MS Mincho" panose="02020609040205080304" pitchFamily="49" charset="-128"/>
              </a:rPr>
              <a:t> </a:t>
            </a:r>
            <a:br>
              <a:rPr lang="en-GB" sz="1400" dirty="0">
                <a:effectLst/>
                <a:latin typeface="Arial" panose="020B0604020202020204" pitchFamily="34" charset="0"/>
                <a:ea typeface="MS Mincho" panose="02020609040205080304" pitchFamily="49" charset="-128"/>
              </a:rPr>
            </a:br>
            <a:r>
              <a:rPr lang="en-GB" sz="1400" dirty="0">
                <a:effectLst/>
                <a:latin typeface="Arial" panose="020B0604020202020204" pitchFamily="34" charset="0"/>
                <a:ea typeface="MS Mincho" panose="02020609040205080304" pitchFamily="49" charset="-128"/>
              </a:rPr>
              <a:t>26.512 CR0041R3.</a:t>
            </a:r>
            <a:endParaRPr lang="en-US" sz="14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400" b="1" i="1" dirty="0">
                <a:effectLst/>
                <a:latin typeface="Arial" panose="020B0604020202020204" pitchFamily="34" charset="0"/>
                <a:ea typeface="Arial" panose="020B0604020202020204" pitchFamily="34" charset="0"/>
              </a:rPr>
              <a:t>Comment:</a:t>
            </a:r>
            <a:r>
              <a:rPr lang="en-GB" sz="1400" i="1" dirty="0">
                <a:effectLst/>
                <a:latin typeface="Arial" panose="020B0604020202020204" pitchFamily="34" charset="0"/>
                <a:ea typeface="Arial" panose="020B0604020202020204" pitchFamily="34" charset="0"/>
              </a:rPr>
              <a:t> Revision proposed in SP-231229.</a:t>
            </a:r>
            <a:endParaRPr lang="en-US" sz="14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400" b="1" dirty="0">
                <a:effectLst/>
                <a:latin typeface="Arial" panose="020B0604020202020204" pitchFamily="34" charset="0"/>
                <a:ea typeface="Arial" panose="020B0604020202020204" pitchFamily="34" charset="0"/>
              </a:rPr>
              <a:t>Plenary Discussion:</a:t>
            </a:r>
            <a:endParaRPr lang="en-US" sz="14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400" dirty="0">
                <a:effectLst/>
                <a:latin typeface="Arial" panose="020B0604020202020204" pitchFamily="34" charset="0"/>
                <a:ea typeface="Arial" panose="020B0604020202020204" pitchFamily="34" charset="0"/>
              </a:rPr>
              <a:t>This CR was revised by a company CR. This CR Pack was </a:t>
            </a:r>
            <a:r>
              <a:rPr lang="en-GB" sz="1400" dirty="0">
                <a:solidFill>
                  <a:srgbClr val="0000FF"/>
                </a:solidFill>
                <a:effectLst/>
                <a:latin typeface="Arial" panose="020B0604020202020204" pitchFamily="34" charset="0"/>
                <a:ea typeface="Arial" panose="020B0604020202020204" pitchFamily="34" charset="0"/>
              </a:rPr>
              <a:t>noted</a:t>
            </a:r>
            <a:r>
              <a:rPr lang="en-GB" sz="1400"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400" b="1" dirty="0">
                <a:effectLst/>
                <a:latin typeface="Arial" panose="020B0604020202020204" pitchFamily="34" charset="0"/>
                <a:ea typeface="Arial" panose="020B0604020202020204" pitchFamily="34" charset="0"/>
              </a:rPr>
              <a:t>Status:</a:t>
            </a:r>
            <a:r>
              <a:rPr lang="en-GB" sz="1400" dirty="0">
                <a:effectLst/>
                <a:latin typeface="Arial" panose="020B0604020202020204" pitchFamily="34" charset="0"/>
                <a:ea typeface="Arial" panose="020B0604020202020204" pitchFamily="34" charset="0"/>
              </a:rPr>
              <a:t> </a:t>
            </a:r>
            <a:r>
              <a:rPr lang="en-GB" sz="1400" dirty="0">
                <a:solidFill>
                  <a:srgbClr val="0000FF"/>
                </a:solidFill>
                <a:effectLst/>
                <a:latin typeface="Arial" panose="020B0604020202020204" pitchFamily="34" charset="0"/>
                <a:ea typeface="Arial" panose="020B0604020202020204" pitchFamily="34" charset="0"/>
              </a:rPr>
              <a:t>Noted</a:t>
            </a:r>
            <a:r>
              <a:rPr lang="en-GB" sz="1400"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pPr marL="0" marR="0" hangingPunct="0">
              <a:spcBef>
                <a:spcPts val="0"/>
              </a:spcBef>
              <a:spcAft>
                <a:spcPts val="900"/>
              </a:spcAft>
            </a:pPr>
            <a:endParaRPr lang="en-US" sz="1400" dirty="0">
              <a:effectLst/>
              <a:latin typeface="Arial" panose="020B0604020202020204" pitchFamily="34" charset="0"/>
              <a:ea typeface="Arial" panose="020B0604020202020204" pitchFamily="34" charset="0"/>
            </a:endParaRPr>
          </a:p>
          <a:p>
            <a:endParaRPr lang="en-US" sz="1800" dirty="0"/>
          </a:p>
          <a:p>
            <a:pPr lvl="1"/>
            <a:endParaRPr lang="en-US" sz="1100" dirty="0"/>
          </a:p>
          <a:p>
            <a:pPr lvl="1"/>
            <a:endParaRPr lang="en-US" sz="1200" dirty="0"/>
          </a:p>
          <a:p>
            <a:pPr lvl="1">
              <a:spcAft>
                <a:spcPts val="600"/>
              </a:spcAft>
              <a:tabLst>
                <a:tab pos="540385" algn="l"/>
                <a:tab pos="900430" algn="l"/>
              </a:tabLst>
            </a:pPr>
            <a:endParaRPr lang="fr-FR" sz="12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1526692117"/>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altLang="en-US" dirty="0"/>
              <a:t>Rel-19 aspects – SA2 Rel-19 Package</a:t>
            </a:r>
          </a:p>
        </p:txBody>
      </p:sp>
      <p:pic>
        <p:nvPicPr>
          <p:cNvPr id="4" name="Picture 3">
            <a:extLst>
              <a:ext uri="{FF2B5EF4-FFF2-40B4-BE49-F238E27FC236}">
                <a16:creationId xmlns:a16="http://schemas.microsoft.com/office/drawing/2014/main" id="{45BED952-A2FE-0C60-B3F3-FD5CB2429E0B}"/>
              </a:ext>
            </a:extLst>
          </p:cNvPr>
          <p:cNvPicPr>
            <a:picLocks noChangeAspect="1"/>
          </p:cNvPicPr>
          <p:nvPr/>
        </p:nvPicPr>
        <p:blipFill>
          <a:blip r:embed="rId2"/>
          <a:stretch>
            <a:fillRect/>
          </a:stretch>
        </p:blipFill>
        <p:spPr>
          <a:xfrm>
            <a:off x="468784" y="1613057"/>
            <a:ext cx="7682785" cy="4879818"/>
          </a:xfrm>
          <a:prstGeom prst="rect">
            <a:avLst/>
          </a:prstGeom>
        </p:spPr>
      </p:pic>
      <p:sp>
        <p:nvSpPr>
          <p:cNvPr id="6" name="TextBox 5">
            <a:extLst>
              <a:ext uri="{FF2B5EF4-FFF2-40B4-BE49-F238E27FC236}">
                <a16:creationId xmlns:a16="http://schemas.microsoft.com/office/drawing/2014/main" id="{C8A72950-A65B-6AF0-D2A8-B595D18325C1}"/>
              </a:ext>
            </a:extLst>
          </p:cNvPr>
          <p:cNvSpPr txBox="1"/>
          <p:nvPr/>
        </p:nvSpPr>
        <p:spPr>
          <a:xfrm>
            <a:off x="8646458" y="2160501"/>
            <a:ext cx="3076758" cy="369332"/>
          </a:xfrm>
          <a:prstGeom prst="rect">
            <a:avLst/>
          </a:prstGeom>
          <a:noFill/>
        </p:spPr>
        <p:txBody>
          <a:bodyPr wrap="square">
            <a:spAutoFit/>
          </a:bodyPr>
          <a:lstStyle/>
          <a:p>
            <a:r>
              <a:rPr lang="en-US" b="0" i="0" dirty="0">
                <a:solidFill>
                  <a:srgbClr val="000000"/>
                </a:solidFill>
                <a:effectLst/>
                <a:latin typeface="arial" panose="020B0604020202020204" pitchFamily="34" charset="0"/>
              </a:rPr>
              <a:t>SA endorsed in </a:t>
            </a:r>
            <a:r>
              <a:rPr lang="en-US" b="0" i="0" dirty="0">
                <a:solidFill>
                  <a:srgbClr val="000000"/>
                </a:solidFill>
                <a:effectLst/>
                <a:latin typeface="arial" panose="020B0604020202020204" pitchFamily="34" charset="0"/>
                <a:hlinkClick r:id="rId3"/>
              </a:rPr>
              <a:t>SP-231760</a:t>
            </a:r>
            <a:endParaRPr lang="en-US" dirty="0"/>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ED73FA4-2599-9E72-2682-DF8A712312B4}"/>
              </a:ext>
            </a:extLst>
          </p:cNvPr>
          <p:cNvPicPr>
            <a:picLocks noChangeAspect="1"/>
          </p:cNvPicPr>
          <p:nvPr/>
        </p:nvPicPr>
        <p:blipFill>
          <a:blip r:embed="rId2"/>
          <a:stretch>
            <a:fillRect/>
          </a:stretch>
        </p:blipFill>
        <p:spPr>
          <a:xfrm>
            <a:off x="1744135" y="1765992"/>
            <a:ext cx="10158305" cy="4645566"/>
          </a:xfrm>
          <a:prstGeom prst="rect">
            <a:avLst/>
          </a:prstGeom>
        </p:spPr>
      </p:pic>
      <p:sp>
        <p:nvSpPr>
          <p:cNvPr id="2" name="Title 1">
            <a:extLst>
              <a:ext uri="{FF2B5EF4-FFF2-40B4-BE49-F238E27FC236}">
                <a16:creationId xmlns:a16="http://schemas.microsoft.com/office/drawing/2014/main" id="{0DD42733-06BE-BA28-D096-AE18B5A4BE5E}"/>
              </a:ext>
            </a:extLst>
          </p:cNvPr>
          <p:cNvSpPr>
            <a:spLocks noGrp="1"/>
          </p:cNvSpPr>
          <p:nvPr>
            <p:ph type="title"/>
          </p:nvPr>
        </p:nvSpPr>
        <p:spPr/>
        <p:txBody>
          <a:bodyPr/>
          <a:lstStyle/>
          <a:p>
            <a:r>
              <a:rPr lang="en-US" dirty="0"/>
              <a:t>6G aspects</a:t>
            </a:r>
          </a:p>
        </p:txBody>
      </p:sp>
      <p:sp>
        <p:nvSpPr>
          <p:cNvPr id="3" name="Content Placeholder 2">
            <a:extLst>
              <a:ext uri="{FF2B5EF4-FFF2-40B4-BE49-F238E27FC236}">
                <a16:creationId xmlns:a16="http://schemas.microsoft.com/office/drawing/2014/main" id="{C006CB51-C0B7-EF0E-AA4A-1A25092AB62A}"/>
              </a:ext>
            </a:extLst>
          </p:cNvPr>
          <p:cNvSpPr>
            <a:spLocks noGrp="1"/>
          </p:cNvSpPr>
          <p:nvPr>
            <p:ph idx="1"/>
          </p:nvPr>
        </p:nvSpPr>
        <p:spPr>
          <a:xfrm>
            <a:off x="289560" y="1868655"/>
            <a:ext cx="3475616" cy="594846"/>
          </a:xfrm>
        </p:spPr>
        <p:txBody>
          <a:bodyPr/>
          <a:lstStyle/>
          <a:p>
            <a:r>
              <a:rPr lang="en-US" sz="2000" b="1" dirty="0"/>
              <a:t>SA endorsed in </a:t>
            </a:r>
            <a:r>
              <a:rPr lang="en-US" sz="1800" b="1" i="0" u="sng" strike="noStrike" dirty="0">
                <a:solidFill>
                  <a:srgbClr val="0000FF"/>
                </a:solidFill>
                <a:effectLst/>
                <a:latin typeface="Arial" panose="020B0604020202020204" pitchFamily="34" charset="0"/>
                <a:hlinkClick r:id="rId3"/>
              </a:rPr>
              <a:t>SP-231693</a:t>
            </a:r>
            <a:r>
              <a:rPr lang="en-US" sz="1050" dirty="0"/>
              <a:t> </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altLang="zh-CN" sz="1600" dirty="0"/>
          </a:p>
          <a:p>
            <a:pPr marL="0" indent="0">
              <a:buNone/>
            </a:pPr>
            <a:endParaRPr lang="en-US" dirty="0"/>
          </a:p>
        </p:txBody>
      </p:sp>
    </p:spTree>
    <p:extLst>
      <p:ext uri="{BB962C8B-B14F-4D97-AF65-F5344CB8AC3E}">
        <p14:creationId xmlns:p14="http://schemas.microsoft.com/office/powerpoint/2010/main" val="3583169605"/>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sv-SE" dirty="0"/>
              <a:t>SA4 calendar - 2024</a:t>
            </a:r>
          </a:p>
        </p:txBody>
      </p:sp>
      <p:sp>
        <p:nvSpPr>
          <p:cNvPr id="7" name="Content Placeholder 6">
            <a:extLst>
              <a:ext uri="{FF2B5EF4-FFF2-40B4-BE49-F238E27FC236}">
                <a16:creationId xmlns:a16="http://schemas.microsoft.com/office/drawing/2014/main" id="{25565F96-112B-4BE6-9572-C65D6BF76F7C}"/>
              </a:ext>
            </a:extLst>
          </p:cNvPr>
          <p:cNvSpPr>
            <a:spLocks noGrp="1"/>
          </p:cNvSpPr>
          <p:nvPr>
            <p:ph idx="1"/>
          </p:nvPr>
        </p:nvSpPr>
        <p:spPr/>
        <p:txBody>
          <a:bodyPr/>
          <a:lstStyle/>
          <a:p>
            <a:pPr marL="0" indent="0">
              <a:buNone/>
            </a:pPr>
            <a:endParaRPr lang="fr-FR" dirty="0"/>
          </a:p>
          <a:p>
            <a:endParaRPr lang="en-US" dirty="0"/>
          </a:p>
        </p:txBody>
      </p:sp>
      <p:graphicFrame>
        <p:nvGraphicFramePr>
          <p:cNvPr id="2" name="Table 1">
            <a:extLst>
              <a:ext uri="{FF2B5EF4-FFF2-40B4-BE49-F238E27FC236}">
                <a16:creationId xmlns:a16="http://schemas.microsoft.com/office/drawing/2014/main" id="{5F98E0A2-4949-9E60-57DF-7BAD9F798DD7}"/>
              </a:ext>
            </a:extLst>
          </p:cNvPr>
          <p:cNvGraphicFramePr>
            <a:graphicFrameLocks noGrp="1"/>
          </p:cNvGraphicFramePr>
          <p:nvPr>
            <p:extLst>
              <p:ext uri="{D42A27DB-BD31-4B8C-83A1-F6EECF244321}">
                <p14:modId xmlns:p14="http://schemas.microsoft.com/office/powerpoint/2010/main" val="1769392735"/>
              </p:ext>
            </p:extLst>
          </p:nvPr>
        </p:nvGraphicFramePr>
        <p:xfrm>
          <a:off x="2111398" y="1767719"/>
          <a:ext cx="7559675" cy="4313073"/>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49541">
                <a:tc>
                  <a:txBody>
                    <a:bodyPr/>
                    <a:lstStyle/>
                    <a:p>
                      <a:pPr marL="36000">
                        <a:lnSpc>
                          <a:spcPct val="90000"/>
                        </a:lnSpc>
                      </a:pPr>
                      <a:r>
                        <a:rPr lang="fi-FI" sz="1400" dirty="0"/>
                        <a:t>Meetings in 2024</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SA4#127</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29 January - 2 February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ETSI, Venue: Sophia-Antipolis, France</a:t>
                      </a:r>
                    </a:p>
                  </a:txBody>
                  <a:tcPr marL="91429" marR="91429" marT="45667" marB="45667" anchor="ctr"/>
                </a:tc>
                <a:extLst>
                  <a:ext uri="{0D108BD9-81ED-4DB2-BD59-A6C34878D82A}">
                    <a16:rowId xmlns:a16="http://schemas.microsoft.com/office/drawing/2014/main" val="10002"/>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SA4#127bis-e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8-12 April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SA4#128</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20-24 May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TTA, Venue: </a:t>
                      </a:r>
                      <a:r>
                        <a:rPr lang="en-US" sz="1400" b="0" u="none" dirty="0" err="1">
                          <a:solidFill>
                            <a:schemeClr val="tx1"/>
                          </a:solidFill>
                          <a:latin typeface="+mn-lt"/>
                          <a:cs typeface="Arial" panose="020B0604020202020204" pitchFamily="34" charset="0"/>
                        </a:rPr>
                        <a:t>Jeju</a:t>
                      </a:r>
                      <a:r>
                        <a:rPr lang="en-US" sz="1400" b="0" u="none" dirty="0">
                          <a:solidFill>
                            <a:schemeClr val="tx1"/>
                          </a:solidFill>
                          <a:latin typeface="+mn-lt"/>
                          <a:cs typeface="Arial" panose="020B0604020202020204" pitchFamily="34" charset="0"/>
                        </a:rPr>
                        <a:t>, South Korea</a:t>
                      </a:r>
                    </a:p>
                  </a:txBody>
                  <a:tcPr marL="91429" marR="91429" marT="45667" marB="45667" anchor="ctr"/>
                </a:tc>
                <a:extLst>
                  <a:ext uri="{0D108BD9-81ED-4DB2-BD59-A6C34878D82A}">
                    <a16:rowId xmlns:a16="http://schemas.microsoft.com/office/drawing/2014/main" val="10004"/>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SA4#129-e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19-23 August 2024</a:t>
                      </a:r>
                    </a:p>
                    <a:p>
                      <a:pPr marL="0" marR="0" indent="0">
                        <a:spcBef>
                          <a:spcPts val="0"/>
                        </a:spcBef>
                        <a:spcAft>
                          <a:spcPts val="0"/>
                        </a:spcAft>
                        <a:buFontTx/>
                        <a:buNone/>
                      </a:pPr>
                      <a:r>
                        <a:rPr lang="en-US" sz="1400" u="none" dirty="0">
                          <a:solidFill>
                            <a:schemeClr val="tx1"/>
                          </a:solidFill>
                          <a:effectLst/>
                          <a:latin typeface="+mn-lt"/>
                          <a:ea typeface="Calibri" panose="020F0502020204030204" pitchFamily="34" charset="0"/>
                          <a:cs typeface="Arial" panose="020B0604020202020204" pitchFamily="34" charset="0"/>
                        </a:rPr>
                        <a:t>Note: agreement to have NO SA4 meetings in August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SA4#130</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18-22 November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Orlando, Florida, USA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1423458044"/>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sv-SE" dirty="0"/>
              <a:t>SA4 calendar - 2025</a:t>
            </a:r>
          </a:p>
        </p:txBody>
      </p:sp>
      <p:sp>
        <p:nvSpPr>
          <p:cNvPr id="7" name="Content Placeholder 6">
            <a:extLst>
              <a:ext uri="{FF2B5EF4-FFF2-40B4-BE49-F238E27FC236}">
                <a16:creationId xmlns:a16="http://schemas.microsoft.com/office/drawing/2014/main" id="{25565F96-112B-4BE6-9572-C65D6BF76F7C}"/>
              </a:ext>
            </a:extLst>
          </p:cNvPr>
          <p:cNvSpPr>
            <a:spLocks noGrp="1"/>
          </p:cNvSpPr>
          <p:nvPr>
            <p:ph idx="1"/>
          </p:nvPr>
        </p:nvSpPr>
        <p:spPr/>
        <p:txBody>
          <a:bodyPr/>
          <a:lstStyle/>
          <a:p>
            <a:pPr marL="0" indent="0">
              <a:buNone/>
            </a:pPr>
            <a:endParaRPr lang="fr-FR" dirty="0"/>
          </a:p>
          <a:p>
            <a:endParaRPr lang="en-US" dirty="0"/>
          </a:p>
        </p:txBody>
      </p:sp>
      <p:graphicFrame>
        <p:nvGraphicFramePr>
          <p:cNvPr id="5" name="Table 4">
            <a:extLst>
              <a:ext uri="{FF2B5EF4-FFF2-40B4-BE49-F238E27FC236}">
                <a16:creationId xmlns:a16="http://schemas.microsoft.com/office/drawing/2014/main" id="{6274E839-F541-CD38-AD71-8B52F5EC6A47}"/>
              </a:ext>
            </a:extLst>
          </p:cNvPr>
          <p:cNvGraphicFramePr>
            <a:graphicFrameLocks noGrp="1"/>
          </p:cNvGraphicFramePr>
          <p:nvPr>
            <p:extLst>
              <p:ext uri="{D42A27DB-BD31-4B8C-83A1-F6EECF244321}">
                <p14:modId xmlns:p14="http://schemas.microsoft.com/office/powerpoint/2010/main" val="2862420150"/>
              </p:ext>
            </p:extLst>
          </p:nvPr>
        </p:nvGraphicFramePr>
        <p:xfrm>
          <a:off x="1989666" y="1824346"/>
          <a:ext cx="7559675" cy="4352617"/>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49541">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SA4#131</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17-21 Feb.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EBU, Venue: Geneva, Switzerland</a:t>
                      </a:r>
                    </a:p>
                  </a:txBody>
                  <a:tcPr marL="91429" marR="91429" marT="45667" marB="45667" anchor="ctr"/>
                </a:tc>
                <a:extLst>
                  <a:ext uri="{0D108BD9-81ED-4DB2-BD59-A6C34878D82A}">
                    <a16:rowId xmlns:a16="http://schemas.microsoft.com/office/drawing/2014/main" val="10002"/>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SA4#131e-bis </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7-11 Apr. 2025</a:t>
                      </a:r>
                    </a:p>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Note: dates TBC depending on MPEG#150 exact dates.</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SA4#132</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19-23 May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Japan</a:t>
                      </a:r>
                    </a:p>
                  </a:txBody>
                  <a:tcPr marL="91429" marR="91429" marT="45667" marB="45667" anchor="ctr"/>
                </a:tc>
                <a:extLst>
                  <a:ext uri="{0D108BD9-81ED-4DB2-BD59-A6C34878D82A}">
                    <a16:rowId xmlns:a16="http://schemas.microsoft.com/office/drawing/2014/main" val="10004"/>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SA4#133e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21-25 Jul. 2025</a:t>
                      </a:r>
                    </a:p>
                    <a:p>
                      <a:pPr marL="0" marR="0" indent="0">
                        <a:spcBef>
                          <a:spcPts val="0"/>
                        </a:spcBef>
                        <a:spcAft>
                          <a:spcPts val="0"/>
                        </a:spcAft>
                        <a:buFontTx/>
                        <a:buNone/>
                      </a:pPr>
                      <a:r>
                        <a:rPr lang="en-US" sz="1400" u="none" dirty="0">
                          <a:solidFill>
                            <a:schemeClr val="tx1"/>
                          </a:solidFill>
                          <a:effectLst/>
                          <a:latin typeface="+mn-lt"/>
                          <a:ea typeface="Calibri" panose="020F0502020204030204" pitchFamily="34" charset="0"/>
                          <a:cs typeface="Arial" panose="020B0604020202020204" pitchFamily="34" charset="0"/>
                        </a:rPr>
                        <a:t>Note: agreement to have NO SA4 meetings in August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SA4#134</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17-21 Nov.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North-America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602755818"/>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340D4E7C-4D81-903A-CDFA-42DBBB74B229}"/>
              </a:ext>
            </a:extLst>
          </p:cNvPr>
          <p:cNvCxnSpPr>
            <a:cxnSpLocks/>
          </p:cNvCxnSpPr>
          <p:nvPr/>
        </p:nvCxnSpPr>
        <p:spPr bwMode="auto">
          <a:xfrm>
            <a:off x="5632451" y="1111251"/>
            <a:ext cx="3369733" cy="0"/>
          </a:xfrm>
          <a:prstGeom prst="line">
            <a:avLst/>
          </a:prstGeom>
          <a:ln>
            <a:solidFill>
              <a:schemeClr val="accent4">
                <a:lumMod val="60000"/>
                <a:lumOff val="4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2" name="Straight Connector 11">
            <a:extLst>
              <a:ext uri="{FF2B5EF4-FFF2-40B4-BE49-F238E27FC236}">
                <a16:creationId xmlns:a16="http://schemas.microsoft.com/office/drawing/2014/main" id="{00B0A437-1C64-4FDC-4813-D0902AAC37DE}"/>
              </a:ext>
            </a:extLst>
          </p:cNvPr>
          <p:cNvCxnSpPr>
            <a:cxnSpLocks/>
          </p:cNvCxnSpPr>
          <p:nvPr/>
        </p:nvCxnSpPr>
        <p:spPr bwMode="auto">
          <a:xfrm>
            <a:off x="9224433" y="1111251"/>
            <a:ext cx="2889251" cy="0"/>
          </a:xfrm>
          <a:prstGeom prst="line">
            <a:avLst/>
          </a:prstGeom>
          <a:ln>
            <a:solidFill>
              <a:schemeClr val="accent4">
                <a:lumMod val="60000"/>
                <a:lumOff val="4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7" name="Straight Connector 6">
            <a:extLst>
              <a:ext uri="{FF2B5EF4-FFF2-40B4-BE49-F238E27FC236}">
                <a16:creationId xmlns:a16="http://schemas.microsoft.com/office/drawing/2014/main" id="{ED40BB10-6F3B-E9E0-B87B-F5676B1B145C}"/>
              </a:ext>
            </a:extLst>
          </p:cNvPr>
          <p:cNvCxnSpPr>
            <a:cxnSpLocks/>
          </p:cNvCxnSpPr>
          <p:nvPr/>
        </p:nvCxnSpPr>
        <p:spPr bwMode="auto">
          <a:xfrm>
            <a:off x="1911351" y="1111251"/>
            <a:ext cx="3602567" cy="0"/>
          </a:xfrm>
          <a:prstGeom prst="line">
            <a:avLst/>
          </a:prstGeom>
          <a:ln>
            <a:solidFill>
              <a:schemeClr val="accent4">
                <a:lumMod val="60000"/>
                <a:lumOff val="4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66" name="Straight Connector 114">
            <a:extLst>
              <a:ext uri="{FF2B5EF4-FFF2-40B4-BE49-F238E27FC236}">
                <a16:creationId xmlns:a16="http://schemas.microsoft.com/office/drawing/2014/main" id="{4D8200D1-6850-DD9D-719E-25D86B99469A}"/>
              </a:ext>
            </a:extLst>
          </p:cNvPr>
          <p:cNvCxnSpPr>
            <a:cxnSpLocks noChangeShapeType="1"/>
          </p:cNvCxnSpPr>
          <p:nvPr/>
        </p:nvCxnSpPr>
        <p:spPr bwMode="auto">
          <a:xfrm>
            <a:off x="9139767" y="2044701"/>
            <a:ext cx="0" cy="4485217"/>
          </a:xfrm>
          <a:prstGeom prst="line">
            <a:avLst/>
          </a:prstGeom>
          <a:noFill/>
          <a:ln w="28575" algn="ctr">
            <a:solidFill>
              <a:schemeClr val="accent4">
                <a:lumMod val="60000"/>
                <a:lumOff val="40000"/>
              </a:schemeClr>
            </a:solidFill>
            <a:round/>
            <a:headEnd/>
            <a:tailEnd/>
          </a:ln>
        </p:spPr>
      </p:cxnSp>
      <p:cxnSp>
        <p:nvCxnSpPr>
          <p:cNvPr id="9273" name="Straight Connector 114">
            <a:extLst>
              <a:ext uri="{FF2B5EF4-FFF2-40B4-BE49-F238E27FC236}">
                <a16:creationId xmlns:a16="http://schemas.microsoft.com/office/drawing/2014/main" id="{B4BE6475-8D0C-DAC9-CA70-053AE0124741}"/>
              </a:ext>
            </a:extLst>
          </p:cNvPr>
          <p:cNvCxnSpPr>
            <a:cxnSpLocks noChangeShapeType="1"/>
          </p:cNvCxnSpPr>
          <p:nvPr/>
        </p:nvCxnSpPr>
        <p:spPr bwMode="auto">
          <a:xfrm>
            <a:off x="5513917" y="1991784"/>
            <a:ext cx="0" cy="4538133"/>
          </a:xfrm>
          <a:prstGeom prst="line">
            <a:avLst/>
          </a:prstGeom>
          <a:noFill/>
          <a:ln w="28575" algn="ctr">
            <a:solidFill>
              <a:schemeClr val="accent4">
                <a:lumMod val="60000"/>
                <a:lumOff val="40000"/>
              </a:schemeClr>
            </a:solidFill>
            <a:round/>
            <a:headEnd/>
            <a:tailEnd/>
          </a:ln>
        </p:spPr>
      </p:cxnSp>
      <p:cxnSp>
        <p:nvCxnSpPr>
          <p:cNvPr id="9298" name="Straight Connector 114">
            <a:extLst>
              <a:ext uri="{FF2B5EF4-FFF2-40B4-BE49-F238E27FC236}">
                <a16:creationId xmlns:a16="http://schemas.microsoft.com/office/drawing/2014/main" id="{CCE94862-C424-1D0A-41B0-6573586CA40C}"/>
              </a:ext>
            </a:extLst>
          </p:cNvPr>
          <p:cNvCxnSpPr>
            <a:cxnSpLocks noChangeShapeType="1"/>
          </p:cNvCxnSpPr>
          <p:nvPr/>
        </p:nvCxnSpPr>
        <p:spPr bwMode="auto">
          <a:xfrm flipH="1">
            <a:off x="1860551" y="1993901"/>
            <a:ext cx="14816" cy="4536017"/>
          </a:xfrm>
          <a:prstGeom prst="line">
            <a:avLst/>
          </a:prstGeom>
          <a:noFill/>
          <a:ln w="28575" algn="ctr">
            <a:solidFill>
              <a:schemeClr val="accent4">
                <a:lumMod val="60000"/>
                <a:lumOff val="40000"/>
              </a:schemeClr>
            </a:solidFill>
            <a:round/>
            <a:headEnd/>
            <a:tailEnd/>
          </a:ln>
        </p:spPr>
      </p:cxnSp>
      <p:cxnSp>
        <p:nvCxnSpPr>
          <p:cNvPr id="9263" name="Straight Connector 115">
            <a:extLst>
              <a:ext uri="{FF2B5EF4-FFF2-40B4-BE49-F238E27FC236}">
                <a16:creationId xmlns:a16="http://schemas.microsoft.com/office/drawing/2014/main" id="{EB9BE8DD-E2F1-D205-C293-8147F7636BB4}"/>
              </a:ext>
            </a:extLst>
          </p:cNvPr>
          <p:cNvCxnSpPr>
            <a:cxnSpLocks noChangeShapeType="1"/>
          </p:cNvCxnSpPr>
          <p:nvPr/>
        </p:nvCxnSpPr>
        <p:spPr bwMode="auto">
          <a:xfrm>
            <a:off x="2772833" y="2044701"/>
            <a:ext cx="0" cy="4485217"/>
          </a:xfrm>
          <a:prstGeom prst="line">
            <a:avLst/>
          </a:prstGeom>
          <a:noFill/>
          <a:ln w="9525" algn="ctr">
            <a:solidFill>
              <a:schemeClr val="accent4">
                <a:lumMod val="60000"/>
                <a:lumOff val="40000"/>
              </a:schemeClr>
            </a:solidFill>
            <a:prstDash val="dash"/>
            <a:round/>
            <a:headEnd/>
            <a:tailEnd/>
          </a:ln>
        </p:spPr>
      </p:cxnSp>
      <p:cxnSp>
        <p:nvCxnSpPr>
          <p:cNvPr id="9264" name="Straight Connector 114">
            <a:extLst>
              <a:ext uri="{FF2B5EF4-FFF2-40B4-BE49-F238E27FC236}">
                <a16:creationId xmlns:a16="http://schemas.microsoft.com/office/drawing/2014/main" id="{20AF163A-1FCC-1AED-36EE-6258B9EBF50D}"/>
              </a:ext>
            </a:extLst>
          </p:cNvPr>
          <p:cNvCxnSpPr>
            <a:cxnSpLocks noChangeShapeType="1"/>
          </p:cNvCxnSpPr>
          <p:nvPr/>
        </p:nvCxnSpPr>
        <p:spPr bwMode="auto">
          <a:xfrm>
            <a:off x="11554884" y="2048933"/>
            <a:ext cx="0" cy="4480984"/>
          </a:xfrm>
          <a:prstGeom prst="line">
            <a:avLst/>
          </a:prstGeom>
          <a:noFill/>
          <a:ln w="9525" algn="ctr">
            <a:solidFill>
              <a:schemeClr val="accent4">
                <a:lumMod val="60000"/>
                <a:lumOff val="40000"/>
              </a:schemeClr>
            </a:solidFill>
            <a:prstDash val="dash"/>
            <a:round/>
            <a:headEnd/>
            <a:tailEnd/>
          </a:ln>
        </p:spPr>
      </p:cxnSp>
      <p:cxnSp>
        <p:nvCxnSpPr>
          <p:cNvPr id="9265" name="Straight Connector 114">
            <a:extLst>
              <a:ext uri="{FF2B5EF4-FFF2-40B4-BE49-F238E27FC236}">
                <a16:creationId xmlns:a16="http://schemas.microsoft.com/office/drawing/2014/main" id="{2171E29B-09AC-9A81-7FCE-B0FD26047E19}"/>
              </a:ext>
            </a:extLst>
          </p:cNvPr>
          <p:cNvCxnSpPr>
            <a:cxnSpLocks noChangeShapeType="1"/>
          </p:cNvCxnSpPr>
          <p:nvPr/>
        </p:nvCxnSpPr>
        <p:spPr bwMode="auto">
          <a:xfrm>
            <a:off x="1051984" y="2044701"/>
            <a:ext cx="0" cy="4485217"/>
          </a:xfrm>
          <a:prstGeom prst="line">
            <a:avLst/>
          </a:prstGeom>
          <a:noFill/>
          <a:ln w="9525" algn="ctr">
            <a:solidFill>
              <a:schemeClr val="accent4">
                <a:lumMod val="60000"/>
                <a:lumOff val="40000"/>
              </a:schemeClr>
            </a:solidFill>
            <a:prstDash val="dash"/>
            <a:round/>
            <a:headEnd/>
            <a:tailEnd/>
          </a:ln>
        </p:spPr>
      </p:cxnSp>
      <p:cxnSp>
        <p:nvCxnSpPr>
          <p:cNvPr id="9267" name="Straight Connector 114">
            <a:extLst>
              <a:ext uri="{FF2B5EF4-FFF2-40B4-BE49-F238E27FC236}">
                <a16:creationId xmlns:a16="http://schemas.microsoft.com/office/drawing/2014/main" id="{D85AECA9-9F82-6A81-776B-9DE66D790CAC}"/>
              </a:ext>
            </a:extLst>
          </p:cNvPr>
          <p:cNvCxnSpPr>
            <a:cxnSpLocks noChangeShapeType="1"/>
          </p:cNvCxnSpPr>
          <p:nvPr/>
        </p:nvCxnSpPr>
        <p:spPr bwMode="auto">
          <a:xfrm>
            <a:off x="9910233" y="2044701"/>
            <a:ext cx="0" cy="4485217"/>
          </a:xfrm>
          <a:prstGeom prst="line">
            <a:avLst/>
          </a:prstGeom>
          <a:noFill/>
          <a:ln w="9525" algn="ctr">
            <a:solidFill>
              <a:schemeClr val="accent4">
                <a:lumMod val="60000"/>
                <a:lumOff val="40000"/>
              </a:schemeClr>
            </a:solidFill>
            <a:prstDash val="dash"/>
            <a:round/>
            <a:headEnd/>
            <a:tailEnd/>
          </a:ln>
        </p:spPr>
      </p:cxnSp>
      <p:cxnSp>
        <p:nvCxnSpPr>
          <p:cNvPr id="9268" name="Straight Connector 114">
            <a:extLst>
              <a:ext uri="{FF2B5EF4-FFF2-40B4-BE49-F238E27FC236}">
                <a16:creationId xmlns:a16="http://schemas.microsoft.com/office/drawing/2014/main" id="{B245F07D-7B0A-6219-2F14-A2B38EB29259}"/>
              </a:ext>
            </a:extLst>
          </p:cNvPr>
          <p:cNvCxnSpPr>
            <a:cxnSpLocks noChangeShapeType="1"/>
          </p:cNvCxnSpPr>
          <p:nvPr/>
        </p:nvCxnSpPr>
        <p:spPr bwMode="auto">
          <a:xfrm>
            <a:off x="8252884" y="2044701"/>
            <a:ext cx="0" cy="4485217"/>
          </a:xfrm>
          <a:prstGeom prst="line">
            <a:avLst/>
          </a:prstGeom>
          <a:noFill/>
          <a:ln w="9525" algn="ctr">
            <a:solidFill>
              <a:schemeClr val="accent4">
                <a:lumMod val="60000"/>
                <a:lumOff val="40000"/>
              </a:schemeClr>
            </a:solidFill>
            <a:prstDash val="dash"/>
            <a:round/>
            <a:headEnd/>
            <a:tailEnd/>
          </a:ln>
        </p:spPr>
      </p:cxnSp>
      <p:cxnSp>
        <p:nvCxnSpPr>
          <p:cNvPr id="9269" name="Straight Connector 114">
            <a:extLst>
              <a:ext uri="{FF2B5EF4-FFF2-40B4-BE49-F238E27FC236}">
                <a16:creationId xmlns:a16="http://schemas.microsoft.com/office/drawing/2014/main" id="{7FBC7B3E-076A-E9D9-8E5A-57F50FD12B9D}"/>
              </a:ext>
            </a:extLst>
          </p:cNvPr>
          <p:cNvCxnSpPr>
            <a:cxnSpLocks noChangeShapeType="1"/>
          </p:cNvCxnSpPr>
          <p:nvPr/>
        </p:nvCxnSpPr>
        <p:spPr bwMode="auto">
          <a:xfrm>
            <a:off x="6396567" y="2044701"/>
            <a:ext cx="0" cy="4485217"/>
          </a:xfrm>
          <a:prstGeom prst="line">
            <a:avLst/>
          </a:prstGeom>
          <a:noFill/>
          <a:ln w="9525" algn="ctr">
            <a:solidFill>
              <a:schemeClr val="accent4">
                <a:lumMod val="60000"/>
                <a:lumOff val="40000"/>
              </a:schemeClr>
            </a:solidFill>
            <a:prstDash val="dash"/>
            <a:round/>
            <a:headEnd/>
            <a:tailEnd/>
          </a:ln>
        </p:spPr>
      </p:cxnSp>
      <p:cxnSp>
        <p:nvCxnSpPr>
          <p:cNvPr id="9271" name="Straight Connector 114">
            <a:extLst>
              <a:ext uri="{FF2B5EF4-FFF2-40B4-BE49-F238E27FC236}">
                <a16:creationId xmlns:a16="http://schemas.microsoft.com/office/drawing/2014/main" id="{F9D87B2F-43AF-612E-255C-25E02396CBF2}"/>
              </a:ext>
            </a:extLst>
          </p:cNvPr>
          <p:cNvCxnSpPr>
            <a:cxnSpLocks noChangeShapeType="1"/>
          </p:cNvCxnSpPr>
          <p:nvPr/>
        </p:nvCxnSpPr>
        <p:spPr bwMode="auto">
          <a:xfrm>
            <a:off x="4720167" y="2044701"/>
            <a:ext cx="0" cy="4485217"/>
          </a:xfrm>
          <a:prstGeom prst="line">
            <a:avLst/>
          </a:prstGeom>
          <a:noFill/>
          <a:ln w="9525" algn="ctr">
            <a:solidFill>
              <a:schemeClr val="accent4">
                <a:lumMod val="60000"/>
                <a:lumOff val="40000"/>
              </a:schemeClr>
            </a:solidFill>
            <a:prstDash val="dash"/>
            <a:round/>
            <a:headEnd/>
            <a:tailEnd/>
          </a:ln>
        </p:spPr>
      </p:cxnSp>
      <p:cxnSp>
        <p:nvCxnSpPr>
          <p:cNvPr id="9272" name="Straight Connector 114">
            <a:extLst>
              <a:ext uri="{FF2B5EF4-FFF2-40B4-BE49-F238E27FC236}">
                <a16:creationId xmlns:a16="http://schemas.microsoft.com/office/drawing/2014/main" id="{92A3258C-0915-2E9F-2F46-E55C6953FEF3}"/>
              </a:ext>
            </a:extLst>
          </p:cNvPr>
          <p:cNvCxnSpPr>
            <a:cxnSpLocks noChangeShapeType="1"/>
          </p:cNvCxnSpPr>
          <p:nvPr/>
        </p:nvCxnSpPr>
        <p:spPr bwMode="auto">
          <a:xfrm>
            <a:off x="3699933" y="2044701"/>
            <a:ext cx="0" cy="4485217"/>
          </a:xfrm>
          <a:prstGeom prst="line">
            <a:avLst/>
          </a:prstGeom>
          <a:noFill/>
          <a:ln w="9525" algn="ctr">
            <a:solidFill>
              <a:schemeClr val="accent4">
                <a:lumMod val="60000"/>
                <a:lumOff val="40000"/>
              </a:schemeClr>
            </a:solidFill>
            <a:prstDash val="dash"/>
            <a:round/>
            <a:headEnd/>
            <a:tailEnd/>
          </a:ln>
        </p:spPr>
      </p:cxnSp>
      <p:cxnSp>
        <p:nvCxnSpPr>
          <p:cNvPr id="9279" name="Straight Connector 114">
            <a:extLst>
              <a:ext uri="{FF2B5EF4-FFF2-40B4-BE49-F238E27FC236}">
                <a16:creationId xmlns:a16="http://schemas.microsoft.com/office/drawing/2014/main" id="{73B4169F-C4E1-3C6A-C1E8-A9D3E06A483B}"/>
              </a:ext>
            </a:extLst>
          </p:cNvPr>
          <p:cNvCxnSpPr>
            <a:cxnSpLocks noChangeShapeType="1"/>
          </p:cNvCxnSpPr>
          <p:nvPr/>
        </p:nvCxnSpPr>
        <p:spPr bwMode="auto">
          <a:xfrm>
            <a:off x="10621434" y="2048934"/>
            <a:ext cx="27517" cy="4440767"/>
          </a:xfrm>
          <a:prstGeom prst="line">
            <a:avLst/>
          </a:prstGeom>
          <a:noFill/>
          <a:ln w="9525" algn="ctr">
            <a:solidFill>
              <a:schemeClr val="accent4">
                <a:lumMod val="60000"/>
                <a:lumOff val="40000"/>
              </a:schemeClr>
            </a:solidFill>
            <a:prstDash val="dash"/>
            <a:round/>
            <a:headEnd/>
            <a:tailEnd/>
          </a:ln>
        </p:spPr>
      </p:cxnSp>
      <p:cxnSp>
        <p:nvCxnSpPr>
          <p:cNvPr id="20" name="Straight Connector 19">
            <a:extLst>
              <a:ext uri="{FF2B5EF4-FFF2-40B4-BE49-F238E27FC236}">
                <a16:creationId xmlns:a16="http://schemas.microsoft.com/office/drawing/2014/main" id="{3E61965D-8E33-DCA5-729C-2C9A35DEC41F}"/>
              </a:ext>
            </a:extLst>
          </p:cNvPr>
          <p:cNvCxnSpPr>
            <a:cxnSpLocks/>
          </p:cNvCxnSpPr>
          <p:nvPr/>
        </p:nvCxnSpPr>
        <p:spPr bwMode="auto">
          <a:xfrm>
            <a:off x="133351" y="1111251"/>
            <a:ext cx="1612900" cy="0"/>
          </a:xfrm>
          <a:prstGeom prst="line">
            <a:avLst/>
          </a:prstGeom>
          <a:ln>
            <a:solidFill>
              <a:schemeClr val="accent4">
                <a:lumMod val="60000"/>
                <a:lumOff val="4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10" name="Title 1">
            <a:extLst>
              <a:ext uri="{FF2B5EF4-FFF2-40B4-BE49-F238E27FC236}">
                <a16:creationId xmlns:a16="http://schemas.microsoft.com/office/drawing/2014/main" id="{729E710D-DACC-EC9F-B251-BBD6FEF1753D}"/>
              </a:ext>
            </a:extLst>
          </p:cNvPr>
          <p:cNvSpPr txBox="1">
            <a:spLocks/>
          </p:cNvSpPr>
          <p:nvPr/>
        </p:nvSpPr>
        <p:spPr bwMode="auto">
          <a:xfrm>
            <a:off x="535711" y="13192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 </a:t>
            </a:r>
            <a:r>
              <a:rPr lang="en-GB" sz="3200" kern="0">
                <a:latin typeface="Montserrat" panose="00000500000000000000" pitchFamily="50" charset="0"/>
                <a:ea typeface="ＭＳ Ｐゴシック" charset="0"/>
                <a:cs typeface="ＭＳ Ｐゴシック" charset="0"/>
              </a:rPr>
              <a:t>18 timeline</a:t>
            </a:r>
            <a:endParaRPr lang="en-US" sz="2667" kern="0" dirty="0">
              <a:latin typeface="Montserrat" panose="00000500000000000000" pitchFamily="50" charset="0"/>
              <a:ea typeface="ＭＳ Ｐゴシック" charset="0"/>
              <a:cs typeface="ＭＳ Ｐゴシック" charset="0"/>
            </a:endParaRPr>
          </a:p>
        </p:txBody>
      </p:sp>
      <p:sp>
        <p:nvSpPr>
          <p:cNvPr id="11283" name="TextBox 86">
            <a:extLst>
              <a:ext uri="{FF2B5EF4-FFF2-40B4-BE49-F238E27FC236}">
                <a16:creationId xmlns:a16="http://schemas.microsoft.com/office/drawing/2014/main" id="{A90F1950-A434-BB69-7374-566DD9C9BF61}"/>
              </a:ext>
            </a:extLst>
          </p:cNvPr>
          <p:cNvSpPr txBox="1">
            <a:spLocks noChangeArrowheads="1"/>
          </p:cNvSpPr>
          <p:nvPr/>
        </p:nvSpPr>
        <p:spPr bwMode="auto">
          <a:xfrm>
            <a:off x="799515" y="1341967"/>
            <a:ext cx="52610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#93-e</a:t>
            </a:r>
          </a:p>
        </p:txBody>
      </p:sp>
      <p:sp>
        <p:nvSpPr>
          <p:cNvPr id="75" name="Chevron 60">
            <a:extLst>
              <a:ext uri="{FF2B5EF4-FFF2-40B4-BE49-F238E27FC236}">
                <a16:creationId xmlns:a16="http://schemas.microsoft.com/office/drawing/2014/main" id="{96153FBA-BF5D-BB87-F98F-139BFDE1F35E}"/>
              </a:ext>
            </a:extLst>
          </p:cNvPr>
          <p:cNvSpPr/>
          <p:nvPr/>
        </p:nvSpPr>
        <p:spPr bwMode="auto">
          <a:xfrm>
            <a:off x="101600" y="2243667"/>
            <a:ext cx="178646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Stage 1   100%</a:t>
            </a:r>
          </a:p>
        </p:txBody>
      </p:sp>
      <p:sp>
        <p:nvSpPr>
          <p:cNvPr id="11285" name="Chevron 79">
            <a:extLst>
              <a:ext uri="{FF2B5EF4-FFF2-40B4-BE49-F238E27FC236}">
                <a16:creationId xmlns:a16="http://schemas.microsoft.com/office/drawing/2014/main" id="{5B78D942-F65A-9339-6B49-9575D19DEFAC}"/>
              </a:ext>
            </a:extLst>
          </p:cNvPr>
          <p:cNvSpPr>
            <a:spLocks noChangeArrowheads="1"/>
          </p:cNvSpPr>
          <p:nvPr/>
        </p:nvSpPr>
        <p:spPr bwMode="auto">
          <a:xfrm>
            <a:off x="9819218" y="3704168"/>
            <a:ext cx="829733" cy="283633"/>
          </a:xfrm>
          <a:prstGeom prst="chevron">
            <a:avLst>
              <a:gd name="adj" fmla="val 50124"/>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67">
                <a:latin typeface="Montserrat" panose="00000500000000000000" pitchFamily="2" charset="0"/>
                <a:cs typeface="Arial" panose="020B0604020202020204" pitchFamily="34" charset="0"/>
              </a:rPr>
              <a:t>RAN4_Perf </a:t>
            </a:r>
          </a:p>
        </p:txBody>
      </p:sp>
      <p:sp>
        <p:nvSpPr>
          <p:cNvPr id="83" name="Chevron 58">
            <a:extLst>
              <a:ext uri="{FF2B5EF4-FFF2-40B4-BE49-F238E27FC236}">
                <a16:creationId xmlns:a16="http://schemas.microsoft.com/office/drawing/2014/main" id="{A83AE550-C871-692A-6782-DB4E258E903C}"/>
              </a:ext>
            </a:extLst>
          </p:cNvPr>
          <p:cNvSpPr/>
          <p:nvPr/>
        </p:nvSpPr>
        <p:spPr bwMode="auto">
          <a:xfrm>
            <a:off x="4817534" y="4036485"/>
            <a:ext cx="5092700" cy="30056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Stage 3 (CT &amp; SA) </a:t>
            </a:r>
          </a:p>
        </p:txBody>
      </p:sp>
      <p:sp>
        <p:nvSpPr>
          <p:cNvPr id="84" name="Chevron 60">
            <a:extLst>
              <a:ext uri="{FF2B5EF4-FFF2-40B4-BE49-F238E27FC236}">
                <a16:creationId xmlns:a16="http://schemas.microsoft.com/office/drawing/2014/main" id="{F6CA992F-9DDD-0B6D-7D9E-6F606511DF76}"/>
              </a:ext>
            </a:extLst>
          </p:cNvPr>
          <p:cNvSpPr/>
          <p:nvPr/>
        </p:nvSpPr>
        <p:spPr bwMode="auto">
          <a:xfrm>
            <a:off x="2880785" y="3384551"/>
            <a:ext cx="5353049" cy="2772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RAN1</a:t>
            </a:r>
          </a:p>
        </p:txBody>
      </p:sp>
      <p:sp>
        <p:nvSpPr>
          <p:cNvPr id="88" name="Chevron 60">
            <a:extLst>
              <a:ext uri="{FF2B5EF4-FFF2-40B4-BE49-F238E27FC236}">
                <a16:creationId xmlns:a16="http://schemas.microsoft.com/office/drawing/2014/main" id="{B307CFE5-1FCF-271B-2BEF-829A195810A4}"/>
              </a:ext>
            </a:extLst>
          </p:cNvPr>
          <p:cNvSpPr/>
          <p:nvPr/>
        </p:nvSpPr>
        <p:spPr bwMode="auto">
          <a:xfrm>
            <a:off x="1276351" y="3054351"/>
            <a:ext cx="6047316"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2 (SA2, SA6,…) Normative</a:t>
            </a:r>
          </a:p>
        </p:txBody>
      </p:sp>
      <p:sp>
        <p:nvSpPr>
          <p:cNvPr id="11289" name="Chevron 60">
            <a:extLst>
              <a:ext uri="{FF2B5EF4-FFF2-40B4-BE49-F238E27FC236}">
                <a16:creationId xmlns:a16="http://schemas.microsoft.com/office/drawing/2014/main" id="{E020BC49-C25A-E94E-9D03-794B422649B8}"/>
              </a:ext>
            </a:extLst>
          </p:cNvPr>
          <p:cNvSpPr>
            <a:spLocks noChangeArrowheads="1"/>
          </p:cNvSpPr>
          <p:nvPr/>
        </p:nvSpPr>
        <p:spPr bwMode="auto">
          <a:xfrm>
            <a:off x="1570567" y="2616200"/>
            <a:ext cx="1187451" cy="374651"/>
          </a:xfrm>
          <a:prstGeom prst="chevron">
            <a:avLst>
              <a:gd name="adj" fmla="val 50081"/>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800">
                <a:latin typeface="Montserrat" panose="00000500000000000000" pitchFamily="2" charset="0"/>
                <a:cs typeface="Arial" panose="020B0604020202020204" pitchFamily="34" charset="0"/>
              </a:rPr>
              <a:t>RAN4 </a:t>
            </a:r>
          </a:p>
          <a:p>
            <a:pPr algn="ctr"/>
            <a:r>
              <a:rPr lang="fr-FR" altLang="en-US" sz="800">
                <a:latin typeface="Montserrat" panose="00000500000000000000" pitchFamily="2" charset="0"/>
                <a:cs typeface="Arial" panose="020B0604020202020204" pitchFamily="34" charset="0"/>
              </a:rPr>
              <a:t>content def.</a:t>
            </a:r>
          </a:p>
        </p:txBody>
      </p:sp>
      <p:sp>
        <p:nvSpPr>
          <p:cNvPr id="11290" name="TextBox 112">
            <a:extLst>
              <a:ext uri="{FF2B5EF4-FFF2-40B4-BE49-F238E27FC236}">
                <a16:creationId xmlns:a16="http://schemas.microsoft.com/office/drawing/2014/main" id="{C1F67CF8-E9C6-95CB-EC04-F4BA65577699}"/>
              </a:ext>
            </a:extLst>
          </p:cNvPr>
          <p:cNvSpPr txBox="1">
            <a:spLocks noChangeArrowheads="1"/>
          </p:cNvSpPr>
          <p:nvPr/>
        </p:nvSpPr>
        <p:spPr bwMode="auto">
          <a:xfrm>
            <a:off x="9310851" y="2372785"/>
            <a:ext cx="1848583"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a:latin typeface="Montserrat" panose="00000500000000000000" pitchFamily="2" charset="0"/>
              </a:rPr>
              <a:t>Release 18</a:t>
            </a:r>
            <a:endParaRPr lang="en-GB" altLang="en-US" sz="2133" b="1">
              <a:latin typeface="Montserrat" panose="00000500000000000000" pitchFamily="2" charset="0"/>
            </a:endParaRPr>
          </a:p>
        </p:txBody>
      </p:sp>
      <p:sp>
        <p:nvSpPr>
          <p:cNvPr id="9256" name="TextBox 1">
            <a:extLst>
              <a:ext uri="{FF2B5EF4-FFF2-40B4-BE49-F238E27FC236}">
                <a16:creationId xmlns:a16="http://schemas.microsoft.com/office/drawing/2014/main" id="{10590278-4D50-148A-DCC5-E1623E5DBE8A}"/>
              </a:ext>
            </a:extLst>
          </p:cNvPr>
          <p:cNvSpPr txBox="1">
            <a:spLocks noChangeArrowheads="1"/>
          </p:cNvSpPr>
          <p:nvPr/>
        </p:nvSpPr>
        <p:spPr bwMode="auto">
          <a:xfrm>
            <a:off x="93134" y="5901267"/>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
        <p:nvSpPr>
          <p:cNvPr id="11292" name="TextBox 86">
            <a:extLst>
              <a:ext uri="{FF2B5EF4-FFF2-40B4-BE49-F238E27FC236}">
                <a16:creationId xmlns:a16="http://schemas.microsoft.com/office/drawing/2014/main" id="{5787FBD2-3AAF-9647-687D-FB0876DEC7B6}"/>
              </a:ext>
            </a:extLst>
          </p:cNvPr>
          <p:cNvSpPr txBox="1">
            <a:spLocks noChangeArrowheads="1"/>
          </p:cNvSpPr>
          <p:nvPr/>
        </p:nvSpPr>
        <p:spPr bwMode="auto">
          <a:xfrm>
            <a:off x="1567545" y="1341967"/>
            <a:ext cx="537327"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#94-e</a:t>
            </a:r>
            <a:endParaRPr lang="en-GB" altLang="en-US" sz="533">
              <a:latin typeface="Montserrat" panose="00000500000000000000" pitchFamily="2" charset="0"/>
            </a:endParaRPr>
          </a:p>
        </p:txBody>
      </p:sp>
      <p:sp>
        <p:nvSpPr>
          <p:cNvPr id="11293" name="TextBox 86">
            <a:extLst>
              <a:ext uri="{FF2B5EF4-FFF2-40B4-BE49-F238E27FC236}">
                <a16:creationId xmlns:a16="http://schemas.microsoft.com/office/drawing/2014/main" id="{149F2846-02F1-8D8F-59DF-F9846CDAC45F}"/>
              </a:ext>
            </a:extLst>
          </p:cNvPr>
          <p:cNvSpPr txBox="1">
            <a:spLocks noChangeArrowheads="1"/>
          </p:cNvSpPr>
          <p:nvPr/>
        </p:nvSpPr>
        <p:spPr bwMode="auto">
          <a:xfrm>
            <a:off x="2479089" y="1341967"/>
            <a:ext cx="52610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#95-e</a:t>
            </a:r>
            <a:endParaRPr lang="en-GB" altLang="en-US" sz="533">
              <a:latin typeface="Montserrat" panose="00000500000000000000" pitchFamily="2" charset="0"/>
            </a:endParaRPr>
          </a:p>
        </p:txBody>
      </p:sp>
      <p:sp>
        <p:nvSpPr>
          <p:cNvPr id="11294" name="TextBox 86">
            <a:extLst>
              <a:ext uri="{FF2B5EF4-FFF2-40B4-BE49-F238E27FC236}">
                <a16:creationId xmlns:a16="http://schemas.microsoft.com/office/drawing/2014/main" id="{17200712-470C-A811-896D-9E2697CAE72A}"/>
              </a:ext>
            </a:extLst>
          </p:cNvPr>
          <p:cNvSpPr txBox="1">
            <a:spLocks noChangeArrowheads="1"/>
          </p:cNvSpPr>
          <p:nvPr/>
        </p:nvSpPr>
        <p:spPr bwMode="auto">
          <a:xfrm>
            <a:off x="3470506" y="1341967"/>
            <a:ext cx="41229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#96</a:t>
            </a:r>
            <a:endParaRPr lang="en-GB" altLang="en-US" sz="533">
              <a:latin typeface="Montserrat" panose="00000500000000000000" pitchFamily="2" charset="0"/>
            </a:endParaRPr>
          </a:p>
        </p:txBody>
      </p:sp>
      <p:sp>
        <p:nvSpPr>
          <p:cNvPr id="11295" name="TextBox 86">
            <a:extLst>
              <a:ext uri="{FF2B5EF4-FFF2-40B4-BE49-F238E27FC236}">
                <a16:creationId xmlns:a16="http://schemas.microsoft.com/office/drawing/2014/main" id="{EA8A67C4-F654-EE9F-F49D-68DB07932F5E}"/>
              </a:ext>
            </a:extLst>
          </p:cNvPr>
          <p:cNvSpPr txBox="1">
            <a:spLocks noChangeArrowheads="1"/>
          </p:cNvSpPr>
          <p:nvPr/>
        </p:nvSpPr>
        <p:spPr bwMode="auto">
          <a:xfrm>
            <a:off x="4455513" y="1341967"/>
            <a:ext cx="529311"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#97-e</a:t>
            </a:r>
            <a:endParaRPr lang="en-GB" altLang="en-US" sz="533">
              <a:latin typeface="Montserrat" panose="00000500000000000000" pitchFamily="2" charset="0"/>
            </a:endParaRPr>
          </a:p>
        </p:txBody>
      </p:sp>
      <p:sp>
        <p:nvSpPr>
          <p:cNvPr id="11296" name="TextBox 86">
            <a:extLst>
              <a:ext uri="{FF2B5EF4-FFF2-40B4-BE49-F238E27FC236}">
                <a16:creationId xmlns:a16="http://schemas.microsoft.com/office/drawing/2014/main" id="{44A6E02A-FB78-DE33-D811-B1F7E6A3A64B}"/>
              </a:ext>
            </a:extLst>
          </p:cNvPr>
          <p:cNvSpPr txBox="1">
            <a:spLocks noChangeArrowheads="1"/>
          </p:cNvSpPr>
          <p:nvPr/>
        </p:nvSpPr>
        <p:spPr bwMode="auto">
          <a:xfrm>
            <a:off x="5224889" y="1341967"/>
            <a:ext cx="535723"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#98-e</a:t>
            </a:r>
            <a:endParaRPr lang="en-GB" altLang="en-US" sz="533">
              <a:latin typeface="Montserrat" panose="00000500000000000000" pitchFamily="2" charset="0"/>
            </a:endParaRPr>
          </a:p>
        </p:txBody>
      </p:sp>
      <p:sp>
        <p:nvSpPr>
          <p:cNvPr id="11297" name="TextBox 86">
            <a:extLst>
              <a:ext uri="{FF2B5EF4-FFF2-40B4-BE49-F238E27FC236}">
                <a16:creationId xmlns:a16="http://schemas.microsoft.com/office/drawing/2014/main" id="{49E5DAFC-CE16-F8DC-BF76-3639E63752B7}"/>
              </a:ext>
            </a:extLst>
          </p:cNvPr>
          <p:cNvSpPr txBox="1">
            <a:spLocks noChangeArrowheads="1"/>
          </p:cNvSpPr>
          <p:nvPr/>
        </p:nvSpPr>
        <p:spPr bwMode="auto">
          <a:xfrm>
            <a:off x="6119512" y="1341967"/>
            <a:ext cx="41229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#99</a:t>
            </a:r>
            <a:endParaRPr lang="en-GB" altLang="en-US" sz="533">
              <a:latin typeface="Montserrat" panose="00000500000000000000" pitchFamily="2" charset="0"/>
            </a:endParaRPr>
          </a:p>
        </p:txBody>
      </p:sp>
      <p:sp>
        <p:nvSpPr>
          <p:cNvPr id="11298" name="TextBox 86">
            <a:extLst>
              <a:ext uri="{FF2B5EF4-FFF2-40B4-BE49-F238E27FC236}">
                <a16:creationId xmlns:a16="http://schemas.microsoft.com/office/drawing/2014/main" id="{ACD885B7-647E-750B-5D76-08F28D8D3552}"/>
              </a:ext>
            </a:extLst>
          </p:cNvPr>
          <p:cNvSpPr txBox="1">
            <a:spLocks noChangeArrowheads="1"/>
          </p:cNvSpPr>
          <p:nvPr/>
        </p:nvSpPr>
        <p:spPr bwMode="auto">
          <a:xfrm>
            <a:off x="7043959" y="1341967"/>
            <a:ext cx="46839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#100</a:t>
            </a:r>
            <a:endParaRPr lang="en-GB" altLang="en-US" sz="533">
              <a:latin typeface="Montserrat" panose="00000500000000000000" pitchFamily="2" charset="0"/>
            </a:endParaRPr>
          </a:p>
        </p:txBody>
      </p:sp>
      <p:sp>
        <p:nvSpPr>
          <p:cNvPr id="11299" name="TextBox 86">
            <a:extLst>
              <a:ext uri="{FF2B5EF4-FFF2-40B4-BE49-F238E27FC236}">
                <a16:creationId xmlns:a16="http://schemas.microsoft.com/office/drawing/2014/main" id="{68A5B22E-10D8-E09D-B555-D46BF97C06F4}"/>
              </a:ext>
            </a:extLst>
          </p:cNvPr>
          <p:cNvSpPr txBox="1">
            <a:spLocks noChangeArrowheads="1"/>
          </p:cNvSpPr>
          <p:nvPr/>
        </p:nvSpPr>
        <p:spPr bwMode="auto">
          <a:xfrm>
            <a:off x="8009859" y="1341967"/>
            <a:ext cx="43313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#101</a:t>
            </a:r>
            <a:endParaRPr lang="en-GB" altLang="en-US" sz="533">
              <a:latin typeface="Montserrat" panose="00000500000000000000" pitchFamily="2" charset="0"/>
            </a:endParaRPr>
          </a:p>
        </p:txBody>
      </p:sp>
      <p:sp>
        <p:nvSpPr>
          <p:cNvPr id="11300" name="TextBox 86">
            <a:extLst>
              <a:ext uri="{FF2B5EF4-FFF2-40B4-BE49-F238E27FC236}">
                <a16:creationId xmlns:a16="http://schemas.microsoft.com/office/drawing/2014/main" id="{66C7AB1A-7D27-ED1B-423E-2401DE200FB8}"/>
              </a:ext>
            </a:extLst>
          </p:cNvPr>
          <p:cNvSpPr txBox="1">
            <a:spLocks noChangeArrowheads="1"/>
          </p:cNvSpPr>
          <p:nvPr/>
        </p:nvSpPr>
        <p:spPr bwMode="auto">
          <a:xfrm>
            <a:off x="8859321" y="13419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#102</a:t>
            </a:r>
            <a:endParaRPr lang="en-GB" altLang="en-US" sz="533">
              <a:latin typeface="Montserrat" panose="00000500000000000000" pitchFamily="2" charset="0"/>
            </a:endParaRPr>
          </a:p>
        </p:txBody>
      </p:sp>
      <p:sp>
        <p:nvSpPr>
          <p:cNvPr id="11301" name="TextBox 86">
            <a:extLst>
              <a:ext uri="{FF2B5EF4-FFF2-40B4-BE49-F238E27FC236}">
                <a16:creationId xmlns:a16="http://schemas.microsoft.com/office/drawing/2014/main" id="{142B7C50-F593-BC16-D6CD-C1D97793CCA7}"/>
              </a:ext>
            </a:extLst>
          </p:cNvPr>
          <p:cNvSpPr txBox="1">
            <a:spLocks noChangeArrowheads="1"/>
          </p:cNvSpPr>
          <p:nvPr/>
        </p:nvSpPr>
        <p:spPr bwMode="auto">
          <a:xfrm>
            <a:off x="9607563" y="13419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#103</a:t>
            </a:r>
            <a:endParaRPr lang="en-GB" altLang="en-US" sz="533">
              <a:latin typeface="Montserrat" panose="00000500000000000000" pitchFamily="2" charset="0"/>
            </a:endParaRPr>
          </a:p>
        </p:txBody>
      </p:sp>
      <p:sp>
        <p:nvSpPr>
          <p:cNvPr id="11302" name="TextBox 86">
            <a:extLst>
              <a:ext uri="{FF2B5EF4-FFF2-40B4-BE49-F238E27FC236}">
                <a16:creationId xmlns:a16="http://schemas.microsoft.com/office/drawing/2014/main" id="{C2749395-9E95-C3C7-EEC9-C028610A6118}"/>
              </a:ext>
            </a:extLst>
          </p:cNvPr>
          <p:cNvSpPr txBox="1">
            <a:spLocks noChangeArrowheads="1"/>
          </p:cNvSpPr>
          <p:nvPr/>
        </p:nvSpPr>
        <p:spPr bwMode="auto">
          <a:xfrm>
            <a:off x="10360777" y="1341967"/>
            <a:ext cx="46839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#104</a:t>
            </a:r>
            <a:endParaRPr lang="en-GB" altLang="en-US" sz="533">
              <a:latin typeface="Montserrat" panose="00000500000000000000" pitchFamily="2" charset="0"/>
            </a:endParaRPr>
          </a:p>
        </p:txBody>
      </p:sp>
      <p:sp>
        <p:nvSpPr>
          <p:cNvPr id="11303" name="TextBox 86">
            <a:extLst>
              <a:ext uri="{FF2B5EF4-FFF2-40B4-BE49-F238E27FC236}">
                <a16:creationId xmlns:a16="http://schemas.microsoft.com/office/drawing/2014/main" id="{8381665F-9D8F-0F7F-F421-75EF616490F7}"/>
              </a:ext>
            </a:extLst>
          </p:cNvPr>
          <p:cNvSpPr txBox="1">
            <a:spLocks noChangeArrowheads="1"/>
          </p:cNvSpPr>
          <p:nvPr/>
        </p:nvSpPr>
        <p:spPr bwMode="auto">
          <a:xfrm>
            <a:off x="11241629" y="13419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#105</a:t>
            </a:r>
            <a:endParaRPr lang="en-GB" altLang="en-US" sz="533">
              <a:latin typeface="Montserrat" panose="00000500000000000000" pitchFamily="2" charset="0"/>
            </a:endParaRPr>
          </a:p>
        </p:txBody>
      </p:sp>
      <p:sp>
        <p:nvSpPr>
          <p:cNvPr id="9296" name="Chevron 60">
            <a:extLst>
              <a:ext uri="{FF2B5EF4-FFF2-40B4-BE49-F238E27FC236}">
                <a16:creationId xmlns:a16="http://schemas.microsoft.com/office/drawing/2014/main" id="{FDF055B3-A390-73BF-26C8-0488886D07FF}"/>
              </a:ext>
            </a:extLst>
          </p:cNvPr>
          <p:cNvSpPr>
            <a:spLocks noChangeArrowheads="1"/>
          </p:cNvSpPr>
          <p:nvPr/>
        </p:nvSpPr>
        <p:spPr bwMode="auto">
          <a:xfrm>
            <a:off x="74084" y="2616200"/>
            <a:ext cx="1786467" cy="374651"/>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1200" b="1" dirty="0">
                <a:latin typeface="Montserrat" panose="00000500000000000000" pitchFamily="50" charset="0"/>
                <a:cs typeface="Arial" panose="020B0604020202020204" pitchFamily="34" charset="0"/>
              </a:rPr>
              <a:t> </a:t>
            </a:r>
            <a:r>
              <a:rPr lang="fr-FR" altLang="en-US" sz="1200" dirty="0">
                <a:latin typeface="Montserrat" panose="00000500000000000000" pitchFamily="50" charset="0"/>
                <a:cs typeface="Arial" panose="020B0604020202020204" pitchFamily="34" charset="0"/>
              </a:rPr>
              <a:t>RAN Content </a:t>
            </a:r>
            <a:r>
              <a:rPr lang="fr-FR" altLang="en-US" sz="1200" dirty="0" err="1">
                <a:latin typeface="Montserrat" panose="00000500000000000000" pitchFamily="50" charset="0"/>
                <a:cs typeface="Arial" panose="020B0604020202020204" pitchFamily="34" charset="0"/>
              </a:rPr>
              <a:t>def</a:t>
            </a:r>
            <a:r>
              <a:rPr lang="fr-FR" altLang="en-US" sz="1200" dirty="0">
                <a:latin typeface="Montserrat" panose="00000500000000000000" pitchFamily="50" charset="0"/>
                <a:cs typeface="Arial" panose="020B0604020202020204" pitchFamily="34" charset="0"/>
              </a:rPr>
              <a:t>.</a:t>
            </a:r>
          </a:p>
        </p:txBody>
      </p:sp>
      <p:sp>
        <p:nvSpPr>
          <p:cNvPr id="2" name="TextBox 1">
            <a:extLst>
              <a:ext uri="{FF2B5EF4-FFF2-40B4-BE49-F238E27FC236}">
                <a16:creationId xmlns:a16="http://schemas.microsoft.com/office/drawing/2014/main" id="{9D7DA76C-5DCB-2E27-9772-A7FFC23C0CC1}"/>
              </a:ext>
            </a:extLst>
          </p:cNvPr>
          <p:cNvSpPr txBox="1"/>
          <p:nvPr/>
        </p:nvSpPr>
        <p:spPr>
          <a:xfrm>
            <a:off x="3367618" y="937684"/>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58" name="TextBox 57">
            <a:extLst>
              <a:ext uri="{FF2B5EF4-FFF2-40B4-BE49-F238E27FC236}">
                <a16:creationId xmlns:a16="http://schemas.microsoft.com/office/drawing/2014/main" id="{E6E14E00-7755-F4C4-990F-5DBC5C5FD641}"/>
              </a:ext>
            </a:extLst>
          </p:cNvPr>
          <p:cNvSpPr txBox="1"/>
          <p:nvPr/>
        </p:nvSpPr>
        <p:spPr>
          <a:xfrm>
            <a:off x="6972301" y="937684"/>
            <a:ext cx="729687"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1307" name="TextBox 2">
            <a:extLst>
              <a:ext uri="{FF2B5EF4-FFF2-40B4-BE49-F238E27FC236}">
                <a16:creationId xmlns:a16="http://schemas.microsoft.com/office/drawing/2014/main" id="{DB9B6B1B-851C-8584-408E-BBE7C952E133}"/>
              </a:ext>
            </a:extLst>
          </p:cNvPr>
          <p:cNvSpPr txBox="1">
            <a:spLocks noChangeArrowheads="1"/>
          </p:cNvSpPr>
          <p:nvPr/>
        </p:nvSpPr>
        <p:spPr bwMode="auto">
          <a:xfrm>
            <a:off x="791634" y="1500717"/>
            <a:ext cx="45236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Sep.</a:t>
            </a:r>
          </a:p>
        </p:txBody>
      </p:sp>
      <p:sp>
        <p:nvSpPr>
          <p:cNvPr id="11308" name="TextBox 59">
            <a:extLst>
              <a:ext uri="{FF2B5EF4-FFF2-40B4-BE49-F238E27FC236}">
                <a16:creationId xmlns:a16="http://schemas.microsoft.com/office/drawing/2014/main" id="{3869932B-BECB-7BB6-73F2-CD32D3467531}"/>
              </a:ext>
            </a:extLst>
          </p:cNvPr>
          <p:cNvSpPr txBox="1">
            <a:spLocks noChangeArrowheads="1"/>
          </p:cNvSpPr>
          <p:nvPr/>
        </p:nvSpPr>
        <p:spPr bwMode="auto">
          <a:xfrm>
            <a:off x="2516717" y="1500717"/>
            <a:ext cx="455574"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Mar.</a:t>
            </a:r>
          </a:p>
        </p:txBody>
      </p:sp>
      <p:sp>
        <p:nvSpPr>
          <p:cNvPr id="11309" name="TextBox 60">
            <a:extLst>
              <a:ext uri="{FF2B5EF4-FFF2-40B4-BE49-F238E27FC236}">
                <a16:creationId xmlns:a16="http://schemas.microsoft.com/office/drawing/2014/main" id="{FEEE8420-1D24-F33A-3B2E-81F5EC9D2627}"/>
              </a:ext>
            </a:extLst>
          </p:cNvPr>
          <p:cNvSpPr txBox="1">
            <a:spLocks noChangeArrowheads="1"/>
          </p:cNvSpPr>
          <p:nvPr/>
        </p:nvSpPr>
        <p:spPr bwMode="auto">
          <a:xfrm>
            <a:off x="9620251" y="1500717"/>
            <a:ext cx="455574"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Mar.</a:t>
            </a:r>
          </a:p>
        </p:txBody>
      </p:sp>
      <p:sp>
        <p:nvSpPr>
          <p:cNvPr id="11310" name="TextBox 61">
            <a:extLst>
              <a:ext uri="{FF2B5EF4-FFF2-40B4-BE49-F238E27FC236}">
                <a16:creationId xmlns:a16="http://schemas.microsoft.com/office/drawing/2014/main" id="{02D173D2-1BF2-DCFC-2B1A-D28F5B3F8FBF}"/>
              </a:ext>
            </a:extLst>
          </p:cNvPr>
          <p:cNvSpPr txBox="1">
            <a:spLocks noChangeArrowheads="1"/>
          </p:cNvSpPr>
          <p:nvPr/>
        </p:nvSpPr>
        <p:spPr bwMode="auto">
          <a:xfrm>
            <a:off x="6070600" y="1500717"/>
            <a:ext cx="455574"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Mar.</a:t>
            </a:r>
          </a:p>
        </p:txBody>
      </p:sp>
      <p:sp>
        <p:nvSpPr>
          <p:cNvPr id="11311" name="TextBox 62">
            <a:extLst>
              <a:ext uri="{FF2B5EF4-FFF2-40B4-BE49-F238E27FC236}">
                <a16:creationId xmlns:a16="http://schemas.microsoft.com/office/drawing/2014/main" id="{0041329E-BF61-59D7-A12B-1FF251077E6B}"/>
              </a:ext>
            </a:extLst>
          </p:cNvPr>
          <p:cNvSpPr txBox="1">
            <a:spLocks noChangeArrowheads="1"/>
          </p:cNvSpPr>
          <p:nvPr/>
        </p:nvSpPr>
        <p:spPr bwMode="auto">
          <a:xfrm>
            <a:off x="3433233" y="1500717"/>
            <a:ext cx="44595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Jun.</a:t>
            </a:r>
          </a:p>
        </p:txBody>
      </p:sp>
      <p:sp>
        <p:nvSpPr>
          <p:cNvPr id="11312" name="TextBox 63">
            <a:extLst>
              <a:ext uri="{FF2B5EF4-FFF2-40B4-BE49-F238E27FC236}">
                <a16:creationId xmlns:a16="http://schemas.microsoft.com/office/drawing/2014/main" id="{D937DD16-EE06-7145-2EF5-5D4092E94D74}"/>
              </a:ext>
            </a:extLst>
          </p:cNvPr>
          <p:cNvSpPr txBox="1">
            <a:spLocks noChangeArrowheads="1"/>
          </p:cNvSpPr>
          <p:nvPr/>
        </p:nvSpPr>
        <p:spPr bwMode="auto">
          <a:xfrm>
            <a:off x="7050617" y="1500717"/>
            <a:ext cx="44595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Jun.</a:t>
            </a:r>
          </a:p>
        </p:txBody>
      </p:sp>
      <p:sp>
        <p:nvSpPr>
          <p:cNvPr id="11313" name="TextBox 64">
            <a:extLst>
              <a:ext uri="{FF2B5EF4-FFF2-40B4-BE49-F238E27FC236}">
                <a16:creationId xmlns:a16="http://schemas.microsoft.com/office/drawing/2014/main" id="{A511C5BD-9249-924A-AD15-E29737992ECF}"/>
              </a:ext>
            </a:extLst>
          </p:cNvPr>
          <p:cNvSpPr txBox="1">
            <a:spLocks noChangeArrowheads="1"/>
          </p:cNvSpPr>
          <p:nvPr/>
        </p:nvSpPr>
        <p:spPr bwMode="auto">
          <a:xfrm>
            <a:off x="10386484" y="1500717"/>
            <a:ext cx="44595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Jun.</a:t>
            </a:r>
          </a:p>
        </p:txBody>
      </p:sp>
      <p:sp>
        <p:nvSpPr>
          <p:cNvPr id="11314" name="TextBox 65">
            <a:extLst>
              <a:ext uri="{FF2B5EF4-FFF2-40B4-BE49-F238E27FC236}">
                <a16:creationId xmlns:a16="http://schemas.microsoft.com/office/drawing/2014/main" id="{7BAEBF26-01D5-8BB0-6C26-5624D4BC815C}"/>
              </a:ext>
            </a:extLst>
          </p:cNvPr>
          <p:cNvSpPr txBox="1">
            <a:spLocks noChangeArrowheads="1"/>
          </p:cNvSpPr>
          <p:nvPr/>
        </p:nvSpPr>
        <p:spPr bwMode="auto">
          <a:xfrm>
            <a:off x="4466167" y="1500717"/>
            <a:ext cx="45236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Sep.</a:t>
            </a:r>
          </a:p>
        </p:txBody>
      </p:sp>
      <p:sp>
        <p:nvSpPr>
          <p:cNvPr id="11315" name="TextBox 66">
            <a:extLst>
              <a:ext uri="{FF2B5EF4-FFF2-40B4-BE49-F238E27FC236}">
                <a16:creationId xmlns:a16="http://schemas.microsoft.com/office/drawing/2014/main" id="{E6F9E616-F31E-0945-4136-ABF6D9E17C2F}"/>
              </a:ext>
            </a:extLst>
          </p:cNvPr>
          <p:cNvSpPr txBox="1">
            <a:spLocks noChangeArrowheads="1"/>
          </p:cNvSpPr>
          <p:nvPr/>
        </p:nvSpPr>
        <p:spPr bwMode="auto">
          <a:xfrm>
            <a:off x="7998884" y="1500717"/>
            <a:ext cx="45236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Sep.</a:t>
            </a:r>
          </a:p>
        </p:txBody>
      </p:sp>
      <p:sp>
        <p:nvSpPr>
          <p:cNvPr id="11316" name="TextBox 67">
            <a:extLst>
              <a:ext uri="{FF2B5EF4-FFF2-40B4-BE49-F238E27FC236}">
                <a16:creationId xmlns:a16="http://schemas.microsoft.com/office/drawing/2014/main" id="{CD1E3F23-2D6C-1934-2C99-05DAAAB98D84}"/>
              </a:ext>
            </a:extLst>
          </p:cNvPr>
          <p:cNvSpPr txBox="1">
            <a:spLocks noChangeArrowheads="1"/>
          </p:cNvSpPr>
          <p:nvPr/>
        </p:nvSpPr>
        <p:spPr bwMode="auto">
          <a:xfrm>
            <a:off x="11273367" y="1500717"/>
            <a:ext cx="45236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Sep.</a:t>
            </a:r>
          </a:p>
        </p:txBody>
      </p:sp>
      <p:sp>
        <p:nvSpPr>
          <p:cNvPr id="11317" name="TextBox 69">
            <a:extLst>
              <a:ext uri="{FF2B5EF4-FFF2-40B4-BE49-F238E27FC236}">
                <a16:creationId xmlns:a16="http://schemas.microsoft.com/office/drawing/2014/main" id="{490083F8-8507-451A-943A-DBDB1659CBF0}"/>
              </a:ext>
            </a:extLst>
          </p:cNvPr>
          <p:cNvSpPr txBox="1">
            <a:spLocks noChangeArrowheads="1"/>
          </p:cNvSpPr>
          <p:nvPr/>
        </p:nvSpPr>
        <p:spPr bwMode="auto">
          <a:xfrm>
            <a:off x="1587500" y="1500717"/>
            <a:ext cx="46198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Dec.</a:t>
            </a:r>
          </a:p>
        </p:txBody>
      </p:sp>
      <p:sp>
        <p:nvSpPr>
          <p:cNvPr id="11318" name="TextBox 70">
            <a:extLst>
              <a:ext uri="{FF2B5EF4-FFF2-40B4-BE49-F238E27FC236}">
                <a16:creationId xmlns:a16="http://schemas.microsoft.com/office/drawing/2014/main" id="{399FE360-5C09-E041-1754-25F857F36A23}"/>
              </a:ext>
            </a:extLst>
          </p:cNvPr>
          <p:cNvSpPr txBox="1">
            <a:spLocks noChangeArrowheads="1"/>
          </p:cNvSpPr>
          <p:nvPr/>
        </p:nvSpPr>
        <p:spPr bwMode="auto">
          <a:xfrm>
            <a:off x="5255684" y="1500717"/>
            <a:ext cx="46198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Dec.</a:t>
            </a:r>
          </a:p>
        </p:txBody>
      </p:sp>
      <p:sp>
        <p:nvSpPr>
          <p:cNvPr id="11319" name="TextBox 71">
            <a:extLst>
              <a:ext uri="{FF2B5EF4-FFF2-40B4-BE49-F238E27FC236}">
                <a16:creationId xmlns:a16="http://schemas.microsoft.com/office/drawing/2014/main" id="{495C4C83-3B92-489B-6C03-81DCA3899055}"/>
              </a:ext>
            </a:extLst>
          </p:cNvPr>
          <p:cNvSpPr txBox="1">
            <a:spLocks noChangeArrowheads="1"/>
          </p:cNvSpPr>
          <p:nvPr/>
        </p:nvSpPr>
        <p:spPr bwMode="auto">
          <a:xfrm>
            <a:off x="8854018" y="1500717"/>
            <a:ext cx="46198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Dec.</a:t>
            </a:r>
          </a:p>
        </p:txBody>
      </p:sp>
      <p:sp>
        <p:nvSpPr>
          <p:cNvPr id="92" name="TextBox 91">
            <a:extLst>
              <a:ext uri="{FF2B5EF4-FFF2-40B4-BE49-F238E27FC236}">
                <a16:creationId xmlns:a16="http://schemas.microsoft.com/office/drawing/2014/main" id="{47F169C8-5F41-23E8-4D2C-BBA5DEA37245}"/>
              </a:ext>
            </a:extLst>
          </p:cNvPr>
          <p:cNvSpPr txBox="1"/>
          <p:nvPr/>
        </p:nvSpPr>
        <p:spPr>
          <a:xfrm>
            <a:off x="10297585" y="912284"/>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pic>
        <p:nvPicPr>
          <p:cNvPr id="11321" name="Picture 9222" descr="A picture containing text, clipart&#10;&#10;Description automatically generated">
            <a:extLst>
              <a:ext uri="{FF2B5EF4-FFF2-40B4-BE49-F238E27FC236}">
                <a16:creationId xmlns:a16="http://schemas.microsoft.com/office/drawing/2014/main" id="{B6806B0E-C1DE-F291-A446-DAE34B9621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67534" y="220134"/>
            <a:ext cx="687917" cy="402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22" name="Rectangle 12">
            <a:extLst>
              <a:ext uri="{FF2B5EF4-FFF2-40B4-BE49-F238E27FC236}">
                <a16:creationId xmlns:a16="http://schemas.microsoft.com/office/drawing/2014/main" id="{C336A9CC-F7DA-E4D8-2548-27080400996C}"/>
              </a:ext>
            </a:extLst>
          </p:cNvPr>
          <p:cNvSpPr>
            <a:spLocks noChangeArrowheads="1"/>
          </p:cNvSpPr>
          <p:nvPr/>
        </p:nvSpPr>
        <p:spPr bwMode="auto">
          <a:xfrm>
            <a:off x="8534400" y="6489700"/>
            <a:ext cx="11599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a:solidFill>
                  <a:srgbClr val="C00000"/>
                </a:solidFill>
                <a:latin typeface="Montserrat" panose="00000500000000000000" pitchFamily="2" charset="0"/>
              </a:rPr>
              <a:t>Now</a:t>
            </a:r>
          </a:p>
        </p:txBody>
      </p:sp>
      <p:sp>
        <p:nvSpPr>
          <p:cNvPr id="3" name="Chevron 60">
            <a:extLst>
              <a:ext uri="{FF2B5EF4-FFF2-40B4-BE49-F238E27FC236}">
                <a16:creationId xmlns:a16="http://schemas.microsoft.com/office/drawing/2014/main" id="{CA7E5E9E-8782-F46F-C1A0-4291D8CA5B44}"/>
              </a:ext>
            </a:extLst>
          </p:cNvPr>
          <p:cNvSpPr/>
          <p:nvPr/>
        </p:nvSpPr>
        <p:spPr bwMode="auto">
          <a:xfrm>
            <a:off x="8034867" y="3378201"/>
            <a:ext cx="1111251" cy="2772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Maint.</a:t>
            </a:r>
          </a:p>
        </p:txBody>
      </p:sp>
      <p:sp>
        <p:nvSpPr>
          <p:cNvPr id="6" name="Chevron 60">
            <a:extLst>
              <a:ext uri="{FF2B5EF4-FFF2-40B4-BE49-F238E27FC236}">
                <a16:creationId xmlns:a16="http://schemas.microsoft.com/office/drawing/2014/main" id="{947D12D2-7900-1AE6-CA43-AD68F1F27ACE}"/>
              </a:ext>
            </a:extLst>
          </p:cNvPr>
          <p:cNvSpPr/>
          <p:nvPr/>
        </p:nvSpPr>
        <p:spPr bwMode="auto">
          <a:xfrm>
            <a:off x="8911167" y="3706284"/>
            <a:ext cx="1062567" cy="2772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Maint.</a:t>
            </a:r>
          </a:p>
        </p:txBody>
      </p:sp>
      <p:sp>
        <p:nvSpPr>
          <p:cNvPr id="4" name="Chevron 58">
            <a:extLst>
              <a:ext uri="{FF2B5EF4-FFF2-40B4-BE49-F238E27FC236}">
                <a16:creationId xmlns:a16="http://schemas.microsoft.com/office/drawing/2014/main" id="{3EBAB5BD-49C4-49EF-7478-96139B7B0748}"/>
              </a:ext>
            </a:extLst>
          </p:cNvPr>
          <p:cNvSpPr/>
          <p:nvPr/>
        </p:nvSpPr>
        <p:spPr bwMode="auto">
          <a:xfrm>
            <a:off x="7433734" y="4449234"/>
            <a:ext cx="3181351" cy="31961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ASN.1 &amp; Open APIs </a:t>
            </a:r>
          </a:p>
        </p:txBody>
      </p:sp>
      <p:grpSp>
        <p:nvGrpSpPr>
          <p:cNvPr id="11326" name="Group 17">
            <a:extLst>
              <a:ext uri="{FF2B5EF4-FFF2-40B4-BE49-F238E27FC236}">
                <a16:creationId xmlns:a16="http://schemas.microsoft.com/office/drawing/2014/main" id="{7D87AC61-99E2-E237-2725-A3CBB3D45EC6}"/>
              </a:ext>
            </a:extLst>
          </p:cNvPr>
          <p:cNvGrpSpPr>
            <a:grpSpLocks/>
          </p:cNvGrpSpPr>
          <p:nvPr/>
        </p:nvGrpSpPr>
        <p:grpSpPr bwMode="auto">
          <a:xfrm>
            <a:off x="9224433" y="4684184"/>
            <a:ext cx="1263651" cy="643467"/>
            <a:chOff x="7917288" y="3354946"/>
            <a:chExt cx="948590" cy="482958"/>
          </a:xfrm>
        </p:grpSpPr>
        <p:sp>
          <p:nvSpPr>
            <p:cNvPr id="11334" name="Diamond 16">
              <a:extLst>
                <a:ext uri="{FF2B5EF4-FFF2-40B4-BE49-F238E27FC236}">
                  <a16:creationId xmlns:a16="http://schemas.microsoft.com/office/drawing/2014/main" id="{EBC3DC06-2556-02E0-63B2-21F3094C248D}"/>
                </a:ext>
              </a:extLst>
            </p:cNvPr>
            <p:cNvSpPr>
              <a:spLocks noChangeArrowheads="1"/>
            </p:cNvSpPr>
            <p:nvPr/>
          </p:nvSpPr>
          <p:spPr bwMode="auto">
            <a:xfrm>
              <a:off x="8113690" y="3354946"/>
              <a:ext cx="573110" cy="482958"/>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11335" name="Chevron 58">
              <a:extLst>
                <a:ext uri="{FF2B5EF4-FFF2-40B4-BE49-F238E27FC236}">
                  <a16:creationId xmlns:a16="http://schemas.microsoft.com/office/drawing/2014/main" id="{CC2BB85F-6FEE-8D7C-61EC-E8789119A437}"/>
                </a:ext>
              </a:extLst>
            </p:cNvPr>
            <p:cNvSpPr>
              <a:spLocks noChangeArrowheads="1"/>
            </p:cNvSpPr>
            <p:nvPr/>
          </p:nvSpPr>
          <p:spPr bwMode="auto">
            <a:xfrm>
              <a:off x="7917288" y="3439885"/>
              <a:ext cx="948590" cy="375481"/>
            </a:xfrm>
            <a:prstGeom prst="chevron">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800">
                  <a:solidFill>
                    <a:schemeClr val="bg1"/>
                  </a:solidFill>
                  <a:latin typeface="Montserrat" panose="00000500000000000000" pitchFamily="2" charset="0"/>
                  <a:cs typeface="Arial" panose="020B0604020202020204" pitchFamily="34" charset="0"/>
                </a:rPr>
                <a:t>ASN.1</a:t>
              </a:r>
            </a:p>
            <a:p>
              <a:pPr algn="ctr"/>
              <a:r>
                <a:rPr lang="fr-FR" altLang="en-US" sz="800">
                  <a:solidFill>
                    <a:schemeClr val="bg1"/>
                  </a:solidFill>
                  <a:latin typeface="Montserrat" panose="00000500000000000000" pitchFamily="2" charset="0"/>
                  <a:cs typeface="Arial" panose="020B0604020202020204" pitchFamily="34" charset="0"/>
                </a:rPr>
                <a:t>1st review</a:t>
              </a:r>
            </a:p>
          </p:txBody>
        </p:sp>
      </p:grpSp>
      <p:sp>
        <p:nvSpPr>
          <p:cNvPr id="11327" name="TextBox 86">
            <a:extLst>
              <a:ext uri="{FF2B5EF4-FFF2-40B4-BE49-F238E27FC236}">
                <a16:creationId xmlns:a16="http://schemas.microsoft.com/office/drawing/2014/main" id="{69677125-616C-FC71-510A-00574BDD77C1}"/>
              </a:ext>
            </a:extLst>
          </p:cNvPr>
          <p:cNvSpPr txBox="1">
            <a:spLocks noChangeArrowheads="1"/>
          </p:cNvSpPr>
          <p:nvPr/>
        </p:nvSpPr>
        <p:spPr bwMode="auto">
          <a:xfrm>
            <a:off x="319794" y="1418167"/>
            <a:ext cx="478015"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TSGs</a:t>
            </a:r>
          </a:p>
        </p:txBody>
      </p:sp>
      <p:sp>
        <p:nvSpPr>
          <p:cNvPr id="26" name="TextBox 25">
            <a:extLst>
              <a:ext uri="{FF2B5EF4-FFF2-40B4-BE49-F238E27FC236}">
                <a16:creationId xmlns:a16="http://schemas.microsoft.com/office/drawing/2014/main" id="{F37152A2-2390-7C9A-CAA2-14A590A0028F}"/>
              </a:ext>
            </a:extLst>
          </p:cNvPr>
          <p:cNvSpPr txBox="1"/>
          <p:nvPr/>
        </p:nvSpPr>
        <p:spPr>
          <a:xfrm>
            <a:off x="535518" y="937684"/>
            <a:ext cx="68320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2021</a:t>
            </a:r>
          </a:p>
        </p:txBody>
      </p:sp>
      <p:sp>
        <p:nvSpPr>
          <p:cNvPr id="110" name="Chevron 60">
            <a:extLst>
              <a:ext uri="{FF2B5EF4-FFF2-40B4-BE49-F238E27FC236}">
                <a16:creationId xmlns:a16="http://schemas.microsoft.com/office/drawing/2014/main" id="{A4EB9BE4-FB1E-810F-330F-313B264A8155}"/>
              </a:ext>
            </a:extLst>
          </p:cNvPr>
          <p:cNvSpPr/>
          <p:nvPr/>
        </p:nvSpPr>
        <p:spPr bwMode="auto">
          <a:xfrm>
            <a:off x="3769785" y="3699934"/>
            <a:ext cx="5369983" cy="285751"/>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 (RAN2/3/4core)</a:t>
            </a:r>
          </a:p>
        </p:txBody>
      </p:sp>
      <p:cxnSp>
        <p:nvCxnSpPr>
          <p:cNvPr id="8" name="Straight Connector 114">
            <a:extLst>
              <a:ext uri="{FF2B5EF4-FFF2-40B4-BE49-F238E27FC236}">
                <a16:creationId xmlns:a16="http://schemas.microsoft.com/office/drawing/2014/main" id="{A8E36474-A602-8D61-9A93-FD6506ED2769}"/>
              </a:ext>
            </a:extLst>
          </p:cNvPr>
          <p:cNvCxnSpPr>
            <a:cxnSpLocks noChangeShapeType="1"/>
          </p:cNvCxnSpPr>
          <p:nvPr/>
        </p:nvCxnSpPr>
        <p:spPr bwMode="auto">
          <a:xfrm>
            <a:off x="9146117" y="1890184"/>
            <a:ext cx="0" cy="4493683"/>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11" name="Star: 5 Points 10">
            <a:extLst>
              <a:ext uri="{FF2B5EF4-FFF2-40B4-BE49-F238E27FC236}">
                <a16:creationId xmlns:a16="http://schemas.microsoft.com/office/drawing/2014/main" id="{3FC53EE3-ADAE-07A6-D75F-00080CE475BF}"/>
              </a:ext>
            </a:extLst>
          </p:cNvPr>
          <p:cNvSpPr/>
          <p:nvPr/>
        </p:nvSpPr>
        <p:spPr bwMode="auto">
          <a:xfrm>
            <a:off x="8818033" y="3528484"/>
            <a:ext cx="609600" cy="52493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cxnSp>
        <p:nvCxnSpPr>
          <p:cNvPr id="14" name="Straight Connector 114">
            <a:extLst>
              <a:ext uri="{FF2B5EF4-FFF2-40B4-BE49-F238E27FC236}">
                <a16:creationId xmlns:a16="http://schemas.microsoft.com/office/drawing/2014/main" id="{CCACB2B7-FEB4-B664-125D-DC2785A506BD}"/>
              </a:ext>
            </a:extLst>
          </p:cNvPr>
          <p:cNvCxnSpPr>
            <a:cxnSpLocks noChangeShapeType="1"/>
          </p:cNvCxnSpPr>
          <p:nvPr/>
        </p:nvCxnSpPr>
        <p:spPr bwMode="auto">
          <a:xfrm flipH="1">
            <a:off x="7296152" y="2044701"/>
            <a:ext cx="29633" cy="4222751"/>
          </a:xfrm>
          <a:prstGeom prst="line">
            <a:avLst/>
          </a:prstGeom>
          <a:noFill/>
          <a:ln w="9525" algn="ctr">
            <a:solidFill>
              <a:schemeClr val="accent4">
                <a:lumMod val="60000"/>
                <a:lumOff val="40000"/>
              </a:schemeClr>
            </a:solidFill>
            <a:prstDash val="dash"/>
            <a:round/>
            <a:headEnd/>
            <a:tailEnd/>
          </a:ln>
        </p:spPr>
      </p:cxnSp>
      <p:sp>
        <p:nvSpPr>
          <p:cNvPr id="5" name="Star: 5 Points 4">
            <a:extLst>
              <a:ext uri="{FF2B5EF4-FFF2-40B4-BE49-F238E27FC236}">
                <a16:creationId xmlns:a16="http://schemas.microsoft.com/office/drawing/2014/main" id="{8BE4CEB9-6B38-D939-1B78-ABD0479FFF95}"/>
              </a:ext>
            </a:extLst>
          </p:cNvPr>
          <p:cNvSpPr/>
          <p:nvPr/>
        </p:nvSpPr>
        <p:spPr bwMode="auto">
          <a:xfrm>
            <a:off x="8834967" y="3155951"/>
            <a:ext cx="609600" cy="52493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E284054-9AC1-FE2A-0A04-9304C031AFEA}"/>
              </a:ext>
            </a:extLst>
          </p:cNvPr>
          <p:cNvSpPr>
            <a:spLocks noGrp="1"/>
          </p:cNvSpPr>
          <p:nvPr>
            <p:ph type="title"/>
          </p:nvPr>
        </p:nvSpPr>
        <p:spPr>
          <a:xfrm>
            <a:off x="1610785" y="0"/>
            <a:ext cx="9103783" cy="668867"/>
          </a:xfrm>
        </p:spPr>
        <p:txBody>
          <a:bodyPr/>
          <a:lstStyle/>
          <a:p>
            <a:r>
              <a:rPr lang="en-GB" altLang="en-US"/>
              <a:t>Release 18 recap – text version</a:t>
            </a:r>
          </a:p>
        </p:txBody>
      </p:sp>
      <p:sp>
        <p:nvSpPr>
          <p:cNvPr id="24579" name="Content Placeholder 5">
            <a:extLst>
              <a:ext uri="{FF2B5EF4-FFF2-40B4-BE49-F238E27FC236}">
                <a16:creationId xmlns:a16="http://schemas.microsoft.com/office/drawing/2014/main" id="{7F89FC49-8959-24F0-2549-554878284D2A}"/>
              </a:ext>
            </a:extLst>
          </p:cNvPr>
          <p:cNvSpPr>
            <a:spLocks noGrp="1"/>
          </p:cNvSpPr>
          <p:nvPr>
            <p:ph idx="1"/>
          </p:nvPr>
        </p:nvSpPr>
        <p:spPr>
          <a:xfrm>
            <a:off x="345018" y="421218"/>
            <a:ext cx="11516783" cy="6218767"/>
          </a:xfrm>
        </p:spPr>
        <p:txBody>
          <a:bodyPr/>
          <a:lstStyle/>
          <a:p>
            <a:pPr marL="455073" indent="-455073">
              <a:defRPr/>
            </a:pPr>
            <a:r>
              <a:rPr lang="en-US" altLang="en-US" sz="2400" dirty="0"/>
              <a:t>Release 18 Freezes and other milestones, sorted by dates :</a:t>
            </a:r>
          </a:p>
          <a:p>
            <a:pPr lvl="1">
              <a:defRPr/>
            </a:pPr>
            <a:r>
              <a:rPr lang="en-GB" altLang="en-US" sz="1867" dirty="0"/>
              <a:t>Sept 2021 (TSG#93): </a:t>
            </a:r>
            <a:r>
              <a:rPr lang="en-GB" altLang="en-US" sz="1467" dirty="0"/>
              <a:t>Stage 1: 80% normative work; SA Workshop; joint SA/RAN/CT meeting</a:t>
            </a:r>
          </a:p>
          <a:p>
            <a:pPr lvl="1">
              <a:defRPr/>
            </a:pPr>
            <a:r>
              <a:rPr lang="en-GB" altLang="en-US" sz="1867" b="1" dirty="0"/>
              <a:t>Dec 2021 (TSG#94): </a:t>
            </a:r>
          </a:p>
          <a:p>
            <a:pPr lvl="2">
              <a:defRPr/>
            </a:pPr>
            <a:r>
              <a:rPr lang="en-GB" altLang="en-US" sz="1400" dirty="0"/>
              <a:t>Stage 1: 100% normative work</a:t>
            </a:r>
          </a:p>
          <a:p>
            <a:pPr lvl="2">
              <a:defRPr/>
            </a:pPr>
            <a:r>
              <a:rPr lang="en-US" altLang="en-US" sz="1400" dirty="0"/>
              <a:t>RAN/SA/CT</a:t>
            </a:r>
            <a:r>
              <a:rPr lang="en-GB" altLang="en-US" sz="1400" dirty="0"/>
              <a:t> joint meeting on Rel-18 content; SA2 Work Items prioritization; RAN Content Definition</a:t>
            </a:r>
          </a:p>
          <a:p>
            <a:pPr lvl="1">
              <a:defRPr/>
            </a:pPr>
            <a:r>
              <a:rPr lang="en-US" altLang="en-US" sz="1867" dirty="0"/>
              <a:t>Mar 2022 (TSG#95): </a:t>
            </a:r>
            <a:r>
              <a:rPr lang="en-US" altLang="en-US" sz="1467" dirty="0"/>
              <a:t>RAN4-lead WIDs specified</a:t>
            </a:r>
          </a:p>
          <a:p>
            <a:pPr lvl="1">
              <a:defRPr/>
            </a:pPr>
            <a:r>
              <a:rPr lang="en-US" altLang="en-US" sz="1600" i="1" dirty="0"/>
              <a:t>June 2022 (#96) till March 2023 (#99)</a:t>
            </a:r>
            <a:r>
              <a:rPr lang="en-GB" altLang="en-US" sz="1600" i="1" dirty="0"/>
              <a:t>: </a:t>
            </a:r>
            <a:r>
              <a:rPr lang="en-US" altLang="en-US" sz="1467" i="1" dirty="0"/>
              <a:t>no specific deadline</a:t>
            </a:r>
            <a:endParaRPr lang="en-US" altLang="en-US" sz="1333" i="1" dirty="0"/>
          </a:p>
          <a:p>
            <a:pPr lvl="1">
              <a:defRPr/>
            </a:pPr>
            <a:r>
              <a:rPr lang="en-US" altLang="en-US" sz="1867" b="1" dirty="0"/>
              <a:t>June 2023 (TSG#100): </a:t>
            </a:r>
            <a:r>
              <a:rPr lang="en-US" altLang="en-US" sz="1467" b="1" dirty="0"/>
              <a:t>Stage 2 Functional work (SA2 and SA6) Freeze</a:t>
            </a:r>
          </a:p>
          <a:p>
            <a:pPr lvl="1">
              <a:defRPr/>
            </a:pPr>
            <a:r>
              <a:rPr lang="en-US" altLang="en-US" sz="1867" dirty="0"/>
              <a:t>Sep 2023 (TSG#101): </a:t>
            </a:r>
          </a:p>
          <a:p>
            <a:pPr lvl="2">
              <a:defRPr/>
            </a:pPr>
            <a:r>
              <a:rPr lang="en-US" altLang="en-US" sz="1467" dirty="0"/>
              <a:t>RAN1 freeze (before maintenance)</a:t>
            </a:r>
          </a:p>
          <a:p>
            <a:pPr lvl="2">
              <a:defRPr/>
            </a:pPr>
            <a:r>
              <a:rPr lang="en-US" altLang="en-US" sz="1467" dirty="0"/>
              <a:t>Freeze for SA3 (stages 2 &amp; 3) – maintenance to continue</a:t>
            </a:r>
          </a:p>
          <a:p>
            <a:pPr lvl="1">
              <a:defRPr/>
            </a:pPr>
            <a:r>
              <a:rPr lang="en-US" altLang="en-US" sz="1867" dirty="0"/>
              <a:t>Dec 2023 (TSG#102):</a:t>
            </a:r>
          </a:p>
          <a:p>
            <a:pPr lvl="2">
              <a:defRPr/>
            </a:pPr>
            <a:r>
              <a:rPr lang="en-US" altLang="en-US" sz="1467" dirty="0"/>
              <a:t>RAN1 freeze (after maintenance)</a:t>
            </a:r>
          </a:p>
          <a:p>
            <a:pPr lvl="2">
              <a:defRPr/>
            </a:pPr>
            <a:r>
              <a:rPr lang="en-US" altLang="en-US" sz="1467" dirty="0"/>
              <a:t>RAN2, RAN3, RAN4Core freeze (before maintenance)</a:t>
            </a:r>
          </a:p>
          <a:p>
            <a:pPr lvl="1">
              <a:defRPr/>
            </a:pPr>
            <a:r>
              <a:rPr lang="en-US" altLang="en-US" sz="1867" dirty="0"/>
              <a:t>Mar 2024 (TSG#103):</a:t>
            </a:r>
          </a:p>
          <a:p>
            <a:pPr lvl="2">
              <a:defRPr/>
            </a:pPr>
            <a:r>
              <a:rPr lang="en-US" altLang="en-US" sz="1467" dirty="0"/>
              <a:t>RAN2, RAN3, RAN4Core freeze maintenance</a:t>
            </a:r>
          </a:p>
          <a:p>
            <a:pPr lvl="2">
              <a:defRPr/>
            </a:pPr>
            <a:r>
              <a:rPr lang="en-US" altLang="en-US" sz="1467" dirty="0"/>
              <a:t>Stage 3 (all CT WGs; SA WGs involved with Stage 3) freeze</a:t>
            </a:r>
          </a:p>
          <a:p>
            <a:pPr lvl="2">
              <a:defRPr/>
            </a:pPr>
            <a:r>
              <a:rPr lang="en-US" altLang="en-US" sz="1467" i="1" dirty="0"/>
              <a:t>(also first review of ASN.1)</a:t>
            </a:r>
          </a:p>
          <a:p>
            <a:pPr lvl="1">
              <a:defRPr/>
            </a:pPr>
            <a:r>
              <a:rPr lang="en-US" altLang="en-US" sz="1867" dirty="0"/>
              <a:t>June 2024 (TSG#104):</a:t>
            </a:r>
            <a:r>
              <a:rPr lang="en-GB" altLang="en-US" sz="1467" dirty="0"/>
              <a:t> </a:t>
            </a:r>
          </a:p>
          <a:p>
            <a:pPr lvl="2">
              <a:defRPr/>
            </a:pPr>
            <a:r>
              <a:rPr lang="en-US" altLang="en-US" sz="1467" dirty="0"/>
              <a:t>RAN4Perf freeze</a:t>
            </a:r>
          </a:p>
          <a:p>
            <a:pPr lvl="2">
              <a:defRPr/>
            </a:pPr>
            <a:r>
              <a:rPr lang="en-US" altLang="en-US" sz="1467" dirty="0"/>
              <a:t>“coding freeze”. Freeze of:</a:t>
            </a:r>
            <a:r>
              <a:rPr lang="en-GB" altLang="en-US" sz="1467" dirty="0"/>
              <a:t>ASN-1; Open APIs</a:t>
            </a:r>
          </a:p>
          <a:p>
            <a:pPr lvl="1">
              <a:defRPr/>
            </a:pPr>
            <a:endParaRPr lang="en-US" altLang="en-US" sz="1467" dirty="0"/>
          </a:p>
        </p:txBody>
      </p:sp>
      <p:sp>
        <p:nvSpPr>
          <p:cNvPr id="15364" name="Oval 1">
            <a:extLst>
              <a:ext uri="{FF2B5EF4-FFF2-40B4-BE49-F238E27FC236}">
                <a16:creationId xmlns:a16="http://schemas.microsoft.com/office/drawing/2014/main" id="{60363273-74F7-3DE9-A565-7EBD2D5BF628}"/>
              </a:ext>
            </a:extLst>
          </p:cNvPr>
          <p:cNvSpPr>
            <a:spLocks noChangeArrowheads="1"/>
          </p:cNvSpPr>
          <p:nvPr/>
        </p:nvSpPr>
        <p:spPr bwMode="auto">
          <a:xfrm>
            <a:off x="550958" y="4002549"/>
            <a:ext cx="6631517" cy="908049"/>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cxnSp>
        <p:nvCxnSpPr>
          <p:cNvPr id="15365" name="Straight Arrow Connector 6">
            <a:extLst>
              <a:ext uri="{FF2B5EF4-FFF2-40B4-BE49-F238E27FC236}">
                <a16:creationId xmlns:a16="http://schemas.microsoft.com/office/drawing/2014/main" id="{52B34067-3F8C-9C05-2548-66E1D7458C4B}"/>
              </a:ext>
            </a:extLst>
          </p:cNvPr>
          <p:cNvCxnSpPr>
            <a:cxnSpLocks noChangeShapeType="1"/>
          </p:cNvCxnSpPr>
          <p:nvPr/>
        </p:nvCxnSpPr>
        <p:spPr bwMode="auto">
          <a:xfrm>
            <a:off x="215901" y="4483377"/>
            <a:ext cx="910167"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5366" name="TextBox 6">
            <a:extLst>
              <a:ext uri="{FF2B5EF4-FFF2-40B4-BE49-F238E27FC236}">
                <a16:creationId xmlns:a16="http://schemas.microsoft.com/office/drawing/2014/main" id="{5A1EB381-30A0-17F8-8219-99D49EEF3410}"/>
              </a:ext>
            </a:extLst>
          </p:cNvPr>
          <p:cNvSpPr txBox="1">
            <a:spLocks noChangeArrowheads="1"/>
          </p:cNvSpPr>
          <p:nvPr/>
        </p:nvSpPr>
        <p:spPr bwMode="auto">
          <a:xfrm>
            <a:off x="76201" y="4059698"/>
            <a:ext cx="67197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b="1" dirty="0">
                <a:solidFill>
                  <a:srgbClr val="FF0000"/>
                </a:solidFill>
              </a:rPr>
              <a:t>Now</a:t>
            </a:r>
          </a:p>
        </p:txBody>
      </p:sp>
      <p:sp>
        <p:nvSpPr>
          <p:cNvPr id="15367" name="Freeform: Shape 1">
            <a:extLst>
              <a:ext uri="{FF2B5EF4-FFF2-40B4-BE49-F238E27FC236}">
                <a16:creationId xmlns:a16="http://schemas.microsoft.com/office/drawing/2014/main" id="{A9DBE378-FD6D-3C96-742C-506E1CCE5986}"/>
              </a:ext>
            </a:extLst>
          </p:cNvPr>
          <p:cNvSpPr>
            <a:spLocks/>
          </p:cNvSpPr>
          <p:nvPr/>
        </p:nvSpPr>
        <p:spPr bwMode="auto">
          <a:xfrm>
            <a:off x="520701" y="895351"/>
            <a:ext cx="300567" cy="300567"/>
          </a:xfrm>
          <a:custGeom>
            <a:avLst/>
            <a:gdLst>
              <a:gd name="T0" fmla="*/ 7891 w 438149"/>
              <a:gd name="T1" fmla="*/ 0 h 438150"/>
              <a:gd name="T2" fmla="*/ 0 w 438149"/>
              <a:gd name="T3" fmla="*/ 7891 h 438150"/>
              <a:gd name="T4" fmla="*/ 7891 w 438149"/>
              <a:gd name="T5" fmla="*/ 15782 h 438150"/>
              <a:gd name="T6" fmla="*/ 15783 w 438149"/>
              <a:gd name="T7" fmla="*/ 7891 h 438150"/>
              <a:gd name="T8" fmla="*/ 7891 w 438149"/>
              <a:gd name="T9" fmla="*/ 0 h 438150"/>
              <a:gd name="T10" fmla="*/ 6769 w 438149"/>
              <a:gd name="T11" fmla="*/ 11104 h 438150"/>
              <a:gd name="T12" fmla="*/ 3330 w 438149"/>
              <a:gd name="T13" fmla="*/ 7665 h 438150"/>
              <a:gd name="T14" fmla="*/ 4499 w 438149"/>
              <a:gd name="T15" fmla="*/ 6496 h 438150"/>
              <a:gd name="T16" fmla="*/ 6769 w 438149"/>
              <a:gd name="T17" fmla="*/ 8766 h 438150"/>
              <a:gd name="T18" fmla="*/ 11419 w 438149"/>
              <a:gd name="T19" fmla="*/ 4117 h 438150"/>
              <a:gd name="T20" fmla="*/ 12588 w 438149"/>
              <a:gd name="T21" fmla="*/ 5285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en-GB"/>
          </a:p>
        </p:txBody>
      </p:sp>
      <p:sp>
        <p:nvSpPr>
          <p:cNvPr id="15368" name="Freeform: Shape 2">
            <a:extLst>
              <a:ext uri="{FF2B5EF4-FFF2-40B4-BE49-F238E27FC236}">
                <a16:creationId xmlns:a16="http://schemas.microsoft.com/office/drawing/2014/main" id="{8FB52FC2-7497-B46D-5789-D7862186F618}"/>
              </a:ext>
            </a:extLst>
          </p:cNvPr>
          <p:cNvSpPr>
            <a:spLocks/>
          </p:cNvSpPr>
          <p:nvPr/>
        </p:nvSpPr>
        <p:spPr bwMode="auto">
          <a:xfrm>
            <a:off x="520701" y="1316567"/>
            <a:ext cx="300567" cy="300567"/>
          </a:xfrm>
          <a:custGeom>
            <a:avLst/>
            <a:gdLst>
              <a:gd name="T0" fmla="*/ 7891 w 438149"/>
              <a:gd name="T1" fmla="*/ 0 h 438150"/>
              <a:gd name="T2" fmla="*/ 0 w 438149"/>
              <a:gd name="T3" fmla="*/ 7891 h 438150"/>
              <a:gd name="T4" fmla="*/ 7891 w 438149"/>
              <a:gd name="T5" fmla="*/ 15782 h 438150"/>
              <a:gd name="T6" fmla="*/ 15783 w 438149"/>
              <a:gd name="T7" fmla="*/ 7891 h 438150"/>
              <a:gd name="T8" fmla="*/ 7891 w 438149"/>
              <a:gd name="T9" fmla="*/ 0 h 438150"/>
              <a:gd name="T10" fmla="*/ 6769 w 438149"/>
              <a:gd name="T11" fmla="*/ 11104 h 438150"/>
              <a:gd name="T12" fmla="*/ 3330 w 438149"/>
              <a:gd name="T13" fmla="*/ 7665 h 438150"/>
              <a:gd name="T14" fmla="*/ 4499 w 438149"/>
              <a:gd name="T15" fmla="*/ 6496 h 438150"/>
              <a:gd name="T16" fmla="*/ 6769 w 438149"/>
              <a:gd name="T17" fmla="*/ 8766 h 438150"/>
              <a:gd name="T18" fmla="*/ 11419 w 438149"/>
              <a:gd name="T19" fmla="*/ 4117 h 438150"/>
              <a:gd name="T20" fmla="*/ 12588 w 438149"/>
              <a:gd name="T21" fmla="*/ 5285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en-GB"/>
          </a:p>
        </p:txBody>
      </p:sp>
      <p:sp>
        <p:nvSpPr>
          <p:cNvPr id="15369" name="Freeform: Shape 3">
            <a:extLst>
              <a:ext uri="{FF2B5EF4-FFF2-40B4-BE49-F238E27FC236}">
                <a16:creationId xmlns:a16="http://schemas.microsoft.com/office/drawing/2014/main" id="{DD56B6D9-F3EC-A79F-8824-46B3F064E972}"/>
              </a:ext>
            </a:extLst>
          </p:cNvPr>
          <p:cNvSpPr>
            <a:spLocks/>
          </p:cNvSpPr>
          <p:nvPr/>
        </p:nvSpPr>
        <p:spPr bwMode="auto">
          <a:xfrm>
            <a:off x="520701" y="2097618"/>
            <a:ext cx="300567" cy="300567"/>
          </a:xfrm>
          <a:custGeom>
            <a:avLst/>
            <a:gdLst>
              <a:gd name="T0" fmla="*/ 7891 w 438149"/>
              <a:gd name="T1" fmla="*/ 0 h 438150"/>
              <a:gd name="T2" fmla="*/ 0 w 438149"/>
              <a:gd name="T3" fmla="*/ 7891 h 438150"/>
              <a:gd name="T4" fmla="*/ 7891 w 438149"/>
              <a:gd name="T5" fmla="*/ 15782 h 438150"/>
              <a:gd name="T6" fmla="*/ 15783 w 438149"/>
              <a:gd name="T7" fmla="*/ 7891 h 438150"/>
              <a:gd name="T8" fmla="*/ 7891 w 438149"/>
              <a:gd name="T9" fmla="*/ 0 h 438150"/>
              <a:gd name="T10" fmla="*/ 6769 w 438149"/>
              <a:gd name="T11" fmla="*/ 11104 h 438150"/>
              <a:gd name="T12" fmla="*/ 3330 w 438149"/>
              <a:gd name="T13" fmla="*/ 7665 h 438150"/>
              <a:gd name="T14" fmla="*/ 4499 w 438149"/>
              <a:gd name="T15" fmla="*/ 6496 h 438150"/>
              <a:gd name="T16" fmla="*/ 6769 w 438149"/>
              <a:gd name="T17" fmla="*/ 8766 h 438150"/>
              <a:gd name="T18" fmla="*/ 11419 w 438149"/>
              <a:gd name="T19" fmla="*/ 4117 h 438150"/>
              <a:gd name="T20" fmla="*/ 12588 w 438149"/>
              <a:gd name="T21" fmla="*/ 5285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en-GB"/>
          </a:p>
        </p:txBody>
      </p:sp>
      <p:sp>
        <p:nvSpPr>
          <p:cNvPr id="15370" name="Freeform: Shape 4">
            <a:extLst>
              <a:ext uri="{FF2B5EF4-FFF2-40B4-BE49-F238E27FC236}">
                <a16:creationId xmlns:a16="http://schemas.microsoft.com/office/drawing/2014/main" id="{BD3F15F3-C36E-5D03-04DF-56E0ECA8B170}"/>
              </a:ext>
            </a:extLst>
          </p:cNvPr>
          <p:cNvSpPr>
            <a:spLocks/>
          </p:cNvSpPr>
          <p:nvPr/>
        </p:nvSpPr>
        <p:spPr bwMode="auto">
          <a:xfrm>
            <a:off x="520701" y="2459567"/>
            <a:ext cx="300567" cy="300567"/>
          </a:xfrm>
          <a:custGeom>
            <a:avLst/>
            <a:gdLst>
              <a:gd name="T0" fmla="*/ 7891 w 438149"/>
              <a:gd name="T1" fmla="*/ 0 h 438150"/>
              <a:gd name="T2" fmla="*/ 0 w 438149"/>
              <a:gd name="T3" fmla="*/ 7891 h 438150"/>
              <a:gd name="T4" fmla="*/ 7891 w 438149"/>
              <a:gd name="T5" fmla="*/ 15782 h 438150"/>
              <a:gd name="T6" fmla="*/ 15783 w 438149"/>
              <a:gd name="T7" fmla="*/ 7891 h 438150"/>
              <a:gd name="T8" fmla="*/ 7891 w 438149"/>
              <a:gd name="T9" fmla="*/ 0 h 438150"/>
              <a:gd name="T10" fmla="*/ 6769 w 438149"/>
              <a:gd name="T11" fmla="*/ 11104 h 438150"/>
              <a:gd name="T12" fmla="*/ 3330 w 438149"/>
              <a:gd name="T13" fmla="*/ 7665 h 438150"/>
              <a:gd name="T14" fmla="*/ 4499 w 438149"/>
              <a:gd name="T15" fmla="*/ 6496 h 438150"/>
              <a:gd name="T16" fmla="*/ 6769 w 438149"/>
              <a:gd name="T17" fmla="*/ 8766 h 438150"/>
              <a:gd name="T18" fmla="*/ 11419 w 438149"/>
              <a:gd name="T19" fmla="*/ 4117 h 438150"/>
              <a:gd name="T20" fmla="*/ 12588 w 438149"/>
              <a:gd name="T21" fmla="*/ 5285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en-GB"/>
          </a:p>
        </p:txBody>
      </p:sp>
      <p:sp>
        <p:nvSpPr>
          <p:cNvPr id="15371" name="Freeform: Shape 5">
            <a:extLst>
              <a:ext uri="{FF2B5EF4-FFF2-40B4-BE49-F238E27FC236}">
                <a16:creationId xmlns:a16="http://schemas.microsoft.com/office/drawing/2014/main" id="{7576EC17-4B96-602D-0AB3-D4DA7F496A44}"/>
              </a:ext>
            </a:extLst>
          </p:cNvPr>
          <p:cNvSpPr>
            <a:spLocks/>
          </p:cNvSpPr>
          <p:nvPr/>
        </p:nvSpPr>
        <p:spPr bwMode="auto">
          <a:xfrm>
            <a:off x="520701" y="2802467"/>
            <a:ext cx="300567" cy="300567"/>
          </a:xfrm>
          <a:custGeom>
            <a:avLst/>
            <a:gdLst>
              <a:gd name="T0" fmla="*/ 7891 w 438149"/>
              <a:gd name="T1" fmla="*/ 0 h 438150"/>
              <a:gd name="T2" fmla="*/ 0 w 438149"/>
              <a:gd name="T3" fmla="*/ 7891 h 438150"/>
              <a:gd name="T4" fmla="*/ 7891 w 438149"/>
              <a:gd name="T5" fmla="*/ 15782 h 438150"/>
              <a:gd name="T6" fmla="*/ 15783 w 438149"/>
              <a:gd name="T7" fmla="*/ 7891 h 438150"/>
              <a:gd name="T8" fmla="*/ 7891 w 438149"/>
              <a:gd name="T9" fmla="*/ 0 h 438150"/>
              <a:gd name="T10" fmla="*/ 6769 w 438149"/>
              <a:gd name="T11" fmla="*/ 11104 h 438150"/>
              <a:gd name="T12" fmla="*/ 3330 w 438149"/>
              <a:gd name="T13" fmla="*/ 7665 h 438150"/>
              <a:gd name="T14" fmla="*/ 4499 w 438149"/>
              <a:gd name="T15" fmla="*/ 6496 h 438150"/>
              <a:gd name="T16" fmla="*/ 6769 w 438149"/>
              <a:gd name="T17" fmla="*/ 8766 h 438150"/>
              <a:gd name="T18" fmla="*/ 11419 w 438149"/>
              <a:gd name="T19" fmla="*/ 4117 h 438150"/>
              <a:gd name="T20" fmla="*/ 12588 w 438149"/>
              <a:gd name="T21" fmla="*/ 5285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en-GB"/>
          </a:p>
        </p:txBody>
      </p:sp>
      <p:sp>
        <p:nvSpPr>
          <p:cNvPr id="15372" name="Freeform: Shape 5">
            <a:extLst>
              <a:ext uri="{FF2B5EF4-FFF2-40B4-BE49-F238E27FC236}">
                <a16:creationId xmlns:a16="http://schemas.microsoft.com/office/drawing/2014/main" id="{A5794CC6-B1BD-CD83-F2B1-C7215EF9755C}"/>
              </a:ext>
            </a:extLst>
          </p:cNvPr>
          <p:cNvSpPr>
            <a:spLocks/>
          </p:cNvSpPr>
          <p:nvPr/>
        </p:nvSpPr>
        <p:spPr bwMode="auto">
          <a:xfrm>
            <a:off x="1229785" y="3304118"/>
            <a:ext cx="300567" cy="300567"/>
          </a:xfrm>
          <a:custGeom>
            <a:avLst/>
            <a:gdLst>
              <a:gd name="T0" fmla="*/ 7891 w 438149"/>
              <a:gd name="T1" fmla="*/ 0 h 438150"/>
              <a:gd name="T2" fmla="*/ 0 w 438149"/>
              <a:gd name="T3" fmla="*/ 7891 h 438150"/>
              <a:gd name="T4" fmla="*/ 7891 w 438149"/>
              <a:gd name="T5" fmla="*/ 15782 h 438150"/>
              <a:gd name="T6" fmla="*/ 15783 w 438149"/>
              <a:gd name="T7" fmla="*/ 7891 h 438150"/>
              <a:gd name="T8" fmla="*/ 7891 w 438149"/>
              <a:gd name="T9" fmla="*/ 0 h 438150"/>
              <a:gd name="T10" fmla="*/ 6769 w 438149"/>
              <a:gd name="T11" fmla="*/ 11104 h 438150"/>
              <a:gd name="T12" fmla="*/ 3330 w 438149"/>
              <a:gd name="T13" fmla="*/ 7665 h 438150"/>
              <a:gd name="T14" fmla="*/ 4499 w 438149"/>
              <a:gd name="T15" fmla="*/ 6496 h 438150"/>
              <a:gd name="T16" fmla="*/ 6769 w 438149"/>
              <a:gd name="T17" fmla="*/ 8766 h 438150"/>
              <a:gd name="T18" fmla="*/ 11419 w 438149"/>
              <a:gd name="T19" fmla="*/ 4117 h 438150"/>
              <a:gd name="T20" fmla="*/ 12588 w 438149"/>
              <a:gd name="T21" fmla="*/ 5285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en-GB"/>
          </a:p>
        </p:txBody>
      </p:sp>
      <p:sp>
        <p:nvSpPr>
          <p:cNvPr id="15373" name="Freeform: Shape 5">
            <a:extLst>
              <a:ext uri="{FF2B5EF4-FFF2-40B4-BE49-F238E27FC236}">
                <a16:creationId xmlns:a16="http://schemas.microsoft.com/office/drawing/2014/main" id="{F7D69879-02DE-D5E0-5F8F-0820F86294F3}"/>
              </a:ext>
            </a:extLst>
          </p:cNvPr>
          <p:cNvSpPr>
            <a:spLocks/>
          </p:cNvSpPr>
          <p:nvPr/>
        </p:nvSpPr>
        <p:spPr bwMode="auto">
          <a:xfrm>
            <a:off x="1234018" y="3659718"/>
            <a:ext cx="300567" cy="300567"/>
          </a:xfrm>
          <a:custGeom>
            <a:avLst/>
            <a:gdLst>
              <a:gd name="T0" fmla="*/ 7891 w 438149"/>
              <a:gd name="T1" fmla="*/ 0 h 438150"/>
              <a:gd name="T2" fmla="*/ 0 w 438149"/>
              <a:gd name="T3" fmla="*/ 7891 h 438150"/>
              <a:gd name="T4" fmla="*/ 7891 w 438149"/>
              <a:gd name="T5" fmla="*/ 15782 h 438150"/>
              <a:gd name="T6" fmla="*/ 15783 w 438149"/>
              <a:gd name="T7" fmla="*/ 7891 h 438150"/>
              <a:gd name="T8" fmla="*/ 7891 w 438149"/>
              <a:gd name="T9" fmla="*/ 0 h 438150"/>
              <a:gd name="T10" fmla="*/ 6769 w 438149"/>
              <a:gd name="T11" fmla="*/ 11104 h 438150"/>
              <a:gd name="T12" fmla="*/ 3330 w 438149"/>
              <a:gd name="T13" fmla="*/ 7665 h 438150"/>
              <a:gd name="T14" fmla="*/ 4499 w 438149"/>
              <a:gd name="T15" fmla="*/ 6496 h 438150"/>
              <a:gd name="T16" fmla="*/ 6769 w 438149"/>
              <a:gd name="T17" fmla="*/ 8766 h 438150"/>
              <a:gd name="T18" fmla="*/ 11419 w 438149"/>
              <a:gd name="T19" fmla="*/ 4117 h 438150"/>
              <a:gd name="T20" fmla="*/ 12588 w 438149"/>
              <a:gd name="T21" fmla="*/ 5285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en-GB"/>
          </a:p>
        </p:txBody>
      </p:sp>
      <p:sp>
        <p:nvSpPr>
          <p:cNvPr id="4" name="Freeform: Shape 9">
            <a:extLst>
              <a:ext uri="{FF2B5EF4-FFF2-40B4-BE49-F238E27FC236}">
                <a16:creationId xmlns:a16="http://schemas.microsoft.com/office/drawing/2014/main" id="{C3458BFD-21AB-0033-5404-F62E2D2BC4D6}"/>
              </a:ext>
            </a:extLst>
          </p:cNvPr>
          <p:cNvSpPr>
            <a:spLocks/>
          </p:cNvSpPr>
          <p:nvPr/>
        </p:nvSpPr>
        <p:spPr bwMode="auto">
          <a:xfrm>
            <a:off x="1128948" y="4547016"/>
            <a:ext cx="360075" cy="333184"/>
          </a:xfrm>
          <a:custGeom>
            <a:avLst/>
            <a:gdLst>
              <a:gd name="T0" fmla="*/ 34240 w 438149"/>
              <a:gd name="T1" fmla="*/ 0 h 438150"/>
              <a:gd name="T2" fmla="*/ 0 w 438149"/>
              <a:gd name="T3" fmla="*/ 29151 h 438150"/>
              <a:gd name="T4" fmla="*/ 34240 w 438149"/>
              <a:gd name="T5" fmla="*/ 58302 h 438150"/>
              <a:gd name="T6" fmla="*/ 68481 w 438149"/>
              <a:gd name="T7" fmla="*/ 29151 h 438150"/>
              <a:gd name="T8" fmla="*/ 34240 w 438149"/>
              <a:gd name="T9" fmla="*/ 0 h 438150"/>
              <a:gd name="T10" fmla="*/ 29372 w 438149"/>
              <a:gd name="T11" fmla="*/ 41019 h 438150"/>
              <a:gd name="T12" fmla="*/ 14451 w 438149"/>
              <a:gd name="T13" fmla="*/ 28315 h 438150"/>
              <a:gd name="T14" fmla="*/ 19522 w 438149"/>
              <a:gd name="T15" fmla="*/ 23998 h 438150"/>
              <a:gd name="T16" fmla="*/ 29372 w 438149"/>
              <a:gd name="T17" fmla="*/ 32384 h 438150"/>
              <a:gd name="T18" fmla="*/ 49547 w 438149"/>
              <a:gd name="T19" fmla="*/ 15209 h 438150"/>
              <a:gd name="T20" fmla="*/ 54618 w 438149"/>
              <a:gd name="T21" fmla="*/ 19526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70C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en-GB"/>
          </a:p>
        </p:txBody>
      </p:sp>
      <p:sp>
        <p:nvSpPr>
          <p:cNvPr id="3" name="Freeform: Shape 9">
            <a:extLst>
              <a:ext uri="{FF2B5EF4-FFF2-40B4-BE49-F238E27FC236}">
                <a16:creationId xmlns:a16="http://schemas.microsoft.com/office/drawing/2014/main" id="{A85A1BB1-D230-9161-B95B-B107C6D34F40}"/>
              </a:ext>
            </a:extLst>
          </p:cNvPr>
          <p:cNvSpPr>
            <a:spLocks/>
          </p:cNvSpPr>
          <p:nvPr/>
        </p:nvSpPr>
        <p:spPr bwMode="auto">
          <a:xfrm>
            <a:off x="1171048" y="4207948"/>
            <a:ext cx="360075" cy="333184"/>
          </a:xfrm>
          <a:custGeom>
            <a:avLst/>
            <a:gdLst>
              <a:gd name="T0" fmla="*/ 34240 w 438149"/>
              <a:gd name="T1" fmla="*/ 0 h 438150"/>
              <a:gd name="T2" fmla="*/ 0 w 438149"/>
              <a:gd name="T3" fmla="*/ 29151 h 438150"/>
              <a:gd name="T4" fmla="*/ 34240 w 438149"/>
              <a:gd name="T5" fmla="*/ 58302 h 438150"/>
              <a:gd name="T6" fmla="*/ 68481 w 438149"/>
              <a:gd name="T7" fmla="*/ 29151 h 438150"/>
              <a:gd name="T8" fmla="*/ 34240 w 438149"/>
              <a:gd name="T9" fmla="*/ 0 h 438150"/>
              <a:gd name="T10" fmla="*/ 29372 w 438149"/>
              <a:gd name="T11" fmla="*/ 41019 h 438150"/>
              <a:gd name="T12" fmla="*/ 14451 w 438149"/>
              <a:gd name="T13" fmla="*/ 28315 h 438150"/>
              <a:gd name="T14" fmla="*/ 19522 w 438149"/>
              <a:gd name="T15" fmla="*/ 23998 h 438150"/>
              <a:gd name="T16" fmla="*/ 29372 w 438149"/>
              <a:gd name="T17" fmla="*/ 32384 h 438150"/>
              <a:gd name="T18" fmla="*/ 49547 w 438149"/>
              <a:gd name="T19" fmla="*/ 15209 h 438150"/>
              <a:gd name="T20" fmla="*/ 54618 w 438149"/>
              <a:gd name="T21" fmla="*/ 19526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FFC000"/>
          </a:solidFill>
          <a:ln>
            <a:noFill/>
          </a:ln>
        </p:spPr>
        <p:txBody>
          <a:bodyPr anchor="ctr"/>
          <a:lstStyle/>
          <a:p>
            <a:endParaRPr lang="en-GB"/>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7D9E33F5-2ED4-3E45-C2AC-5E99BDCC565D}"/>
              </a:ext>
            </a:extLst>
          </p:cNvPr>
          <p:cNvCxnSpPr>
            <a:cxnSpLocks/>
          </p:cNvCxnSpPr>
          <p:nvPr/>
        </p:nvCxnSpPr>
        <p:spPr bwMode="auto">
          <a:xfrm>
            <a:off x="10064751" y="1367367"/>
            <a:ext cx="202353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1" name="Straight Connector 10">
            <a:extLst>
              <a:ext uri="{FF2B5EF4-FFF2-40B4-BE49-F238E27FC236}">
                <a16:creationId xmlns:a16="http://schemas.microsoft.com/office/drawing/2014/main" id="{5AB0F939-E4D4-249D-BDC0-E5F9B2A072D5}"/>
              </a:ext>
            </a:extLst>
          </p:cNvPr>
          <p:cNvCxnSpPr>
            <a:cxnSpLocks/>
          </p:cNvCxnSpPr>
          <p:nvPr/>
        </p:nvCxnSpPr>
        <p:spPr bwMode="auto">
          <a:xfrm>
            <a:off x="6477000" y="1367367"/>
            <a:ext cx="336973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8" name="Straight Connector 7">
            <a:extLst>
              <a:ext uri="{FF2B5EF4-FFF2-40B4-BE49-F238E27FC236}">
                <a16:creationId xmlns:a16="http://schemas.microsoft.com/office/drawing/2014/main" id="{37A64EBB-5D88-F66E-A0B0-B46494CA8AFA}"/>
              </a:ext>
            </a:extLst>
          </p:cNvPr>
          <p:cNvCxnSpPr>
            <a:cxnSpLocks/>
          </p:cNvCxnSpPr>
          <p:nvPr/>
        </p:nvCxnSpPr>
        <p:spPr bwMode="auto">
          <a:xfrm>
            <a:off x="2829984" y="1367367"/>
            <a:ext cx="336973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0" name="Straight Connector 19">
            <a:extLst>
              <a:ext uri="{FF2B5EF4-FFF2-40B4-BE49-F238E27FC236}">
                <a16:creationId xmlns:a16="http://schemas.microsoft.com/office/drawing/2014/main" id="{3B5C8C0D-34FA-FE4C-C3F2-92FDF76DB7C0}"/>
              </a:ext>
            </a:extLst>
          </p:cNvPr>
          <p:cNvCxnSpPr>
            <a:cxnSpLocks/>
          </p:cNvCxnSpPr>
          <p:nvPr/>
        </p:nvCxnSpPr>
        <p:spPr bwMode="auto">
          <a:xfrm>
            <a:off x="294217" y="1367367"/>
            <a:ext cx="2235200"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 name="Straight Connector 114">
            <a:extLst>
              <a:ext uri="{FF2B5EF4-FFF2-40B4-BE49-F238E27FC236}">
                <a16:creationId xmlns:a16="http://schemas.microsoft.com/office/drawing/2014/main" id="{3AF73AB5-92CC-8C3F-D877-47961DF88D30}"/>
              </a:ext>
            </a:extLst>
          </p:cNvPr>
          <p:cNvCxnSpPr>
            <a:cxnSpLocks noChangeShapeType="1"/>
          </p:cNvCxnSpPr>
          <p:nvPr/>
        </p:nvCxnSpPr>
        <p:spPr bwMode="auto">
          <a:xfrm>
            <a:off x="2691776" y="2072112"/>
            <a:ext cx="0" cy="434551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266" name="Straight Connector 114">
            <a:extLst>
              <a:ext uri="{FF2B5EF4-FFF2-40B4-BE49-F238E27FC236}">
                <a16:creationId xmlns:a16="http://schemas.microsoft.com/office/drawing/2014/main" id="{BC6A4D54-3A8F-6BF4-37B8-FE9CC064B390}"/>
              </a:ext>
            </a:extLst>
          </p:cNvPr>
          <p:cNvCxnSpPr>
            <a:cxnSpLocks noChangeShapeType="1"/>
          </p:cNvCxnSpPr>
          <p:nvPr/>
        </p:nvCxnSpPr>
        <p:spPr bwMode="auto">
          <a:xfrm flipH="1">
            <a:off x="9954684" y="2351618"/>
            <a:ext cx="33867" cy="4176183"/>
          </a:xfrm>
          <a:prstGeom prst="line">
            <a:avLst/>
          </a:prstGeom>
          <a:noFill/>
          <a:ln w="28575" algn="ctr">
            <a:solidFill>
              <a:schemeClr val="accent4">
                <a:lumMod val="40000"/>
                <a:lumOff val="60000"/>
              </a:schemeClr>
            </a:solidFill>
            <a:round/>
            <a:headEnd/>
            <a:tailEnd/>
          </a:ln>
        </p:spPr>
      </p:cxnSp>
      <p:cxnSp>
        <p:nvCxnSpPr>
          <p:cNvPr id="9273" name="Straight Connector 114">
            <a:extLst>
              <a:ext uri="{FF2B5EF4-FFF2-40B4-BE49-F238E27FC236}">
                <a16:creationId xmlns:a16="http://schemas.microsoft.com/office/drawing/2014/main" id="{3696AABC-F58B-8F2B-0A87-5C1A913E83A7}"/>
              </a:ext>
            </a:extLst>
          </p:cNvPr>
          <p:cNvCxnSpPr>
            <a:cxnSpLocks noChangeShapeType="1"/>
          </p:cNvCxnSpPr>
          <p:nvPr/>
        </p:nvCxnSpPr>
        <p:spPr bwMode="auto">
          <a:xfrm flipH="1">
            <a:off x="6356351" y="2298701"/>
            <a:ext cx="6349" cy="4178300"/>
          </a:xfrm>
          <a:prstGeom prst="line">
            <a:avLst/>
          </a:prstGeom>
          <a:noFill/>
          <a:ln w="28575" algn="ctr">
            <a:solidFill>
              <a:schemeClr val="accent4">
                <a:lumMod val="40000"/>
                <a:lumOff val="60000"/>
              </a:schemeClr>
            </a:solidFill>
            <a:round/>
            <a:headEnd/>
            <a:tailEnd/>
          </a:ln>
        </p:spPr>
      </p:cxnSp>
      <p:cxnSp>
        <p:nvCxnSpPr>
          <p:cNvPr id="9298" name="Straight Connector 114">
            <a:extLst>
              <a:ext uri="{FF2B5EF4-FFF2-40B4-BE49-F238E27FC236}">
                <a16:creationId xmlns:a16="http://schemas.microsoft.com/office/drawing/2014/main" id="{6B42B71A-3E27-01FB-4AD7-7B386E39105E}"/>
              </a:ext>
            </a:extLst>
          </p:cNvPr>
          <p:cNvCxnSpPr>
            <a:cxnSpLocks noChangeShapeType="1"/>
          </p:cNvCxnSpPr>
          <p:nvPr/>
        </p:nvCxnSpPr>
        <p:spPr bwMode="auto">
          <a:xfrm flipH="1">
            <a:off x="2713567" y="2300818"/>
            <a:ext cx="10584" cy="4176183"/>
          </a:xfrm>
          <a:prstGeom prst="line">
            <a:avLst/>
          </a:prstGeom>
          <a:noFill/>
          <a:ln w="28575" algn="ctr">
            <a:solidFill>
              <a:schemeClr val="accent4">
                <a:lumMod val="40000"/>
                <a:lumOff val="60000"/>
              </a:schemeClr>
            </a:solidFill>
            <a:round/>
            <a:headEnd/>
            <a:tailEnd/>
          </a:ln>
        </p:spPr>
      </p:cxnSp>
      <p:sp>
        <p:nvSpPr>
          <p:cNvPr id="10" name="Title 1">
            <a:extLst>
              <a:ext uri="{FF2B5EF4-FFF2-40B4-BE49-F238E27FC236}">
                <a16:creationId xmlns:a16="http://schemas.microsoft.com/office/drawing/2014/main" id="{D0A2261C-DFA1-69AF-6015-50D28040830F}"/>
              </a:ext>
            </a:extLst>
          </p:cNvPr>
          <p:cNvSpPr txBox="1">
            <a:spLocks/>
          </p:cNvSpPr>
          <p:nvPr/>
        </p:nvSpPr>
        <p:spPr bwMode="auto">
          <a:xfrm>
            <a:off x="535711" y="13192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 19 timeline</a:t>
            </a:r>
            <a:endParaRPr lang="en-US" sz="2667" kern="0" dirty="0">
              <a:latin typeface="Montserrat" panose="00000500000000000000" pitchFamily="50" charset="0"/>
              <a:ea typeface="ＭＳ Ｐゴシック" charset="0"/>
              <a:cs typeface="ＭＳ Ｐゴシック" charset="0"/>
            </a:endParaRPr>
          </a:p>
        </p:txBody>
      </p:sp>
      <p:sp>
        <p:nvSpPr>
          <p:cNvPr id="17419" name="TextBox 86">
            <a:extLst>
              <a:ext uri="{FF2B5EF4-FFF2-40B4-BE49-F238E27FC236}">
                <a16:creationId xmlns:a16="http://schemas.microsoft.com/office/drawing/2014/main" id="{245798B2-D6F1-60A4-3D80-300F4CB65CC8}"/>
              </a:ext>
            </a:extLst>
          </p:cNvPr>
          <p:cNvSpPr txBox="1">
            <a:spLocks noChangeArrowheads="1"/>
          </p:cNvSpPr>
          <p:nvPr/>
        </p:nvSpPr>
        <p:spPr bwMode="auto">
          <a:xfrm>
            <a:off x="1746643" y="1621367"/>
            <a:ext cx="43313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#101</a:t>
            </a:r>
          </a:p>
        </p:txBody>
      </p:sp>
      <p:cxnSp>
        <p:nvCxnSpPr>
          <p:cNvPr id="9263" name="Straight Connector 115">
            <a:extLst>
              <a:ext uri="{FF2B5EF4-FFF2-40B4-BE49-F238E27FC236}">
                <a16:creationId xmlns:a16="http://schemas.microsoft.com/office/drawing/2014/main" id="{117CFB1F-475B-5927-BC70-15C97820E336}"/>
              </a:ext>
            </a:extLst>
          </p:cNvPr>
          <p:cNvCxnSpPr>
            <a:cxnSpLocks noChangeShapeType="1"/>
          </p:cNvCxnSpPr>
          <p:nvPr/>
        </p:nvCxnSpPr>
        <p:spPr bwMode="auto">
          <a:xfrm>
            <a:off x="3621618" y="2351618"/>
            <a:ext cx="12700" cy="4176183"/>
          </a:xfrm>
          <a:prstGeom prst="line">
            <a:avLst/>
          </a:prstGeom>
          <a:noFill/>
          <a:ln w="9525" algn="ctr">
            <a:solidFill>
              <a:schemeClr val="accent4">
                <a:lumMod val="40000"/>
                <a:lumOff val="60000"/>
              </a:schemeClr>
            </a:solidFill>
            <a:prstDash val="dash"/>
            <a:round/>
            <a:headEnd/>
            <a:tailEnd/>
          </a:ln>
        </p:spPr>
      </p:cxnSp>
      <p:cxnSp>
        <p:nvCxnSpPr>
          <p:cNvPr id="9264" name="Straight Connector 114">
            <a:extLst>
              <a:ext uri="{FF2B5EF4-FFF2-40B4-BE49-F238E27FC236}">
                <a16:creationId xmlns:a16="http://schemas.microsoft.com/office/drawing/2014/main" id="{AC4C9168-CF6A-4857-C981-50630E7F8232}"/>
              </a:ext>
            </a:extLst>
          </p:cNvPr>
          <p:cNvCxnSpPr>
            <a:cxnSpLocks noChangeShapeType="1"/>
          </p:cNvCxnSpPr>
          <p:nvPr/>
        </p:nvCxnSpPr>
        <p:spPr bwMode="auto">
          <a:xfrm>
            <a:off x="391584" y="2383368"/>
            <a:ext cx="0" cy="4144433"/>
          </a:xfrm>
          <a:prstGeom prst="line">
            <a:avLst/>
          </a:prstGeom>
          <a:noFill/>
          <a:ln w="9525" algn="ctr">
            <a:solidFill>
              <a:schemeClr val="accent4">
                <a:lumMod val="40000"/>
                <a:lumOff val="60000"/>
              </a:schemeClr>
            </a:solidFill>
            <a:prstDash val="dash"/>
            <a:round/>
            <a:headEnd/>
            <a:tailEnd/>
          </a:ln>
        </p:spPr>
      </p:cxnSp>
      <p:cxnSp>
        <p:nvCxnSpPr>
          <p:cNvPr id="9267" name="Straight Connector 114">
            <a:extLst>
              <a:ext uri="{FF2B5EF4-FFF2-40B4-BE49-F238E27FC236}">
                <a16:creationId xmlns:a16="http://schemas.microsoft.com/office/drawing/2014/main" id="{C3887937-F6CB-80A7-E1E6-794CC9EFEDD2}"/>
              </a:ext>
            </a:extLst>
          </p:cNvPr>
          <p:cNvCxnSpPr>
            <a:cxnSpLocks noChangeShapeType="1"/>
          </p:cNvCxnSpPr>
          <p:nvPr/>
        </p:nvCxnSpPr>
        <p:spPr bwMode="auto">
          <a:xfrm flipH="1">
            <a:off x="10716684" y="2351618"/>
            <a:ext cx="42333" cy="4125383"/>
          </a:xfrm>
          <a:prstGeom prst="line">
            <a:avLst/>
          </a:prstGeom>
          <a:noFill/>
          <a:ln w="9525" algn="ctr">
            <a:solidFill>
              <a:schemeClr val="accent4">
                <a:lumMod val="40000"/>
                <a:lumOff val="60000"/>
              </a:schemeClr>
            </a:solidFill>
            <a:prstDash val="dash"/>
            <a:round/>
            <a:headEnd/>
            <a:tailEnd/>
          </a:ln>
        </p:spPr>
      </p:cxnSp>
      <p:cxnSp>
        <p:nvCxnSpPr>
          <p:cNvPr id="9268" name="Straight Connector 114">
            <a:extLst>
              <a:ext uri="{FF2B5EF4-FFF2-40B4-BE49-F238E27FC236}">
                <a16:creationId xmlns:a16="http://schemas.microsoft.com/office/drawing/2014/main" id="{2680C462-8275-5EC6-97DB-E5DE4EA28FCC}"/>
              </a:ext>
            </a:extLst>
          </p:cNvPr>
          <p:cNvCxnSpPr>
            <a:cxnSpLocks noChangeShapeType="1"/>
          </p:cNvCxnSpPr>
          <p:nvPr/>
        </p:nvCxnSpPr>
        <p:spPr bwMode="auto">
          <a:xfrm>
            <a:off x="9101667" y="2351618"/>
            <a:ext cx="2117" cy="4176183"/>
          </a:xfrm>
          <a:prstGeom prst="line">
            <a:avLst/>
          </a:prstGeom>
          <a:noFill/>
          <a:ln w="9525" algn="ctr">
            <a:solidFill>
              <a:schemeClr val="accent4">
                <a:lumMod val="40000"/>
                <a:lumOff val="60000"/>
              </a:schemeClr>
            </a:solidFill>
            <a:prstDash val="dash"/>
            <a:round/>
            <a:headEnd/>
            <a:tailEnd/>
          </a:ln>
        </p:spPr>
      </p:cxnSp>
      <p:cxnSp>
        <p:nvCxnSpPr>
          <p:cNvPr id="9269" name="Straight Connector 114">
            <a:extLst>
              <a:ext uri="{FF2B5EF4-FFF2-40B4-BE49-F238E27FC236}">
                <a16:creationId xmlns:a16="http://schemas.microsoft.com/office/drawing/2014/main" id="{ED118BB1-8606-9020-5D9E-4D50817F1F76}"/>
              </a:ext>
            </a:extLst>
          </p:cNvPr>
          <p:cNvCxnSpPr>
            <a:cxnSpLocks noChangeShapeType="1"/>
          </p:cNvCxnSpPr>
          <p:nvPr/>
        </p:nvCxnSpPr>
        <p:spPr bwMode="auto">
          <a:xfrm>
            <a:off x="7245351" y="2298701"/>
            <a:ext cx="0" cy="4229100"/>
          </a:xfrm>
          <a:prstGeom prst="line">
            <a:avLst/>
          </a:prstGeom>
          <a:noFill/>
          <a:ln w="9525" algn="ctr">
            <a:solidFill>
              <a:schemeClr val="accent4">
                <a:lumMod val="40000"/>
                <a:lumOff val="60000"/>
              </a:schemeClr>
            </a:solidFill>
            <a:prstDash val="dash"/>
            <a:round/>
            <a:headEnd/>
            <a:tailEnd/>
          </a:ln>
        </p:spPr>
      </p:cxnSp>
      <p:cxnSp>
        <p:nvCxnSpPr>
          <p:cNvPr id="9270" name="Straight Connector 114">
            <a:extLst>
              <a:ext uri="{FF2B5EF4-FFF2-40B4-BE49-F238E27FC236}">
                <a16:creationId xmlns:a16="http://schemas.microsoft.com/office/drawing/2014/main" id="{A9147445-A40E-E5E8-5B96-4AB11A90F320}"/>
              </a:ext>
            </a:extLst>
          </p:cNvPr>
          <p:cNvCxnSpPr>
            <a:cxnSpLocks noChangeShapeType="1"/>
          </p:cNvCxnSpPr>
          <p:nvPr/>
        </p:nvCxnSpPr>
        <p:spPr bwMode="auto">
          <a:xfrm>
            <a:off x="8174567" y="2351618"/>
            <a:ext cx="0" cy="4176183"/>
          </a:xfrm>
          <a:prstGeom prst="line">
            <a:avLst/>
          </a:prstGeom>
          <a:noFill/>
          <a:ln w="9525" algn="ctr">
            <a:solidFill>
              <a:schemeClr val="accent4">
                <a:lumMod val="40000"/>
                <a:lumOff val="60000"/>
              </a:schemeClr>
            </a:solidFill>
            <a:prstDash val="dash"/>
            <a:round/>
            <a:headEnd/>
            <a:tailEnd/>
          </a:ln>
        </p:spPr>
      </p:cxnSp>
      <p:cxnSp>
        <p:nvCxnSpPr>
          <p:cNvPr id="9271" name="Straight Connector 114">
            <a:extLst>
              <a:ext uri="{FF2B5EF4-FFF2-40B4-BE49-F238E27FC236}">
                <a16:creationId xmlns:a16="http://schemas.microsoft.com/office/drawing/2014/main" id="{24E13D41-8A59-85F9-0480-ECD33B35EDAC}"/>
              </a:ext>
            </a:extLst>
          </p:cNvPr>
          <p:cNvCxnSpPr>
            <a:cxnSpLocks noChangeShapeType="1"/>
          </p:cNvCxnSpPr>
          <p:nvPr/>
        </p:nvCxnSpPr>
        <p:spPr bwMode="auto">
          <a:xfrm flipH="1">
            <a:off x="5564718" y="2351618"/>
            <a:ext cx="4233" cy="4176183"/>
          </a:xfrm>
          <a:prstGeom prst="line">
            <a:avLst/>
          </a:prstGeom>
          <a:noFill/>
          <a:ln w="9525" algn="ctr">
            <a:solidFill>
              <a:schemeClr val="accent4">
                <a:lumMod val="40000"/>
                <a:lumOff val="60000"/>
              </a:schemeClr>
            </a:solidFill>
            <a:prstDash val="dash"/>
            <a:round/>
            <a:headEnd/>
            <a:tailEnd/>
          </a:ln>
        </p:spPr>
      </p:cxnSp>
      <p:cxnSp>
        <p:nvCxnSpPr>
          <p:cNvPr id="9272" name="Straight Connector 114">
            <a:extLst>
              <a:ext uri="{FF2B5EF4-FFF2-40B4-BE49-F238E27FC236}">
                <a16:creationId xmlns:a16="http://schemas.microsoft.com/office/drawing/2014/main" id="{58ABF975-9A8E-AF4E-F748-043212BAFF7E}"/>
              </a:ext>
            </a:extLst>
          </p:cNvPr>
          <p:cNvCxnSpPr>
            <a:cxnSpLocks noChangeShapeType="1"/>
          </p:cNvCxnSpPr>
          <p:nvPr/>
        </p:nvCxnSpPr>
        <p:spPr bwMode="auto">
          <a:xfrm flipH="1">
            <a:off x="4527551" y="2351618"/>
            <a:ext cx="21167" cy="4176183"/>
          </a:xfrm>
          <a:prstGeom prst="line">
            <a:avLst/>
          </a:prstGeom>
          <a:noFill/>
          <a:ln w="9525" algn="ctr">
            <a:solidFill>
              <a:schemeClr val="accent4">
                <a:lumMod val="40000"/>
                <a:lumOff val="60000"/>
              </a:schemeClr>
            </a:solidFill>
            <a:prstDash val="dash"/>
            <a:round/>
            <a:headEnd/>
            <a:tailEnd/>
          </a:ln>
        </p:spPr>
      </p:cxnSp>
      <p:cxnSp>
        <p:nvCxnSpPr>
          <p:cNvPr id="9279" name="Straight Connector 114">
            <a:extLst>
              <a:ext uri="{FF2B5EF4-FFF2-40B4-BE49-F238E27FC236}">
                <a16:creationId xmlns:a16="http://schemas.microsoft.com/office/drawing/2014/main" id="{A696E129-9B7E-662F-E41C-81733BD10279}"/>
              </a:ext>
            </a:extLst>
          </p:cNvPr>
          <p:cNvCxnSpPr>
            <a:cxnSpLocks noChangeShapeType="1"/>
          </p:cNvCxnSpPr>
          <p:nvPr/>
        </p:nvCxnSpPr>
        <p:spPr bwMode="auto">
          <a:xfrm>
            <a:off x="11470218" y="2355851"/>
            <a:ext cx="12700" cy="4171949"/>
          </a:xfrm>
          <a:prstGeom prst="line">
            <a:avLst/>
          </a:prstGeom>
          <a:noFill/>
          <a:ln w="9525" algn="ctr">
            <a:solidFill>
              <a:schemeClr val="accent4">
                <a:lumMod val="40000"/>
                <a:lumOff val="60000"/>
              </a:schemeClr>
            </a:solidFill>
            <a:prstDash val="dash"/>
            <a:round/>
            <a:headEnd/>
            <a:tailEnd/>
          </a:ln>
        </p:spPr>
      </p:cxnSp>
      <p:sp>
        <p:nvSpPr>
          <p:cNvPr id="9256" name="TextBox 1">
            <a:extLst>
              <a:ext uri="{FF2B5EF4-FFF2-40B4-BE49-F238E27FC236}">
                <a16:creationId xmlns:a16="http://schemas.microsoft.com/office/drawing/2014/main" id="{41F2BCA0-D483-2431-1FF6-32B379B1F64D}"/>
              </a:ext>
            </a:extLst>
          </p:cNvPr>
          <p:cNvSpPr txBox="1">
            <a:spLocks noChangeArrowheads="1"/>
          </p:cNvSpPr>
          <p:nvPr/>
        </p:nvSpPr>
        <p:spPr bwMode="auto">
          <a:xfrm>
            <a:off x="3009901" y="5962651"/>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
        <p:nvSpPr>
          <p:cNvPr id="17431" name="TextBox 86">
            <a:extLst>
              <a:ext uri="{FF2B5EF4-FFF2-40B4-BE49-F238E27FC236}">
                <a16:creationId xmlns:a16="http://schemas.microsoft.com/office/drawing/2014/main" id="{FAFF8A7E-2F10-BB52-90A5-64E7AADA40D3}"/>
              </a:ext>
            </a:extLst>
          </p:cNvPr>
          <p:cNvSpPr txBox="1">
            <a:spLocks noChangeArrowheads="1"/>
          </p:cNvSpPr>
          <p:nvPr/>
        </p:nvSpPr>
        <p:spPr bwMode="auto">
          <a:xfrm>
            <a:off x="2537896" y="16213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#102</a:t>
            </a:r>
            <a:endParaRPr lang="en-GB" altLang="en-US" sz="533">
              <a:latin typeface="Montserrat" panose="00000500000000000000" pitchFamily="2" charset="0"/>
            </a:endParaRPr>
          </a:p>
        </p:txBody>
      </p:sp>
      <p:sp>
        <p:nvSpPr>
          <p:cNvPr id="17432" name="TextBox 86">
            <a:extLst>
              <a:ext uri="{FF2B5EF4-FFF2-40B4-BE49-F238E27FC236}">
                <a16:creationId xmlns:a16="http://schemas.microsoft.com/office/drawing/2014/main" id="{F1946500-C1AC-CDB0-F620-48601A05DE06}"/>
              </a:ext>
            </a:extLst>
          </p:cNvPr>
          <p:cNvSpPr txBox="1">
            <a:spLocks noChangeArrowheads="1"/>
          </p:cNvSpPr>
          <p:nvPr/>
        </p:nvSpPr>
        <p:spPr bwMode="auto">
          <a:xfrm>
            <a:off x="3444888" y="16213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#103</a:t>
            </a:r>
            <a:endParaRPr lang="en-GB" altLang="en-US" sz="533">
              <a:latin typeface="Montserrat" panose="00000500000000000000" pitchFamily="2" charset="0"/>
            </a:endParaRPr>
          </a:p>
        </p:txBody>
      </p:sp>
      <p:sp>
        <p:nvSpPr>
          <p:cNvPr id="17433" name="TextBox 86">
            <a:extLst>
              <a:ext uri="{FF2B5EF4-FFF2-40B4-BE49-F238E27FC236}">
                <a16:creationId xmlns:a16="http://schemas.microsoft.com/office/drawing/2014/main" id="{9786C7E0-01B4-DD1B-595D-B0790A58F1BA}"/>
              </a:ext>
            </a:extLst>
          </p:cNvPr>
          <p:cNvSpPr txBox="1">
            <a:spLocks noChangeArrowheads="1"/>
          </p:cNvSpPr>
          <p:nvPr/>
        </p:nvSpPr>
        <p:spPr bwMode="auto">
          <a:xfrm>
            <a:off x="4363202" y="1621367"/>
            <a:ext cx="46839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#104</a:t>
            </a:r>
            <a:endParaRPr lang="en-GB" altLang="en-US" sz="533">
              <a:latin typeface="Montserrat" panose="00000500000000000000" pitchFamily="2" charset="0"/>
            </a:endParaRPr>
          </a:p>
        </p:txBody>
      </p:sp>
      <p:sp>
        <p:nvSpPr>
          <p:cNvPr id="17434" name="TextBox 86">
            <a:extLst>
              <a:ext uri="{FF2B5EF4-FFF2-40B4-BE49-F238E27FC236}">
                <a16:creationId xmlns:a16="http://schemas.microsoft.com/office/drawing/2014/main" id="{F5DAD881-9D27-70A3-8113-5D51C351C921}"/>
              </a:ext>
            </a:extLst>
          </p:cNvPr>
          <p:cNvSpPr txBox="1">
            <a:spLocks noChangeArrowheads="1"/>
          </p:cNvSpPr>
          <p:nvPr/>
        </p:nvSpPr>
        <p:spPr bwMode="auto">
          <a:xfrm>
            <a:off x="5403863" y="16213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#105</a:t>
            </a:r>
            <a:endParaRPr lang="en-GB" altLang="en-US" sz="533">
              <a:latin typeface="Montserrat" panose="00000500000000000000" pitchFamily="2" charset="0"/>
            </a:endParaRPr>
          </a:p>
        </p:txBody>
      </p:sp>
      <p:sp>
        <p:nvSpPr>
          <p:cNvPr id="17435" name="TextBox 86">
            <a:extLst>
              <a:ext uri="{FF2B5EF4-FFF2-40B4-BE49-F238E27FC236}">
                <a16:creationId xmlns:a16="http://schemas.microsoft.com/office/drawing/2014/main" id="{84C8EE69-9AB4-6EED-7640-E16CCBF5BDAF}"/>
              </a:ext>
            </a:extLst>
          </p:cNvPr>
          <p:cNvSpPr txBox="1">
            <a:spLocks noChangeArrowheads="1"/>
          </p:cNvSpPr>
          <p:nvPr/>
        </p:nvSpPr>
        <p:spPr bwMode="auto">
          <a:xfrm>
            <a:off x="6105250" y="1621367"/>
            <a:ext cx="461985"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#106</a:t>
            </a:r>
            <a:endParaRPr lang="en-GB" altLang="en-US" sz="533">
              <a:latin typeface="Montserrat" panose="00000500000000000000" pitchFamily="2" charset="0"/>
            </a:endParaRPr>
          </a:p>
        </p:txBody>
      </p:sp>
      <p:sp>
        <p:nvSpPr>
          <p:cNvPr id="17436" name="TextBox 86">
            <a:extLst>
              <a:ext uri="{FF2B5EF4-FFF2-40B4-BE49-F238E27FC236}">
                <a16:creationId xmlns:a16="http://schemas.microsoft.com/office/drawing/2014/main" id="{CB19F488-8D05-D1EA-5FC6-13D3971BDE2E}"/>
              </a:ext>
            </a:extLst>
          </p:cNvPr>
          <p:cNvSpPr txBox="1">
            <a:spLocks noChangeArrowheads="1"/>
          </p:cNvSpPr>
          <p:nvPr/>
        </p:nvSpPr>
        <p:spPr bwMode="auto">
          <a:xfrm>
            <a:off x="7021510" y="1621367"/>
            <a:ext cx="46038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#107</a:t>
            </a:r>
            <a:endParaRPr lang="en-GB" altLang="en-US" sz="533">
              <a:latin typeface="Montserrat" panose="00000500000000000000" pitchFamily="2" charset="0"/>
            </a:endParaRPr>
          </a:p>
        </p:txBody>
      </p:sp>
      <p:sp>
        <p:nvSpPr>
          <p:cNvPr id="17437" name="TextBox 86">
            <a:extLst>
              <a:ext uri="{FF2B5EF4-FFF2-40B4-BE49-F238E27FC236}">
                <a16:creationId xmlns:a16="http://schemas.microsoft.com/office/drawing/2014/main" id="{B4FD9998-EE31-6D24-9CB5-67FEBB2E135B}"/>
              </a:ext>
            </a:extLst>
          </p:cNvPr>
          <p:cNvSpPr txBox="1">
            <a:spLocks noChangeArrowheads="1"/>
          </p:cNvSpPr>
          <p:nvPr/>
        </p:nvSpPr>
        <p:spPr bwMode="auto">
          <a:xfrm>
            <a:off x="7941171" y="1621367"/>
            <a:ext cx="466794"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#108</a:t>
            </a:r>
            <a:endParaRPr lang="en-GB" altLang="en-US" sz="533">
              <a:latin typeface="Montserrat" panose="00000500000000000000" pitchFamily="2" charset="0"/>
            </a:endParaRPr>
          </a:p>
        </p:txBody>
      </p:sp>
      <p:sp>
        <p:nvSpPr>
          <p:cNvPr id="17438" name="TextBox 86">
            <a:extLst>
              <a:ext uri="{FF2B5EF4-FFF2-40B4-BE49-F238E27FC236}">
                <a16:creationId xmlns:a16="http://schemas.microsoft.com/office/drawing/2014/main" id="{1F2EAD76-2508-D8C9-C76C-05A05EB34ED3}"/>
              </a:ext>
            </a:extLst>
          </p:cNvPr>
          <p:cNvSpPr txBox="1">
            <a:spLocks noChangeArrowheads="1"/>
          </p:cNvSpPr>
          <p:nvPr/>
        </p:nvSpPr>
        <p:spPr bwMode="auto">
          <a:xfrm>
            <a:off x="8915125" y="1621367"/>
            <a:ext cx="461985"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#109</a:t>
            </a:r>
            <a:endParaRPr lang="en-GB" altLang="en-US" sz="533">
              <a:latin typeface="Montserrat" panose="00000500000000000000" pitchFamily="2" charset="0"/>
            </a:endParaRPr>
          </a:p>
        </p:txBody>
      </p:sp>
      <p:sp>
        <p:nvSpPr>
          <p:cNvPr id="17439" name="TextBox 86">
            <a:extLst>
              <a:ext uri="{FF2B5EF4-FFF2-40B4-BE49-F238E27FC236}">
                <a16:creationId xmlns:a16="http://schemas.microsoft.com/office/drawing/2014/main" id="{E21F6AF5-8B5D-E901-B9CC-2DA816C4DA26}"/>
              </a:ext>
            </a:extLst>
          </p:cNvPr>
          <p:cNvSpPr txBox="1">
            <a:spLocks noChangeArrowheads="1"/>
          </p:cNvSpPr>
          <p:nvPr/>
        </p:nvSpPr>
        <p:spPr bwMode="auto">
          <a:xfrm>
            <a:off x="9794210" y="1621367"/>
            <a:ext cx="43313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#110</a:t>
            </a:r>
            <a:endParaRPr lang="en-GB" altLang="en-US" sz="533">
              <a:latin typeface="Montserrat" panose="00000500000000000000" pitchFamily="2" charset="0"/>
            </a:endParaRPr>
          </a:p>
        </p:txBody>
      </p:sp>
      <p:sp>
        <p:nvSpPr>
          <p:cNvPr id="17440" name="TextBox 86">
            <a:extLst>
              <a:ext uri="{FF2B5EF4-FFF2-40B4-BE49-F238E27FC236}">
                <a16:creationId xmlns:a16="http://schemas.microsoft.com/office/drawing/2014/main" id="{CDA36EE8-535B-CF37-D4E7-4EE340463402}"/>
              </a:ext>
            </a:extLst>
          </p:cNvPr>
          <p:cNvSpPr txBox="1">
            <a:spLocks noChangeArrowheads="1"/>
          </p:cNvSpPr>
          <p:nvPr/>
        </p:nvSpPr>
        <p:spPr bwMode="auto">
          <a:xfrm>
            <a:off x="10543151" y="1621367"/>
            <a:ext cx="39786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#111</a:t>
            </a:r>
            <a:endParaRPr lang="en-GB" altLang="en-US" sz="533">
              <a:latin typeface="Montserrat" panose="00000500000000000000" pitchFamily="2" charset="0"/>
            </a:endParaRPr>
          </a:p>
        </p:txBody>
      </p:sp>
      <p:sp>
        <p:nvSpPr>
          <p:cNvPr id="17441" name="TextBox 86">
            <a:extLst>
              <a:ext uri="{FF2B5EF4-FFF2-40B4-BE49-F238E27FC236}">
                <a16:creationId xmlns:a16="http://schemas.microsoft.com/office/drawing/2014/main" id="{9AC951F1-4A15-4F44-965F-29BF1EF4E68F}"/>
              </a:ext>
            </a:extLst>
          </p:cNvPr>
          <p:cNvSpPr txBox="1">
            <a:spLocks noChangeArrowheads="1"/>
          </p:cNvSpPr>
          <p:nvPr/>
        </p:nvSpPr>
        <p:spPr bwMode="auto">
          <a:xfrm>
            <a:off x="11296305" y="1621367"/>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#112</a:t>
            </a:r>
            <a:endParaRPr lang="en-GB" altLang="en-US" sz="533">
              <a:latin typeface="Montserrat" panose="00000500000000000000" pitchFamily="2" charset="0"/>
            </a:endParaRPr>
          </a:p>
        </p:txBody>
      </p:sp>
      <p:sp>
        <p:nvSpPr>
          <p:cNvPr id="17442" name="TextBox 86">
            <a:extLst>
              <a:ext uri="{FF2B5EF4-FFF2-40B4-BE49-F238E27FC236}">
                <a16:creationId xmlns:a16="http://schemas.microsoft.com/office/drawing/2014/main" id="{55AF9E7C-5FDF-4925-9028-EC66C83D07FC}"/>
              </a:ext>
            </a:extLst>
          </p:cNvPr>
          <p:cNvSpPr txBox="1">
            <a:spLocks noChangeArrowheads="1"/>
          </p:cNvSpPr>
          <p:nvPr/>
        </p:nvSpPr>
        <p:spPr bwMode="auto">
          <a:xfrm>
            <a:off x="225655" y="1621367"/>
            <a:ext cx="41229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#99</a:t>
            </a:r>
            <a:endParaRPr lang="en-GB" altLang="en-US" sz="533">
              <a:latin typeface="Montserrat" panose="00000500000000000000" pitchFamily="2" charset="0"/>
            </a:endParaRPr>
          </a:p>
        </p:txBody>
      </p:sp>
      <p:sp>
        <p:nvSpPr>
          <p:cNvPr id="17443" name="Chevron 60">
            <a:extLst>
              <a:ext uri="{FF2B5EF4-FFF2-40B4-BE49-F238E27FC236}">
                <a16:creationId xmlns:a16="http://schemas.microsoft.com/office/drawing/2014/main" id="{BB66ABFF-E7A4-600C-DCA5-68545E89AAF5}"/>
              </a:ext>
            </a:extLst>
          </p:cNvPr>
          <p:cNvSpPr>
            <a:spLocks noChangeArrowheads="1"/>
          </p:cNvSpPr>
          <p:nvPr/>
        </p:nvSpPr>
        <p:spPr bwMode="auto">
          <a:xfrm>
            <a:off x="2529418" y="2813052"/>
            <a:ext cx="1102783" cy="37464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800">
                <a:latin typeface="Montserrat" panose="00000500000000000000" pitchFamily="2" charset="0"/>
                <a:cs typeface="Arial" panose="020B0604020202020204" pitchFamily="34" charset="0"/>
              </a:rPr>
              <a:t>RAN4 </a:t>
            </a:r>
          </a:p>
          <a:p>
            <a:pPr algn="ctr"/>
            <a:r>
              <a:rPr lang="fr-FR" altLang="en-US" sz="800">
                <a:latin typeface="Montserrat" panose="00000500000000000000" pitchFamily="2" charset="0"/>
                <a:cs typeface="Arial" panose="020B0604020202020204" pitchFamily="34" charset="0"/>
              </a:rPr>
              <a:t>content def.</a:t>
            </a:r>
          </a:p>
        </p:txBody>
      </p:sp>
      <p:sp>
        <p:nvSpPr>
          <p:cNvPr id="113" name="Chevron 60">
            <a:extLst>
              <a:ext uri="{FF2B5EF4-FFF2-40B4-BE49-F238E27FC236}">
                <a16:creationId xmlns:a16="http://schemas.microsoft.com/office/drawing/2014/main" id="{AE99719A-CD21-3C13-4744-05936387E4C5}"/>
              </a:ext>
            </a:extLst>
          </p:cNvPr>
          <p:cNvSpPr>
            <a:spLocks noChangeArrowheads="1"/>
          </p:cNvSpPr>
          <p:nvPr/>
        </p:nvSpPr>
        <p:spPr bwMode="auto">
          <a:xfrm>
            <a:off x="1449918" y="2813052"/>
            <a:ext cx="1286933" cy="37464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933" b="1" dirty="0">
                <a:latin typeface="Montserrat" panose="00000500000000000000" pitchFamily="50" charset="0"/>
                <a:cs typeface="Arial" panose="020B0604020202020204" pitchFamily="34" charset="0"/>
              </a:rPr>
              <a:t> </a:t>
            </a:r>
            <a:r>
              <a:rPr lang="fr-FR" altLang="en-US" sz="933" dirty="0">
                <a:latin typeface="Montserrat" panose="00000500000000000000" pitchFamily="50" charset="0"/>
                <a:cs typeface="Arial" panose="020B0604020202020204" pitchFamily="34" charset="0"/>
              </a:rPr>
              <a:t>RAN Content </a:t>
            </a:r>
            <a:r>
              <a:rPr lang="fr-FR" altLang="en-US" sz="933" dirty="0" err="1">
                <a:latin typeface="Montserrat" panose="00000500000000000000" pitchFamily="50" charset="0"/>
                <a:cs typeface="Arial" panose="020B0604020202020204" pitchFamily="34" charset="0"/>
              </a:rPr>
              <a:t>def</a:t>
            </a:r>
            <a:r>
              <a:rPr lang="fr-FR" altLang="en-US" sz="933" dirty="0">
                <a:latin typeface="Montserrat" panose="00000500000000000000" pitchFamily="50" charset="0"/>
                <a:cs typeface="Arial" panose="020B0604020202020204" pitchFamily="34" charset="0"/>
              </a:rPr>
              <a:t>.</a:t>
            </a:r>
          </a:p>
        </p:txBody>
      </p:sp>
      <p:sp>
        <p:nvSpPr>
          <p:cNvPr id="2" name="TextBox 1">
            <a:extLst>
              <a:ext uri="{FF2B5EF4-FFF2-40B4-BE49-F238E27FC236}">
                <a16:creationId xmlns:a16="http://schemas.microsoft.com/office/drawing/2014/main" id="{E3B56143-289B-BF59-FAFB-8C0703A47898}"/>
              </a:ext>
            </a:extLst>
          </p:cNvPr>
          <p:cNvSpPr txBox="1"/>
          <p:nvPr/>
        </p:nvSpPr>
        <p:spPr>
          <a:xfrm>
            <a:off x="4216401" y="1204384"/>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58" name="TextBox 57">
            <a:extLst>
              <a:ext uri="{FF2B5EF4-FFF2-40B4-BE49-F238E27FC236}">
                <a16:creationId xmlns:a16="http://schemas.microsoft.com/office/drawing/2014/main" id="{FCBE8B50-887E-F0DC-BA2D-1148A726F18B}"/>
              </a:ext>
            </a:extLst>
          </p:cNvPr>
          <p:cNvSpPr txBox="1"/>
          <p:nvPr/>
        </p:nvSpPr>
        <p:spPr>
          <a:xfrm>
            <a:off x="7821085" y="1204384"/>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17447" name="TextBox 2">
            <a:extLst>
              <a:ext uri="{FF2B5EF4-FFF2-40B4-BE49-F238E27FC236}">
                <a16:creationId xmlns:a16="http://schemas.microsoft.com/office/drawing/2014/main" id="{9D49F941-C33F-C3D4-F37C-EAF6A9758BE3}"/>
              </a:ext>
            </a:extLst>
          </p:cNvPr>
          <p:cNvSpPr txBox="1">
            <a:spLocks noChangeArrowheads="1"/>
          </p:cNvSpPr>
          <p:nvPr/>
        </p:nvSpPr>
        <p:spPr bwMode="auto">
          <a:xfrm>
            <a:off x="1718733" y="1826684"/>
            <a:ext cx="43794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Sep.</a:t>
            </a:r>
          </a:p>
        </p:txBody>
      </p:sp>
      <p:sp>
        <p:nvSpPr>
          <p:cNvPr id="17448" name="TextBox 59">
            <a:extLst>
              <a:ext uri="{FF2B5EF4-FFF2-40B4-BE49-F238E27FC236}">
                <a16:creationId xmlns:a16="http://schemas.microsoft.com/office/drawing/2014/main" id="{14D8C724-F489-782E-99EA-2C6EB89F748F}"/>
              </a:ext>
            </a:extLst>
          </p:cNvPr>
          <p:cNvSpPr txBox="1">
            <a:spLocks noChangeArrowheads="1"/>
          </p:cNvSpPr>
          <p:nvPr/>
        </p:nvSpPr>
        <p:spPr bwMode="auto">
          <a:xfrm>
            <a:off x="3443818"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49" name="TextBox 60">
            <a:extLst>
              <a:ext uri="{FF2B5EF4-FFF2-40B4-BE49-F238E27FC236}">
                <a16:creationId xmlns:a16="http://schemas.microsoft.com/office/drawing/2014/main" id="{6C49C5D7-0139-89C0-5502-FCFE3C310F1E}"/>
              </a:ext>
            </a:extLst>
          </p:cNvPr>
          <p:cNvSpPr txBox="1">
            <a:spLocks noChangeArrowheads="1"/>
          </p:cNvSpPr>
          <p:nvPr/>
        </p:nvSpPr>
        <p:spPr bwMode="auto">
          <a:xfrm>
            <a:off x="10547351"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50" name="TextBox 61">
            <a:extLst>
              <a:ext uri="{FF2B5EF4-FFF2-40B4-BE49-F238E27FC236}">
                <a16:creationId xmlns:a16="http://schemas.microsoft.com/office/drawing/2014/main" id="{534FED17-D641-CF4C-E666-C7A6341CD10E}"/>
              </a:ext>
            </a:extLst>
          </p:cNvPr>
          <p:cNvSpPr txBox="1">
            <a:spLocks noChangeArrowheads="1"/>
          </p:cNvSpPr>
          <p:nvPr/>
        </p:nvSpPr>
        <p:spPr bwMode="auto">
          <a:xfrm>
            <a:off x="6997700"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51" name="TextBox 62">
            <a:extLst>
              <a:ext uri="{FF2B5EF4-FFF2-40B4-BE49-F238E27FC236}">
                <a16:creationId xmlns:a16="http://schemas.microsoft.com/office/drawing/2014/main" id="{E3A59E99-78C6-8212-5403-2D09338DF21F}"/>
              </a:ext>
            </a:extLst>
          </p:cNvPr>
          <p:cNvSpPr txBox="1">
            <a:spLocks noChangeArrowheads="1"/>
          </p:cNvSpPr>
          <p:nvPr/>
        </p:nvSpPr>
        <p:spPr bwMode="auto">
          <a:xfrm>
            <a:off x="4360333"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17452" name="TextBox 63">
            <a:extLst>
              <a:ext uri="{FF2B5EF4-FFF2-40B4-BE49-F238E27FC236}">
                <a16:creationId xmlns:a16="http://schemas.microsoft.com/office/drawing/2014/main" id="{34779226-7E27-0FAA-AD9A-3B08060E4730}"/>
              </a:ext>
            </a:extLst>
          </p:cNvPr>
          <p:cNvSpPr txBox="1">
            <a:spLocks noChangeArrowheads="1"/>
          </p:cNvSpPr>
          <p:nvPr/>
        </p:nvSpPr>
        <p:spPr bwMode="auto">
          <a:xfrm>
            <a:off x="7977717"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17453" name="TextBox 64">
            <a:extLst>
              <a:ext uri="{FF2B5EF4-FFF2-40B4-BE49-F238E27FC236}">
                <a16:creationId xmlns:a16="http://schemas.microsoft.com/office/drawing/2014/main" id="{94236FFA-0997-C13E-0B96-88F141224322}"/>
              </a:ext>
            </a:extLst>
          </p:cNvPr>
          <p:cNvSpPr txBox="1">
            <a:spLocks noChangeArrowheads="1"/>
          </p:cNvSpPr>
          <p:nvPr/>
        </p:nvSpPr>
        <p:spPr bwMode="auto">
          <a:xfrm>
            <a:off x="11313584"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17454" name="TextBox 65">
            <a:extLst>
              <a:ext uri="{FF2B5EF4-FFF2-40B4-BE49-F238E27FC236}">
                <a16:creationId xmlns:a16="http://schemas.microsoft.com/office/drawing/2014/main" id="{F37E2FBC-BA43-FF5C-5F2E-BB0D99F29526}"/>
              </a:ext>
            </a:extLst>
          </p:cNvPr>
          <p:cNvSpPr txBox="1">
            <a:spLocks noChangeArrowheads="1"/>
          </p:cNvSpPr>
          <p:nvPr/>
        </p:nvSpPr>
        <p:spPr bwMode="auto">
          <a:xfrm>
            <a:off x="5393267" y="1826684"/>
            <a:ext cx="43794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Sep.</a:t>
            </a:r>
          </a:p>
        </p:txBody>
      </p:sp>
      <p:sp>
        <p:nvSpPr>
          <p:cNvPr id="17455" name="TextBox 66">
            <a:extLst>
              <a:ext uri="{FF2B5EF4-FFF2-40B4-BE49-F238E27FC236}">
                <a16:creationId xmlns:a16="http://schemas.microsoft.com/office/drawing/2014/main" id="{FB30F2A7-90A3-E3DE-06A0-0317D572539C}"/>
              </a:ext>
            </a:extLst>
          </p:cNvPr>
          <p:cNvSpPr txBox="1">
            <a:spLocks noChangeArrowheads="1"/>
          </p:cNvSpPr>
          <p:nvPr/>
        </p:nvSpPr>
        <p:spPr bwMode="auto">
          <a:xfrm>
            <a:off x="8925984" y="1826684"/>
            <a:ext cx="43794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Sep.</a:t>
            </a:r>
          </a:p>
        </p:txBody>
      </p:sp>
      <p:sp>
        <p:nvSpPr>
          <p:cNvPr id="17456" name="TextBox 67">
            <a:extLst>
              <a:ext uri="{FF2B5EF4-FFF2-40B4-BE49-F238E27FC236}">
                <a16:creationId xmlns:a16="http://schemas.microsoft.com/office/drawing/2014/main" id="{BF39E3B0-A26E-FAE4-A99E-E30F11D523CC}"/>
              </a:ext>
            </a:extLst>
          </p:cNvPr>
          <p:cNvSpPr txBox="1">
            <a:spLocks noChangeArrowheads="1"/>
          </p:cNvSpPr>
          <p:nvPr/>
        </p:nvSpPr>
        <p:spPr bwMode="auto">
          <a:xfrm>
            <a:off x="188384"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57" name="TextBox 69">
            <a:extLst>
              <a:ext uri="{FF2B5EF4-FFF2-40B4-BE49-F238E27FC236}">
                <a16:creationId xmlns:a16="http://schemas.microsoft.com/office/drawing/2014/main" id="{B4B5D527-A10F-9EF4-CB1D-999F87B63633}"/>
              </a:ext>
            </a:extLst>
          </p:cNvPr>
          <p:cNvSpPr txBox="1">
            <a:spLocks noChangeArrowheads="1"/>
          </p:cNvSpPr>
          <p:nvPr/>
        </p:nvSpPr>
        <p:spPr bwMode="auto">
          <a:xfrm>
            <a:off x="2514600" y="1826684"/>
            <a:ext cx="44916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Dec.</a:t>
            </a:r>
          </a:p>
        </p:txBody>
      </p:sp>
      <p:sp>
        <p:nvSpPr>
          <p:cNvPr id="17458" name="TextBox 70">
            <a:extLst>
              <a:ext uri="{FF2B5EF4-FFF2-40B4-BE49-F238E27FC236}">
                <a16:creationId xmlns:a16="http://schemas.microsoft.com/office/drawing/2014/main" id="{14600030-E5AE-6738-F7FE-C1A60CE392DC}"/>
              </a:ext>
            </a:extLst>
          </p:cNvPr>
          <p:cNvSpPr txBox="1">
            <a:spLocks noChangeArrowheads="1"/>
          </p:cNvSpPr>
          <p:nvPr/>
        </p:nvSpPr>
        <p:spPr bwMode="auto">
          <a:xfrm>
            <a:off x="6104467" y="1826684"/>
            <a:ext cx="44916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Dec.</a:t>
            </a:r>
          </a:p>
        </p:txBody>
      </p:sp>
      <p:sp>
        <p:nvSpPr>
          <p:cNvPr id="17459" name="TextBox 71">
            <a:extLst>
              <a:ext uri="{FF2B5EF4-FFF2-40B4-BE49-F238E27FC236}">
                <a16:creationId xmlns:a16="http://schemas.microsoft.com/office/drawing/2014/main" id="{A97B5865-FCE7-1A30-1DEA-4AA01AD3ECF5}"/>
              </a:ext>
            </a:extLst>
          </p:cNvPr>
          <p:cNvSpPr txBox="1">
            <a:spLocks noChangeArrowheads="1"/>
          </p:cNvSpPr>
          <p:nvPr/>
        </p:nvSpPr>
        <p:spPr bwMode="auto">
          <a:xfrm>
            <a:off x="9781117" y="1826684"/>
            <a:ext cx="44916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Dec.</a:t>
            </a:r>
          </a:p>
        </p:txBody>
      </p:sp>
      <p:sp>
        <p:nvSpPr>
          <p:cNvPr id="92" name="TextBox 91">
            <a:extLst>
              <a:ext uri="{FF2B5EF4-FFF2-40B4-BE49-F238E27FC236}">
                <a16:creationId xmlns:a16="http://schemas.microsoft.com/office/drawing/2014/main" id="{41094D96-4519-A119-6C23-D36327FE7B93}"/>
              </a:ext>
            </a:extLst>
          </p:cNvPr>
          <p:cNvSpPr txBox="1"/>
          <p:nvPr/>
        </p:nvSpPr>
        <p:spPr>
          <a:xfrm>
            <a:off x="11146367" y="1178984"/>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pic>
        <p:nvPicPr>
          <p:cNvPr id="17461" name="Picture 9222" descr="A picture containing text, clipart&#10;&#10;Description automatically generated">
            <a:extLst>
              <a:ext uri="{FF2B5EF4-FFF2-40B4-BE49-F238E27FC236}">
                <a16:creationId xmlns:a16="http://schemas.microsoft.com/office/drawing/2014/main" id="{F7963192-1B03-41F9-AA17-A586D31B31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67534" y="220134"/>
            <a:ext cx="687917" cy="402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62" name="Chevron 79">
            <a:extLst>
              <a:ext uri="{FF2B5EF4-FFF2-40B4-BE49-F238E27FC236}">
                <a16:creationId xmlns:a16="http://schemas.microsoft.com/office/drawing/2014/main" id="{7FBED920-66EE-647E-5A1D-61890EFD337C}"/>
              </a:ext>
            </a:extLst>
          </p:cNvPr>
          <p:cNvSpPr>
            <a:spLocks noChangeArrowheads="1"/>
          </p:cNvSpPr>
          <p:nvPr/>
        </p:nvSpPr>
        <p:spPr bwMode="auto">
          <a:xfrm>
            <a:off x="8824384" y="4686301"/>
            <a:ext cx="1157816" cy="277284"/>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33">
                <a:latin typeface="Montserrat" panose="00000500000000000000" pitchFamily="2" charset="0"/>
                <a:cs typeface="Arial" panose="020B0604020202020204" pitchFamily="34" charset="0"/>
              </a:rPr>
              <a:t>RAN4_Perf </a:t>
            </a:r>
            <a:endParaRPr lang="fr-FR" altLang="en-US" sz="667">
              <a:latin typeface="Montserrat" panose="00000500000000000000" pitchFamily="2" charset="0"/>
              <a:cs typeface="Arial" panose="020B0604020202020204" pitchFamily="34" charset="0"/>
            </a:endParaRPr>
          </a:p>
        </p:txBody>
      </p:sp>
      <p:sp>
        <p:nvSpPr>
          <p:cNvPr id="16" name="Chevron 58">
            <a:extLst>
              <a:ext uri="{FF2B5EF4-FFF2-40B4-BE49-F238E27FC236}">
                <a16:creationId xmlns:a16="http://schemas.microsoft.com/office/drawing/2014/main" id="{5C843348-AB8B-EB98-E099-AB29F45FAE77}"/>
              </a:ext>
            </a:extLst>
          </p:cNvPr>
          <p:cNvSpPr/>
          <p:nvPr/>
        </p:nvSpPr>
        <p:spPr bwMode="auto">
          <a:xfrm>
            <a:off x="4013201" y="5018618"/>
            <a:ext cx="5092700" cy="30056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Stage 3 (CT &amp; SA) </a:t>
            </a:r>
          </a:p>
        </p:txBody>
      </p:sp>
      <p:sp>
        <p:nvSpPr>
          <p:cNvPr id="17" name="Chevron 60">
            <a:extLst>
              <a:ext uri="{FF2B5EF4-FFF2-40B4-BE49-F238E27FC236}">
                <a16:creationId xmlns:a16="http://schemas.microsoft.com/office/drawing/2014/main" id="{17A88905-A9FA-A2BB-A116-53280018334C}"/>
              </a:ext>
            </a:extLst>
          </p:cNvPr>
          <p:cNvSpPr/>
          <p:nvPr/>
        </p:nvSpPr>
        <p:spPr bwMode="auto">
          <a:xfrm>
            <a:off x="2808818" y="4322234"/>
            <a:ext cx="5353049" cy="2772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RAN1</a:t>
            </a:r>
          </a:p>
        </p:txBody>
      </p:sp>
      <p:sp>
        <p:nvSpPr>
          <p:cNvPr id="18" name="Chevron 60">
            <a:extLst>
              <a:ext uri="{FF2B5EF4-FFF2-40B4-BE49-F238E27FC236}">
                <a16:creationId xmlns:a16="http://schemas.microsoft.com/office/drawing/2014/main" id="{6C844825-B87B-FE34-62F5-4EB9818A178E}"/>
              </a:ext>
            </a:extLst>
          </p:cNvPr>
          <p:cNvSpPr/>
          <p:nvPr/>
        </p:nvSpPr>
        <p:spPr bwMode="auto">
          <a:xfrm>
            <a:off x="2180167" y="3937000"/>
            <a:ext cx="4182533"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2 (SA2, SA6,…) Normative</a:t>
            </a:r>
          </a:p>
        </p:txBody>
      </p:sp>
      <p:sp>
        <p:nvSpPr>
          <p:cNvPr id="22" name="Chevron 60">
            <a:extLst>
              <a:ext uri="{FF2B5EF4-FFF2-40B4-BE49-F238E27FC236}">
                <a16:creationId xmlns:a16="http://schemas.microsoft.com/office/drawing/2014/main" id="{19567EF5-0183-6D10-3220-078DAC35F298}"/>
              </a:ext>
            </a:extLst>
          </p:cNvPr>
          <p:cNvSpPr/>
          <p:nvPr/>
        </p:nvSpPr>
        <p:spPr bwMode="auto">
          <a:xfrm>
            <a:off x="3634318" y="4690534"/>
            <a:ext cx="5353049" cy="2772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 (RAN2/3/4core)</a:t>
            </a:r>
          </a:p>
        </p:txBody>
      </p:sp>
      <p:sp>
        <p:nvSpPr>
          <p:cNvPr id="25" name="Chevron 58">
            <a:extLst>
              <a:ext uri="{FF2B5EF4-FFF2-40B4-BE49-F238E27FC236}">
                <a16:creationId xmlns:a16="http://schemas.microsoft.com/office/drawing/2014/main" id="{3A728F7C-B2A9-CF29-C3A2-7F395D4F749F}"/>
              </a:ext>
            </a:extLst>
          </p:cNvPr>
          <p:cNvSpPr/>
          <p:nvPr/>
        </p:nvSpPr>
        <p:spPr bwMode="auto">
          <a:xfrm>
            <a:off x="6769101" y="5431368"/>
            <a:ext cx="3181351" cy="31961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ASN.1 &amp; Open APIs </a:t>
            </a:r>
          </a:p>
        </p:txBody>
      </p:sp>
      <p:sp>
        <p:nvSpPr>
          <p:cNvPr id="3" name="Chevron 60">
            <a:extLst>
              <a:ext uri="{FF2B5EF4-FFF2-40B4-BE49-F238E27FC236}">
                <a16:creationId xmlns:a16="http://schemas.microsoft.com/office/drawing/2014/main" id="{0A5A3D82-EC9B-3ADE-A805-696272707764}"/>
              </a:ext>
            </a:extLst>
          </p:cNvPr>
          <p:cNvSpPr>
            <a:spLocks noChangeArrowheads="1"/>
          </p:cNvSpPr>
          <p:nvPr/>
        </p:nvSpPr>
        <p:spPr bwMode="auto">
          <a:xfrm>
            <a:off x="1420284" y="3443818"/>
            <a:ext cx="1295400" cy="37464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933" dirty="0">
                <a:latin typeface="Montserrat" panose="00000500000000000000" pitchFamily="50" charset="0"/>
                <a:cs typeface="Arial" panose="020B0604020202020204" pitchFamily="34" charset="0"/>
              </a:rPr>
              <a:t>St.2 Content </a:t>
            </a:r>
            <a:r>
              <a:rPr lang="fr-FR" altLang="en-US" sz="933" dirty="0" err="1">
                <a:latin typeface="Montserrat" panose="00000500000000000000" pitchFamily="50" charset="0"/>
                <a:cs typeface="Arial" panose="020B0604020202020204" pitchFamily="34" charset="0"/>
              </a:rPr>
              <a:t>approval</a:t>
            </a:r>
            <a:endParaRPr lang="fr-FR" altLang="en-US" sz="933" dirty="0">
              <a:latin typeface="Montserrat" panose="00000500000000000000" pitchFamily="50" charset="0"/>
              <a:cs typeface="Arial" panose="020B0604020202020204" pitchFamily="34" charset="0"/>
            </a:endParaRPr>
          </a:p>
        </p:txBody>
      </p:sp>
      <p:sp>
        <p:nvSpPr>
          <p:cNvPr id="17469" name="TextBox 86">
            <a:extLst>
              <a:ext uri="{FF2B5EF4-FFF2-40B4-BE49-F238E27FC236}">
                <a16:creationId xmlns:a16="http://schemas.microsoft.com/office/drawing/2014/main" id="{10E44D0D-576B-A569-BE45-7A9CACFC94F7}"/>
              </a:ext>
            </a:extLst>
          </p:cNvPr>
          <p:cNvSpPr txBox="1">
            <a:spLocks noChangeArrowheads="1"/>
          </p:cNvSpPr>
          <p:nvPr/>
        </p:nvSpPr>
        <p:spPr bwMode="auto">
          <a:xfrm>
            <a:off x="976535" y="1621367"/>
            <a:ext cx="46839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#100</a:t>
            </a:r>
            <a:endParaRPr lang="en-GB" altLang="en-US" sz="533">
              <a:latin typeface="Montserrat" panose="00000500000000000000" pitchFamily="2" charset="0"/>
            </a:endParaRPr>
          </a:p>
        </p:txBody>
      </p:sp>
      <p:sp>
        <p:nvSpPr>
          <p:cNvPr id="17470" name="TextBox 60">
            <a:extLst>
              <a:ext uri="{FF2B5EF4-FFF2-40B4-BE49-F238E27FC236}">
                <a16:creationId xmlns:a16="http://schemas.microsoft.com/office/drawing/2014/main" id="{55D8DEE1-0FC7-4175-1A06-A519082BCC27}"/>
              </a:ext>
            </a:extLst>
          </p:cNvPr>
          <p:cNvSpPr txBox="1">
            <a:spLocks noChangeArrowheads="1"/>
          </p:cNvSpPr>
          <p:nvPr/>
        </p:nvSpPr>
        <p:spPr bwMode="auto">
          <a:xfrm>
            <a:off x="954617"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29" name="TextBox 28">
            <a:extLst>
              <a:ext uri="{FF2B5EF4-FFF2-40B4-BE49-F238E27FC236}">
                <a16:creationId xmlns:a16="http://schemas.microsoft.com/office/drawing/2014/main" id="{D3D686F8-ED82-6617-D806-C4A879336399}"/>
              </a:ext>
            </a:extLst>
          </p:cNvPr>
          <p:cNvSpPr txBox="1"/>
          <p:nvPr/>
        </p:nvSpPr>
        <p:spPr>
          <a:xfrm>
            <a:off x="1204385" y="1208617"/>
            <a:ext cx="729687"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7472" name="Rectangle 12">
            <a:extLst>
              <a:ext uri="{FF2B5EF4-FFF2-40B4-BE49-F238E27FC236}">
                <a16:creationId xmlns:a16="http://schemas.microsoft.com/office/drawing/2014/main" id="{AAE91857-00D6-80E6-0802-C60E42247EAA}"/>
              </a:ext>
            </a:extLst>
          </p:cNvPr>
          <p:cNvSpPr>
            <a:spLocks noChangeArrowheads="1"/>
          </p:cNvSpPr>
          <p:nvPr/>
        </p:nvSpPr>
        <p:spPr bwMode="auto">
          <a:xfrm>
            <a:off x="2000112" y="6508751"/>
            <a:ext cx="1159933"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67" dirty="0">
                <a:solidFill>
                  <a:srgbClr val="C00000"/>
                </a:solidFill>
                <a:latin typeface="Montserrat" panose="00000500000000000000" pitchFamily="2" charset="0"/>
              </a:rPr>
              <a:t>Now</a:t>
            </a:r>
          </a:p>
        </p:txBody>
      </p:sp>
      <p:sp>
        <p:nvSpPr>
          <p:cNvPr id="4" name="Chevron 60">
            <a:extLst>
              <a:ext uri="{FF2B5EF4-FFF2-40B4-BE49-F238E27FC236}">
                <a16:creationId xmlns:a16="http://schemas.microsoft.com/office/drawing/2014/main" id="{89868D0B-3FEE-8610-2056-6C3F72FA2E29}"/>
              </a:ext>
            </a:extLst>
          </p:cNvPr>
          <p:cNvSpPr/>
          <p:nvPr/>
        </p:nvSpPr>
        <p:spPr bwMode="auto">
          <a:xfrm>
            <a:off x="1761067" y="2353734"/>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100%</a:t>
            </a:r>
          </a:p>
        </p:txBody>
      </p:sp>
      <p:sp>
        <p:nvSpPr>
          <p:cNvPr id="14" name="Chevron 60">
            <a:extLst>
              <a:ext uri="{FF2B5EF4-FFF2-40B4-BE49-F238E27FC236}">
                <a16:creationId xmlns:a16="http://schemas.microsoft.com/office/drawing/2014/main" id="{646E7AD7-3632-784D-D102-DC06C0316E17}"/>
              </a:ext>
            </a:extLst>
          </p:cNvPr>
          <p:cNvSpPr/>
          <p:nvPr/>
        </p:nvSpPr>
        <p:spPr bwMode="auto">
          <a:xfrm>
            <a:off x="71967" y="2349500"/>
            <a:ext cx="186055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Stage 1        80%</a:t>
            </a:r>
          </a:p>
        </p:txBody>
      </p:sp>
      <p:sp>
        <p:nvSpPr>
          <p:cNvPr id="17475" name="TextBox 67">
            <a:extLst>
              <a:ext uri="{FF2B5EF4-FFF2-40B4-BE49-F238E27FC236}">
                <a16:creationId xmlns:a16="http://schemas.microsoft.com/office/drawing/2014/main" id="{4D0454FC-8357-F7D4-27A3-7B357ACF2B91}"/>
              </a:ext>
            </a:extLst>
          </p:cNvPr>
          <p:cNvSpPr txBox="1">
            <a:spLocks noChangeArrowheads="1"/>
          </p:cNvSpPr>
          <p:nvPr/>
        </p:nvSpPr>
        <p:spPr bwMode="auto">
          <a:xfrm>
            <a:off x="-29634" y="1422400"/>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TSGs</a:t>
            </a:r>
          </a:p>
        </p:txBody>
      </p:sp>
      <p:sp>
        <p:nvSpPr>
          <p:cNvPr id="17476" name="Diamond 3">
            <a:extLst>
              <a:ext uri="{FF2B5EF4-FFF2-40B4-BE49-F238E27FC236}">
                <a16:creationId xmlns:a16="http://schemas.microsoft.com/office/drawing/2014/main" id="{A5B8E233-3513-86AA-A6D0-A7696191AFE7}"/>
              </a:ext>
            </a:extLst>
          </p:cNvPr>
          <p:cNvSpPr>
            <a:spLocks noChangeArrowheads="1"/>
          </p:cNvSpPr>
          <p:nvPr/>
        </p:nvSpPr>
        <p:spPr bwMode="auto">
          <a:xfrm>
            <a:off x="565151" y="2753784"/>
            <a:ext cx="1195916" cy="522816"/>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800"/>
          </a:p>
        </p:txBody>
      </p:sp>
      <p:sp>
        <p:nvSpPr>
          <p:cNvPr id="17477" name="TextBox 6">
            <a:extLst>
              <a:ext uri="{FF2B5EF4-FFF2-40B4-BE49-F238E27FC236}">
                <a16:creationId xmlns:a16="http://schemas.microsoft.com/office/drawing/2014/main" id="{5FCD5681-5215-0194-22BF-BA9407FA291C}"/>
              </a:ext>
            </a:extLst>
          </p:cNvPr>
          <p:cNvSpPr txBox="1">
            <a:spLocks noChangeArrowheads="1"/>
          </p:cNvSpPr>
          <p:nvPr/>
        </p:nvSpPr>
        <p:spPr bwMode="auto">
          <a:xfrm>
            <a:off x="704851" y="2827867"/>
            <a:ext cx="87841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800" b="1">
                <a:solidFill>
                  <a:schemeClr val="bg1"/>
                </a:solidFill>
                <a:latin typeface="Montserrat" panose="00000500000000000000" pitchFamily="2" charset="0"/>
                <a:cs typeface="Arial" panose="020B0604020202020204" pitchFamily="34" charset="0"/>
              </a:rPr>
              <a:t> </a:t>
            </a:r>
            <a:r>
              <a:rPr lang="fr-FR" altLang="en-US" sz="800">
                <a:solidFill>
                  <a:schemeClr val="bg1"/>
                </a:solidFill>
                <a:latin typeface="Montserrat" panose="00000500000000000000" pitchFamily="2" charset="0"/>
                <a:cs typeface="Arial" panose="020B0604020202020204" pitchFamily="34" charset="0"/>
              </a:rPr>
              <a:t>RAN Rel-19 workshop</a:t>
            </a:r>
          </a:p>
        </p:txBody>
      </p:sp>
      <p:sp>
        <p:nvSpPr>
          <p:cNvPr id="17478" name="Diamond 16">
            <a:extLst>
              <a:ext uri="{FF2B5EF4-FFF2-40B4-BE49-F238E27FC236}">
                <a16:creationId xmlns:a16="http://schemas.microsoft.com/office/drawing/2014/main" id="{E93C09B3-60E0-1DFC-83C0-9133ACA46E22}"/>
              </a:ext>
            </a:extLst>
          </p:cNvPr>
          <p:cNvSpPr>
            <a:spLocks noChangeArrowheads="1"/>
          </p:cNvSpPr>
          <p:nvPr/>
        </p:nvSpPr>
        <p:spPr bwMode="auto">
          <a:xfrm>
            <a:off x="535518" y="3363384"/>
            <a:ext cx="1155700" cy="491067"/>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17479" name="TextBox 7">
            <a:extLst>
              <a:ext uri="{FF2B5EF4-FFF2-40B4-BE49-F238E27FC236}">
                <a16:creationId xmlns:a16="http://schemas.microsoft.com/office/drawing/2014/main" id="{D966007A-A646-7DD2-DCAA-9A3923679C57}"/>
              </a:ext>
            </a:extLst>
          </p:cNvPr>
          <p:cNvSpPr txBox="1">
            <a:spLocks noChangeArrowheads="1"/>
          </p:cNvSpPr>
          <p:nvPr/>
        </p:nvSpPr>
        <p:spPr bwMode="auto">
          <a:xfrm>
            <a:off x="741178" y="3435351"/>
            <a:ext cx="716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800">
                <a:solidFill>
                  <a:schemeClr val="bg1"/>
                </a:solidFill>
                <a:latin typeface="Montserrat" panose="00000500000000000000" pitchFamily="2" charset="0"/>
                <a:cs typeface="Arial" panose="020B0604020202020204" pitchFamily="34" charset="0"/>
              </a:rPr>
              <a:t>SA Rel-19 </a:t>
            </a:r>
          </a:p>
          <a:p>
            <a:pPr algn="ctr"/>
            <a:r>
              <a:rPr lang="fr-FR" altLang="en-US" sz="800">
                <a:solidFill>
                  <a:schemeClr val="bg1"/>
                </a:solidFill>
                <a:latin typeface="Montserrat" panose="00000500000000000000" pitchFamily="2" charset="0"/>
                <a:cs typeface="Arial" panose="020B0604020202020204" pitchFamily="34" charset="0"/>
              </a:rPr>
              <a:t>Workshop</a:t>
            </a:r>
          </a:p>
        </p:txBody>
      </p:sp>
      <p:cxnSp>
        <p:nvCxnSpPr>
          <p:cNvPr id="5" name="Straight Connector 114">
            <a:extLst>
              <a:ext uri="{FF2B5EF4-FFF2-40B4-BE49-F238E27FC236}">
                <a16:creationId xmlns:a16="http://schemas.microsoft.com/office/drawing/2014/main" id="{D293CFCC-D896-5184-E5C7-45BF2F86B773}"/>
              </a:ext>
            </a:extLst>
          </p:cNvPr>
          <p:cNvCxnSpPr>
            <a:cxnSpLocks noChangeShapeType="1"/>
          </p:cNvCxnSpPr>
          <p:nvPr/>
        </p:nvCxnSpPr>
        <p:spPr bwMode="auto">
          <a:xfrm>
            <a:off x="1162051" y="2254251"/>
            <a:ext cx="16933" cy="4273549"/>
          </a:xfrm>
          <a:prstGeom prst="line">
            <a:avLst/>
          </a:prstGeom>
          <a:noFill/>
          <a:ln w="9525" algn="ctr">
            <a:solidFill>
              <a:schemeClr val="accent3"/>
            </a:solidFill>
            <a:prstDash val="dash"/>
            <a:round/>
            <a:headEnd/>
            <a:tailEnd/>
          </a:ln>
        </p:spPr>
      </p:cxnSp>
      <p:sp>
        <p:nvSpPr>
          <p:cNvPr id="7" name="Star: 5 Points 6">
            <a:extLst>
              <a:ext uri="{FF2B5EF4-FFF2-40B4-BE49-F238E27FC236}">
                <a16:creationId xmlns:a16="http://schemas.microsoft.com/office/drawing/2014/main" id="{6E4306F0-3DA5-F28F-0E97-1F4B6CCD6D99}"/>
              </a:ext>
            </a:extLst>
          </p:cNvPr>
          <p:cNvSpPr/>
          <p:nvPr/>
        </p:nvSpPr>
        <p:spPr bwMode="auto">
          <a:xfrm>
            <a:off x="2425769" y="2161360"/>
            <a:ext cx="609600" cy="52493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cxnSp>
        <p:nvCxnSpPr>
          <p:cNvPr id="9" name="Straight Connector 114">
            <a:extLst>
              <a:ext uri="{FF2B5EF4-FFF2-40B4-BE49-F238E27FC236}">
                <a16:creationId xmlns:a16="http://schemas.microsoft.com/office/drawing/2014/main" id="{FE3895CB-3E7C-9F4F-088B-15F2D26B2201}"/>
              </a:ext>
            </a:extLst>
          </p:cNvPr>
          <p:cNvCxnSpPr>
            <a:cxnSpLocks noChangeShapeType="1"/>
          </p:cNvCxnSpPr>
          <p:nvPr/>
        </p:nvCxnSpPr>
        <p:spPr bwMode="auto">
          <a:xfrm>
            <a:off x="1900767" y="2351618"/>
            <a:ext cx="0" cy="4176183"/>
          </a:xfrm>
          <a:prstGeom prst="line">
            <a:avLst/>
          </a:prstGeom>
          <a:noFill/>
          <a:ln w="9525" algn="ctr">
            <a:solidFill>
              <a:schemeClr val="accent4">
                <a:lumMod val="40000"/>
                <a:lumOff val="60000"/>
              </a:schemeClr>
            </a:solidFill>
            <a:prstDash val="dash"/>
            <a:round/>
            <a:headEnd/>
            <a:tailEnd/>
          </a:ln>
        </p:spPr>
      </p:cxnSp>
      <p:sp>
        <p:nvSpPr>
          <p:cNvPr id="13" name="Star: 5 Points 12">
            <a:extLst>
              <a:ext uri="{FF2B5EF4-FFF2-40B4-BE49-F238E27FC236}">
                <a16:creationId xmlns:a16="http://schemas.microsoft.com/office/drawing/2014/main" id="{DB92AC1B-A978-60CA-5817-DC78F5180956}"/>
              </a:ext>
            </a:extLst>
          </p:cNvPr>
          <p:cNvSpPr/>
          <p:nvPr/>
        </p:nvSpPr>
        <p:spPr bwMode="auto">
          <a:xfrm>
            <a:off x="2439093" y="2694343"/>
            <a:ext cx="609600" cy="52493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15" name="Star: 5 Points 14">
            <a:extLst>
              <a:ext uri="{FF2B5EF4-FFF2-40B4-BE49-F238E27FC236}">
                <a16:creationId xmlns:a16="http://schemas.microsoft.com/office/drawing/2014/main" id="{1F33C358-DA2F-8612-A9F9-7B64AD38FB74}"/>
              </a:ext>
            </a:extLst>
          </p:cNvPr>
          <p:cNvSpPr/>
          <p:nvPr/>
        </p:nvSpPr>
        <p:spPr bwMode="auto">
          <a:xfrm>
            <a:off x="2362477" y="3317267"/>
            <a:ext cx="609600" cy="52493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4FBF07BC-257A-B2A9-579E-D9174E7BD399}"/>
              </a:ext>
            </a:extLst>
          </p:cNvPr>
          <p:cNvSpPr>
            <a:spLocks noGrp="1"/>
          </p:cNvSpPr>
          <p:nvPr>
            <p:ph type="title"/>
          </p:nvPr>
        </p:nvSpPr>
        <p:spPr>
          <a:xfrm>
            <a:off x="1619251" y="71967"/>
            <a:ext cx="9103783" cy="668867"/>
          </a:xfrm>
        </p:spPr>
        <p:txBody>
          <a:bodyPr/>
          <a:lstStyle/>
          <a:p>
            <a:r>
              <a:rPr lang="en-GB" altLang="en-US"/>
              <a:t>Release 19 recap - text version</a:t>
            </a:r>
          </a:p>
        </p:txBody>
      </p:sp>
      <p:sp>
        <p:nvSpPr>
          <p:cNvPr id="24579" name="Content Placeholder 5">
            <a:extLst>
              <a:ext uri="{FF2B5EF4-FFF2-40B4-BE49-F238E27FC236}">
                <a16:creationId xmlns:a16="http://schemas.microsoft.com/office/drawing/2014/main" id="{281449CA-9E3C-556A-038D-F10EE542CB15}"/>
              </a:ext>
            </a:extLst>
          </p:cNvPr>
          <p:cNvSpPr>
            <a:spLocks noGrp="1"/>
          </p:cNvSpPr>
          <p:nvPr>
            <p:ph idx="1"/>
          </p:nvPr>
        </p:nvSpPr>
        <p:spPr>
          <a:xfrm>
            <a:off x="311151" y="1178984"/>
            <a:ext cx="11516783" cy="5272616"/>
          </a:xfrm>
        </p:spPr>
        <p:txBody>
          <a:bodyPr/>
          <a:lstStyle/>
          <a:p>
            <a:pPr marL="455073" indent="-455073">
              <a:defRPr/>
            </a:pPr>
            <a:r>
              <a:rPr lang="en-US" altLang="en-US" sz="2400" dirty="0"/>
              <a:t>Release 19 Freezes and other milestones, sorted by dates :</a:t>
            </a:r>
          </a:p>
          <a:p>
            <a:pPr lvl="1">
              <a:defRPr/>
            </a:pPr>
            <a:r>
              <a:rPr lang="en-GB" altLang="en-US" sz="1867" b="1" dirty="0"/>
              <a:t>June 2023: </a:t>
            </a:r>
            <a:r>
              <a:rPr lang="en-US" altLang="en-US" sz="1867" b="1" dirty="0"/>
              <a:t>RAN workshop </a:t>
            </a:r>
            <a:r>
              <a:rPr lang="en-GB" altLang="en-US" sz="1867" b="1" dirty="0"/>
              <a:t>on Rel-19 content, </a:t>
            </a:r>
            <a:r>
              <a:rPr lang="en-US" altLang="en-US" sz="1867" b="1" dirty="0"/>
              <a:t>SA workshop </a:t>
            </a:r>
            <a:r>
              <a:rPr lang="en-GB" altLang="en-US" sz="1867" b="1" dirty="0"/>
              <a:t>on Rel-19 content</a:t>
            </a:r>
          </a:p>
          <a:p>
            <a:pPr lvl="1">
              <a:defRPr/>
            </a:pPr>
            <a:r>
              <a:rPr lang="en-GB" altLang="en-US" sz="1867" dirty="0"/>
              <a:t>Sept 2023 (TSG#101): </a:t>
            </a:r>
          </a:p>
          <a:p>
            <a:pPr lvl="2">
              <a:defRPr/>
            </a:pPr>
            <a:r>
              <a:rPr lang="en-GB" altLang="en-US" sz="1400" dirty="0"/>
              <a:t>Stage 1: 80% normative work</a:t>
            </a:r>
          </a:p>
          <a:p>
            <a:pPr lvl="2">
              <a:defRPr/>
            </a:pPr>
            <a:r>
              <a:rPr lang="en-GB" altLang="en-US" sz="1400" dirty="0"/>
              <a:t>Approve 1st part of SA Stage 2 package (SA/CT)</a:t>
            </a:r>
          </a:p>
          <a:p>
            <a:pPr lvl="1">
              <a:defRPr/>
            </a:pPr>
            <a:r>
              <a:rPr lang="en-GB" altLang="en-US" sz="1867" b="1" dirty="0"/>
              <a:t>Dec 2023 (TSG#102): </a:t>
            </a:r>
          </a:p>
          <a:p>
            <a:pPr lvl="2">
              <a:defRPr/>
            </a:pPr>
            <a:r>
              <a:rPr lang="en-GB" altLang="en-US" sz="1400" dirty="0"/>
              <a:t>Stage 1: 100% normative work</a:t>
            </a:r>
          </a:p>
          <a:p>
            <a:pPr lvl="2">
              <a:defRPr/>
            </a:pPr>
            <a:r>
              <a:rPr lang="en-GB" altLang="en-US" sz="1400" dirty="0"/>
              <a:t>RAN1/2/3 Content Definition</a:t>
            </a:r>
          </a:p>
          <a:p>
            <a:pPr lvl="2">
              <a:defRPr/>
            </a:pPr>
            <a:r>
              <a:rPr lang="en-GB" altLang="en-US" sz="1400" dirty="0"/>
              <a:t>Approve final package of SA Stage 2 with RAN/CT</a:t>
            </a:r>
          </a:p>
          <a:p>
            <a:pPr lvl="1">
              <a:defRPr/>
            </a:pPr>
            <a:r>
              <a:rPr lang="en-US" altLang="en-US" sz="1867" dirty="0"/>
              <a:t>Mar 2024 (TSG#103):  </a:t>
            </a:r>
            <a:r>
              <a:rPr lang="en-US" altLang="en-US" sz="1400" dirty="0"/>
              <a:t>RAN4 </a:t>
            </a:r>
            <a:r>
              <a:rPr lang="en-GB" altLang="en-US" sz="1400" dirty="0"/>
              <a:t>Content Definition</a:t>
            </a:r>
            <a:endParaRPr lang="en-US" altLang="en-US" sz="1400" dirty="0"/>
          </a:p>
          <a:p>
            <a:pPr lvl="1">
              <a:defRPr/>
            </a:pPr>
            <a:r>
              <a:rPr lang="en-GB" altLang="en-US" sz="1867" b="1" dirty="0"/>
              <a:t>Dec 2024 (TSG#106): </a:t>
            </a:r>
            <a:r>
              <a:rPr lang="en-US" altLang="en-US" sz="1867" b="1" dirty="0"/>
              <a:t>Stage 2 Functional work (SA2 and SA6) Freeze </a:t>
            </a:r>
            <a:r>
              <a:rPr lang="en-US" altLang="en-US" sz="1867" dirty="0"/>
              <a:t>(working assumption)</a:t>
            </a:r>
            <a:endParaRPr lang="en-GB" altLang="en-US" sz="1867" dirty="0"/>
          </a:p>
          <a:p>
            <a:pPr lvl="1">
              <a:defRPr/>
            </a:pPr>
            <a:r>
              <a:rPr lang="en-US" altLang="en-US" sz="1867" dirty="0"/>
              <a:t>June 2025 (TSG#108): </a:t>
            </a:r>
            <a:r>
              <a:rPr lang="en-US" altLang="en-US" sz="1467" dirty="0"/>
              <a:t>RAN1 freeze</a:t>
            </a:r>
          </a:p>
          <a:p>
            <a:pPr lvl="1">
              <a:defRPr/>
            </a:pPr>
            <a:r>
              <a:rPr lang="en-US" altLang="en-US" sz="1867" b="1" dirty="0"/>
              <a:t>Sept 2025 (TSG#109):</a:t>
            </a:r>
          </a:p>
          <a:p>
            <a:pPr lvl="2">
              <a:defRPr/>
            </a:pPr>
            <a:r>
              <a:rPr lang="en-US" altLang="en-US" sz="1467" dirty="0"/>
              <a:t>RAN2, RAN3, RAN4Core freeze</a:t>
            </a:r>
          </a:p>
          <a:p>
            <a:pPr lvl="2">
              <a:defRPr/>
            </a:pPr>
            <a:r>
              <a:rPr lang="en-US" altLang="en-US" sz="1467" b="1" dirty="0"/>
              <a:t>Stage 3 (</a:t>
            </a:r>
            <a:r>
              <a:rPr lang="en-US" altLang="en-US" sz="1467" dirty="0"/>
              <a:t>all CT WGs; SA WGs involved with Stage 3) </a:t>
            </a:r>
            <a:r>
              <a:rPr lang="en-US" altLang="en-US" sz="1467" b="1" dirty="0"/>
              <a:t>freeze</a:t>
            </a:r>
            <a:r>
              <a:rPr lang="en-US" altLang="en-US" sz="1467" dirty="0"/>
              <a:t> (working assumption)</a:t>
            </a:r>
          </a:p>
          <a:p>
            <a:pPr lvl="1">
              <a:defRPr/>
            </a:pPr>
            <a:r>
              <a:rPr lang="en-US" altLang="en-US" sz="1867" dirty="0"/>
              <a:t>Dec 2025 (TSG#110):</a:t>
            </a:r>
          </a:p>
          <a:p>
            <a:pPr lvl="2">
              <a:defRPr/>
            </a:pPr>
            <a:r>
              <a:rPr lang="en-US" altLang="en-US" sz="1467" dirty="0"/>
              <a:t>RAN4Perf freeze</a:t>
            </a:r>
          </a:p>
          <a:p>
            <a:pPr lvl="2">
              <a:defRPr/>
            </a:pPr>
            <a:r>
              <a:rPr lang="en-US" altLang="en-US" sz="1467" dirty="0"/>
              <a:t>“coding freeze”. Freeze of:</a:t>
            </a:r>
            <a:r>
              <a:rPr lang="en-GB" altLang="en-US" sz="1467" dirty="0"/>
              <a:t>ASN-1; Open APIs </a:t>
            </a:r>
            <a:r>
              <a:rPr lang="en-US" altLang="en-US" sz="1467" dirty="0"/>
              <a:t>(working assumption)</a:t>
            </a:r>
            <a:endParaRPr lang="en-GB" altLang="en-US" sz="1467" dirty="0"/>
          </a:p>
          <a:p>
            <a:pPr lvl="1">
              <a:defRPr/>
            </a:pPr>
            <a:endParaRPr lang="en-US" altLang="en-US" sz="1467" b="1" dirty="0"/>
          </a:p>
          <a:p>
            <a:pPr lvl="1">
              <a:defRPr/>
            </a:pPr>
            <a:endParaRPr lang="en-US" altLang="en-US" sz="1867" b="1" dirty="0"/>
          </a:p>
        </p:txBody>
      </p:sp>
      <p:sp>
        <p:nvSpPr>
          <p:cNvPr id="20484" name="Oval 1">
            <a:extLst>
              <a:ext uri="{FF2B5EF4-FFF2-40B4-BE49-F238E27FC236}">
                <a16:creationId xmlns:a16="http://schemas.microsoft.com/office/drawing/2014/main" id="{FCB82DD2-7281-3E4C-0D81-58D21D8D23FC}"/>
              </a:ext>
            </a:extLst>
          </p:cNvPr>
          <p:cNvSpPr>
            <a:spLocks noChangeArrowheads="1"/>
          </p:cNvSpPr>
          <p:nvPr/>
        </p:nvSpPr>
        <p:spPr bwMode="auto">
          <a:xfrm>
            <a:off x="566956" y="3088218"/>
            <a:ext cx="8346016" cy="950383"/>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cxnSp>
        <p:nvCxnSpPr>
          <p:cNvPr id="20485" name="Straight Arrow Connector 6">
            <a:extLst>
              <a:ext uri="{FF2B5EF4-FFF2-40B4-BE49-F238E27FC236}">
                <a16:creationId xmlns:a16="http://schemas.microsoft.com/office/drawing/2014/main" id="{F25FC0A7-D8AB-51BA-82FE-D03BA01D9045}"/>
              </a:ext>
            </a:extLst>
          </p:cNvPr>
          <p:cNvCxnSpPr>
            <a:cxnSpLocks noChangeShapeType="1"/>
          </p:cNvCxnSpPr>
          <p:nvPr/>
        </p:nvCxnSpPr>
        <p:spPr bwMode="auto">
          <a:xfrm>
            <a:off x="219648" y="3160149"/>
            <a:ext cx="1145117"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20486" name="TextBox 6">
            <a:extLst>
              <a:ext uri="{FF2B5EF4-FFF2-40B4-BE49-F238E27FC236}">
                <a16:creationId xmlns:a16="http://schemas.microsoft.com/office/drawing/2014/main" id="{C19019FE-BB69-DAD1-05A9-83CE93374558}"/>
              </a:ext>
            </a:extLst>
          </p:cNvPr>
          <p:cNvSpPr txBox="1">
            <a:spLocks noChangeArrowheads="1"/>
          </p:cNvSpPr>
          <p:nvPr/>
        </p:nvSpPr>
        <p:spPr bwMode="auto">
          <a:xfrm>
            <a:off x="79949" y="2766450"/>
            <a:ext cx="7662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altLang="en-US" b="1">
                <a:solidFill>
                  <a:srgbClr val="FF0000"/>
                </a:solidFill>
              </a:rPr>
              <a:t>Now</a:t>
            </a:r>
          </a:p>
        </p:txBody>
      </p:sp>
      <p:sp>
        <p:nvSpPr>
          <p:cNvPr id="20487" name="Freeform: Shape 1">
            <a:extLst>
              <a:ext uri="{FF2B5EF4-FFF2-40B4-BE49-F238E27FC236}">
                <a16:creationId xmlns:a16="http://schemas.microsoft.com/office/drawing/2014/main" id="{52EEC574-A3F7-0DBA-BBE5-18C2D7C6FD5E}"/>
              </a:ext>
            </a:extLst>
          </p:cNvPr>
          <p:cNvSpPr>
            <a:spLocks/>
          </p:cNvSpPr>
          <p:nvPr/>
        </p:nvSpPr>
        <p:spPr bwMode="auto">
          <a:xfrm>
            <a:off x="1276838" y="3399298"/>
            <a:ext cx="300567" cy="300567"/>
          </a:xfrm>
          <a:custGeom>
            <a:avLst/>
            <a:gdLst>
              <a:gd name="T0" fmla="*/ 7891 w 438149"/>
              <a:gd name="T1" fmla="*/ 0 h 438150"/>
              <a:gd name="T2" fmla="*/ 0 w 438149"/>
              <a:gd name="T3" fmla="*/ 7891 h 438150"/>
              <a:gd name="T4" fmla="*/ 7891 w 438149"/>
              <a:gd name="T5" fmla="*/ 15782 h 438150"/>
              <a:gd name="T6" fmla="*/ 15783 w 438149"/>
              <a:gd name="T7" fmla="*/ 7891 h 438150"/>
              <a:gd name="T8" fmla="*/ 7891 w 438149"/>
              <a:gd name="T9" fmla="*/ 0 h 438150"/>
              <a:gd name="T10" fmla="*/ 6769 w 438149"/>
              <a:gd name="T11" fmla="*/ 11104 h 438150"/>
              <a:gd name="T12" fmla="*/ 3330 w 438149"/>
              <a:gd name="T13" fmla="*/ 7665 h 438150"/>
              <a:gd name="T14" fmla="*/ 4499 w 438149"/>
              <a:gd name="T15" fmla="*/ 6496 h 438150"/>
              <a:gd name="T16" fmla="*/ 6769 w 438149"/>
              <a:gd name="T17" fmla="*/ 8766 h 438150"/>
              <a:gd name="T18" fmla="*/ 11419 w 438149"/>
              <a:gd name="T19" fmla="*/ 4117 h 438150"/>
              <a:gd name="T20" fmla="*/ 12588 w 438149"/>
              <a:gd name="T21" fmla="*/ 5285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70C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en-GB"/>
          </a:p>
        </p:txBody>
      </p:sp>
      <p:sp>
        <p:nvSpPr>
          <p:cNvPr id="20488" name="Freeform: Shape 2">
            <a:extLst>
              <a:ext uri="{FF2B5EF4-FFF2-40B4-BE49-F238E27FC236}">
                <a16:creationId xmlns:a16="http://schemas.microsoft.com/office/drawing/2014/main" id="{6E9D1C42-FE5F-36FF-8798-1D1D624173CB}"/>
              </a:ext>
            </a:extLst>
          </p:cNvPr>
          <p:cNvSpPr>
            <a:spLocks/>
          </p:cNvSpPr>
          <p:nvPr/>
        </p:nvSpPr>
        <p:spPr bwMode="auto">
          <a:xfrm>
            <a:off x="135467" y="1651001"/>
            <a:ext cx="300567" cy="300567"/>
          </a:xfrm>
          <a:custGeom>
            <a:avLst/>
            <a:gdLst>
              <a:gd name="T0" fmla="*/ 7891 w 438149"/>
              <a:gd name="T1" fmla="*/ 0 h 438150"/>
              <a:gd name="T2" fmla="*/ 0 w 438149"/>
              <a:gd name="T3" fmla="*/ 7891 h 438150"/>
              <a:gd name="T4" fmla="*/ 7891 w 438149"/>
              <a:gd name="T5" fmla="*/ 15782 h 438150"/>
              <a:gd name="T6" fmla="*/ 15783 w 438149"/>
              <a:gd name="T7" fmla="*/ 7891 h 438150"/>
              <a:gd name="T8" fmla="*/ 7891 w 438149"/>
              <a:gd name="T9" fmla="*/ 0 h 438150"/>
              <a:gd name="T10" fmla="*/ 6769 w 438149"/>
              <a:gd name="T11" fmla="*/ 11104 h 438150"/>
              <a:gd name="T12" fmla="*/ 3330 w 438149"/>
              <a:gd name="T13" fmla="*/ 7665 h 438150"/>
              <a:gd name="T14" fmla="*/ 4499 w 438149"/>
              <a:gd name="T15" fmla="*/ 6496 h 438150"/>
              <a:gd name="T16" fmla="*/ 6769 w 438149"/>
              <a:gd name="T17" fmla="*/ 8766 h 438150"/>
              <a:gd name="T18" fmla="*/ 11419 w 438149"/>
              <a:gd name="T19" fmla="*/ 4117 h 438150"/>
              <a:gd name="T20" fmla="*/ 12588 w 438149"/>
              <a:gd name="T21" fmla="*/ 5285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en-GB"/>
          </a:p>
        </p:txBody>
      </p:sp>
      <p:sp>
        <p:nvSpPr>
          <p:cNvPr id="2" name="Freeform: Shape 1">
            <a:extLst>
              <a:ext uri="{FF2B5EF4-FFF2-40B4-BE49-F238E27FC236}">
                <a16:creationId xmlns:a16="http://schemas.microsoft.com/office/drawing/2014/main" id="{517A2891-6088-EB09-F583-A8CB313D9DDD}"/>
              </a:ext>
            </a:extLst>
          </p:cNvPr>
          <p:cNvSpPr>
            <a:spLocks/>
          </p:cNvSpPr>
          <p:nvPr/>
        </p:nvSpPr>
        <p:spPr bwMode="auto">
          <a:xfrm>
            <a:off x="1569979" y="3672451"/>
            <a:ext cx="300567" cy="300567"/>
          </a:xfrm>
          <a:custGeom>
            <a:avLst/>
            <a:gdLst>
              <a:gd name="T0" fmla="*/ 7891 w 438149"/>
              <a:gd name="T1" fmla="*/ 0 h 438150"/>
              <a:gd name="T2" fmla="*/ 0 w 438149"/>
              <a:gd name="T3" fmla="*/ 7891 h 438150"/>
              <a:gd name="T4" fmla="*/ 7891 w 438149"/>
              <a:gd name="T5" fmla="*/ 15782 h 438150"/>
              <a:gd name="T6" fmla="*/ 15783 w 438149"/>
              <a:gd name="T7" fmla="*/ 7891 h 438150"/>
              <a:gd name="T8" fmla="*/ 7891 w 438149"/>
              <a:gd name="T9" fmla="*/ 0 h 438150"/>
              <a:gd name="T10" fmla="*/ 6769 w 438149"/>
              <a:gd name="T11" fmla="*/ 11104 h 438150"/>
              <a:gd name="T12" fmla="*/ 3330 w 438149"/>
              <a:gd name="T13" fmla="*/ 7665 h 438150"/>
              <a:gd name="T14" fmla="*/ 4499 w 438149"/>
              <a:gd name="T15" fmla="*/ 6496 h 438150"/>
              <a:gd name="T16" fmla="*/ 6769 w 438149"/>
              <a:gd name="T17" fmla="*/ 8766 h 438150"/>
              <a:gd name="T18" fmla="*/ 11419 w 438149"/>
              <a:gd name="T19" fmla="*/ 4117 h 438150"/>
              <a:gd name="T20" fmla="*/ 12588 w 438149"/>
              <a:gd name="T21" fmla="*/ 5285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70C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en-GB"/>
          </a:p>
        </p:txBody>
      </p:sp>
      <p:sp>
        <p:nvSpPr>
          <p:cNvPr id="3" name="Freeform: Shape 2">
            <a:extLst>
              <a:ext uri="{FF2B5EF4-FFF2-40B4-BE49-F238E27FC236}">
                <a16:creationId xmlns:a16="http://schemas.microsoft.com/office/drawing/2014/main" id="{6E398BBD-F0CE-83F6-D07A-5D79107754C3}"/>
              </a:ext>
            </a:extLst>
          </p:cNvPr>
          <p:cNvSpPr>
            <a:spLocks/>
          </p:cNvSpPr>
          <p:nvPr/>
        </p:nvSpPr>
        <p:spPr bwMode="auto">
          <a:xfrm>
            <a:off x="1028215" y="2213965"/>
            <a:ext cx="300567" cy="300567"/>
          </a:xfrm>
          <a:custGeom>
            <a:avLst/>
            <a:gdLst>
              <a:gd name="T0" fmla="*/ 7891 w 438149"/>
              <a:gd name="T1" fmla="*/ 0 h 438150"/>
              <a:gd name="T2" fmla="*/ 0 w 438149"/>
              <a:gd name="T3" fmla="*/ 7891 h 438150"/>
              <a:gd name="T4" fmla="*/ 7891 w 438149"/>
              <a:gd name="T5" fmla="*/ 15782 h 438150"/>
              <a:gd name="T6" fmla="*/ 15783 w 438149"/>
              <a:gd name="T7" fmla="*/ 7891 h 438150"/>
              <a:gd name="T8" fmla="*/ 7891 w 438149"/>
              <a:gd name="T9" fmla="*/ 0 h 438150"/>
              <a:gd name="T10" fmla="*/ 6769 w 438149"/>
              <a:gd name="T11" fmla="*/ 11104 h 438150"/>
              <a:gd name="T12" fmla="*/ 3330 w 438149"/>
              <a:gd name="T13" fmla="*/ 7665 h 438150"/>
              <a:gd name="T14" fmla="*/ 4499 w 438149"/>
              <a:gd name="T15" fmla="*/ 6496 h 438150"/>
              <a:gd name="T16" fmla="*/ 6769 w 438149"/>
              <a:gd name="T17" fmla="*/ 8766 h 438150"/>
              <a:gd name="T18" fmla="*/ 11419 w 438149"/>
              <a:gd name="T19" fmla="*/ 4117 h 438150"/>
              <a:gd name="T20" fmla="*/ 12588 w 438149"/>
              <a:gd name="T21" fmla="*/ 5285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en-GB"/>
          </a:p>
        </p:txBody>
      </p:sp>
      <p:sp>
        <p:nvSpPr>
          <p:cNvPr id="4" name="Freeform: Shape 3">
            <a:extLst>
              <a:ext uri="{FF2B5EF4-FFF2-40B4-BE49-F238E27FC236}">
                <a16:creationId xmlns:a16="http://schemas.microsoft.com/office/drawing/2014/main" id="{D3BA497F-A474-737C-A199-3320F3502A5B}"/>
              </a:ext>
            </a:extLst>
          </p:cNvPr>
          <p:cNvSpPr>
            <a:spLocks/>
          </p:cNvSpPr>
          <p:nvPr/>
        </p:nvSpPr>
        <p:spPr bwMode="auto">
          <a:xfrm>
            <a:off x="1681121" y="3156679"/>
            <a:ext cx="300567" cy="300567"/>
          </a:xfrm>
          <a:custGeom>
            <a:avLst/>
            <a:gdLst>
              <a:gd name="T0" fmla="*/ 7891 w 438149"/>
              <a:gd name="T1" fmla="*/ 0 h 438150"/>
              <a:gd name="T2" fmla="*/ 0 w 438149"/>
              <a:gd name="T3" fmla="*/ 7891 h 438150"/>
              <a:gd name="T4" fmla="*/ 7891 w 438149"/>
              <a:gd name="T5" fmla="*/ 15782 h 438150"/>
              <a:gd name="T6" fmla="*/ 15783 w 438149"/>
              <a:gd name="T7" fmla="*/ 7891 h 438150"/>
              <a:gd name="T8" fmla="*/ 7891 w 438149"/>
              <a:gd name="T9" fmla="*/ 0 h 438150"/>
              <a:gd name="T10" fmla="*/ 6769 w 438149"/>
              <a:gd name="T11" fmla="*/ 11104 h 438150"/>
              <a:gd name="T12" fmla="*/ 3330 w 438149"/>
              <a:gd name="T13" fmla="*/ 7665 h 438150"/>
              <a:gd name="T14" fmla="*/ 4499 w 438149"/>
              <a:gd name="T15" fmla="*/ 6496 h 438150"/>
              <a:gd name="T16" fmla="*/ 6769 w 438149"/>
              <a:gd name="T17" fmla="*/ 8766 h 438150"/>
              <a:gd name="T18" fmla="*/ 11419 w 438149"/>
              <a:gd name="T19" fmla="*/ 4117 h 438150"/>
              <a:gd name="T20" fmla="*/ 12588 w 438149"/>
              <a:gd name="T21" fmla="*/ 5285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en-GB"/>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p:txBody>
          <a:bodyPr/>
          <a:lstStyle/>
          <a:p>
            <a:r>
              <a:rPr lang="sv-SE" dirty="0"/>
              <a:t>Outline</a:t>
            </a:r>
          </a:p>
        </p:txBody>
      </p: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a:xfrm>
            <a:off x="838200" y="1825625"/>
            <a:ext cx="7838256" cy="4351338"/>
          </a:xfrm>
        </p:spPr>
        <p:txBody>
          <a:bodyPr/>
          <a:lstStyle/>
          <a:p>
            <a:r>
              <a:rPr lang="sv-SE" dirty="0"/>
              <a:t>General information</a:t>
            </a:r>
          </a:p>
          <a:p>
            <a:r>
              <a:rPr lang="sv-SE" dirty="0"/>
              <a:t>Outcome of SA4 submissions</a:t>
            </a:r>
          </a:p>
          <a:p>
            <a:r>
              <a:rPr lang="sv-SE" dirty="0"/>
              <a:t>Rel-19 aspects </a:t>
            </a:r>
          </a:p>
          <a:p>
            <a:r>
              <a:rPr lang="sv-SE" dirty="0"/>
              <a:t>6G Aspects</a:t>
            </a:r>
          </a:p>
          <a:p>
            <a:r>
              <a:rPr lang="sv-SE" dirty="0"/>
              <a:t>SA4 Calendar</a:t>
            </a:r>
          </a:p>
          <a:p>
            <a:r>
              <a:rPr lang="sv-SE" dirty="0"/>
              <a:t>Planning</a:t>
            </a:r>
          </a:p>
          <a:p>
            <a:endParaRPr lang="sv-SE" dirty="0"/>
          </a:p>
        </p:txBody>
      </p:sp>
      <p:pic>
        <p:nvPicPr>
          <p:cNvPr id="1026" name="Picture 2">
            <a:extLst>
              <a:ext uri="{FF2B5EF4-FFF2-40B4-BE49-F238E27FC236}">
                <a16:creationId xmlns:a16="http://schemas.microsoft.com/office/drawing/2014/main" id="{94ABF354-435F-C175-F4B4-4E6A6C0A18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78690" y="1970466"/>
            <a:ext cx="4386222" cy="33034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1875202"/>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15789859-632E-1A08-EF86-09D33E8FC20D}"/>
              </a:ext>
            </a:extLst>
          </p:cNvPr>
          <p:cNvCxnSpPr>
            <a:cxnSpLocks/>
          </p:cNvCxnSpPr>
          <p:nvPr/>
        </p:nvCxnSpPr>
        <p:spPr bwMode="auto">
          <a:xfrm>
            <a:off x="5526618"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5" name="Straight Connector 14">
            <a:extLst>
              <a:ext uri="{FF2B5EF4-FFF2-40B4-BE49-F238E27FC236}">
                <a16:creationId xmlns:a16="http://schemas.microsoft.com/office/drawing/2014/main" id="{58E4666E-BA56-34F4-9118-5EB912F4184D}"/>
              </a:ext>
            </a:extLst>
          </p:cNvPr>
          <p:cNvCxnSpPr>
            <a:cxnSpLocks/>
          </p:cNvCxnSpPr>
          <p:nvPr/>
        </p:nvCxnSpPr>
        <p:spPr bwMode="auto">
          <a:xfrm>
            <a:off x="7363885"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7" name="Straight Connector 16">
            <a:extLst>
              <a:ext uri="{FF2B5EF4-FFF2-40B4-BE49-F238E27FC236}">
                <a16:creationId xmlns:a16="http://schemas.microsoft.com/office/drawing/2014/main" id="{F9336F9A-A56E-003E-04C3-D10DBB4568EA}"/>
              </a:ext>
            </a:extLst>
          </p:cNvPr>
          <p:cNvCxnSpPr>
            <a:cxnSpLocks/>
          </p:cNvCxnSpPr>
          <p:nvPr/>
        </p:nvCxnSpPr>
        <p:spPr bwMode="auto">
          <a:xfrm>
            <a:off x="9099552"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0" name="Straight Connector 19">
            <a:extLst>
              <a:ext uri="{FF2B5EF4-FFF2-40B4-BE49-F238E27FC236}">
                <a16:creationId xmlns:a16="http://schemas.microsoft.com/office/drawing/2014/main" id="{995BE91F-C9EC-88A7-9684-42FE668BA2D3}"/>
              </a:ext>
            </a:extLst>
          </p:cNvPr>
          <p:cNvCxnSpPr>
            <a:cxnSpLocks/>
          </p:cNvCxnSpPr>
          <p:nvPr/>
        </p:nvCxnSpPr>
        <p:spPr bwMode="auto">
          <a:xfrm>
            <a:off x="294218"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7" name="Straight Connector 6">
            <a:extLst>
              <a:ext uri="{FF2B5EF4-FFF2-40B4-BE49-F238E27FC236}">
                <a16:creationId xmlns:a16="http://schemas.microsoft.com/office/drawing/2014/main" id="{C62547E6-37EE-12DD-374F-2027740A171F}"/>
              </a:ext>
            </a:extLst>
          </p:cNvPr>
          <p:cNvCxnSpPr>
            <a:cxnSpLocks/>
          </p:cNvCxnSpPr>
          <p:nvPr/>
        </p:nvCxnSpPr>
        <p:spPr bwMode="auto">
          <a:xfrm>
            <a:off x="1966385" y="922867"/>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 name="Straight Connector 8">
            <a:extLst>
              <a:ext uri="{FF2B5EF4-FFF2-40B4-BE49-F238E27FC236}">
                <a16:creationId xmlns:a16="http://schemas.microsoft.com/office/drawing/2014/main" id="{A422F661-8F02-B49E-2739-31883C685814}"/>
              </a:ext>
            </a:extLst>
          </p:cNvPr>
          <p:cNvCxnSpPr>
            <a:cxnSpLocks/>
          </p:cNvCxnSpPr>
          <p:nvPr/>
        </p:nvCxnSpPr>
        <p:spPr bwMode="auto">
          <a:xfrm>
            <a:off x="3659718"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66" name="Straight Connector 114">
            <a:extLst>
              <a:ext uri="{FF2B5EF4-FFF2-40B4-BE49-F238E27FC236}">
                <a16:creationId xmlns:a16="http://schemas.microsoft.com/office/drawing/2014/main" id="{49EB06F2-6811-E147-35AA-1A01D49771C0}"/>
              </a:ext>
            </a:extLst>
          </p:cNvPr>
          <p:cNvCxnSpPr>
            <a:cxnSpLocks noChangeShapeType="1"/>
          </p:cNvCxnSpPr>
          <p:nvPr/>
        </p:nvCxnSpPr>
        <p:spPr bwMode="auto">
          <a:xfrm>
            <a:off x="10845800" y="1610785"/>
            <a:ext cx="0" cy="5082116"/>
          </a:xfrm>
          <a:prstGeom prst="line">
            <a:avLst/>
          </a:prstGeom>
          <a:noFill/>
          <a:ln w="28575" algn="ctr">
            <a:solidFill>
              <a:schemeClr val="accent4">
                <a:lumMod val="60000"/>
                <a:lumOff val="40000"/>
              </a:schemeClr>
            </a:solidFill>
            <a:round/>
            <a:headEnd/>
            <a:tailEnd/>
          </a:ln>
        </p:spPr>
      </p:cxnSp>
      <p:cxnSp>
        <p:nvCxnSpPr>
          <p:cNvPr id="9273" name="Straight Connector 114">
            <a:extLst>
              <a:ext uri="{FF2B5EF4-FFF2-40B4-BE49-F238E27FC236}">
                <a16:creationId xmlns:a16="http://schemas.microsoft.com/office/drawing/2014/main" id="{4398C679-6F12-F151-9217-5B8A918962F0}"/>
              </a:ext>
            </a:extLst>
          </p:cNvPr>
          <p:cNvCxnSpPr>
            <a:cxnSpLocks noChangeShapeType="1"/>
          </p:cNvCxnSpPr>
          <p:nvPr/>
        </p:nvCxnSpPr>
        <p:spPr bwMode="auto">
          <a:xfrm>
            <a:off x="7219951" y="1576917"/>
            <a:ext cx="0" cy="5204883"/>
          </a:xfrm>
          <a:prstGeom prst="line">
            <a:avLst/>
          </a:prstGeom>
          <a:noFill/>
          <a:ln w="28575" algn="ctr">
            <a:solidFill>
              <a:schemeClr val="accent4">
                <a:lumMod val="60000"/>
                <a:lumOff val="40000"/>
              </a:schemeClr>
            </a:solidFill>
            <a:round/>
            <a:headEnd/>
            <a:tailEnd/>
          </a:ln>
        </p:spPr>
      </p:cxnSp>
      <p:cxnSp>
        <p:nvCxnSpPr>
          <p:cNvPr id="9298" name="Straight Connector 114">
            <a:extLst>
              <a:ext uri="{FF2B5EF4-FFF2-40B4-BE49-F238E27FC236}">
                <a16:creationId xmlns:a16="http://schemas.microsoft.com/office/drawing/2014/main" id="{AE94497F-DE7D-80E4-EA2E-21E8C4DF21FA}"/>
              </a:ext>
            </a:extLst>
          </p:cNvPr>
          <p:cNvCxnSpPr>
            <a:cxnSpLocks noChangeShapeType="1"/>
          </p:cNvCxnSpPr>
          <p:nvPr/>
        </p:nvCxnSpPr>
        <p:spPr bwMode="auto">
          <a:xfrm>
            <a:off x="3562351" y="1576918"/>
            <a:ext cx="0" cy="4832349"/>
          </a:xfrm>
          <a:prstGeom prst="line">
            <a:avLst/>
          </a:prstGeom>
          <a:noFill/>
          <a:ln w="28575" algn="ctr">
            <a:solidFill>
              <a:schemeClr val="accent4">
                <a:lumMod val="60000"/>
                <a:lumOff val="40000"/>
              </a:schemeClr>
            </a:solidFill>
            <a:round/>
            <a:headEnd/>
            <a:tailEnd/>
          </a:ln>
        </p:spPr>
      </p:cxnSp>
      <p:cxnSp>
        <p:nvCxnSpPr>
          <p:cNvPr id="9265" name="Straight Connector 114">
            <a:extLst>
              <a:ext uri="{FF2B5EF4-FFF2-40B4-BE49-F238E27FC236}">
                <a16:creationId xmlns:a16="http://schemas.microsoft.com/office/drawing/2014/main" id="{5CDE35A7-99BA-813E-5531-08DD4E057B76}"/>
              </a:ext>
            </a:extLst>
          </p:cNvPr>
          <p:cNvCxnSpPr>
            <a:cxnSpLocks noChangeShapeType="1"/>
          </p:cNvCxnSpPr>
          <p:nvPr/>
        </p:nvCxnSpPr>
        <p:spPr bwMode="auto">
          <a:xfrm>
            <a:off x="2758017" y="1576918"/>
            <a:ext cx="0" cy="4965700"/>
          </a:xfrm>
          <a:prstGeom prst="line">
            <a:avLst/>
          </a:prstGeom>
          <a:noFill/>
          <a:ln w="9525" algn="ctr">
            <a:solidFill>
              <a:schemeClr val="accent4">
                <a:lumMod val="60000"/>
                <a:lumOff val="40000"/>
              </a:schemeClr>
            </a:solidFill>
            <a:prstDash val="dash"/>
            <a:round/>
            <a:headEnd/>
            <a:tailEnd/>
          </a:ln>
        </p:spPr>
      </p:cxnSp>
      <p:cxnSp>
        <p:nvCxnSpPr>
          <p:cNvPr id="9268" name="Straight Connector 114">
            <a:extLst>
              <a:ext uri="{FF2B5EF4-FFF2-40B4-BE49-F238E27FC236}">
                <a16:creationId xmlns:a16="http://schemas.microsoft.com/office/drawing/2014/main" id="{A6170BA6-C7FE-ADA7-6D35-08AD87B169E5}"/>
              </a:ext>
            </a:extLst>
          </p:cNvPr>
          <p:cNvCxnSpPr>
            <a:cxnSpLocks noChangeShapeType="1"/>
          </p:cNvCxnSpPr>
          <p:nvPr/>
        </p:nvCxnSpPr>
        <p:spPr bwMode="auto">
          <a:xfrm>
            <a:off x="9958917" y="1576917"/>
            <a:ext cx="0" cy="5003800"/>
          </a:xfrm>
          <a:prstGeom prst="line">
            <a:avLst/>
          </a:prstGeom>
          <a:noFill/>
          <a:ln w="9525" algn="ctr">
            <a:solidFill>
              <a:schemeClr val="accent4">
                <a:lumMod val="60000"/>
                <a:lumOff val="40000"/>
              </a:schemeClr>
            </a:solidFill>
            <a:prstDash val="dash"/>
            <a:round/>
            <a:headEnd/>
            <a:tailEnd/>
          </a:ln>
        </p:spPr>
      </p:cxnSp>
      <p:cxnSp>
        <p:nvCxnSpPr>
          <p:cNvPr id="9269" name="Straight Connector 114">
            <a:extLst>
              <a:ext uri="{FF2B5EF4-FFF2-40B4-BE49-F238E27FC236}">
                <a16:creationId xmlns:a16="http://schemas.microsoft.com/office/drawing/2014/main" id="{532A73DE-5F43-7D3D-4B0F-EE919A072CF2}"/>
              </a:ext>
            </a:extLst>
          </p:cNvPr>
          <p:cNvCxnSpPr>
            <a:cxnSpLocks noChangeShapeType="1"/>
          </p:cNvCxnSpPr>
          <p:nvPr/>
        </p:nvCxnSpPr>
        <p:spPr bwMode="auto">
          <a:xfrm>
            <a:off x="8102600" y="1576918"/>
            <a:ext cx="0" cy="4965700"/>
          </a:xfrm>
          <a:prstGeom prst="line">
            <a:avLst/>
          </a:prstGeom>
          <a:noFill/>
          <a:ln w="9525" algn="ctr">
            <a:solidFill>
              <a:schemeClr val="accent4">
                <a:lumMod val="60000"/>
                <a:lumOff val="40000"/>
              </a:schemeClr>
            </a:solidFill>
            <a:prstDash val="dash"/>
            <a:round/>
            <a:headEnd/>
            <a:tailEnd/>
          </a:ln>
        </p:spPr>
      </p:cxnSp>
      <p:cxnSp>
        <p:nvCxnSpPr>
          <p:cNvPr id="9270" name="Straight Connector 114">
            <a:extLst>
              <a:ext uri="{FF2B5EF4-FFF2-40B4-BE49-F238E27FC236}">
                <a16:creationId xmlns:a16="http://schemas.microsoft.com/office/drawing/2014/main" id="{191DCE4A-ADA6-9728-C45E-4EC907726A91}"/>
              </a:ext>
            </a:extLst>
          </p:cNvPr>
          <p:cNvCxnSpPr>
            <a:cxnSpLocks noChangeShapeType="1"/>
          </p:cNvCxnSpPr>
          <p:nvPr/>
        </p:nvCxnSpPr>
        <p:spPr bwMode="auto">
          <a:xfrm>
            <a:off x="7649633" y="1731434"/>
            <a:ext cx="0" cy="4965700"/>
          </a:xfrm>
          <a:prstGeom prst="line">
            <a:avLst/>
          </a:prstGeom>
          <a:noFill/>
          <a:ln w="9525" algn="ctr">
            <a:solidFill>
              <a:schemeClr val="accent4">
                <a:lumMod val="60000"/>
                <a:lumOff val="40000"/>
              </a:schemeClr>
            </a:solidFill>
            <a:prstDash val="dash"/>
            <a:round/>
            <a:headEnd/>
            <a:tailEnd/>
          </a:ln>
        </p:spPr>
      </p:cxnSp>
      <p:cxnSp>
        <p:nvCxnSpPr>
          <p:cNvPr id="9271" name="Straight Connector 114">
            <a:extLst>
              <a:ext uri="{FF2B5EF4-FFF2-40B4-BE49-F238E27FC236}">
                <a16:creationId xmlns:a16="http://schemas.microsoft.com/office/drawing/2014/main" id="{B7AEDE40-050F-2F67-7677-F9A272BE5E3C}"/>
              </a:ext>
            </a:extLst>
          </p:cNvPr>
          <p:cNvCxnSpPr>
            <a:cxnSpLocks noChangeShapeType="1"/>
          </p:cNvCxnSpPr>
          <p:nvPr/>
        </p:nvCxnSpPr>
        <p:spPr bwMode="auto">
          <a:xfrm>
            <a:off x="6381751" y="1576918"/>
            <a:ext cx="0" cy="5168900"/>
          </a:xfrm>
          <a:prstGeom prst="line">
            <a:avLst/>
          </a:prstGeom>
          <a:noFill/>
          <a:ln w="9525" algn="ctr">
            <a:solidFill>
              <a:schemeClr val="accent4">
                <a:lumMod val="60000"/>
                <a:lumOff val="40000"/>
              </a:schemeClr>
            </a:solidFill>
            <a:prstDash val="dash"/>
            <a:round/>
            <a:headEnd/>
            <a:tailEnd/>
          </a:ln>
        </p:spPr>
      </p:cxnSp>
      <p:cxnSp>
        <p:nvCxnSpPr>
          <p:cNvPr id="9272" name="Straight Connector 114">
            <a:extLst>
              <a:ext uri="{FF2B5EF4-FFF2-40B4-BE49-F238E27FC236}">
                <a16:creationId xmlns:a16="http://schemas.microsoft.com/office/drawing/2014/main" id="{361DFDE6-DB24-8CD6-F1C3-DD56950152DB}"/>
              </a:ext>
            </a:extLst>
          </p:cNvPr>
          <p:cNvCxnSpPr>
            <a:cxnSpLocks noChangeShapeType="1"/>
          </p:cNvCxnSpPr>
          <p:nvPr/>
        </p:nvCxnSpPr>
        <p:spPr bwMode="auto">
          <a:xfrm>
            <a:off x="4051300" y="1712385"/>
            <a:ext cx="0" cy="4965700"/>
          </a:xfrm>
          <a:prstGeom prst="line">
            <a:avLst/>
          </a:prstGeom>
          <a:noFill/>
          <a:ln w="9525" algn="ctr">
            <a:solidFill>
              <a:schemeClr val="accent4">
                <a:lumMod val="60000"/>
                <a:lumOff val="40000"/>
              </a:schemeClr>
            </a:solidFill>
            <a:prstDash val="dash"/>
            <a:round/>
            <a:headEnd/>
            <a:tailEnd/>
          </a:ln>
        </p:spPr>
      </p:cxnSp>
      <p:cxnSp>
        <p:nvCxnSpPr>
          <p:cNvPr id="28" name="Straight Connector 114">
            <a:extLst>
              <a:ext uri="{FF2B5EF4-FFF2-40B4-BE49-F238E27FC236}">
                <a16:creationId xmlns:a16="http://schemas.microsoft.com/office/drawing/2014/main" id="{FBE5A83F-2D13-BBD5-79E8-9D8C916A6737}"/>
              </a:ext>
            </a:extLst>
          </p:cNvPr>
          <p:cNvCxnSpPr>
            <a:cxnSpLocks noChangeShapeType="1"/>
          </p:cNvCxnSpPr>
          <p:nvPr/>
        </p:nvCxnSpPr>
        <p:spPr bwMode="auto">
          <a:xfrm>
            <a:off x="9029700" y="1610784"/>
            <a:ext cx="0" cy="5181600"/>
          </a:xfrm>
          <a:prstGeom prst="line">
            <a:avLst/>
          </a:prstGeom>
          <a:noFill/>
          <a:ln w="28575" algn="ctr">
            <a:solidFill>
              <a:schemeClr val="accent4">
                <a:lumMod val="60000"/>
                <a:lumOff val="40000"/>
              </a:schemeClr>
            </a:solidFill>
            <a:round/>
            <a:headEnd/>
            <a:tailEnd/>
          </a:ln>
        </p:spPr>
      </p:cxnSp>
      <p:cxnSp>
        <p:nvCxnSpPr>
          <p:cNvPr id="29" name="Straight Connector 114">
            <a:extLst>
              <a:ext uri="{FF2B5EF4-FFF2-40B4-BE49-F238E27FC236}">
                <a16:creationId xmlns:a16="http://schemas.microsoft.com/office/drawing/2014/main" id="{C77A827D-FBAB-48BE-33D9-D31E8576A66F}"/>
              </a:ext>
            </a:extLst>
          </p:cNvPr>
          <p:cNvCxnSpPr>
            <a:cxnSpLocks noChangeShapeType="1"/>
          </p:cNvCxnSpPr>
          <p:nvPr/>
        </p:nvCxnSpPr>
        <p:spPr bwMode="auto">
          <a:xfrm flipH="1">
            <a:off x="5429251" y="1576918"/>
            <a:ext cx="2116" cy="5160433"/>
          </a:xfrm>
          <a:prstGeom prst="line">
            <a:avLst/>
          </a:prstGeom>
          <a:noFill/>
          <a:ln w="28575" algn="ctr">
            <a:solidFill>
              <a:schemeClr val="accent4">
                <a:lumMod val="60000"/>
                <a:lumOff val="40000"/>
              </a:schemeClr>
            </a:solidFill>
            <a:round/>
            <a:headEnd/>
            <a:tailEnd/>
          </a:ln>
        </p:spPr>
      </p:cxnSp>
      <p:cxnSp>
        <p:nvCxnSpPr>
          <p:cNvPr id="31" name="Straight Connector 115">
            <a:extLst>
              <a:ext uri="{FF2B5EF4-FFF2-40B4-BE49-F238E27FC236}">
                <a16:creationId xmlns:a16="http://schemas.microsoft.com/office/drawing/2014/main" id="{0F414A71-8380-9FA3-57C5-23BEE19F8013}"/>
              </a:ext>
            </a:extLst>
          </p:cNvPr>
          <p:cNvCxnSpPr>
            <a:cxnSpLocks noChangeShapeType="1"/>
          </p:cNvCxnSpPr>
          <p:nvPr/>
        </p:nvCxnSpPr>
        <p:spPr bwMode="auto">
          <a:xfrm>
            <a:off x="4917017" y="1780118"/>
            <a:ext cx="0" cy="4965700"/>
          </a:xfrm>
          <a:prstGeom prst="line">
            <a:avLst/>
          </a:prstGeom>
          <a:noFill/>
          <a:ln w="9525" algn="ctr">
            <a:solidFill>
              <a:schemeClr val="accent4">
                <a:lumMod val="60000"/>
                <a:lumOff val="40000"/>
              </a:schemeClr>
            </a:solidFill>
            <a:prstDash val="dash"/>
            <a:round/>
            <a:headEnd/>
            <a:tailEnd/>
          </a:ln>
        </p:spPr>
      </p:cxnSp>
      <p:cxnSp>
        <p:nvCxnSpPr>
          <p:cNvPr id="9217" name="Straight Connector 114">
            <a:extLst>
              <a:ext uri="{FF2B5EF4-FFF2-40B4-BE49-F238E27FC236}">
                <a16:creationId xmlns:a16="http://schemas.microsoft.com/office/drawing/2014/main" id="{79D662AD-ED12-54C4-1422-DB4599198946}"/>
              </a:ext>
            </a:extLst>
          </p:cNvPr>
          <p:cNvCxnSpPr>
            <a:cxnSpLocks noChangeShapeType="1"/>
          </p:cNvCxnSpPr>
          <p:nvPr/>
        </p:nvCxnSpPr>
        <p:spPr bwMode="auto">
          <a:xfrm>
            <a:off x="3196167" y="1780118"/>
            <a:ext cx="0" cy="4965700"/>
          </a:xfrm>
          <a:prstGeom prst="line">
            <a:avLst/>
          </a:prstGeom>
          <a:noFill/>
          <a:ln w="9525" algn="ctr">
            <a:solidFill>
              <a:schemeClr val="accent4">
                <a:lumMod val="60000"/>
                <a:lumOff val="40000"/>
              </a:schemeClr>
            </a:solidFill>
            <a:prstDash val="dash"/>
            <a:round/>
            <a:headEnd/>
            <a:tailEnd/>
          </a:ln>
        </p:spPr>
      </p:cxnSp>
      <p:cxnSp>
        <p:nvCxnSpPr>
          <p:cNvPr id="9219" name="Straight Connector 114">
            <a:extLst>
              <a:ext uri="{FF2B5EF4-FFF2-40B4-BE49-F238E27FC236}">
                <a16:creationId xmlns:a16="http://schemas.microsoft.com/office/drawing/2014/main" id="{91F6B5C6-C8DF-79EB-2281-8CD0A2FB068C}"/>
              </a:ext>
            </a:extLst>
          </p:cNvPr>
          <p:cNvCxnSpPr>
            <a:cxnSpLocks noChangeShapeType="1"/>
          </p:cNvCxnSpPr>
          <p:nvPr/>
        </p:nvCxnSpPr>
        <p:spPr bwMode="auto">
          <a:xfrm>
            <a:off x="10397067" y="1780117"/>
            <a:ext cx="0" cy="5003800"/>
          </a:xfrm>
          <a:prstGeom prst="line">
            <a:avLst/>
          </a:prstGeom>
          <a:noFill/>
          <a:ln w="9525" algn="ctr">
            <a:solidFill>
              <a:schemeClr val="accent4">
                <a:lumMod val="60000"/>
                <a:lumOff val="40000"/>
              </a:schemeClr>
            </a:solidFill>
            <a:prstDash val="dash"/>
            <a:round/>
            <a:headEnd/>
            <a:tailEnd/>
          </a:ln>
        </p:spPr>
      </p:cxnSp>
      <p:cxnSp>
        <p:nvCxnSpPr>
          <p:cNvPr id="9220" name="Straight Connector 114">
            <a:extLst>
              <a:ext uri="{FF2B5EF4-FFF2-40B4-BE49-F238E27FC236}">
                <a16:creationId xmlns:a16="http://schemas.microsoft.com/office/drawing/2014/main" id="{4D70DFC6-E28E-865F-2F06-B0D00B4DF17F}"/>
              </a:ext>
            </a:extLst>
          </p:cNvPr>
          <p:cNvCxnSpPr>
            <a:cxnSpLocks noChangeShapeType="1"/>
          </p:cNvCxnSpPr>
          <p:nvPr/>
        </p:nvCxnSpPr>
        <p:spPr bwMode="auto">
          <a:xfrm>
            <a:off x="8540751" y="1780118"/>
            <a:ext cx="0" cy="4965700"/>
          </a:xfrm>
          <a:prstGeom prst="line">
            <a:avLst/>
          </a:prstGeom>
          <a:noFill/>
          <a:ln w="9525" algn="ctr">
            <a:solidFill>
              <a:schemeClr val="accent4">
                <a:lumMod val="60000"/>
                <a:lumOff val="40000"/>
              </a:schemeClr>
            </a:solidFill>
            <a:prstDash val="dash"/>
            <a:round/>
            <a:headEnd/>
            <a:tailEnd/>
          </a:ln>
        </p:spPr>
      </p:cxnSp>
      <p:cxnSp>
        <p:nvCxnSpPr>
          <p:cNvPr id="9221" name="Straight Connector 114">
            <a:extLst>
              <a:ext uri="{FF2B5EF4-FFF2-40B4-BE49-F238E27FC236}">
                <a16:creationId xmlns:a16="http://schemas.microsoft.com/office/drawing/2014/main" id="{7B107C97-283E-502A-D4D5-9069F8F4DDBA}"/>
              </a:ext>
            </a:extLst>
          </p:cNvPr>
          <p:cNvCxnSpPr>
            <a:cxnSpLocks noChangeShapeType="1"/>
          </p:cNvCxnSpPr>
          <p:nvPr/>
        </p:nvCxnSpPr>
        <p:spPr bwMode="auto">
          <a:xfrm>
            <a:off x="9469967" y="1780118"/>
            <a:ext cx="0" cy="4965700"/>
          </a:xfrm>
          <a:prstGeom prst="line">
            <a:avLst/>
          </a:prstGeom>
          <a:noFill/>
          <a:ln w="9525" algn="ctr">
            <a:solidFill>
              <a:schemeClr val="accent4">
                <a:lumMod val="60000"/>
                <a:lumOff val="40000"/>
              </a:schemeClr>
            </a:solidFill>
            <a:prstDash val="dash"/>
            <a:round/>
            <a:headEnd/>
            <a:tailEnd/>
          </a:ln>
        </p:spPr>
      </p:cxnSp>
      <p:cxnSp>
        <p:nvCxnSpPr>
          <p:cNvPr id="9222" name="Straight Connector 114">
            <a:extLst>
              <a:ext uri="{FF2B5EF4-FFF2-40B4-BE49-F238E27FC236}">
                <a16:creationId xmlns:a16="http://schemas.microsoft.com/office/drawing/2014/main" id="{14FEA51C-515D-4F18-15C5-41C1989F5E4A}"/>
              </a:ext>
            </a:extLst>
          </p:cNvPr>
          <p:cNvCxnSpPr>
            <a:cxnSpLocks noChangeShapeType="1"/>
          </p:cNvCxnSpPr>
          <p:nvPr/>
        </p:nvCxnSpPr>
        <p:spPr bwMode="auto">
          <a:xfrm>
            <a:off x="6828367" y="1780118"/>
            <a:ext cx="0" cy="4965700"/>
          </a:xfrm>
          <a:prstGeom prst="line">
            <a:avLst/>
          </a:prstGeom>
          <a:noFill/>
          <a:ln w="9525" algn="ctr">
            <a:solidFill>
              <a:schemeClr val="accent4">
                <a:lumMod val="60000"/>
                <a:lumOff val="40000"/>
              </a:schemeClr>
            </a:solidFill>
            <a:prstDash val="dash"/>
            <a:round/>
            <a:headEnd/>
            <a:tailEnd/>
          </a:ln>
        </p:spPr>
      </p:cxnSp>
      <p:cxnSp>
        <p:nvCxnSpPr>
          <p:cNvPr id="9224" name="Straight Connector 114">
            <a:extLst>
              <a:ext uri="{FF2B5EF4-FFF2-40B4-BE49-F238E27FC236}">
                <a16:creationId xmlns:a16="http://schemas.microsoft.com/office/drawing/2014/main" id="{1E44B1E5-6D7C-6C88-A8F3-4AF00400D8CB}"/>
              </a:ext>
            </a:extLst>
          </p:cNvPr>
          <p:cNvCxnSpPr>
            <a:cxnSpLocks noChangeShapeType="1"/>
          </p:cNvCxnSpPr>
          <p:nvPr/>
        </p:nvCxnSpPr>
        <p:spPr bwMode="auto">
          <a:xfrm>
            <a:off x="5916084" y="1780118"/>
            <a:ext cx="0" cy="4965700"/>
          </a:xfrm>
          <a:prstGeom prst="line">
            <a:avLst/>
          </a:prstGeom>
          <a:noFill/>
          <a:ln w="9525" algn="ctr">
            <a:solidFill>
              <a:schemeClr val="accent4">
                <a:lumMod val="60000"/>
                <a:lumOff val="40000"/>
              </a:schemeClr>
            </a:solidFill>
            <a:prstDash val="dash"/>
            <a:round/>
            <a:headEnd/>
            <a:tailEnd/>
          </a:ln>
        </p:spPr>
      </p:cxnSp>
      <p:cxnSp>
        <p:nvCxnSpPr>
          <p:cNvPr id="10310" name="Straight Connector 114">
            <a:extLst>
              <a:ext uri="{FF2B5EF4-FFF2-40B4-BE49-F238E27FC236}">
                <a16:creationId xmlns:a16="http://schemas.microsoft.com/office/drawing/2014/main" id="{CC20CBF8-098F-9604-29AA-365855FBF038}"/>
              </a:ext>
            </a:extLst>
          </p:cNvPr>
          <p:cNvCxnSpPr>
            <a:cxnSpLocks noChangeShapeType="1"/>
          </p:cNvCxnSpPr>
          <p:nvPr/>
        </p:nvCxnSpPr>
        <p:spPr bwMode="auto">
          <a:xfrm>
            <a:off x="1964267" y="1526118"/>
            <a:ext cx="0" cy="5107516"/>
          </a:xfrm>
          <a:prstGeom prst="line">
            <a:avLst/>
          </a:prstGeom>
          <a:noFill/>
          <a:ln w="28575" algn="ctr">
            <a:solidFill>
              <a:schemeClr val="accent4">
                <a:lumMod val="60000"/>
                <a:lumOff val="40000"/>
              </a:schemeClr>
            </a:solidFill>
            <a:round/>
            <a:headEnd/>
            <a:tailEnd/>
          </a:ln>
        </p:spPr>
      </p:cxnSp>
      <p:cxnSp>
        <p:nvCxnSpPr>
          <p:cNvPr id="10311" name="Straight Connector 114">
            <a:extLst>
              <a:ext uri="{FF2B5EF4-FFF2-40B4-BE49-F238E27FC236}">
                <a16:creationId xmlns:a16="http://schemas.microsoft.com/office/drawing/2014/main" id="{2AA6CD35-955E-B6F5-77E4-6A04EC08B123}"/>
              </a:ext>
            </a:extLst>
          </p:cNvPr>
          <p:cNvCxnSpPr>
            <a:cxnSpLocks noChangeShapeType="1"/>
          </p:cNvCxnSpPr>
          <p:nvPr/>
        </p:nvCxnSpPr>
        <p:spPr bwMode="auto">
          <a:xfrm>
            <a:off x="1077384" y="1517651"/>
            <a:ext cx="0" cy="5003800"/>
          </a:xfrm>
          <a:prstGeom prst="line">
            <a:avLst/>
          </a:prstGeom>
          <a:noFill/>
          <a:ln w="9525" algn="ctr">
            <a:solidFill>
              <a:schemeClr val="accent4">
                <a:lumMod val="60000"/>
                <a:lumOff val="40000"/>
              </a:schemeClr>
            </a:solidFill>
            <a:prstDash val="dash"/>
            <a:round/>
            <a:headEnd/>
            <a:tailEnd/>
          </a:ln>
        </p:spPr>
      </p:cxnSp>
      <p:cxnSp>
        <p:nvCxnSpPr>
          <p:cNvPr id="10312" name="Straight Connector 114">
            <a:extLst>
              <a:ext uri="{FF2B5EF4-FFF2-40B4-BE49-F238E27FC236}">
                <a16:creationId xmlns:a16="http://schemas.microsoft.com/office/drawing/2014/main" id="{4A4D0144-A96F-DE60-5221-54D5D62BE179}"/>
              </a:ext>
            </a:extLst>
          </p:cNvPr>
          <p:cNvCxnSpPr>
            <a:cxnSpLocks noChangeShapeType="1"/>
          </p:cNvCxnSpPr>
          <p:nvPr/>
        </p:nvCxnSpPr>
        <p:spPr bwMode="auto">
          <a:xfrm>
            <a:off x="1515533" y="1720851"/>
            <a:ext cx="0" cy="5003800"/>
          </a:xfrm>
          <a:prstGeom prst="line">
            <a:avLst/>
          </a:prstGeom>
          <a:noFill/>
          <a:ln w="9525" algn="ctr">
            <a:solidFill>
              <a:schemeClr val="accent4">
                <a:lumMod val="60000"/>
                <a:lumOff val="40000"/>
              </a:schemeClr>
            </a:solidFill>
            <a:prstDash val="dash"/>
            <a:round/>
            <a:headEnd/>
            <a:tailEnd/>
          </a:ln>
        </p:spPr>
      </p:cxnSp>
      <p:cxnSp>
        <p:nvCxnSpPr>
          <p:cNvPr id="10313" name="Straight Connector 114">
            <a:extLst>
              <a:ext uri="{FF2B5EF4-FFF2-40B4-BE49-F238E27FC236}">
                <a16:creationId xmlns:a16="http://schemas.microsoft.com/office/drawing/2014/main" id="{A6D32D01-B256-8B07-026B-AD7612D3C557}"/>
              </a:ext>
            </a:extLst>
          </p:cNvPr>
          <p:cNvCxnSpPr>
            <a:cxnSpLocks noChangeShapeType="1"/>
          </p:cNvCxnSpPr>
          <p:nvPr/>
        </p:nvCxnSpPr>
        <p:spPr bwMode="auto">
          <a:xfrm>
            <a:off x="588433" y="1720851"/>
            <a:ext cx="0" cy="4965700"/>
          </a:xfrm>
          <a:prstGeom prst="line">
            <a:avLst/>
          </a:prstGeom>
          <a:noFill/>
          <a:ln w="9525" algn="ctr">
            <a:solidFill>
              <a:schemeClr val="accent4">
                <a:lumMod val="60000"/>
                <a:lumOff val="40000"/>
              </a:schemeClr>
            </a:solidFill>
            <a:prstDash val="dash"/>
            <a:round/>
            <a:headEnd/>
            <a:tailEnd/>
          </a:ln>
        </p:spPr>
      </p:cxnSp>
      <p:cxnSp>
        <p:nvCxnSpPr>
          <p:cNvPr id="10333" name="Straight Connector 114">
            <a:extLst>
              <a:ext uri="{FF2B5EF4-FFF2-40B4-BE49-F238E27FC236}">
                <a16:creationId xmlns:a16="http://schemas.microsoft.com/office/drawing/2014/main" id="{81E11D81-D205-84AA-C08A-F7C1291135B7}"/>
              </a:ext>
            </a:extLst>
          </p:cNvPr>
          <p:cNvCxnSpPr>
            <a:cxnSpLocks noChangeShapeType="1"/>
          </p:cNvCxnSpPr>
          <p:nvPr/>
        </p:nvCxnSpPr>
        <p:spPr bwMode="auto">
          <a:xfrm>
            <a:off x="2336800" y="1761067"/>
            <a:ext cx="0" cy="4965700"/>
          </a:xfrm>
          <a:prstGeom prst="line">
            <a:avLst/>
          </a:prstGeom>
          <a:noFill/>
          <a:ln w="9525" algn="ctr">
            <a:solidFill>
              <a:schemeClr val="accent4">
                <a:lumMod val="60000"/>
                <a:lumOff val="40000"/>
              </a:schemeClr>
            </a:solidFill>
            <a:prstDash val="dash"/>
            <a:round/>
            <a:headEnd/>
            <a:tailEnd/>
          </a:ln>
        </p:spPr>
      </p:cxnSp>
      <p:sp>
        <p:nvSpPr>
          <p:cNvPr id="10" name="Title 1">
            <a:extLst>
              <a:ext uri="{FF2B5EF4-FFF2-40B4-BE49-F238E27FC236}">
                <a16:creationId xmlns:a16="http://schemas.microsoft.com/office/drawing/2014/main" id="{1B76AB23-BA01-F752-DA99-02255CD8F901}"/>
              </a:ext>
            </a:extLst>
          </p:cNvPr>
          <p:cNvSpPr txBox="1">
            <a:spLocks/>
          </p:cNvSpPr>
          <p:nvPr/>
        </p:nvSpPr>
        <p:spPr bwMode="auto">
          <a:xfrm>
            <a:off x="535711" y="13192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Ongoing Release timelines</a:t>
            </a:r>
            <a:endParaRPr lang="en-US" sz="2667" kern="0" dirty="0">
              <a:latin typeface="Montserrat" panose="00000500000000000000" pitchFamily="50" charset="0"/>
              <a:ea typeface="ＭＳ Ｐゴシック" charset="0"/>
              <a:cs typeface="ＭＳ Ｐゴシック" charset="0"/>
            </a:endParaRPr>
          </a:p>
        </p:txBody>
      </p:sp>
      <p:sp>
        <p:nvSpPr>
          <p:cNvPr id="9248" name="TextBox 86">
            <a:extLst>
              <a:ext uri="{FF2B5EF4-FFF2-40B4-BE49-F238E27FC236}">
                <a16:creationId xmlns:a16="http://schemas.microsoft.com/office/drawing/2014/main" id="{63314D26-34B9-CC7A-5097-D2232549C1B5}"/>
              </a:ext>
            </a:extLst>
          </p:cNvPr>
          <p:cNvSpPr txBox="1">
            <a:spLocks noChangeArrowheads="1"/>
          </p:cNvSpPr>
          <p:nvPr/>
        </p:nvSpPr>
        <p:spPr bwMode="auto">
          <a:xfrm>
            <a:off x="2573449" y="1145117"/>
            <a:ext cx="38183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#96</a:t>
            </a:r>
          </a:p>
        </p:txBody>
      </p:sp>
      <p:cxnSp>
        <p:nvCxnSpPr>
          <p:cNvPr id="9281" name="Straight Connector 97">
            <a:extLst>
              <a:ext uri="{FF2B5EF4-FFF2-40B4-BE49-F238E27FC236}">
                <a16:creationId xmlns:a16="http://schemas.microsoft.com/office/drawing/2014/main" id="{76E336F1-DDE5-9A68-4DEC-950D6C651F5D}"/>
              </a:ext>
            </a:extLst>
          </p:cNvPr>
          <p:cNvCxnSpPr>
            <a:cxnSpLocks noChangeShapeType="1"/>
          </p:cNvCxnSpPr>
          <p:nvPr/>
        </p:nvCxnSpPr>
        <p:spPr bwMode="auto">
          <a:xfrm>
            <a:off x="76200" y="3937000"/>
            <a:ext cx="12115800" cy="10584"/>
          </a:xfrm>
          <a:prstGeom prst="line">
            <a:avLst/>
          </a:prstGeom>
          <a:noFill/>
          <a:ln w="38100" algn="ctr">
            <a:solidFill>
              <a:schemeClr val="accent4">
                <a:lumMod val="60000"/>
                <a:lumOff val="40000"/>
              </a:schemeClr>
            </a:solidFill>
            <a:round/>
            <a:headEnd/>
            <a:tailEnd/>
          </a:ln>
        </p:spPr>
      </p:cxnSp>
      <p:sp>
        <p:nvSpPr>
          <p:cNvPr id="9250" name="TextBox 112">
            <a:extLst>
              <a:ext uri="{FF2B5EF4-FFF2-40B4-BE49-F238E27FC236}">
                <a16:creationId xmlns:a16="http://schemas.microsoft.com/office/drawing/2014/main" id="{C0976717-C3D0-9B92-EFC2-66FAE5377789}"/>
              </a:ext>
            </a:extLst>
          </p:cNvPr>
          <p:cNvSpPr txBox="1">
            <a:spLocks noChangeArrowheads="1"/>
          </p:cNvSpPr>
          <p:nvPr/>
        </p:nvSpPr>
        <p:spPr bwMode="auto">
          <a:xfrm>
            <a:off x="9654582" y="4936068"/>
            <a:ext cx="1840568"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a:latin typeface="Montserrat" panose="00000500000000000000" pitchFamily="2" charset="0"/>
              </a:rPr>
              <a:t>Release 19</a:t>
            </a:r>
            <a:endParaRPr lang="en-GB" altLang="en-US" sz="2133" b="1">
              <a:latin typeface="Montserrat" panose="00000500000000000000" pitchFamily="2" charset="0"/>
            </a:endParaRPr>
          </a:p>
        </p:txBody>
      </p:sp>
      <p:sp>
        <p:nvSpPr>
          <p:cNvPr id="9251" name="TextBox 112">
            <a:extLst>
              <a:ext uri="{FF2B5EF4-FFF2-40B4-BE49-F238E27FC236}">
                <a16:creationId xmlns:a16="http://schemas.microsoft.com/office/drawing/2014/main" id="{A8788988-60C5-D0D5-3510-57879C59DC38}"/>
              </a:ext>
            </a:extLst>
          </p:cNvPr>
          <p:cNvSpPr txBox="1">
            <a:spLocks noChangeArrowheads="1"/>
          </p:cNvSpPr>
          <p:nvPr/>
        </p:nvSpPr>
        <p:spPr bwMode="auto">
          <a:xfrm>
            <a:off x="9732067" y="2275418"/>
            <a:ext cx="1848583"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a:latin typeface="Montserrat" panose="00000500000000000000" pitchFamily="2" charset="0"/>
              </a:rPr>
              <a:t>Release 18</a:t>
            </a:r>
            <a:endParaRPr lang="en-GB" altLang="en-US" sz="2133" b="1">
              <a:latin typeface="Montserrat" panose="00000500000000000000" pitchFamily="2" charset="0"/>
            </a:endParaRPr>
          </a:p>
        </p:txBody>
      </p:sp>
      <p:sp>
        <p:nvSpPr>
          <p:cNvPr id="9256" name="TextBox 1">
            <a:extLst>
              <a:ext uri="{FF2B5EF4-FFF2-40B4-BE49-F238E27FC236}">
                <a16:creationId xmlns:a16="http://schemas.microsoft.com/office/drawing/2014/main" id="{D7A00B03-21AF-6C01-7ABD-D582E545D4C7}"/>
              </a:ext>
            </a:extLst>
          </p:cNvPr>
          <p:cNvSpPr txBox="1">
            <a:spLocks noChangeArrowheads="1"/>
          </p:cNvSpPr>
          <p:nvPr/>
        </p:nvSpPr>
        <p:spPr bwMode="auto">
          <a:xfrm>
            <a:off x="9298518" y="1676400"/>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
        <p:nvSpPr>
          <p:cNvPr id="9253" name="TextBox 86">
            <a:extLst>
              <a:ext uri="{FF2B5EF4-FFF2-40B4-BE49-F238E27FC236}">
                <a16:creationId xmlns:a16="http://schemas.microsoft.com/office/drawing/2014/main" id="{3465C78E-ADED-B530-A027-685500906709}"/>
              </a:ext>
            </a:extLst>
          </p:cNvPr>
          <p:cNvSpPr txBox="1">
            <a:spLocks noChangeArrowheads="1"/>
          </p:cNvSpPr>
          <p:nvPr/>
        </p:nvSpPr>
        <p:spPr bwMode="auto">
          <a:xfrm>
            <a:off x="3323754" y="1145117"/>
            <a:ext cx="44755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#98e</a:t>
            </a:r>
            <a:endParaRPr lang="en-GB" altLang="en-US" sz="400">
              <a:latin typeface="Montserrat" panose="00000500000000000000" pitchFamily="2" charset="0"/>
            </a:endParaRPr>
          </a:p>
        </p:txBody>
      </p:sp>
      <p:sp>
        <p:nvSpPr>
          <p:cNvPr id="9254" name="TextBox 86">
            <a:extLst>
              <a:ext uri="{FF2B5EF4-FFF2-40B4-BE49-F238E27FC236}">
                <a16:creationId xmlns:a16="http://schemas.microsoft.com/office/drawing/2014/main" id="{3812A9DA-87F9-905F-A772-F707D8AF7400}"/>
              </a:ext>
            </a:extLst>
          </p:cNvPr>
          <p:cNvSpPr txBox="1">
            <a:spLocks noChangeArrowheads="1"/>
          </p:cNvSpPr>
          <p:nvPr/>
        </p:nvSpPr>
        <p:spPr bwMode="auto">
          <a:xfrm>
            <a:off x="4301748" y="1145117"/>
            <a:ext cx="42832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#100</a:t>
            </a:r>
            <a:endParaRPr lang="en-GB" altLang="en-US" sz="400">
              <a:latin typeface="Montserrat" panose="00000500000000000000" pitchFamily="2" charset="0"/>
            </a:endParaRPr>
          </a:p>
        </p:txBody>
      </p:sp>
      <p:sp>
        <p:nvSpPr>
          <p:cNvPr id="9255" name="TextBox 86">
            <a:extLst>
              <a:ext uri="{FF2B5EF4-FFF2-40B4-BE49-F238E27FC236}">
                <a16:creationId xmlns:a16="http://schemas.microsoft.com/office/drawing/2014/main" id="{30F88BD3-C08F-BAB7-1F08-E8E9149203C3}"/>
              </a:ext>
            </a:extLst>
          </p:cNvPr>
          <p:cNvSpPr txBox="1">
            <a:spLocks noChangeArrowheads="1"/>
          </p:cNvSpPr>
          <p:nvPr/>
        </p:nvSpPr>
        <p:spPr bwMode="auto">
          <a:xfrm>
            <a:off x="5182857"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#102</a:t>
            </a:r>
            <a:endParaRPr lang="en-GB" altLang="en-US" sz="400">
              <a:latin typeface="Montserrat" panose="00000500000000000000" pitchFamily="2" charset="0"/>
            </a:endParaRPr>
          </a:p>
        </p:txBody>
      </p:sp>
      <p:sp>
        <p:nvSpPr>
          <p:cNvPr id="6" name="TextBox 86">
            <a:extLst>
              <a:ext uri="{FF2B5EF4-FFF2-40B4-BE49-F238E27FC236}">
                <a16:creationId xmlns:a16="http://schemas.microsoft.com/office/drawing/2014/main" id="{8CAE4681-7518-9B74-81E9-E817BC33D0D3}"/>
              </a:ext>
            </a:extLst>
          </p:cNvPr>
          <p:cNvSpPr txBox="1">
            <a:spLocks noChangeArrowheads="1"/>
          </p:cNvSpPr>
          <p:nvPr/>
        </p:nvSpPr>
        <p:spPr bwMode="auto">
          <a:xfrm>
            <a:off x="6123139" y="1145117"/>
            <a:ext cx="42832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#104</a:t>
            </a:r>
            <a:endParaRPr lang="en-GB" altLang="en-US" sz="400">
              <a:latin typeface="Montserrat" panose="00000500000000000000" pitchFamily="2" charset="0"/>
            </a:endParaRPr>
          </a:p>
        </p:txBody>
      </p:sp>
      <p:sp>
        <p:nvSpPr>
          <p:cNvPr id="9257" name="TextBox 86">
            <a:extLst>
              <a:ext uri="{FF2B5EF4-FFF2-40B4-BE49-F238E27FC236}">
                <a16:creationId xmlns:a16="http://schemas.microsoft.com/office/drawing/2014/main" id="{47A2938A-6E18-A0F5-0546-15988D566720}"/>
              </a:ext>
            </a:extLst>
          </p:cNvPr>
          <p:cNvSpPr txBox="1">
            <a:spLocks noChangeArrowheads="1"/>
          </p:cNvSpPr>
          <p:nvPr/>
        </p:nvSpPr>
        <p:spPr bwMode="auto">
          <a:xfrm>
            <a:off x="6980677" y="1145117"/>
            <a:ext cx="4235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#106</a:t>
            </a:r>
            <a:endParaRPr lang="en-GB" altLang="en-US" sz="400">
              <a:latin typeface="Montserrat" panose="00000500000000000000" pitchFamily="2" charset="0"/>
            </a:endParaRPr>
          </a:p>
        </p:txBody>
      </p:sp>
      <p:sp>
        <p:nvSpPr>
          <p:cNvPr id="9258" name="TextBox 86">
            <a:extLst>
              <a:ext uri="{FF2B5EF4-FFF2-40B4-BE49-F238E27FC236}">
                <a16:creationId xmlns:a16="http://schemas.microsoft.com/office/drawing/2014/main" id="{566C0FDB-28E3-9363-50B2-A1CD841F316B}"/>
              </a:ext>
            </a:extLst>
          </p:cNvPr>
          <p:cNvSpPr txBox="1">
            <a:spLocks noChangeArrowheads="1"/>
          </p:cNvSpPr>
          <p:nvPr/>
        </p:nvSpPr>
        <p:spPr bwMode="auto">
          <a:xfrm>
            <a:off x="7849024" y="1145117"/>
            <a:ext cx="42672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#108</a:t>
            </a:r>
            <a:endParaRPr lang="en-GB" altLang="en-US" sz="400">
              <a:latin typeface="Montserrat" panose="00000500000000000000" pitchFamily="2" charset="0"/>
            </a:endParaRPr>
          </a:p>
        </p:txBody>
      </p:sp>
      <p:sp>
        <p:nvSpPr>
          <p:cNvPr id="9259" name="TextBox 86">
            <a:extLst>
              <a:ext uri="{FF2B5EF4-FFF2-40B4-BE49-F238E27FC236}">
                <a16:creationId xmlns:a16="http://schemas.microsoft.com/office/drawing/2014/main" id="{21D46A4C-6D36-624A-9B02-625AE556C1E6}"/>
              </a:ext>
            </a:extLst>
          </p:cNvPr>
          <p:cNvSpPr txBox="1">
            <a:spLocks noChangeArrowheads="1"/>
          </p:cNvSpPr>
          <p:nvPr/>
        </p:nvSpPr>
        <p:spPr bwMode="auto">
          <a:xfrm>
            <a:off x="8801134" y="1145117"/>
            <a:ext cx="3978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#110</a:t>
            </a:r>
            <a:endParaRPr lang="en-GB" altLang="en-US" sz="400">
              <a:latin typeface="Montserrat" panose="00000500000000000000" pitchFamily="2" charset="0"/>
            </a:endParaRPr>
          </a:p>
        </p:txBody>
      </p:sp>
      <p:sp>
        <p:nvSpPr>
          <p:cNvPr id="9260" name="TextBox 86">
            <a:extLst>
              <a:ext uri="{FF2B5EF4-FFF2-40B4-BE49-F238E27FC236}">
                <a16:creationId xmlns:a16="http://schemas.microsoft.com/office/drawing/2014/main" id="{B9A88BE3-8507-8036-008F-130B58006314}"/>
              </a:ext>
            </a:extLst>
          </p:cNvPr>
          <p:cNvSpPr txBox="1">
            <a:spLocks noChangeArrowheads="1"/>
          </p:cNvSpPr>
          <p:nvPr/>
        </p:nvSpPr>
        <p:spPr bwMode="auto">
          <a:xfrm>
            <a:off x="9730927"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#112</a:t>
            </a:r>
            <a:endParaRPr lang="en-GB" altLang="en-US" sz="400">
              <a:latin typeface="Montserrat" panose="00000500000000000000" pitchFamily="2" charset="0"/>
            </a:endParaRPr>
          </a:p>
        </p:txBody>
      </p:sp>
      <p:sp>
        <p:nvSpPr>
          <p:cNvPr id="9261" name="TextBox 86">
            <a:extLst>
              <a:ext uri="{FF2B5EF4-FFF2-40B4-BE49-F238E27FC236}">
                <a16:creationId xmlns:a16="http://schemas.microsoft.com/office/drawing/2014/main" id="{6D213B16-0C28-8CE4-A14F-AF4870C0F23F}"/>
              </a:ext>
            </a:extLst>
          </p:cNvPr>
          <p:cNvSpPr txBox="1">
            <a:spLocks noChangeArrowheads="1"/>
          </p:cNvSpPr>
          <p:nvPr/>
        </p:nvSpPr>
        <p:spPr bwMode="auto">
          <a:xfrm>
            <a:off x="10615118" y="1145117"/>
            <a:ext cx="3978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#114</a:t>
            </a:r>
            <a:endParaRPr lang="en-GB" altLang="en-US" sz="400">
              <a:latin typeface="Montserrat" panose="00000500000000000000" pitchFamily="2" charset="0"/>
            </a:endParaRPr>
          </a:p>
        </p:txBody>
      </p:sp>
      <p:sp>
        <p:nvSpPr>
          <p:cNvPr id="2" name="TextBox 1">
            <a:extLst>
              <a:ext uri="{FF2B5EF4-FFF2-40B4-BE49-F238E27FC236}">
                <a16:creationId xmlns:a16="http://schemas.microsoft.com/office/drawing/2014/main" id="{0D627D1B-C3B8-1E30-E8C3-B519FF6478C4}"/>
              </a:ext>
            </a:extLst>
          </p:cNvPr>
          <p:cNvSpPr txBox="1"/>
          <p:nvPr/>
        </p:nvSpPr>
        <p:spPr>
          <a:xfrm>
            <a:off x="2336801" y="757767"/>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58" name="TextBox 57">
            <a:extLst>
              <a:ext uri="{FF2B5EF4-FFF2-40B4-BE49-F238E27FC236}">
                <a16:creationId xmlns:a16="http://schemas.microsoft.com/office/drawing/2014/main" id="{15AE7F1D-8B00-7867-1676-914CC3AD24A6}"/>
              </a:ext>
            </a:extLst>
          </p:cNvPr>
          <p:cNvSpPr txBox="1"/>
          <p:nvPr/>
        </p:nvSpPr>
        <p:spPr>
          <a:xfrm>
            <a:off x="4163485" y="749301"/>
            <a:ext cx="729687"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92" name="TextBox 91">
            <a:extLst>
              <a:ext uri="{FF2B5EF4-FFF2-40B4-BE49-F238E27FC236}">
                <a16:creationId xmlns:a16="http://schemas.microsoft.com/office/drawing/2014/main" id="{9DDBF5FE-7C57-2CDB-BE0A-572F6BAEF563}"/>
              </a:ext>
            </a:extLst>
          </p:cNvPr>
          <p:cNvSpPr txBox="1"/>
          <p:nvPr/>
        </p:nvSpPr>
        <p:spPr>
          <a:xfrm>
            <a:off x="7859185" y="751417"/>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pic>
        <p:nvPicPr>
          <p:cNvPr id="27" name="Picture 9222" descr="A picture containing text, clipart&#10;&#10;Description automatically generated">
            <a:extLst>
              <a:ext uri="{FF2B5EF4-FFF2-40B4-BE49-F238E27FC236}">
                <a16:creationId xmlns:a16="http://schemas.microsoft.com/office/drawing/2014/main" id="{F0C88500-5C84-8007-FCED-ACBB1E486B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67534" y="220134"/>
            <a:ext cx="687917" cy="402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
            <a:extLst>
              <a:ext uri="{FF2B5EF4-FFF2-40B4-BE49-F238E27FC236}">
                <a16:creationId xmlns:a16="http://schemas.microsoft.com/office/drawing/2014/main" id="{F9DAF4FE-8129-CC8C-8055-EBD23E98DDE8}"/>
              </a:ext>
            </a:extLst>
          </p:cNvPr>
          <p:cNvSpPr txBox="1">
            <a:spLocks noChangeArrowheads="1"/>
          </p:cNvSpPr>
          <p:nvPr/>
        </p:nvSpPr>
        <p:spPr bwMode="auto">
          <a:xfrm>
            <a:off x="9298518" y="3543301"/>
            <a:ext cx="1816100" cy="523028"/>
          </a:xfrm>
          <a:prstGeom prst="rect">
            <a:avLst/>
          </a:prstGeom>
          <a:ln w="3175"/>
        </p:spPr>
        <p:style>
          <a:lnRef idx="2">
            <a:schemeClr val="accent6"/>
          </a:lnRef>
          <a:fillRef idx="1">
            <a:schemeClr val="lt1"/>
          </a:fillRef>
          <a:effectRef idx="0">
            <a:schemeClr val="accent6"/>
          </a:effectRef>
          <a:fontRef idx="minor">
            <a:schemeClr val="dk1"/>
          </a:fontRef>
        </p:style>
        <p:txBody>
          <a:bodyPr>
            <a:spAutoFit/>
          </a:bodyPr>
          <a:lstStyle/>
          <a:p>
            <a:pPr>
              <a:defRPr/>
            </a:pPr>
            <a:r>
              <a:rPr lang="en-GB" altLang="en-US" sz="933" b="1" dirty="0">
                <a:latin typeface="Montserrat" panose="00000500000000000000" pitchFamily="50" charset="0"/>
              </a:rPr>
              <a:t>*</a:t>
            </a:r>
            <a:r>
              <a:rPr lang="en-GB" altLang="en-US" sz="933" dirty="0">
                <a:latin typeface="Montserrat" panose="00000500000000000000" pitchFamily="50" charset="0"/>
              </a:rPr>
              <a:t>: +3 months for RAN4</a:t>
            </a:r>
          </a:p>
          <a:p>
            <a:pPr>
              <a:defRPr/>
            </a:pPr>
            <a:r>
              <a:rPr lang="en-GB" altLang="en-US" sz="933" dirty="0">
                <a:latin typeface="Montserrat" panose="00000500000000000000" pitchFamily="50" charset="0"/>
              </a:rPr>
              <a:t>**: - 3 months for RAN1 &amp;</a:t>
            </a:r>
            <a:br>
              <a:rPr lang="en-GB" altLang="en-US" sz="933" dirty="0">
                <a:latin typeface="Montserrat" panose="00000500000000000000" pitchFamily="50" charset="0"/>
              </a:rPr>
            </a:br>
            <a:r>
              <a:rPr lang="en-GB" altLang="en-US" sz="933" dirty="0">
                <a:latin typeface="Montserrat" panose="00000500000000000000" pitchFamily="50" charset="0"/>
              </a:rPr>
              <a:t>+ 3 months for RAN4 perf</a:t>
            </a:r>
          </a:p>
        </p:txBody>
      </p:sp>
      <p:sp>
        <p:nvSpPr>
          <p:cNvPr id="14" name="Chevron 60">
            <a:extLst>
              <a:ext uri="{FF2B5EF4-FFF2-40B4-BE49-F238E27FC236}">
                <a16:creationId xmlns:a16="http://schemas.microsoft.com/office/drawing/2014/main" id="{F26407C7-474D-9343-D041-037F85B50EAF}"/>
              </a:ext>
            </a:extLst>
          </p:cNvPr>
          <p:cNvSpPr/>
          <p:nvPr/>
        </p:nvSpPr>
        <p:spPr bwMode="auto">
          <a:xfrm>
            <a:off x="162984" y="1610784"/>
            <a:ext cx="178646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Stage 1  </a:t>
            </a:r>
          </a:p>
        </p:txBody>
      </p:sp>
      <p:sp>
        <p:nvSpPr>
          <p:cNvPr id="16" name="Chevron 58">
            <a:extLst>
              <a:ext uri="{FF2B5EF4-FFF2-40B4-BE49-F238E27FC236}">
                <a16:creationId xmlns:a16="http://schemas.microsoft.com/office/drawing/2014/main" id="{BA7EB6B7-043C-80A7-0462-9EB29B5FAF93}"/>
              </a:ext>
            </a:extLst>
          </p:cNvPr>
          <p:cNvSpPr/>
          <p:nvPr/>
        </p:nvSpPr>
        <p:spPr bwMode="auto">
          <a:xfrm>
            <a:off x="2438400" y="3098801"/>
            <a:ext cx="3479800" cy="30056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Stage 3 (CT &amp; SA) </a:t>
            </a:r>
          </a:p>
        </p:txBody>
      </p:sp>
      <p:sp>
        <p:nvSpPr>
          <p:cNvPr id="18" name="Chevron 60">
            <a:extLst>
              <a:ext uri="{FF2B5EF4-FFF2-40B4-BE49-F238E27FC236}">
                <a16:creationId xmlns:a16="http://schemas.microsoft.com/office/drawing/2014/main" id="{76F22AF5-E1CE-4D4D-AEE7-A287E6340E03}"/>
              </a:ext>
            </a:extLst>
          </p:cNvPr>
          <p:cNvSpPr/>
          <p:nvPr/>
        </p:nvSpPr>
        <p:spPr bwMode="auto">
          <a:xfrm>
            <a:off x="1905000" y="2269067"/>
            <a:ext cx="2565400"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2 Normative</a:t>
            </a:r>
          </a:p>
        </p:txBody>
      </p:sp>
      <p:sp>
        <p:nvSpPr>
          <p:cNvPr id="21" name="Chevron 60">
            <a:extLst>
              <a:ext uri="{FF2B5EF4-FFF2-40B4-BE49-F238E27FC236}">
                <a16:creationId xmlns:a16="http://schemas.microsoft.com/office/drawing/2014/main" id="{9E68EE60-4F0D-2756-0485-3404F382E695}"/>
              </a:ext>
            </a:extLst>
          </p:cNvPr>
          <p:cNvSpPr>
            <a:spLocks noChangeArrowheads="1"/>
          </p:cNvSpPr>
          <p:nvPr/>
        </p:nvSpPr>
        <p:spPr bwMode="auto">
          <a:xfrm>
            <a:off x="173567" y="1945218"/>
            <a:ext cx="1786467" cy="321733"/>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1200" dirty="0">
                <a:latin typeface="Montserrat" panose="00000500000000000000" pitchFamily="50" charset="0"/>
                <a:cs typeface="Arial" panose="020B0604020202020204" pitchFamily="34" charset="0"/>
              </a:rPr>
              <a:t>RAN Content def.*</a:t>
            </a:r>
          </a:p>
        </p:txBody>
      </p:sp>
      <p:sp>
        <p:nvSpPr>
          <p:cNvPr id="22" name="Chevron 60">
            <a:extLst>
              <a:ext uri="{FF2B5EF4-FFF2-40B4-BE49-F238E27FC236}">
                <a16:creationId xmlns:a16="http://schemas.microsoft.com/office/drawing/2014/main" id="{70529AA5-0C81-6E54-2A18-5E3B1C1565C1}"/>
              </a:ext>
            </a:extLst>
          </p:cNvPr>
          <p:cNvSpPr/>
          <p:nvPr/>
        </p:nvSpPr>
        <p:spPr bwMode="auto">
          <a:xfrm>
            <a:off x="1881718" y="2700867"/>
            <a:ext cx="3486149" cy="275167"/>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a:t>
            </a:r>
          </a:p>
        </p:txBody>
      </p:sp>
      <p:sp>
        <p:nvSpPr>
          <p:cNvPr id="24" name="Chevron 60">
            <a:extLst>
              <a:ext uri="{FF2B5EF4-FFF2-40B4-BE49-F238E27FC236}">
                <a16:creationId xmlns:a16="http://schemas.microsoft.com/office/drawing/2014/main" id="{5448631F-1B3C-E109-3C02-2D3CBC73AFD6}"/>
              </a:ext>
            </a:extLst>
          </p:cNvPr>
          <p:cNvSpPr/>
          <p:nvPr/>
        </p:nvSpPr>
        <p:spPr bwMode="auto">
          <a:xfrm>
            <a:off x="5126567" y="2696634"/>
            <a:ext cx="787400" cy="2772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Maint.*</a:t>
            </a:r>
            <a:endParaRPr lang="fr-FR" sz="1200" dirty="0">
              <a:latin typeface="Montserrat" panose="00000500000000000000" pitchFamily="50" charset="0"/>
              <a:ea typeface="ＭＳ Ｐゴシック" charset="-128"/>
              <a:cs typeface="Arial" pitchFamily="34" charset="0"/>
            </a:endParaRPr>
          </a:p>
        </p:txBody>
      </p:sp>
      <p:sp>
        <p:nvSpPr>
          <p:cNvPr id="25" name="Chevron 58">
            <a:extLst>
              <a:ext uri="{FF2B5EF4-FFF2-40B4-BE49-F238E27FC236}">
                <a16:creationId xmlns:a16="http://schemas.microsoft.com/office/drawing/2014/main" id="{569F3F6F-3881-E939-F787-48D3F1681647}"/>
              </a:ext>
            </a:extLst>
          </p:cNvPr>
          <p:cNvSpPr/>
          <p:nvPr/>
        </p:nvSpPr>
        <p:spPr bwMode="auto">
          <a:xfrm>
            <a:off x="3200401" y="3511551"/>
            <a:ext cx="3181351" cy="31961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ASN.1 &amp; Open APIs </a:t>
            </a:r>
          </a:p>
        </p:txBody>
      </p:sp>
      <p:grpSp>
        <p:nvGrpSpPr>
          <p:cNvPr id="9274" name="Group 17">
            <a:extLst>
              <a:ext uri="{FF2B5EF4-FFF2-40B4-BE49-F238E27FC236}">
                <a16:creationId xmlns:a16="http://schemas.microsoft.com/office/drawing/2014/main" id="{02937BA1-68C3-C633-71F5-E746C52453EC}"/>
              </a:ext>
            </a:extLst>
          </p:cNvPr>
          <p:cNvGrpSpPr>
            <a:grpSpLocks/>
          </p:cNvGrpSpPr>
          <p:nvPr/>
        </p:nvGrpSpPr>
        <p:grpSpPr bwMode="auto">
          <a:xfrm>
            <a:off x="5259918" y="3545417"/>
            <a:ext cx="1263649" cy="643467"/>
            <a:chOff x="7942433" y="3354946"/>
            <a:chExt cx="948590" cy="482958"/>
          </a:xfrm>
        </p:grpSpPr>
        <p:sp>
          <p:nvSpPr>
            <p:cNvPr id="9332" name="Diamond 16">
              <a:extLst>
                <a:ext uri="{FF2B5EF4-FFF2-40B4-BE49-F238E27FC236}">
                  <a16:creationId xmlns:a16="http://schemas.microsoft.com/office/drawing/2014/main" id="{E8741A13-B349-036F-A528-D65442E19314}"/>
                </a:ext>
              </a:extLst>
            </p:cNvPr>
            <p:cNvSpPr>
              <a:spLocks noChangeArrowheads="1"/>
            </p:cNvSpPr>
            <p:nvPr/>
          </p:nvSpPr>
          <p:spPr bwMode="auto">
            <a:xfrm>
              <a:off x="8143861" y="3354946"/>
              <a:ext cx="573110" cy="482958"/>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9333" name="Chevron 58">
              <a:extLst>
                <a:ext uri="{FF2B5EF4-FFF2-40B4-BE49-F238E27FC236}">
                  <a16:creationId xmlns:a16="http://schemas.microsoft.com/office/drawing/2014/main" id="{11967760-5AB9-B1AA-44E1-5451907A6BA2}"/>
                </a:ext>
              </a:extLst>
            </p:cNvPr>
            <p:cNvSpPr>
              <a:spLocks noChangeArrowheads="1"/>
            </p:cNvSpPr>
            <p:nvPr/>
          </p:nvSpPr>
          <p:spPr bwMode="auto">
            <a:xfrm>
              <a:off x="7942433" y="3439885"/>
              <a:ext cx="948590" cy="375481"/>
            </a:xfrm>
            <a:prstGeom prst="chevron">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800">
                  <a:solidFill>
                    <a:schemeClr val="bg1"/>
                  </a:solidFill>
                  <a:latin typeface="Montserrat" panose="00000500000000000000" pitchFamily="2" charset="0"/>
                  <a:cs typeface="Arial" panose="020B0604020202020204" pitchFamily="34" charset="0"/>
                </a:rPr>
                <a:t>ASN.1</a:t>
              </a:r>
            </a:p>
            <a:p>
              <a:pPr algn="ctr"/>
              <a:r>
                <a:rPr lang="fr-FR" altLang="en-US" sz="800">
                  <a:solidFill>
                    <a:schemeClr val="bg1"/>
                  </a:solidFill>
                  <a:latin typeface="Montserrat" panose="00000500000000000000" pitchFamily="2" charset="0"/>
                  <a:cs typeface="Arial" panose="020B0604020202020204" pitchFamily="34" charset="0"/>
                </a:rPr>
                <a:t>1st review</a:t>
              </a:r>
            </a:p>
          </p:txBody>
        </p:sp>
      </p:grpSp>
      <p:sp>
        <p:nvSpPr>
          <p:cNvPr id="3" name="Chevron 60">
            <a:extLst>
              <a:ext uri="{FF2B5EF4-FFF2-40B4-BE49-F238E27FC236}">
                <a16:creationId xmlns:a16="http://schemas.microsoft.com/office/drawing/2014/main" id="{88739906-9E22-D33E-99D1-BA47F55E7AF9}"/>
              </a:ext>
            </a:extLst>
          </p:cNvPr>
          <p:cNvSpPr>
            <a:spLocks noChangeArrowheads="1"/>
          </p:cNvSpPr>
          <p:nvPr/>
        </p:nvSpPr>
        <p:spPr bwMode="auto">
          <a:xfrm>
            <a:off x="4286251" y="4881033"/>
            <a:ext cx="1113367" cy="374651"/>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1067" b="1" dirty="0">
                <a:latin typeface="Montserrat" panose="00000500000000000000" pitchFamily="50" charset="0"/>
                <a:cs typeface="Arial" panose="020B0604020202020204" pitchFamily="34" charset="0"/>
              </a:rPr>
              <a:t> </a:t>
            </a:r>
            <a:endParaRPr lang="fr-FR" altLang="en-US" sz="1067" dirty="0">
              <a:latin typeface="Montserrat" panose="00000500000000000000" pitchFamily="50" charset="0"/>
              <a:cs typeface="Arial" panose="020B0604020202020204" pitchFamily="34" charset="0"/>
            </a:endParaRPr>
          </a:p>
        </p:txBody>
      </p:sp>
      <p:sp>
        <p:nvSpPr>
          <p:cNvPr id="9276" name="TextBox 86">
            <a:extLst>
              <a:ext uri="{FF2B5EF4-FFF2-40B4-BE49-F238E27FC236}">
                <a16:creationId xmlns:a16="http://schemas.microsoft.com/office/drawing/2014/main" id="{8DF02D70-037A-AC3F-1DAC-3C3C8D10615D}"/>
              </a:ext>
            </a:extLst>
          </p:cNvPr>
          <p:cNvSpPr txBox="1">
            <a:spLocks noChangeArrowheads="1"/>
          </p:cNvSpPr>
          <p:nvPr/>
        </p:nvSpPr>
        <p:spPr bwMode="auto">
          <a:xfrm>
            <a:off x="3845567" y="1145117"/>
            <a:ext cx="38183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#99</a:t>
            </a:r>
            <a:endParaRPr lang="en-GB" altLang="en-US" sz="400">
              <a:latin typeface="Montserrat" panose="00000500000000000000" pitchFamily="2" charset="0"/>
            </a:endParaRPr>
          </a:p>
        </p:txBody>
      </p:sp>
      <p:sp>
        <p:nvSpPr>
          <p:cNvPr id="9277" name="TextBox 86">
            <a:extLst>
              <a:ext uri="{FF2B5EF4-FFF2-40B4-BE49-F238E27FC236}">
                <a16:creationId xmlns:a16="http://schemas.microsoft.com/office/drawing/2014/main" id="{B8D7F9CE-A852-98E2-BFA8-A35F942D475D}"/>
              </a:ext>
            </a:extLst>
          </p:cNvPr>
          <p:cNvSpPr txBox="1">
            <a:spLocks noChangeArrowheads="1"/>
          </p:cNvSpPr>
          <p:nvPr/>
        </p:nvSpPr>
        <p:spPr bwMode="auto">
          <a:xfrm>
            <a:off x="4696918" y="1145117"/>
            <a:ext cx="3978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#101</a:t>
            </a:r>
            <a:endParaRPr lang="en-GB" altLang="en-US" sz="400">
              <a:latin typeface="Montserrat" panose="00000500000000000000" pitchFamily="2" charset="0"/>
            </a:endParaRPr>
          </a:p>
        </p:txBody>
      </p:sp>
      <p:sp>
        <p:nvSpPr>
          <p:cNvPr id="9278" name="TextBox 86">
            <a:extLst>
              <a:ext uri="{FF2B5EF4-FFF2-40B4-BE49-F238E27FC236}">
                <a16:creationId xmlns:a16="http://schemas.microsoft.com/office/drawing/2014/main" id="{D148543F-F29B-3779-8278-5B2C99889B2E}"/>
              </a:ext>
            </a:extLst>
          </p:cNvPr>
          <p:cNvSpPr txBox="1">
            <a:spLocks noChangeArrowheads="1"/>
          </p:cNvSpPr>
          <p:nvPr/>
        </p:nvSpPr>
        <p:spPr bwMode="auto">
          <a:xfrm>
            <a:off x="5682390"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#103</a:t>
            </a:r>
            <a:endParaRPr lang="en-GB" altLang="en-US" sz="400">
              <a:latin typeface="Montserrat" panose="00000500000000000000" pitchFamily="2" charset="0"/>
            </a:endParaRPr>
          </a:p>
        </p:txBody>
      </p:sp>
      <p:sp>
        <p:nvSpPr>
          <p:cNvPr id="9279" name="TextBox 86">
            <a:extLst>
              <a:ext uri="{FF2B5EF4-FFF2-40B4-BE49-F238E27FC236}">
                <a16:creationId xmlns:a16="http://schemas.microsoft.com/office/drawing/2014/main" id="{45B603B9-8783-9D4D-64E0-F9248074F617}"/>
              </a:ext>
            </a:extLst>
          </p:cNvPr>
          <p:cNvSpPr txBox="1">
            <a:spLocks noChangeArrowheads="1"/>
          </p:cNvSpPr>
          <p:nvPr/>
        </p:nvSpPr>
        <p:spPr bwMode="auto">
          <a:xfrm>
            <a:off x="7391054" y="1145117"/>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#107</a:t>
            </a:r>
            <a:endParaRPr lang="en-GB" altLang="en-US" sz="400">
              <a:latin typeface="Montserrat" panose="00000500000000000000" pitchFamily="2" charset="0"/>
            </a:endParaRPr>
          </a:p>
        </p:txBody>
      </p:sp>
      <p:sp>
        <p:nvSpPr>
          <p:cNvPr id="9280" name="TextBox 86">
            <a:extLst>
              <a:ext uri="{FF2B5EF4-FFF2-40B4-BE49-F238E27FC236}">
                <a16:creationId xmlns:a16="http://schemas.microsoft.com/office/drawing/2014/main" id="{E8B185B9-5449-607B-3EF2-23157EF9A4E3}"/>
              </a:ext>
            </a:extLst>
          </p:cNvPr>
          <p:cNvSpPr txBox="1">
            <a:spLocks noChangeArrowheads="1"/>
          </p:cNvSpPr>
          <p:nvPr/>
        </p:nvSpPr>
        <p:spPr bwMode="auto">
          <a:xfrm>
            <a:off x="8298302" y="1145117"/>
            <a:ext cx="4235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#109</a:t>
            </a:r>
            <a:endParaRPr lang="en-GB" altLang="en-US" sz="400">
              <a:latin typeface="Montserrat" panose="00000500000000000000" pitchFamily="2" charset="0"/>
            </a:endParaRPr>
          </a:p>
        </p:txBody>
      </p:sp>
      <p:sp>
        <p:nvSpPr>
          <p:cNvPr id="30" name="TextBox 86">
            <a:extLst>
              <a:ext uri="{FF2B5EF4-FFF2-40B4-BE49-F238E27FC236}">
                <a16:creationId xmlns:a16="http://schemas.microsoft.com/office/drawing/2014/main" id="{A136D926-8D3C-F22F-B32F-3EA6ADE21C72}"/>
              </a:ext>
            </a:extLst>
          </p:cNvPr>
          <p:cNvSpPr txBox="1">
            <a:spLocks noChangeArrowheads="1"/>
          </p:cNvSpPr>
          <p:nvPr/>
        </p:nvSpPr>
        <p:spPr bwMode="auto">
          <a:xfrm>
            <a:off x="9262980" y="1145117"/>
            <a:ext cx="36740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#111</a:t>
            </a:r>
            <a:endParaRPr lang="en-GB" altLang="en-US" sz="400">
              <a:latin typeface="Montserrat" panose="00000500000000000000" pitchFamily="2" charset="0"/>
            </a:endParaRPr>
          </a:p>
        </p:txBody>
      </p:sp>
      <p:sp>
        <p:nvSpPr>
          <p:cNvPr id="9282" name="TextBox 86">
            <a:extLst>
              <a:ext uri="{FF2B5EF4-FFF2-40B4-BE49-F238E27FC236}">
                <a16:creationId xmlns:a16="http://schemas.microsoft.com/office/drawing/2014/main" id="{E6E6125D-A6B8-405D-CEFB-04102737707E}"/>
              </a:ext>
            </a:extLst>
          </p:cNvPr>
          <p:cNvSpPr txBox="1">
            <a:spLocks noChangeArrowheads="1"/>
          </p:cNvSpPr>
          <p:nvPr/>
        </p:nvSpPr>
        <p:spPr bwMode="auto">
          <a:xfrm>
            <a:off x="10170135"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#113</a:t>
            </a:r>
            <a:endParaRPr lang="en-GB" altLang="en-US" sz="400">
              <a:latin typeface="Montserrat" panose="00000500000000000000" pitchFamily="2" charset="0"/>
            </a:endParaRPr>
          </a:p>
        </p:txBody>
      </p:sp>
      <p:sp>
        <p:nvSpPr>
          <p:cNvPr id="70" name="TextBox 69">
            <a:extLst>
              <a:ext uri="{FF2B5EF4-FFF2-40B4-BE49-F238E27FC236}">
                <a16:creationId xmlns:a16="http://schemas.microsoft.com/office/drawing/2014/main" id="{AD738434-1C6D-4FB5-67AA-A919CD19069E}"/>
              </a:ext>
            </a:extLst>
          </p:cNvPr>
          <p:cNvSpPr txBox="1"/>
          <p:nvPr/>
        </p:nvSpPr>
        <p:spPr>
          <a:xfrm>
            <a:off x="6062134" y="745067"/>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71" name="TextBox 70">
            <a:extLst>
              <a:ext uri="{FF2B5EF4-FFF2-40B4-BE49-F238E27FC236}">
                <a16:creationId xmlns:a16="http://schemas.microsoft.com/office/drawing/2014/main" id="{ED532AC2-9A0E-A375-5FC9-6BC545AE1379}"/>
              </a:ext>
            </a:extLst>
          </p:cNvPr>
          <p:cNvSpPr txBox="1"/>
          <p:nvPr/>
        </p:nvSpPr>
        <p:spPr>
          <a:xfrm>
            <a:off x="9516534" y="745067"/>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72" name="Chevron 60">
            <a:extLst>
              <a:ext uri="{FF2B5EF4-FFF2-40B4-BE49-F238E27FC236}">
                <a16:creationId xmlns:a16="http://schemas.microsoft.com/office/drawing/2014/main" id="{C4DF2E5D-EE29-D2E1-330A-D16D01C2251B}"/>
              </a:ext>
            </a:extLst>
          </p:cNvPr>
          <p:cNvSpPr/>
          <p:nvPr/>
        </p:nvSpPr>
        <p:spPr bwMode="auto">
          <a:xfrm>
            <a:off x="3632200" y="4119034"/>
            <a:ext cx="178646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Stage 1  </a:t>
            </a:r>
          </a:p>
        </p:txBody>
      </p:sp>
      <p:sp>
        <p:nvSpPr>
          <p:cNvPr id="74" name="Chevron 60">
            <a:extLst>
              <a:ext uri="{FF2B5EF4-FFF2-40B4-BE49-F238E27FC236}">
                <a16:creationId xmlns:a16="http://schemas.microsoft.com/office/drawing/2014/main" id="{B289FD85-6D44-1005-E0CA-1F99D2C7F830}"/>
              </a:ext>
            </a:extLst>
          </p:cNvPr>
          <p:cNvSpPr>
            <a:spLocks noChangeArrowheads="1"/>
          </p:cNvSpPr>
          <p:nvPr/>
        </p:nvSpPr>
        <p:spPr bwMode="auto">
          <a:xfrm>
            <a:off x="4320118" y="4478867"/>
            <a:ext cx="1094316" cy="321733"/>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endParaRPr lang="fr-FR" altLang="en-US" sz="933" dirty="0">
              <a:latin typeface="Montserrat" panose="00000500000000000000" pitchFamily="50" charset="0"/>
              <a:cs typeface="Arial" panose="020B0604020202020204" pitchFamily="34" charset="0"/>
            </a:endParaRPr>
          </a:p>
        </p:txBody>
      </p:sp>
      <p:sp>
        <p:nvSpPr>
          <p:cNvPr id="4" name="Chevron 60">
            <a:extLst>
              <a:ext uri="{FF2B5EF4-FFF2-40B4-BE49-F238E27FC236}">
                <a16:creationId xmlns:a16="http://schemas.microsoft.com/office/drawing/2014/main" id="{0D1CAEDC-A4A0-8804-B0E4-709418E55DA2}"/>
              </a:ext>
            </a:extLst>
          </p:cNvPr>
          <p:cNvSpPr/>
          <p:nvPr/>
        </p:nvSpPr>
        <p:spPr bwMode="auto">
          <a:xfrm>
            <a:off x="5202767" y="5666317"/>
            <a:ext cx="3333751"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a:t>
            </a:r>
          </a:p>
        </p:txBody>
      </p:sp>
      <p:sp>
        <p:nvSpPr>
          <p:cNvPr id="5" name="Chevron 58">
            <a:extLst>
              <a:ext uri="{FF2B5EF4-FFF2-40B4-BE49-F238E27FC236}">
                <a16:creationId xmlns:a16="http://schemas.microsoft.com/office/drawing/2014/main" id="{4A3406C9-0705-6A20-A7D8-5ADAA96C6515}"/>
              </a:ext>
            </a:extLst>
          </p:cNvPr>
          <p:cNvSpPr/>
          <p:nvPr/>
        </p:nvSpPr>
        <p:spPr bwMode="auto">
          <a:xfrm>
            <a:off x="6032501" y="6038851"/>
            <a:ext cx="2487084" cy="30056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Stage 3 (CT &amp; SA) </a:t>
            </a:r>
          </a:p>
        </p:txBody>
      </p:sp>
      <p:sp>
        <p:nvSpPr>
          <p:cNvPr id="8" name="Chevron 58">
            <a:extLst>
              <a:ext uri="{FF2B5EF4-FFF2-40B4-BE49-F238E27FC236}">
                <a16:creationId xmlns:a16="http://schemas.microsoft.com/office/drawing/2014/main" id="{A7AE6323-B510-DB5D-FD67-26BF258AF660}"/>
              </a:ext>
            </a:extLst>
          </p:cNvPr>
          <p:cNvSpPr/>
          <p:nvPr/>
        </p:nvSpPr>
        <p:spPr bwMode="auto">
          <a:xfrm>
            <a:off x="6980767" y="6436784"/>
            <a:ext cx="2044700" cy="31961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ASN.1 &amp; Open APIs </a:t>
            </a:r>
          </a:p>
        </p:txBody>
      </p:sp>
      <p:sp>
        <p:nvSpPr>
          <p:cNvPr id="12" name="Chevron 60">
            <a:extLst>
              <a:ext uri="{FF2B5EF4-FFF2-40B4-BE49-F238E27FC236}">
                <a16:creationId xmlns:a16="http://schemas.microsoft.com/office/drawing/2014/main" id="{63DE25FC-14F2-8AA8-BA0F-1885FA3D6D65}"/>
              </a:ext>
            </a:extLst>
          </p:cNvPr>
          <p:cNvSpPr/>
          <p:nvPr/>
        </p:nvSpPr>
        <p:spPr bwMode="auto">
          <a:xfrm>
            <a:off x="5084234" y="5321300"/>
            <a:ext cx="212301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2 Normative</a:t>
            </a:r>
          </a:p>
        </p:txBody>
      </p:sp>
      <p:sp>
        <p:nvSpPr>
          <p:cNvPr id="9291" name="TextBox 86">
            <a:extLst>
              <a:ext uri="{FF2B5EF4-FFF2-40B4-BE49-F238E27FC236}">
                <a16:creationId xmlns:a16="http://schemas.microsoft.com/office/drawing/2014/main" id="{C97E812A-0335-4F83-6F37-713E7417CAE2}"/>
              </a:ext>
            </a:extLst>
          </p:cNvPr>
          <p:cNvSpPr txBox="1">
            <a:spLocks noChangeArrowheads="1"/>
          </p:cNvSpPr>
          <p:nvPr/>
        </p:nvSpPr>
        <p:spPr bwMode="auto">
          <a:xfrm>
            <a:off x="6574565"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#105</a:t>
            </a:r>
            <a:endParaRPr lang="en-GB" altLang="en-US" sz="400">
              <a:latin typeface="Montserrat" panose="00000500000000000000" pitchFamily="2" charset="0"/>
            </a:endParaRPr>
          </a:p>
        </p:txBody>
      </p:sp>
      <p:sp>
        <p:nvSpPr>
          <p:cNvPr id="9292" name="TextBox 86">
            <a:extLst>
              <a:ext uri="{FF2B5EF4-FFF2-40B4-BE49-F238E27FC236}">
                <a16:creationId xmlns:a16="http://schemas.microsoft.com/office/drawing/2014/main" id="{DB4EE260-B3AA-5CDF-4AA2-84A0EA93926F}"/>
              </a:ext>
            </a:extLst>
          </p:cNvPr>
          <p:cNvSpPr txBox="1">
            <a:spLocks noChangeArrowheads="1"/>
          </p:cNvSpPr>
          <p:nvPr/>
        </p:nvSpPr>
        <p:spPr bwMode="auto">
          <a:xfrm>
            <a:off x="2926982" y="1145117"/>
            <a:ext cx="48122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#97-e</a:t>
            </a:r>
          </a:p>
        </p:txBody>
      </p:sp>
      <p:sp>
        <p:nvSpPr>
          <p:cNvPr id="23" name="TextBox 1">
            <a:extLst>
              <a:ext uri="{FF2B5EF4-FFF2-40B4-BE49-F238E27FC236}">
                <a16:creationId xmlns:a16="http://schemas.microsoft.com/office/drawing/2014/main" id="{00CE9559-92E7-3C56-83A2-01DD7554A027}"/>
              </a:ext>
            </a:extLst>
          </p:cNvPr>
          <p:cNvSpPr txBox="1">
            <a:spLocks noChangeArrowheads="1"/>
          </p:cNvSpPr>
          <p:nvPr/>
        </p:nvSpPr>
        <p:spPr bwMode="auto">
          <a:xfrm>
            <a:off x="4290485" y="4445000"/>
            <a:ext cx="1170516" cy="379463"/>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a:spAutoFit/>
          </a:bodyPr>
          <a:lstStyle/>
          <a:p>
            <a:pPr algn="ctr">
              <a:defRPr/>
            </a:pPr>
            <a:r>
              <a:rPr lang="en-GB" altLang="en-US" sz="933" dirty="0">
                <a:latin typeface="Montserrat" panose="00000500000000000000" pitchFamily="50" charset="0"/>
              </a:rPr>
              <a:t>RAN Content Def*</a:t>
            </a:r>
          </a:p>
        </p:txBody>
      </p:sp>
      <p:sp>
        <p:nvSpPr>
          <p:cNvPr id="26" name="TextBox 1">
            <a:extLst>
              <a:ext uri="{FF2B5EF4-FFF2-40B4-BE49-F238E27FC236}">
                <a16:creationId xmlns:a16="http://schemas.microsoft.com/office/drawing/2014/main" id="{25CA6AF2-9145-2BA5-F845-CFAE67ECA8FE}"/>
              </a:ext>
            </a:extLst>
          </p:cNvPr>
          <p:cNvSpPr txBox="1">
            <a:spLocks noChangeArrowheads="1"/>
          </p:cNvSpPr>
          <p:nvPr/>
        </p:nvSpPr>
        <p:spPr bwMode="auto">
          <a:xfrm>
            <a:off x="4309534" y="4857751"/>
            <a:ext cx="1096433" cy="379463"/>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a:spAutoFit/>
          </a:bodyPr>
          <a:lstStyle/>
          <a:p>
            <a:pPr algn="ctr">
              <a:defRPr/>
            </a:pPr>
            <a:r>
              <a:rPr lang="en-GB" altLang="en-US" sz="933" dirty="0">
                <a:latin typeface="Montserrat" panose="00000500000000000000" pitchFamily="50" charset="0"/>
              </a:rPr>
              <a:t>SA St.2 Content Def</a:t>
            </a:r>
          </a:p>
        </p:txBody>
      </p:sp>
      <p:sp>
        <p:nvSpPr>
          <p:cNvPr id="10334" name="TextBox 10333">
            <a:extLst>
              <a:ext uri="{FF2B5EF4-FFF2-40B4-BE49-F238E27FC236}">
                <a16:creationId xmlns:a16="http://schemas.microsoft.com/office/drawing/2014/main" id="{3534A917-8D67-9975-E83F-7553D256CB22}"/>
              </a:ext>
            </a:extLst>
          </p:cNvPr>
          <p:cNvSpPr txBox="1"/>
          <p:nvPr/>
        </p:nvSpPr>
        <p:spPr>
          <a:xfrm>
            <a:off x="643468" y="745067"/>
            <a:ext cx="68320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2021</a:t>
            </a:r>
          </a:p>
        </p:txBody>
      </p:sp>
      <p:sp>
        <p:nvSpPr>
          <p:cNvPr id="9296" name="TextBox 86">
            <a:extLst>
              <a:ext uri="{FF2B5EF4-FFF2-40B4-BE49-F238E27FC236}">
                <a16:creationId xmlns:a16="http://schemas.microsoft.com/office/drawing/2014/main" id="{0DE0BAE6-F167-5B77-C18D-CA92CED96075}"/>
              </a:ext>
            </a:extLst>
          </p:cNvPr>
          <p:cNvSpPr txBox="1">
            <a:spLocks noChangeArrowheads="1"/>
          </p:cNvSpPr>
          <p:nvPr/>
        </p:nvSpPr>
        <p:spPr bwMode="auto">
          <a:xfrm>
            <a:off x="797102" y="1145117"/>
            <a:ext cx="47801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#92-e</a:t>
            </a:r>
          </a:p>
        </p:txBody>
      </p:sp>
      <p:sp>
        <p:nvSpPr>
          <p:cNvPr id="9297" name="TextBox 86">
            <a:extLst>
              <a:ext uri="{FF2B5EF4-FFF2-40B4-BE49-F238E27FC236}">
                <a16:creationId xmlns:a16="http://schemas.microsoft.com/office/drawing/2014/main" id="{7EF2B7B9-07AB-0AC2-EED1-067065723713}"/>
              </a:ext>
            </a:extLst>
          </p:cNvPr>
          <p:cNvSpPr txBox="1">
            <a:spLocks noChangeArrowheads="1"/>
          </p:cNvSpPr>
          <p:nvPr/>
        </p:nvSpPr>
        <p:spPr bwMode="auto">
          <a:xfrm>
            <a:off x="1729975" y="1145117"/>
            <a:ext cx="48763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#94-e</a:t>
            </a:r>
            <a:endParaRPr lang="en-GB" altLang="en-US" sz="400">
              <a:latin typeface="Montserrat" panose="00000500000000000000" pitchFamily="2" charset="0"/>
            </a:endParaRPr>
          </a:p>
        </p:txBody>
      </p:sp>
      <p:sp>
        <p:nvSpPr>
          <p:cNvPr id="10305" name="TextBox 86">
            <a:extLst>
              <a:ext uri="{FF2B5EF4-FFF2-40B4-BE49-F238E27FC236}">
                <a16:creationId xmlns:a16="http://schemas.microsoft.com/office/drawing/2014/main" id="{738FAE36-6FCC-3787-D17C-69BEE5D05C33}"/>
              </a:ext>
            </a:extLst>
          </p:cNvPr>
          <p:cNvSpPr txBox="1">
            <a:spLocks noChangeArrowheads="1"/>
          </p:cNvSpPr>
          <p:nvPr/>
        </p:nvSpPr>
        <p:spPr bwMode="auto">
          <a:xfrm>
            <a:off x="2125310" y="1145117"/>
            <a:ext cx="47801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#95-e</a:t>
            </a:r>
            <a:endParaRPr lang="en-GB" altLang="en-US" sz="400">
              <a:latin typeface="Montserrat" panose="00000500000000000000" pitchFamily="2" charset="0"/>
            </a:endParaRPr>
          </a:p>
        </p:txBody>
      </p:sp>
      <p:sp>
        <p:nvSpPr>
          <p:cNvPr id="9299" name="TextBox 86">
            <a:extLst>
              <a:ext uri="{FF2B5EF4-FFF2-40B4-BE49-F238E27FC236}">
                <a16:creationId xmlns:a16="http://schemas.microsoft.com/office/drawing/2014/main" id="{E049F891-C855-1A65-6280-2005282B1AE6}"/>
              </a:ext>
            </a:extLst>
          </p:cNvPr>
          <p:cNvSpPr txBox="1">
            <a:spLocks noChangeArrowheads="1"/>
          </p:cNvSpPr>
          <p:nvPr/>
        </p:nvSpPr>
        <p:spPr bwMode="auto">
          <a:xfrm>
            <a:off x="1268061" y="1145117"/>
            <a:ext cx="47801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#93-e</a:t>
            </a:r>
          </a:p>
        </p:txBody>
      </p:sp>
      <p:sp>
        <p:nvSpPr>
          <p:cNvPr id="9300" name="TextBox 86">
            <a:extLst>
              <a:ext uri="{FF2B5EF4-FFF2-40B4-BE49-F238E27FC236}">
                <a16:creationId xmlns:a16="http://schemas.microsoft.com/office/drawing/2014/main" id="{1F009C8B-8620-7A64-29E2-5687DDBAC104}"/>
              </a:ext>
            </a:extLst>
          </p:cNvPr>
          <p:cNvSpPr txBox="1">
            <a:spLocks noChangeArrowheads="1"/>
          </p:cNvSpPr>
          <p:nvPr/>
        </p:nvSpPr>
        <p:spPr bwMode="auto">
          <a:xfrm>
            <a:off x="361892"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1" name="TextBox 86">
            <a:extLst>
              <a:ext uri="{FF2B5EF4-FFF2-40B4-BE49-F238E27FC236}">
                <a16:creationId xmlns:a16="http://schemas.microsoft.com/office/drawing/2014/main" id="{46F3644B-3097-7778-64E2-C5DE9FDC17E6}"/>
              </a:ext>
            </a:extLst>
          </p:cNvPr>
          <p:cNvSpPr txBox="1">
            <a:spLocks noChangeArrowheads="1"/>
          </p:cNvSpPr>
          <p:nvPr/>
        </p:nvSpPr>
        <p:spPr bwMode="auto">
          <a:xfrm>
            <a:off x="324921" y="1145117"/>
            <a:ext cx="45717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#91-e</a:t>
            </a:r>
          </a:p>
        </p:txBody>
      </p:sp>
      <p:sp>
        <p:nvSpPr>
          <p:cNvPr id="9302" name="TextBox 86">
            <a:extLst>
              <a:ext uri="{FF2B5EF4-FFF2-40B4-BE49-F238E27FC236}">
                <a16:creationId xmlns:a16="http://schemas.microsoft.com/office/drawing/2014/main" id="{D3255497-3A09-A75C-C222-18BEAFE027A8}"/>
              </a:ext>
            </a:extLst>
          </p:cNvPr>
          <p:cNvSpPr txBox="1">
            <a:spLocks noChangeArrowheads="1"/>
          </p:cNvSpPr>
          <p:nvPr/>
        </p:nvSpPr>
        <p:spPr bwMode="auto">
          <a:xfrm>
            <a:off x="-30042" y="1200151"/>
            <a:ext cx="43473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TSGs</a:t>
            </a:r>
          </a:p>
        </p:txBody>
      </p:sp>
      <p:sp>
        <p:nvSpPr>
          <p:cNvPr id="9303" name="TextBox 86">
            <a:extLst>
              <a:ext uri="{FF2B5EF4-FFF2-40B4-BE49-F238E27FC236}">
                <a16:creationId xmlns:a16="http://schemas.microsoft.com/office/drawing/2014/main" id="{F12A48D7-5549-7405-07EF-E919A4058E2D}"/>
              </a:ext>
            </a:extLst>
          </p:cNvPr>
          <p:cNvSpPr txBox="1">
            <a:spLocks noChangeArrowheads="1"/>
          </p:cNvSpPr>
          <p:nvPr/>
        </p:nvSpPr>
        <p:spPr bwMode="auto">
          <a:xfrm>
            <a:off x="2131425"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4" name="TextBox 86">
            <a:extLst>
              <a:ext uri="{FF2B5EF4-FFF2-40B4-BE49-F238E27FC236}">
                <a16:creationId xmlns:a16="http://schemas.microsoft.com/office/drawing/2014/main" id="{0627CB54-2FC2-0B3E-44EE-45589CBC399C}"/>
              </a:ext>
            </a:extLst>
          </p:cNvPr>
          <p:cNvSpPr txBox="1">
            <a:spLocks noChangeArrowheads="1"/>
          </p:cNvSpPr>
          <p:nvPr/>
        </p:nvSpPr>
        <p:spPr bwMode="auto">
          <a:xfrm>
            <a:off x="3833225"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5" name="TextBox 86">
            <a:extLst>
              <a:ext uri="{FF2B5EF4-FFF2-40B4-BE49-F238E27FC236}">
                <a16:creationId xmlns:a16="http://schemas.microsoft.com/office/drawing/2014/main" id="{AE316525-B964-400F-8CB6-1158DE93FE37}"/>
              </a:ext>
            </a:extLst>
          </p:cNvPr>
          <p:cNvSpPr txBox="1">
            <a:spLocks noChangeArrowheads="1"/>
          </p:cNvSpPr>
          <p:nvPr/>
        </p:nvSpPr>
        <p:spPr bwMode="auto">
          <a:xfrm>
            <a:off x="5702241"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6" name="TextBox 86">
            <a:extLst>
              <a:ext uri="{FF2B5EF4-FFF2-40B4-BE49-F238E27FC236}">
                <a16:creationId xmlns:a16="http://schemas.microsoft.com/office/drawing/2014/main" id="{2B5ECC4E-CCE9-4766-08D7-03D432509BD5}"/>
              </a:ext>
            </a:extLst>
          </p:cNvPr>
          <p:cNvSpPr txBox="1">
            <a:spLocks noChangeArrowheads="1"/>
          </p:cNvSpPr>
          <p:nvPr/>
        </p:nvSpPr>
        <p:spPr bwMode="auto">
          <a:xfrm>
            <a:off x="7420974"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7" name="TextBox 86">
            <a:extLst>
              <a:ext uri="{FF2B5EF4-FFF2-40B4-BE49-F238E27FC236}">
                <a16:creationId xmlns:a16="http://schemas.microsoft.com/office/drawing/2014/main" id="{F62E733A-7A2E-1A35-E09F-22883EC29A7B}"/>
              </a:ext>
            </a:extLst>
          </p:cNvPr>
          <p:cNvSpPr txBox="1">
            <a:spLocks noChangeArrowheads="1"/>
          </p:cNvSpPr>
          <p:nvPr/>
        </p:nvSpPr>
        <p:spPr bwMode="auto">
          <a:xfrm>
            <a:off x="9256125"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8" name="TextBox 86">
            <a:extLst>
              <a:ext uri="{FF2B5EF4-FFF2-40B4-BE49-F238E27FC236}">
                <a16:creationId xmlns:a16="http://schemas.microsoft.com/office/drawing/2014/main" id="{17A314DB-FB29-1391-989A-45D9B94EC78F}"/>
              </a:ext>
            </a:extLst>
          </p:cNvPr>
          <p:cNvSpPr txBox="1">
            <a:spLocks noChangeArrowheads="1"/>
          </p:cNvSpPr>
          <p:nvPr/>
        </p:nvSpPr>
        <p:spPr bwMode="auto">
          <a:xfrm>
            <a:off x="86966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09" name="TextBox 86">
            <a:extLst>
              <a:ext uri="{FF2B5EF4-FFF2-40B4-BE49-F238E27FC236}">
                <a16:creationId xmlns:a16="http://schemas.microsoft.com/office/drawing/2014/main" id="{DD92A151-CA14-F3E2-20B9-987C8031AAB3}"/>
              </a:ext>
            </a:extLst>
          </p:cNvPr>
          <p:cNvSpPr txBox="1">
            <a:spLocks noChangeArrowheads="1"/>
          </p:cNvSpPr>
          <p:nvPr/>
        </p:nvSpPr>
        <p:spPr bwMode="auto">
          <a:xfrm>
            <a:off x="257146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0" name="TextBox 86">
            <a:extLst>
              <a:ext uri="{FF2B5EF4-FFF2-40B4-BE49-F238E27FC236}">
                <a16:creationId xmlns:a16="http://schemas.microsoft.com/office/drawing/2014/main" id="{D80395B6-EFF7-16CD-CE93-78FA6B97BD0C}"/>
              </a:ext>
            </a:extLst>
          </p:cNvPr>
          <p:cNvSpPr txBox="1">
            <a:spLocks noChangeArrowheads="1"/>
          </p:cNvSpPr>
          <p:nvPr/>
        </p:nvSpPr>
        <p:spPr bwMode="auto">
          <a:xfrm>
            <a:off x="4300782"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1" name="TextBox 86">
            <a:extLst>
              <a:ext uri="{FF2B5EF4-FFF2-40B4-BE49-F238E27FC236}">
                <a16:creationId xmlns:a16="http://schemas.microsoft.com/office/drawing/2014/main" id="{6F7D45B0-2745-4629-7999-AE587C6BBF37}"/>
              </a:ext>
            </a:extLst>
          </p:cNvPr>
          <p:cNvSpPr txBox="1">
            <a:spLocks noChangeArrowheads="1"/>
          </p:cNvSpPr>
          <p:nvPr/>
        </p:nvSpPr>
        <p:spPr bwMode="auto">
          <a:xfrm>
            <a:off x="6169800"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2" name="TextBox 86">
            <a:extLst>
              <a:ext uri="{FF2B5EF4-FFF2-40B4-BE49-F238E27FC236}">
                <a16:creationId xmlns:a16="http://schemas.microsoft.com/office/drawing/2014/main" id="{C79036BF-AD30-325C-4BB6-895ACA928240}"/>
              </a:ext>
            </a:extLst>
          </p:cNvPr>
          <p:cNvSpPr txBox="1">
            <a:spLocks noChangeArrowheads="1"/>
          </p:cNvSpPr>
          <p:nvPr/>
        </p:nvSpPr>
        <p:spPr bwMode="auto">
          <a:xfrm>
            <a:off x="788641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3" name="TextBox 86">
            <a:extLst>
              <a:ext uri="{FF2B5EF4-FFF2-40B4-BE49-F238E27FC236}">
                <a16:creationId xmlns:a16="http://schemas.microsoft.com/office/drawing/2014/main" id="{0CF5D734-DD6C-AD2E-9440-6B33766FE402}"/>
              </a:ext>
            </a:extLst>
          </p:cNvPr>
          <p:cNvSpPr txBox="1">
            <a:spLocks noChangeArrowheads="1"/>
          </p:cNvSpPr>
          <p:nvPr/>
        </p:nvSpPr>
        <p:spPr bwMode="auto">
          <a:xfrm>
            <a:off x="9742733"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4" name="TextBox 86">
            <a:extLst>
              <a:ext uri="{FF2B5EF4-FFF2-40B4-BE49-F238E27FC236}">
                <a16:creationId xmlns:a16="http://schemas.microsoft.com/office/drawing/2014/main" id="{28D9AA08-8A8B-63A9-0898-84136AB1D279}"/>
              </a:ext>
            </a:extLst>
          </p:cNvPr>
          <p:cNvSpPr txBox="1">
            <a:spLocks noChangeArrowheads="1"/>
          </p:cNvSpPr>
          <p:nvPr/>
        </p:nvSpPr>
        <p:spPr bwMode="auto">
          <a:xfrm>
            <a:off x="1289279"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5" name="TextBox 86">
            <a:extLst>
              <a:ext uri="{FF2B5EF4-FFF2-40B4-BE49-F238E27FC236}">
                <a16:creationId xmlns:a16="http://schemas.microsoft.com/office/drawing/2014/main" id="{5DC8C23D-8C8A-6898-C86B-0ACF9865AB06}"/>
              </a:ext>
            </a:extLst>
          </p:cNvPr>
          <p:cNvSpPr txBox="1">
            <a:spLocks noChangeArrowheads="1"/>
          </p:cNvSpPr>
          <p:nvPr/>
        </p:nvSpPr>
        <p:spPr bwMode="auto">
          <a:xfrm>
            <a:off x="2998489"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6" name="TextBox 86">
            <a:extLst>
              <a:ext uri="{FF2B5EF4-FFF2-40B4-BE49-F238E27FC236}">
                <a16:creationId xmlns:a16="http://schemas.microsoft.com/office/drawing/2014/main" id="{BDA196AA-25DC-9772-D28B-D2B72AE94253}"/>
              </a:ext>
            </a:extLst>
          </p:cNvPr>
          <p:cNvSpPr txBox="1">
            <a:spLocks noChangeArrowheads="1"/>
          </p:cNvSpPr>
          <p:nvPr/>
        </p:nvSpPr>
        <p:spPr bwMode="auto">
          <a:xfrm>
            <a:off x="4720396"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7" name="TextBox 86">
            <a:extLst>
              <a:ext uri="{FF2B5EF4-FFF2-40B4-BE49-F238E27FC236}">
                <a16:creationId xmlns:a16="http://schemas.microsoft.com/office/drawing/2014/main" id="{184823E6-7E3C-F946-D1B2-66DD4423CD00}"/>
              </a:ext>
            </a:extLst>
          </p:cNvPr>
          <p:cNvSpPr txBox="1">
            <a:spLocks noChangeArrowheads="1"/>
          </p:cNvSpPr>
          <p:nvPr/>
        </p:nvSpPr>
        <p:spPr bwMode="auto">
          <a:xfrm>
            <a:off x="6635979"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8" name="TextBox 86">
            <a:extLst>
              <a:ext uri="{FF2B5EF4-FFF2-40B4-BE49-F238E27FC236}">
                <a16:creationId xmlns:a16="http://schemas.microsoft.com/office/drawing/2014/main" id="{2894C9DD-B6EC-EA67-D77D-978077AF552F}"/>
              </a:ext>
            </a:extLst>
          </p:cNvPr>
          <p:cNvSpPr txBox="1">
            <a:spLocks noChangeArrowheads="1"/>
          </p:cNvSpPr>
          <p:nvPr/>
        </p:nvSpPr>
        <p:spPr bwMode="auto">
          <a:xfrm>
            <a:off x="8333546"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9" name="TextBox 86">
            <a:extLst>
              <a:ext uri="{FF2B5EF4-FFF2-40B4-BE49-F238E27FC236}">
                <a16:creationId xmlns:a16="http://schemas.microsoft.com/office/drawing/2014/main" id="{954356E6-4333-06ED-1416-1F19213EAEC9}"/>
              </a:ext>
            </a:extLst>
          </p:cNvPr>
          <p:cNvSpPr txBox="1">
            <a:spLocks noChangeArrowheads="1"/>
          </p:cNvSpPr>
          <p:nvPr/>
        </p:nvSpPr>
        <p:spPr bwMode="auto">
          <a:xfrm>
            <a:off x="10183512"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20" name="TextBox 86">
            <a:extLst>
              <a:ext uri="{FF2B5EF4-FFF2-40B4-BE49-F238E27FC236}">
                <a16:creationId xmlns:a16="http://schemas.microsoft.com/office/drawing/2014/main" id="{65128A06-4803-E32F-6C6D-D3BB65A5C3F1}"/>
              </a:ext>
            </a:extLst>
          </p:cNvPr>
          <p:cNvSpPr txBox="1">
            <a:spLocks noChangeArrowheads="1"/>
          </p:cNvSpPr>
          <p:nvPr/>
        </p:nvSpPr>
        <p:spPr bwMode="auto">
          <a:xfrm>
            <a:off x="1746962"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1" name="TextBox 86">
            <a:extLst>
              <a:ext uri="{FF2B5EF4-FFF2-40B4-BE49-F238E27FC236}">
                <a16:creationId xmlns:a16="http://schemas.microsoft.com/office/drawing/2014/main" id="{BB26C952-E6A9-693D-98B4-78C7B90BF666}"/>
              </a:ext>
            </a:extLst>
          </p:cNvPr>
          <p:cNvSpPr txBox="1">
            <a:spLocks noChangeArrowheads="1"/>
          </p:cNvSpPr>
          <p:nvPr/>
        </p:nvSpPr>
        <p:spPr bwMode="auto">
          <a:xfrm>
            <a:off x="3355629"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2" name="TextBox 86">
            <a:extLst>
              <a:ext uri="{FF2B5EF4-FFF2-40B4-BE49-F238E27FC236}">
                <a16:creationId xmlns:a16="http://schemas.microsoft.com/office/drawing/2014/main" id="{0D6F4EF5-4AA8-842C-9D83-3C72692BD233}"/>
              </a:ext>
            </a:extLst>
          </p:cNvPr>
          <p:cNvSpPr txBox="1">
            <a:spLocks noChangeArrowheads="1"/>
          </p:cNvSpPr>
          <p:nvPr/>
        </p:nvSpPr>
        <p:spPr bwMode="auto">
          <a:xfrm>
            <a:off x="519818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3" name="TextBox 86">
            <a:extLst>
              <a:ext uri="{FF2B5EF4-FFF2-40B4-BE49-F238E27FC236}">
                <a16:creationId xmlns:a16="http://schemas.microsoft.com/office/drawing/2014/main" id="{EA8073C6-C988-E28B-5638-2BB77F88083B}"/>
              </a:ext>
            </a:extLst>
          </p:cNvPr>
          <p:cNvSpPr txBox="1">
            <a:spLocks noChangeArrowheads="1"/>
          </p:cNvSpPr>
          <p:nvPr/>
        </p:nvSpPr>
        <p:spPr bwMode="auto">
          <a:xfrm>
            <a:off x="700793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4" name="TextBox 86">
            <a:extLst>
              <a:ext uri="{FF2B5EF4-FFF2-40B4-BE49-F238E27FC236}">
                <a16:creationId xmlns:a16="http://schemas.microsoft.com/office/drawing/2014/main" id="{34B62DE1-4063-E33D-416A-E6ED2E5B3F38}"/>
              </a:ext>
            </a:extLst>
          </p:cNvPr>
          <p:cNvSpPr txBox="1">
            <a:spLocks noChangeArrowheads="1"/>
          </p:cNvSpPr>
          <p:nvPr/>
        </p:nvSpPr>
        <p:spPr bwMode="auto">
          <a:xfrm>
            <a:off x="879863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5" name="TextBox 86">
            <a:extLst>
              <a:ext uri="{FF2B5EF4-FFF2-40B4-BE49-F238E27FC236}">
                <a16:creationId xmlns:a16="http://schemas.microsoft.com/office/drawing/2014/main" id="{146197F9-B764-5CE3-B61A-D3F6C85D9311}"/>
              </a:ext>
            </a:extLst>
          </p:cNvPr>
          <p:cNvSpPr txBox="1">
            <a:spLocks noChangeArrowheads="1"/>
          </p:cNvSpPr>
          <p:nvPr/>
        </p:nvSpPr>
        <p:spPr bwMode="auto">
          <a:xfrm>
            <a:off x="1061473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cxnSp>
        <p:nvCxnSpPr>
          <p:cNvPr id="19" name="Straight Connector 114">
            <a:extLst>
              <a:ext uri="{FF2B5EF4-FFF2-40B4-BE49-F238E27FC236}">
                <a16:creationId xmlns:a16="http://schemas.microsoft.com/office/drawing/2014/main" id="{3C2AA942-1C8F-3D6F-1F70-5C3FB4E1B17E}"/>
              </a:ext>
            </a:extLst>
          </p:cNvPr>
          <p:cNvCxnSpPr>
            <a:cxnSpLocks noChangeShapeType="1"/>
          </p:cNvCxnSpPr>
          <p:nvPr/>
        </p:nvCxnSpPr>
        <p:spPr bwMode="auto">
          <a:xfrm>
            <a:off x="5416552" y="1462618"/>
            <a:ext cx="4233" cy="5073649"/>
          </a:xfrm>
          <a:prstGeom prst="line">
            <a:avLst/>
          </a:prstGeom>
          <a:ln>
            <a:headEnd/>
            <a:tailEnd/>
          </a:ln>
        </p:spPr>
        <p:style>
          <a:lnRef idx="3">
            <a:schemeClr val="accent2"/>
          </a:lnRef>
          <a:fillRef idx="0">
            <a:schemeClr val="accent2"/>
          </a:fillRef>
          <a:effectRef idx="2">
            <a:schemeClr val="accent2"/>
          </a:effectRef>
          <a:fontRef idx="minor">
            <a:schemeClr val="tx1"/>
          </a:fontRef>
        </p:style>
      </p:cxnSp>
      <p:cxnSp>
        <p:nvCxnSpPr>
          <p:cNvPr id="10304" name="Straight Connector 114">
            <a:extLst>
              <a:ext uri="{FF2B5EF4-FFF2-40B4-BE49-F238E27FC236}">
                <a16:creationId xmlns:a16="http://schemas.microsoft.com/office/drawing/2014/main" id="{7FFACECD-A0AE-6740-39FB-ACFC2EC0A9B8}"/>
              </a:ext>
            </a:extLst>
          </p:cNvPr>
          <p:cNvCxnSpPr>
            <a:cxnSpLocks noChangeShapeType="1"/>
          </p:cNvCxnSpPr>
          <p:nvPr/>
        </p:nvCxnSpPr>
        <p:spPr bwMode="auto">
          <a:xfrm>
            <a:off x="4468284" y="1615018"/>
            <a:ext cx="0" cy="4965700"/>
          </a:xfrm>
          <a:prstGeom prst="line">
            <a:avLst/>
          </a:prstGeom>
          <a:noFill/>
          <a:ln w="9525" algn="ctr">
            <a:solidFill>
              <a:schemeClr val="accent4">
                <a:lumMod val="60000"/>
                <a:lumOff val="40000"/>
              </a:schemeClr>
            </a:solidFill>
            <a:prstDash val="dash"/>
            <a:round/>
            <a:headEnd/>
            <a:tailEnd/>
          </a:ln>
        </p:spPr>
      </p:cxnSp>
      <p:sp>
        <p:nvSpPr>
          <p:cNvPr id="9328" name="Rectangle 12">
            <a:extLst>
              <a:ext uri="{FF2B5EF4-FFF2-40B4-BE49-F238E27FC236}">
                <a16:creationId xmlns:a16="http://schemas.microsoft.com/office/drawing/2014/main" id="{1635EF4B-1875-778E-1777-97465BA37EA7}"/>
              </a:ext>
            </a:extLst>
          </p:cNvPr>
          <p:cNvSpPr>
            <a:spLocks noChangeArrowheads="1"/>
          </p:cNvSpPr>
          <p:nvPr/>
        </p:nvSpPr>
        <p:spPr bwMode="auto">
          <a:xfrm>
            <a:off x="4817534" y="6489700"/>
            <a:ext cx="11599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a:solidFill>
                  <a:srgbClr val="C00000"/>
                </a:solidFill>
                <a:latin typeface="Montserrat" panose="00000500000000000000" pitchFamily="2" charset="0"/>
              </a:rPr>
              <a:t>Now</a:t>
            </a:r>
          </a:p>
        </p:txBody>
      </p:sp>
      <p:sp>
        <p:nvSpPr>
          <p:cNvPr id="10306" name="Star: 5 Points 10305">
            <a:extLst>
              <a:ext uri="{FF2B5EF4-FFF2-40B4-BE49-F238E27FC236}">
                <a16:creationId xmlns:a16="http://schemas.microsoft.com/office/drawing/2014/main" id="{D7E239C8-431C-D5D0-6B0D-9E347A960B92}"/>
              </a:ext>
            </a:extLst>
          </p:cNvPr>
          <p:cNvSpPr/>
          <p:nvPr/>
        </p:nvSpPr>
        <p:spPr bwMode="auto">
          <a:xfrm>
            <a:off x="5092700" y="2216151"/>
            <a:ext cx="609600" cy="52493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10307" name="Star: 5 Points 10306">
            <a:extLst>
              <a:ext uri="{FF2B5EF4-FFF2-40B4-BE49-F238E27FC236}">
                <a16:creationId xmlns:a16="http://schemas.microsoft.com/office/drawing/2014/main" id="{BFDAD22C-FD9C-3CB4-3706-6732877FDAFC}"/>
              </a:ext>
            </a:extLst>
          </p:cNvPr>
          <p:cNvSpPr/>
          <p:nvPr/>
        </p:nvSpPr>
        <p:spPr bwMode="auto">
          <a:xfrm>
            <a:off x="5092700" y="3926418"/>
            <a:ext cx="609600" cy="52493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10308" name="Star: 5 Points 10307">
            <a:extLst>
              <a:ext uri="{FF2B5EF4-FFF2-40B4-BE49-F238E27FC236}">
                <a16:creationId xmlns:a16="http://schemas.microsoft.com/office/drawing/2014/main" id="{51F94463-0CC1-63FC-E902-05CF0783EBE0}"/>
              </a:ext>
            </a:extLst>
          </p:cNvPr>
          <p:cNvSpPr/>
          <p:nvPr/>
        </p:nvSpPr>
        <p:spPr bwMode="auto">
          <a:xfrm>
            <a:off x="5075767" y="4595284"/>
            <a:ext cx="609600" cy="52493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62AC140-58E4-429E-B6A7-A16F6CE62F2E}"/>
              </a:ext>
            </a:extLst>
          </p:cNvPr>
          <p:cNvSpPr>
            <a:spLocks noGrp="1"/>
          </p:cNvSpPr>
          <p:nvPr>
            <p:ph type="title"/>
          </p:nvPr>
        </p:nvSpPr>
        <p:spPr/>
        <p:txBody>
          <a:bodyPr/>
          <a:lstStyle/>
          <a:p>
            <a:r>
              <a:rPr lang="sv-SE" altLang="en-US"/>
              <a:t>Thank You!</a:t>
            </a:r>
            <a:endParaRPr lang="en-US" altLang="en-US"/>
          </a:p>
        </p:txBody>
      </p: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838200" y="1825625"/>
            <a:ext cx="5124450" cy="4351338"/>
          </a:xfrm>
        </p:spPr>
        <p:txBody>
          <a:bodyPr>
            <a:normAutofit lnSpcReduction="10000"/>
          </a:bodyPr>
          <a:lstStyle/>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r>
              <a:rPr lang="sv-SE" altLang="en-US" sz="1600" dirty="0"/>
              <a:t>Frédéric Gabin</a:t>
            </a:r>
          </a:p>
          <a:p>
            <a:pPr marL="0" indent="0">
              <a:lnSpc>
                <a:spcPct val="100000"/>
              </a:lnSpc>
              <a:spcBef>
                <a:spcPct val="0"/>
              </a:spcBef>
              <a:buFontTx/>
              <a:buNone/>
              <a:defRPr/>
            </a:pPr>
            <a:r>
              <a:rPr lang="sv-SE" altLang="en-US" sz="1600" dirty="0"/>
              <a:t>3GPP SA4 Chair</a:t>
            </a:r>
          </a:p>
          <a:p>
            <a:pPr marL="0" indent="0">
              <a:lnSpc>
                <a:spcPct val="100000"/>
              </a:lnSpc>
              <a:spcBef>
                <a:spcPct val="0"/>
              </a:spcBef>
              <a:buFontTx/>
              <a:buNone/>
              <a:defRPr/>
            </a:pPr>
            <a:r>
              <a:rPr lang="sv-SE" altLang="en-US" sz="1600" dirty="0"/>
              <a:t>mail: frederic.gabin@dolby.com</a:t>
            </a:r>
          </a:p>
          <a:p>
            <a:pPr marL="0" indent="0">
              <a:lnSpc>
                <a:spcPct val="100000"/>
              </a:lnSpc>
              <a:spcBef>
                <a:spcPct val="0"/>
              </a:spcBef>
              <a:buFontTx/>
              <a:buNone/>
              <a:defRPr/>
            </a:pPr>
            <a:r>
              <a:rPr lang="sv-SE" altLang="en-US" sz="1600" dirty="0"/>
              <a:t>phone: +33 678448575</a:t>
            </a:r>
          </a:p>
          <a:p>
            <a:pPr marL="0" indent="0">
              <a:buFontTx/>
              <a:buNone/>
              <a:defRPr/>
            </a:pPr>
            <a:endParaRPr lang="sv-SE"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sv-SE" dirty="0"/>
              <a:t>General information</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p:txBody>
          <a:bodyPr/>
          <a:lstStyle/>
          <a:p>
            <a:r>
              <a:rPr lang="en-GB" sz="2400" dirty="0"/>
              <a:t>General:</a:t>
            </a:r>
          </a:p>
          <a:p>
            <a:pPr lvl="1"/>
            <a:r>
              <a:rPr lang="en-GB" sz="2000" dirty="0"/>
              <a:t>3GPP TSG </a:t>
            </a:r>
            <a:r>
              <a:rPr lang="en-US" sz="2000" dirty="0"/>
              <a:t>SA#102 took place 11-15 December 2023 and was hosted by ETSI in Edinburgh, UK. </a:t>
            </a:r>
          </a:p>
          <a:p>
            <a:endParaRPr lang="en-GB" sz="2400" u="sng" dirty="0"/>
          </a:p>
          <a:p>
            <a:r>
              <a:rPr lang="en-GB" sz="2400" u="sng" dirty="0"/>
              <a:t>Inputs</a:t>
            </a:r>
          </a:p>
          <a:p>
            <a:pPr lvl="1"/>
            <a:r>
              <a:rPr lang="en-GB" sz="2000" dirty="0"/>
              <a:t>The SA#102 documents: </a:t>
            </a:r>
            <a:r>
              <a:rPr lang="en-US" sz="2000" dirty="0">
                <a:hlinkClick r:id="rId2"/>
              </a:rPr>
              <a:t>https://www.3gpp.org/ftp/tsg_sa/TSG_SA/TSGS_102_Edinburgh_2023-12/Docs</a:t>
            </a:r>
            <a:r>
              <a:rPr lang="en-US" sz="2000" dirty="0"/>
              <a:t> </a:t>
            </a:r>
          </a:p>
        </p:txBody>
      </p:sp>
      <p:sp>
        <p:nvSpPr>
          <p:cNvPr id="4" name="Content Placeholder 3">
            <a:extLst>
              <a:ext uri="{FF2B5EF4-FFF2-40B4-BE49-F238E27FC236}">
                <a16:creationId xmlns:a16="http://schemas.microsoft.com/office/drawing/2014/main" id="{411235D6-695C-4AE1-8BD0-6DA98BE0EE81}"/>
              </a:ext>
            </a:extLst>
          </p:cNvPr>
          <p:cNvSpPr>
            <a:spLocks noGrp="1"/>
          </p:cNvSpPr>
          <p:nvPr>
            <p:ph idx="10"/>
          </p:nvPr>
        </p:nvSpPr>
        <p:spPr/>
        <p:txBody>
          <a:bodyPr/>
          <a:lstStyle/>
          <a:p>
            <a:r>
              <a:rPr lang="sv-SE" sz="2400" u="sng" dirty="0"/>
              <a:t>Reports</a:t>
            </a:r>
          </a:p>
          <a:p>
            <a:pPr lvl="1"/>
            <a:r>
              <a:rPr lang="en-GB" sz="2000" dirty="0"/>
              <a:t>SA#102 report: </a:t>
            </a:r>
            <a:r>
              <a:rPr lang="en-US" sz="2000" dirty="0">
                <a:hlinkClick r:id="rId3"/>
              </a:rPr>
              <a:t>https://www.3gpp.org/ftp/tsg_sa/TSG_SA/TSGS_102_Edinburgh_2023-12/Report</a:t>
            </a:r>
            <a:r>
              <a:rPr lang="en-US" sz="2000" dirty="0"/>
              <a:t> </a:t>
            </a:r>
          </a:p>
          <a:p>
            <a:pPr lvl="1"/>
            <a:endParaRPr lang="en-GB" sz="2000" dirty="0">
              <a:highlight>
                <a:srgbClr val="FFFF00"/>
              </a:highlight>
            </a:endParaRPr>
          </a:p>
          <a:p>
            <a:pPr lvl="1"/>
            <a:r>
              <a:rPr lang="en-GB" sz="2000" dirty="0"/>
              <a:t>SA4 report to SA: </a:t>
            </a:r>
            <a:r>
              <a:rPr lang="en-US" sz="2000" b="0" i="0" dirty="0">
                <a:solidFill>
                  <a:srgbClr val="000000"/>
                </a:solidFill>
                <a:effectLst/>
                <a:hlinkClick r:id="rId4"/>
              </a:rPr>
              <a:t>SP-231231</a:t>
            </a:r>
            <a:r>
              <a:rPr lang="en-US" sz="2000" b="0" i="0" dirty="0">
                <a:solidFill>
                  <a:srgbClr val="000000"/>
                </a:solidFill>
                <a:effectLst/>
              </a:rPr>
              <a:t> </a:t>
            </a:r>
            <a:endParaRPr lang="en-US" sz="2000" i="0" u="sng" dirty="0">
              <a:solidFill>
                <a:srgbClr val="0000FF"/>
              </a:solidFill>
              <a:effectLst/>
            </a:endParaRPr>
          </a:p>
          <a:p>
            <a:pPr lvl="1"/>
            <a:r>
              <a:rPr lang="en-US" sz="2000" dirty="0"/>
              <a:t>RAN report to SA: </a:t>
            </a:r>
            <a:r>
              <a:rPr lang="en-US" sz="2000" b="0" i="0" dirty="0">
                <a:solidFill>
                  <a:srgbClr val="000000"/>
                </a:solidFill>
                <a:effectLst/>
                <a:hlinkClick r:id="rId5"/>
              </a:rPr>
              <a:t>SP-231776</a:t>
            </a:r>
            <a:endParaRPr lang="en-US" sz="2000" dirty="0"/>
          </a:p>
          <a:p>
            <a:pPr lvl="1"/>
            <a:r>
              <a:rPr lang="en-US" sz="2000" dirty="0"/>
              <a:t>CT report to SA: </a:t>
            </a:r>
            <a:r>
              <a:rPr lang="en-US" sz="2000" b="0" i="0" dirty="0">
                <a:solidFill>
                  <a:srgbClr val="000000"/>
                </a:solidFill>
                <a:effectLst/>
                <a:hlinkClick r:id="rId6"/>
              </a:rPr>
              <a:t>SP-231695</a:t>
            </a:r>
            <a:endParaRPr lang="en-US" sz="2000" i="0" u="sng" dirty="0">
              <a:solidFill>
                <a:srgbClr val="0000FF"/>
              </a:solidFill>
              <a:effectLst/>
            </a:endParaRPr>
          </a:p>
          <a:p>
            <a:pPr lvl="1"/>
            <a:r>
              <a:rPr lang="en-US" sz="2000" dirty="0"/>
              <a:t>Workplan: </a:t>
            </a:r>
            <a:r>
              <a:rPr lang="en-US" sz="2000" b="0" i="0" dirty="0">
                <a:solidFill>
                  <a:srgbClr val="000000"/>
                </a:solidFill>
                <a:effectLst/>
                <a:hlinkClick r:id="rId7"/>
              </a:rPr>
              <a:t>SP-231618</a:t>
            </a:r>
            <a:endParaRPr lang="en-GB" sz="2000" dirty="0"/>
          </a:p>
        </p:txBody>
      </p:sp>
    </p:spTree>
    <p:extLst>
      <p:ext uri="{BB962C8B-B14F-4D97-AF65-F5344CB8AC3E}">
        <p14:creationId xmlns:p14="http://schemas.microsoft.com/office/powerpoint/2010/main" val="408500679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dirty="0"/>
              <a:t>Outcome of SA4 submissions - 1</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r>
              <a:rPr lang="en-US" sz="2400" dirty="0"/>
              <a:t> The SA4 Chair status report was noted</a:t>
            </a:r>
          </a:p>
          <a:p>
            <a:pPr marL="457200" lvl="1">
              <a:spcBef>
                <a:spcPts val="0"/>
              </a:spcBef>
              <a:spcAft>
                <a:spcPts val="600"/>
              </a:spcAft>
              <a:tabLst>
                <a:tab pos="360045" algn="l"/>
                <a:tab pos="540385" algn="l"/>
                <a:tab pos="720090" algn="l"/>
                <a:tab pos="900430" algn="l"/>
                <a:tab pos="1080135" algn="l"/>
              </a:tabLst>
            </a:pPr>
            <a:r>
              <a:rPr lang="en-GB" sz="1400" dirty="0">
                <a:solidFill>
                  <a:srgbClr val="0000FF"/>
                </a:solidFill>
                <a:effectLst/>
                <a:latin typeface="Arial" panose="020B0604020202020204" pitchFamily="34" charset="0"/>
                <a:ea typeface="MS Mincho" panose="02020609040205080304" pitchFamily="49" charset="-128"/>
              </a:rPr>
              <a:t>SP-231231</a:t>
            </a:r>
            <a:r>
              <a:rPr lang="en-GB" sz="1400" dirty="0">
                <a:effectLst/>
                <a:latin typeface="Arial" panose="020B0604020202020204" pitchFamily="34" charset="0"/>
                <a:ea typeface="MS Mincho" panose="02020609040205080304" pitchFamily="49" charset="-128"/>
              </a:rPr>
              <a:t> (REPORT) SA WG4 Chair Status Report to TSG SA#102 (Source: SA WG4 Chair)</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Document for:</a:t>
            </a:r>
            <a:r>
              <a:rPr lang="en-GB" sz="1400" dirty="0">
                <a:effectLst/>
                <a:latin typeface="Arial" panose="020B0604020202020204" pitchFamily="34" charset="0"/>
                <a:ea typeface="MS Mincho" panose="02020609040205080304" pitchFamily="49" charset="-128"/>
              </a:rPr>
              <a:t> Presentation</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Abstract:</a:t>
            </a:r>
            <a:r>
              <a:rPr lang="en-GB" sz="1400" dirty="0">
                <a:effectLst/>
                <a:latin typeface="Arial" panose="020B0604020202020204" pitchFamily="34" charset="0"/>
                <a:ea typeface="MS Mincho" panose="02020609040205080304" pitchFamily="49" charset="-128"/>
              </a:rPr>
              <a:t> </a:t>
            </a:r>
            <a:br>
              <a:rPr lang="en-GB" sz="1400" dirty="0">
                <a:effectLst/>
                <a:latin typeface="Arial" panose="020B0604020202020204" pitchFamily="34" charset="0"/>
                <a:ea typeface="MS Mincho" panose="02020609040205080304" pitchFamily="49" charset="-128"/>
              </a:rPr>
            </a:br>
            <a:r>
              <a:rPr lang="en-GB" sz="1400" dirty="0">
                <a:effectLst/>
                <a:latin typeface="Arial" panose="020B0604020202020204" pitchFamily="34" charset="0"/>
                <a:ea typeface="MS Mincho" panose="02020609040205080304" pitchFamily="49" charset="-128"/>
              </a:rPr>
              <a:t>SA WG4 Chair Status Report to TSG SA#102. </a:t>
            </a:r>
            <a:r>
              <a:rPr lang="en-GB" sz="1400" u="sng" dirty="0">
                <a:solidFill>
                  <a:srgbClr val="0563C1"/>
                </a:solidFill>
                <a:effectLst/>
                <a:latin typeface="Arial" panose="020B0604020202020204" pitchFamily="34" charset="0"/>
                <a:ea typeface="MS Mincho" panose="02020609040205080304" pitchFamily="49" charset="-128"/>
                <a:hlinkClick r:id="rId2"/>
              </a:rPr>
              <a:t>https://www.3gpp.org/ftp/tsg_sa/TSG_SA/TSGS_102_Edinburgh_2023-12/Docs/SP-231231.zip</a:t>
            </a:r>
            <a:r>
              <a:rPr lang="en-GB" sz="1400" dirty="0">
                <a:effectLst/>
                <a:latin typeface="Arial" panose="020B0604020202020204" pitchFamily="34" charset="0"/>
                <a:ea typeface="MS Mincho" panose="02020609040205080304" pitchFamily="49" charset="-128"/>
              </a:rPr>
              <a:t>.</a:t>
            </a:r>
            <a:endParaRPr lang="en-US" sz="1400" dirty="0">
              <a:effectLst/>
              <a:latin typeface="Arial" panose="020B0604020202020204" pitchFamily="34" charset="0"/>
              <a:ea typeface="MS Mincho" panose="02020609040205080304" pitchFamily="49" charset="-128"/>
            </a:endParaRPr>
          </a:p>
          <a:p>
            <a:pPr marL="457200" lvl="1">
              <a:spcBef>
                <a:spcPts val="0"/>
              </a:spcBef>
              <a:spcAft>
                <a:spcPts val="900"/>
              </a:spcAft>
            </a:pPr>
            <a:r>
              <a:rPr lang="en-GB" sz="1400" b="1" dirty="0">
                <a:effectLst/>
                <a:latin typeface="Arial" panose="020B0604020202020204" pitchFamily="34" charset="0"/>
                <a:ea typeface="Arial" panose="020B0604020202020204" pitchFamily="34" charset="0"/>
              </a:rPr>
              <a:t>Secretary: </a:t>
            </a:r>
            <a:r>
              <a:rPr lang="en-GB" sz="1400" b="1" dirty="0">
                <a:solidFill>
                  <a:srgbClr val="0000FF"/>
                </a:solidFill>
                <a:effectLst/>
                <a:latin typeface="Arial" panose="020B0604020202020204" pitchFamily="34" charset="0"/>
                <a:ea typeface="Arial" panose="020B0604020202020204" pitchFamily="34" charset="0"/>
              </a:rPr>
              <a:t>NEW!</a:t>
            </a:r>
            <a:r>
              <a:rPr lang="en-GB" sz="1400" b="1" dirty="0">
                <a:effectLst/>
                <a:latin typeface="Arial" panose="020B0604020202020204" pitchFamily="34" charset="0"/>
                <a:ea typeface="Arial" panose="020B0604020202020204" pitchFamily="34" charset="0"/>
              </a:rPr>
              <a:t> Antoine Burckard (MCC)</a:t>
            </a:r>
            <a:endParaRPr lang="en-US" sz="1400" dirty="0">
              <a:effectLst/>
              <a:latin typeface="Arial" panose="020B0604020202020204" pitchFamily="34" charset="0"/>
              <a:ea typeface="Arial" panose="020B0604020202020204" pitchFamily="34" charset="0"/>
            </a:endParaRPr>
          </a:p>
          <a:p>
            <a:pPr marL="457200" lvl="1">
              <a:spcBef>
                <a:spcPts val="0"/>
              </a:spcBef>
              <a:spcAft>
                <a:spcPts val="900"/>
              </a:spcAft>
            </a:pPr>
            <a:r>
              <a:rPr lang="en-GB" sz="1400" dirty="0">
                <a:solidFill>
                  <a:srgbClr val="0000FF"/>
                </a:solidFill>
                <a:effectLst/>
                <a:latin typeface="Arial" panose="020B0604020202020204" pitchFamily="34" charset="0"/>
                <a:ea typeface="Arial" panose="020B0604020202020204" pitchFamily="34" charset="0"/>
              </a:rPr>
              <a:t>Big thanks to Andrijana Brekalo (MCC Support) for her excellent continuous support since November 2022. Andrijana will remain technical officer back up for SA WG4 and will continue to support the IVAS project.</a:t>
            </a:r>
            <a:endParaRPr lang="en-US" sz="1400" dirty="0">
              <a:effectLst/>
              <a:latin typeface="Arial" panose="020B0604020202020204" pitchFamily="34" charset="0"/>
              <a:ea typeface="Arial" panose="020B0604020202020204" pitchFamily="34" charset="0"/>
            </a:endParaRPr>
          </a:p>
          <a:p>
            <a:pPr marL="457200" lvl="1">
              <a:spcBef>
                <a:spcPts val="0"/>
              </a:spcBef>
              <a:spcAft>
                <a:spcPts val="900"/>
              </a:spcAft>
            </a:pPr>
            <a:r>
              <a:rPr lang="en-GB" sz="1400" b="1" dirty="0">
                <a:solidFill>
                  <a:srgbClr val="0000FF"/>
                </a:solidFill>
                <a:effectLst/>
                <a:latin typeface="Arial" panose="020B0604020202020204" pitchFamily="34" charset="0"/>
                <a:ea typeface="Arial" panose="020B0604020202020204" pitchFamily="34" charset="0"/>
              </a:rPr>
              <a:t>New!</a:t>
            </a:r>
            <a:r>
              <a:rPr lang="en-GB" sz="1400" dirty="0">
                <a:solidFill>
                  <a:srgbClr val="0000FF"/>
                </a:solidFill>
                <a:effectLst/>
                <a:latin typeface="Arial" panose="020B0604020202020204" pitchFamily="34" charset="0"/>
                <a:ea typeface="Arial" panose="020B0604020202020204" pitchFamily="34" charset="0"/>
              </a:rPr>
              <a:t> Saba Ahsan (Nokia corporation, ETSI) has been appointed at SA4#126 and will take over RTC SWG from end of SA4#127.</a:t>
            </a:r>
            <a:endParaRPr lang="en-US" sz="1400" dirty="0">
              <a:effectLst/>
              <a:latin typeface="Arial" panose="020B0604020202020204" pitchFamily="34" charset="0"/>
              <a:ea typeface="Arial" panose="020B0604020202020204" pitchFamily="34" charset="0"/>
            </a:endParaRPr>
          </a:p>
          <a:p>
            <a:pPr marL="457200" lvl="1">
              <a:spcBef>
                <a:spcPts val="0"/>
              </a:spcBef>
              <a:spcAft>
                <a:spcPts val="900"/>
              </a:spcAft>
            </a:pPr>
            <a:r>
              <a:rPr lang="en-GB" sz="1400" b="1" dirty="0">
                <a:effectLst/>
                <a:latin typeface="Arial" panose="020B0604020202020204" pitchFamily="34" charset="0"/>
                <a:ea typeface="Arial" panose="020B0604020202020204" pitchFamily="34" charset="0"/>
              </a:rPr>
              <a:t>Questions and comments:</a:t>
            </a:r>
            <a:endParaRPr lang="en-US" sz="1400" dirty="0">
              <a:effectLst/>
              <a:latin typeface="Arial" panose="020B0604020202020204" pitchFamily="34" charset="0"/>
              <a:ea typeface="Arial" panose="020B0604020202020204" pitchFamily="34" charset="0"/>
            </a:endParaRPr>
          </a:p>
          <a:p>
            <a:pPr marL="457200" lvl="1">
              <a:spcBef>
                <a:spcPts val="0"/>
              </a:spcBef>
              <a:spcAft>
                <a:spcPts val="900"/>
              </a:spcAft>
            </a:pPr>
            <a:r>
              <a:rPr lang="en-GB" sz="1400" dirty="0">
                <a:effectLst/>
                <a:latin typeface="Arial" panose="020B0604020202020204" pitchFamily="34" charset="0"/>
                <a:ea typeface="Arial" panose="020B0604020202020204" pitchFamily="34" charset="0"/>
              </a:rPr>
              <a:t>There were no questions or comments. The SA WG4 delegates were thanked for their good work and the SA WG4 Chair was thanked for this report, which was </a:t>
            </a:r>
            <a:r>
              <a:rPr lang="en-GB" sz="1400" dirty="0">
                <a:solidFill>
                  <a:srgbClr val="0000FF"/>
                </a:solidFill>
                <a:effectLst/>
                <a:latin typeface="Arial" panose="020B0604020202020204" pitchFamily="34" charset="0"/>
                <a:ea typeface="Arial" panose="020B0604020202020204" pitchFamily="34" charset="0"/>
              </a:rPr>
              <a:t>noted</a:t>
            </a:r>
            <a:r>
              <a:rPr lang="en-GB" sz="1400"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pPr marL="457200" lvl="1">
              <a:spcBef>
                <a:spcPts val="0"/>
              </a:spcBef>
              <a:spcAft>
                <a:spcPts val="900"/>
              </a:spcAft>
            </a:pPr>
            <a:r>
              <a:rPr lang="en-GB" sz="1400" b="1" dirty="0">
                <a:effectLst/>
                <a:latin typeface="Arial" panose="020B0604020202020204" pitchFamily="34" charset="0"/>
                <a:ea typeface="Arial" panose="020B0604020202020204" pitchFamily="34" charset="0"/>
              </a:rPr>
              <a:t>Status:</a:t>
            </a:r>
            <a:r>
              <a:rPr lang="en-GB" sz="1400" dirty="0">
                <a:effectLst/>
                <a:latin typeface="Arial" panose="020B0604020202020204" pitchFamily="34" charset="0"/>
                <a:ea typeface="Arial" panose="020B0604020202020204" pitchFamily="34" charset="0"/>
              </a:rPr>
              <a:t> </a:t>
            </a:r>
            <a:r>
              <a:rPr lang="en-GB" sz="1400" dirty="0">
                <a:solidFill>
                  <a:srgbClr val="0000FF"/>
                </a:solidFill>
                <a:effectLst/>
                <a:latin typeface="Arial" panose="020B0604020202020204" pitchFamily="34" charset="0"/>
                <a:ea typeface="Arial" panose="020B0604020202020204" pitchFamily="34" charset="0"/>
              </a:rPr>
              <a:t>Noted</a:t>
            </a:r>
            <a:r>
              <a:rPr lang="en-GB" sz="1400"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endParaRPr lang="en-US" sz="2400" dirty="0"/>
          </a:p>
          <a:p>
            <a:pPr lvl="1"/>
            <a:endParaRPr lang="en-US" sz="1400" dirty="0"/>
          </a:p>
          <a:p>
            <a:pPr lvl="1"/>
            <a:endParaRPr lang="en-US" sz="1600" dirty="0"/>
          </a:p>
          <a:p>
            <a:pPr lvl="1">
              <a:spcAft>
                <a:spcPts val="600"/>
              </a:spcAft>
              <a:tabLst>
                <a:tab pos="540385" algn="l"/>
                <a:tab pos="900430" algn="l"/>
              </a:tabLst>
            </a:pPr>
            <a:endParaRPr lang="fr-FR" sz="16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26020294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dirty="0"/>
              <a:t>Outcome of SA4 submissions - 2</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r>
              <a:rPr lang="en-US" sz="2400" dirty="0"/>
              <a:t> The discussion document on IVAS codec demo endorsed by SA4 was noted:</a:t>
            </a:r>
          </a:p>
          <a:p>
            <a:pPr marL="457200" lvl="1">
              <a:spcBef>
                <a:spcPts val="0"/>
              </a:spcBef>
              <a:spcAft>
                <a:spcPts val="600"/>
              </a:spcAft>
              <a:tabLst>
                <a:tab pos="360045" algn="l"/>
                <a:tab pos="540385" algn="l"/>
                <a:tab pos="720090" algn="l"/>
                <a:tab pos="900430" algn="l"/>
                <a:tab pos="1080135" algn="l"/>
              </a:tabLst>
            </a:pPr>
            <a:r>
              <a:rPr lang="en-GB" sz="1400" dirty="0">
                <a:solidFill>
                  <a:srgbClr val="0000FF"/>
                </a:solidFill>
                <a:effectLst/>
                <a:latin typeface="Arial" panose="020B0604020202020204" pitchFamily="34" charset="0"/>
                <a:ea typeface="MS Mincho" panose="02020609040205080304" pitchFamily="49" charset="-128"/>
              </a:rPr>
              <a:t>SP-231232</a:t>
            </a:r>
            <a:r>
              <a:rPr lang="en-GB" sz="1400" dirty="0">
                <a:effectLst/>
                <a:latin typeface="Arial" panose="020B0604020202020204" pitchFamily="34" charset="0"/>
                <a:ea typeface="MS Mincho" panose="02020609040205080304" pitchFamily="49" charset="-128"/>
              </a:rPr>
              <a:t> (DISCUSSION) New 3GPP codec for Immersive Voice and Audio Services (IVAS) </a:t>
            </a:r>
            <a:r>
              <a:rPr lang="en-GB" sz="1400" b="1" dirty="0">
                <a:effectLst/>
                <a:latin typeface="Arial" panose="020B0604020202020204" pitchFamily="34" charset="0"/>
                <a:ea typeface="MS Mincho" panose="02020609040205080304" pitchFamily="49" charset="-128"/>
              </a:rPr>
              <a:t>Document for:</a:t>
            </a:r>
            <a:r>
              <a:rPr lang="en-GB" sz="1400" dirty="0">
                <a:effectLst/>
                <a:latin typeface="Arial" panose="020B0604020202020204" pitchFamily="34" charset="0"/>
                <a:ea typeface="MS Mincho" panose="02020609040205080304" pitchFamily="49" charset="-128"/>
              </a:rPr>
              <a:t> Presentation</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Abstract:</a:t>
            </a:r>
            <a:r>
              <a:rPr lang="en-GB" sz="1400" dirty="0">
                <a:effectLst/>
                <a:latin typeface="Arial" panose="020B0604020202020204" pitchFamily="34" charset="0"/>
                <a:ea typeface="MS Mincho" panose="02020609040205080304" pitchFamily="49" charset="-128"/>
              </a:rPr>
              <a:t> </a:t>
            </a:r>
            <a:br>
              <a:rPr lang="en-GB" sz="1400" dirty="0">
                <a:effectLst/>
                <a:latin typeface="Arial" panose="020B0604020202020204" pitchFamily="34" charset="0"/>
                <a:ea typeface="MS Mincho" panose="02020609040205080304" pitchFamily="49" charset="-128"/>
              </a:rPr>
            </a:br>
            <a:r>
              <a:rPr lang="en-GB" sz="1400" dirty="0">
                <a:effectLst/>
                <a:latin typeface="Arial" panose="020B0604020202020204" pitchFamily="34" charset="0"/>
                <a:ea typeface="MS Mincho" panose="02020609040205080304" pitchFamily="49" charset="-128"/>
              </a:rPr>
              <a:t>New 3GPP codec for Immersive Voice and Audio Services (IVAS). </a:t>
            </a:r>
            <a:r>
              <a:rPr lang="en-GB" sz="1400" u="sng" dirty="0">
                <a:solidFill>
                  <a:srgbClr val="0563C1"/>
                </a:solidFill>
                <a:effectLst/>
                <a:latin typeface="Arial" panose="020B0604020202020204" pitchFamily="34" charset="0"/>
                <a:ea typeface="MS Mincho" panose="02020609040205080304" pitchFamily="49" charset="-128"/>
                <a:hlinkClick r:id="rId2"/>
              </a:rPr>
              <a:t>https://www.3gpp.org/ftp/tsg_sa/TSG_SA/TSGS_102_Edinburgh_2023-12/Docs/SP-231232.zip</a:t>
            </a:r>
            <a:r>
              <a:rPr lang="en-GB" sz="1400" dirty="0">
                <a:effectLst/>
                <a:latin typeface="Arial" panose="020B0604020202020204" pitchFamily="34" charset="0"/>
                <a:ea typeface="MS Mincho" panose="02020609040205080304" pitchFamily="49" charset="-128"/>
              </a:rPr>
              <a:t>.</a:t>
            </a:r>
            <a:endParaRPr lang="en-US" sz="1400" dirty="0">
              <a:effectLst/>
              <a:latin typeface="Arial" panose="020B0604020202020204" pitchFamily="34" charset="0"/>
              <a:ea typeface="MS Mincho" panose="02020609040205080304" pitchFamily="49" charset="-128"/>
            </a:endParaRPr>
          </a:p>
          <a:p>
            <a:pPr marL="457200" lvl="1">
              <a:spcBef>
                <a:spcPts val="0"/>
              </a:spcBef>
              <a:spcAft>
                <a:spcPts val="0"/>
              </a:spcAft>
            </a:pPr>
            <a:r>
              <a:rPr lang="en-GB" sz="1400" b="1" dirty="0">
                <a:effectLst/>
                <a:latin typeface="Arial" panose="020B0604020202020204" pitchFamily="34" charset="0"/>
                <a:ea typeface="Arial" panose="020B0604020202020204" pitchFamily="34" charset="0"/>
              </a:rPr>
              <a:t>Demos:</a:t>
            </a:r>
            <a:endParaRPr lang="en-US" sz="1400" dirty="0">
              <a:effectLst/>
              <a:latin typeface="Arial" panose="020B0604020202020204" pitchFamily="34" charset="0"/>
              <a:ea typeface="Arial" panose="020B0604020202020204" pitchFamily="34" charset="0"/>
            </a:endParaRPr>
          </a:p>
          <a:p>
            <a:pPr marL="817880" lvl="1" indent="-180340">
              <a:spcBef>
                <a:spcPts val="0"/>
              </a:spcBef>
              <a:spcAft>
                <a:spcPts val="0"/>
              </a:spcAft>
            </a:pPr>
            <a:r>
              <a:rPr lang="en-GB" sz="1400" dirty="0">
                <a:effectLst/>
                <a:latin typeface="Arial" panose="020B0604020202020204" pitchFamily="34" charset="0"/>
                <a:ea typeface="Arial" panose="020B0604020202020204" pitchFamily="34" charset="0"/>
              </a:rPr>
              <a:t>-	Live-Demo with immersive IVAS coded audio and real-time head-tracking available at &lt;space (</a:t>
            </a:r>
            <a:r>
              <a:rPr lang="en-GB" sz="1400" dirty="0" err="1">
                <a:effectLst/>
                <a:latin typeface="Arial" panose="020B0604020202020204" pitchFamily="34" charset="0"/>
                <a:ea typeface="Arial" panose="020B0604020202020204" pitchFamily="34" charset="0"/>
              </a:rPr>
              <a:t>tbd</a:t>
            </a:r>
            <a:r>
              <a:rPr lang="en-GB" sz="1400" dirty="0">
                <a:effectLst/>
                <a:latin typeface="Arial" panose="020B0604020202020204" pitchFamily="34" charset="0"/>
                <a:ea typeface="Arial" panose="020B0604020202020204" pitchFamily="34" charset="0"/>
              </a:rPr>
              <a:t>)&gt;</a:t>
            </a:r>
            <a:endParaRPr lang="en-US" sz="1400" dirty="0">
              <a:effectLst/>
              <a:latin typeface="Arial" panose="020B0604020202020204" pitchFamily="34" charset="0"/>
              <a:ea typeface="Arial" panose="020B0604020202020204" pitchFamily="34" charset="0"/>
            </a:endParaRPr>
          </a:p>
          <a:p>
            <a:pPr marL="997585" lvl="1" indent="-180340">
              <a:spcBef>
                <a:spcPts val="0"/>
              </a:spcBef>
              <a:spcAft>
                <a:spcPts val="0"/>
              </a:spcAft>
            </a:pPr>
            <a:r>
              <a:rPr lang="en-GB" sz="1400" dirty="0">
                <a:effectLst/>
                <a:latin typeface="Arial" panose="020B0604020202020204" pitchFamily="34" charset="0"/>
                <a:ea typeface="Arial" panose="020B0604020202020204" pitchFamily="34" charset="0"/>
              </a:rPr>
              <a:t>-	on Monday at &lt;xx-</a:t>
            </a:r>
            <a:r>
              <a:rPr lang="en-GB" sz="1400" dirty="0" err="1">
                <a:effectLst/>
                <a:latin typeface="Arial" panose="020B0604020202020204" pitchFamily="34" charset="0"/>
                <a:ea typeface="Arial" panose="020B0604020202020204" pitchFamily="34" charset="0"/>
              </a:rPr>
              <a:t>yy</a:t>
            </a:r>
            <a:r>
              <a:rPr lang="en-GB" sz="1400" dirty="0">
                <a:effectLst/>
                <a:latin typeface="Arial" panose="020B0604020202020204" pitchFamily="34" charset="0"/>
                <a:ea typeface="Arial" panose="020B0604020202020204" pitchFamily="34" charset="0"/>
              </a:rPr>
              <a:t>&gt; hours</a:t>
            </a:r>
            <a:endParaRPr lang="en-US" sz="1400" dirty="0">
              <a:effectLst/>
              <a:latin typeface="Arial" panose="020B0604020202020204" pitchFamily="34" charset="0"/>
              <a:ea typeface="Arial" panose="020B0604020202020204" pitchFamily="34" charset="0"/>
            </a:endParaRPr>
          </a:p>
          <a:p>
            <a:pPr marL="997585" lvl="1" indent="-180340">
              <a:spcBef>
                <a:spcPts val="0"/>
              </a:spcBef>
              <a:spcAft>
                <a:spcPts val="0"/>
              </a:spcAft>
            </a:pPr>
            <a:r>
              <a:rPr lang="en-GB" sz="1400" dirty="0">
                <a:effectLst/>
                <a:latin typeface="Arial" panose="020B0604020202020204" pitchFamily="34" charset="0"/>
                <a:ea typeface="Arial" panose="020B0604020202020204" pitchFamily="34" charset="0"/>
              </a:rPr>
              <a:t>-	on Tuesday at &lt;xx-</a:t>
            </a:r>
            <a:r>
              <a:rPr lang="en-GB" sz="1400" dirty="0" err="1">
                <a:effectLst/>
                <a:latin typeface="Arial" panose="020B0604020202020204" pitchFamily="34" charset="0"/>
                <a:ea typeface="Arial" panose="020B0604020202020204" pitchFamily="34" charset="0"/>
              </a:rPr>
              <a:t>yy</a:t>
            </a:r>
            <a:r>
              <a:rPr lang="en-GB" sz="1400" dirty="0">
                <a:effectLst/>
                <a:latin typeface="Arial" panose="020B0604020202020204" pitchFamily="34" charset="0"/>
                <a:ea typeface="Arial" panose="020B0604020202020204" pitchFamily="34" charset="0"/>
              </a:rPr>
              <a:t>&gt; hours</a:t>
            </a:r>
            <a:endParaRPr lang="en-US" sz="1400" dirty="0">
              <a:effectLst/>
              <a:latin typeface="Arial" panose="020B0604020202020204" pitchFamily="34" charset="0"/>
              <a:ea typeface="Arial" panose="020B0604020202020204" pitchFamily="34" charset="0"/>
            </a:endParaRPr>
          </a:p>
          <a:p>
            <a:pPr marL="997585" lvl="1" indent="-180340">
              <a:spcBef>
                <a:spcPts val="0"/>
              </a:spcBef>
              <a:spcAft>
                <a:spcPts val="0"/>
              </a:spcAft>
            </a:pPr>
            <a:r>
              <a:rPr lang="en-GB" sz="1400" dirty="0">
                <a:effectLst/>
                <a:latin typeface="Arial" panose="020B0604020202020204" pitchFamily="34" charset="0"/>
                <a:ea typeface="Arial" panose="020B0604020202020204" pitchFamily="34" charset="0"/>
              </a:rPr>
              <a:t>-	on Wednesday at &lt;xx-</a:t>
            </a:r>
            <a:r>
              <a:rPr lang="en-GB" sz="1400" dirty="0" err="1">
                <a:effectLst/>
                <a:latin typeface="Arial" panose="020B0604020202020204" pitchFamily="34" charset="0"/>
                <a:ea typeface="Arial" panose="020B0604020202020204" pitchFamily="34" charset="0"/>
              </a:rPr>
              <a:t>yy</a:t>
            </a:r>
            <a:r>
              <a:rPr lang="en-GB" sz="1400" dirty="0">
                <a:effectLst/>
                <a:latin typeface="Arial" panose="020B0604020202020204" pitchFamily="34" charset="0"/>
                <a:ea typeface="Arial" panose="020B0604020202020204" pitchFamily="34" charset="0"/>
              </a:rPr>
              <a:t>&gt; hours</a:t>
            </a:r>
            <a:endParaRPr lang="en-US" sz="1400" dirty="0">
              <a:effectLst/>
              <a:latin typeface="Arial" panose="020B0604020202020204" pitchFamily="34" charset="0"/>
              <a:ea typeface="Arial" panose="020B0604020202020204" pitchFamily="34" charset="0"/>
            </a:endParaRPr>
          </a:p>
          <a:p>
            <a:pPr marL="997585" lvl="1" indent="-180340">
              <a:spcBef>
                <a:spcPts val="0"/>
              </a:spcBef>
              <a:spcAft>
                <a:spcPts val="0"/>
              </a:spcAft>
            </a:pPr>
            <a:r>
              <a:rPr lang="en-GB" sz="1400" dirty="0">
                <a:effectLst/>
                <a:latin typeface="Arial" panose="020B0604020202020204" pitchFamily="34" charset="0"/>
                <a:ea typeface="Arial" panose="020B0604020202020204" pitchFamily="34" charset="0"/>
              </a:rPr>
              <a:t>-	and upon email request :</a:t>
            </a:r>
            <a:endParaRPr lang="en-US" sz="1400" dirty="0">
              <a:effectLst/>
              <a:latin typeface="Arial" panose="020B0604020202020204" pitchFamily="34" charset="0"/>
              <a:ea typeface="Arial" panose="020B0604020202020204" pitchFamily="34" charset="0"/>
            </a:endParaRPr>
          </a:p>
          <a:p>
            <a:pPr marL="1177925" lvl="1" indent="-180340">
              <a:spcBef>
                <a:spcPts val="0"/>
              </a:spcBef>
              <a:spcAft>
                <a:spcPts val="0"/>
              </a:spcAft>
            </a:pPr>
            <a:r>
              <a:rPr lang="en-GB" sz="1400" dirty="0">
                <a:effectLst/>
                <a:latin typeface="Arial" panose="020B0604020202020204" pitchFamily="34" charset="0"/>
                <a:ea typeface="Arial" panose="020B0604020202020204" pitchFamily="34" charset="0"/>
              </a:rPr>
              <a:t>-	stefan.bruhn@dolby.com,</a:t>
            </a:r>
            <a:endParaRPr lang="en-US" sz="1400" dirty="0">
              <a:effectLst/>
              <a:latin typeface="Arial" panose="020B0604020202020204" pitchFamily="34" charset="0"/>
              <a:ea typeface="Arial" panose="020B0604020202020204" pitchFamily="34" charset="0"/>
            </a:endParaRPr>
          </a:p>
          <a:p>
            <a:pPr marL="1177925" lvl="1" indent="-180340">
              <a:spcBef>
                <a:spcPts val="0"/>
              </a:spcBef>
              <a:spcAft>
                <a:spcPts val="0"/>
              </a:spcAft>
            </a:pPr>
            <a:r>
              <a:rPr lang="en-GB" sz="1400" dirty="0">
                <a:effectLst/>
                <a:latin typeface="Arial" panose="020B0604020202020204" pitchFamily="34" charset="0"/>
                <a:ea typeface="Arial" panose="020B0604020202020204" pitchFamily="34" charset="0"/>
              </a:rPr>
              <a:t>-	lasse.j.laaksonen@nokia.com,</a:t>
            </a:r>
            <a:endParaRPr lang="en-US" sz="1400" dirty="0">
              <a:effectLst/>
              <a:latin typeface="Arial" panose="020B0604020202020204" pitchFamily="34" charset="0"/>
              <a:ea typeface="Arial" panose="020B0604020202020204" pitchFamily="34" charset="0"/>
            </a:endParaRPr>
          </a:p>
          <a:p>
            <a:pPr marL="1177925" lvl="1" indent="-180340">
              <a:spcBef>
                <a:spcPts val="0"/>
              </a:spcBef>
              <a:spcAft>
                <a:spcPts val="0"/>
              </a:spcAft>
            </a:pPr>
            <a:r>
              <a:rPr lang="en-GB" sz="1400" dirty="0">
                <a:effectLst/>
                <a:latin typeface="Arial" panose="020B0604020202020204" pitchFamily="34" charset="0"/>
                <a:ea typeface="Arial" panose="020B0604020202020204" pitchFamily="34" charset="0"/>
              </a:rPr>
              <a:t>-	</a:t>
            </a:r>
            <a:r>
              <a:rPr lang="en-GB" sz="1400" dirty="0">
                <a:effectLst/>
                <a:latin typeface="Arial" panose="020B0604020202020204" pitchFamily="34" charset="0"/>
                <a:ea typeface="Arial" panose="020B0604020202020204" pitchFamily="34" charset="0"/>
                <a:hlinkClick r:id="rId3"/>
              </a:rPr>
              <a:t>stefan.doehla@iis.fraunhofer.de</a:t>
            </a:r>
            <a:endParaRPr lang="en-GB" sz="1400" dirty="0">
              <a:effectLst/>
              <a:latin typeface="Arial" panose="020B0604020202020204" pitchFamily="34" charset="0"/>
              <a:ea typeface="Arial" panose="020B0604020202020204" pitchFamily="34" charset="0"/>
            </a:endParaRPr>
          </a:p>
          <a:p>
            <a:endParaRPr lang="en-US" sz="2400" dirty="0"/>
          </a:p>
          <a:p>
            <a:endParaRPr lang="en-US" sz="2400" dirty="0"/>
          </a:p>
          <a:p>
            <a:pPr marL="0" indent="0">
              <a:buNone/>
            </a:pPr>
            <a:endParaRPr lang="en-US" sz="2400" dirty="0"/>
          </a:p>
          <a:p>
            <a:pPr marL="457200" lvl="1">
              <a:spcBef>
                <a:spcPts val="0"/>
              </a:spcBef>
              <a:spcAft>
                <a:spcPts val="600"/>
              </a:spcAft>
              <a:tabLst>
                <a:tab pos="360045" algn="l"/>
                <a:tab pos="540385" algn="l"/>
                <a:tab pos="720090" algn="l"/>
                <a:tab pos="900430" algn="l"/>
                <a:tab pos="1080135" algn="l"/>
              </a:tabLst>
            </a:pPr>
            <a:br>
              <a:rPr lang="en-GB" sz="1400" dirty="0">
                <a:effectLst/>
                <a:latin typeface="Arial" panose="020B0604020202020204" pitchFamily="34" charset="0"/>
                <a:ea typeface="Times New Roman" panose="02020603050405020304" pitchFamily="18" charset="0"/>
                <a:cs typeface="Times New Roman" panose="02020603050405020304" pitchFamily="18" charset="0"/>
              </a:rPr>
            </a:br>
            <a:br>
              <a:rPr lang="en-GB" sz="1400" dirty="0">
                <a:effectLst/>
                <a:latin typeface="Arial" panose="020B0604020202020204" pitchFamily="34" charset="0"/>
                <a:ea typeface="Times New Roman" panose="02020603050405020304" pitchFamily="18" charset="0"/>
                <a:cs typeface="Times New Roman" panose="02020603050405020304" pitchFamily="18" charset="0"/>
              </a:rPr>
            </a:br>
            <a:endParaRPr lang="en-US" sz="1600" dirty="0"/>
          </a:p>
          <a:p>
            <a:endParaRPr lang="en-US" sz="2400" dirty="0"/>
          </a:p>
          <a:p>
            <a:pPr lvl="1"/>
            <a:endParaRPr lang="en-US" sz="1400" dirty="0"/>
          </a:p>
          <a:p>
            <a:pPr lvl="1"/>
            <a:endParaRPr lang="en-US" sz="1600" dirty="0"/>
          </a:p>
          <a:p>
            <a:pPr lvl="1">
              <a:spcAft>
                <a:spcPts val="600"/>
              </a:spcAft>
              <a:tabLst>
                <a:tab pos="540385" algn="l"/>
                <a:tab pos="900430" algn="l"/>
              </a:tabLst>
            </a:pPr>
            <a:endParaRPr lang="fr-FR" sz="1600" dirty="0">
              <a:effectLst/>
              <a:ea typeface="MS Mincho" panose="02020609040205080304" pitchFamily="49" charset="-128"/>
              <a:cs typeface="Times New Roman" panose="02020603050405020304" pitchFamily="18" charset="0"/>
            </a:endParaRPr>
          </a:p>
        </p:txBody>
      </p:sp>
      <p:pic>
        <p:nvPicPr>
          <p:cNvPr id="4" name="Picture 3" descr="A group of men standing in front of a white board&#10;&#10;Description automatically generated">
            <a:extLst>
              <a:ext uri="{FF2B5EF4-FFF2-40B4-BE49-F238E27FC236}">
                <a16:creationId xmlns:a16="http://schemas.microsoft.com/office/drawing/2014/main" id="{4DBFE73E-C263-CA08-D738-998FC4A3EB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19167" y="3429000"/>
            <a:ext cx="3867268" cy="2911825"/>
          </a:xfrm>
          <a:prstGeom prst="rect">
            <a:avLst/>
          </a:prstGeom>
        </p:spPr>
      </p:pic>
    </p:spTree>
    <p:extLst>
      <p:ext uri="{BB962C8B-B14F-4D97-AF65-F5344CB8AC3E}">
        <p14:creationId xmlns:p14="http://schemas.microsoft.com/office/powerpoint/2010/main" val="213344435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dirty="0"/>
              <a:t>Outcome of SA4 submissions - 2</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a:xfrm>
            <a:off x="838200" y="1825625"/>
            <a:ext cx="9194442" cy="4351338"/>
          </a:xfrm>
        </p:spPr>
        <p:txBody>
          <a:bodyPr/>
          <a:lstStyle/>
          <a:p>
            <a:pPr marL="0" marR="0" indent="0" hangingPunct="0">
              <a:spcBef>
                <a:spcPts val="0"/>
              </a:spcBef>
              <a:spcAft>
                <a:spcPts val="0"/>
              </a:spcAft>
              <a:buNone/>
            </a:pPr>
            <a:r>
              <a:rPr lang="en-GB" sz="1400" b="1" dirty="0">
                <a:effectLst/>
                <a:latin typeface="Arial" panose="020B0604020202020204" pitchFamily="34" charset="0"/>
                <a:ea typeface="Arial" panose="020B0604020202020204" pitchFamily="34" charset="0"/>
              </a:rPr>
              <a:t>Offline demo:</a:t>
            </a:r>
            <a:endParaRPr lang="en-US" sz="1400" dirty="0">
              <a:effectLst/>
              <a:latin typeface="Arial" panose="020B0604020202020204" pitchFamily="34" charset="0"/>
              <a:ea typeface="Arial" panose="020B0604020202020204" pitchFamily="34" charset="0"/>
            </a:endParaRPr>
          </a:p>
          <a:p>
            <a:pPr marL="360680" marR="0" indent="-180340" hangingPunct="0">
              <a:spcBef>
                <a:spcPts val="0"/>
              </a:spcBef>
              <a:spcAft>
                <a:spcPts val="0"/>
              </a:spcAft>
            </a:pPr>
            <a:r>
              <a:rPr lang="en-GB" sz="1400" dirty="0">
                <a:effectLst/>
                <a:latin typeface="Arial" panose="020B0604020202020204" pitchFamily="34" charset="0"/>
                <a:ea typeface="Arial" panose="020B0604020202020204" pitchFamily="34" charset="0"/>
              </a:rPr>
              <a:t>This IVAS demo illustrates the additional immersive sound dimension offered by IVAS over currently used 3GPP AMR-WB and EVS codec based mono voice services at typical operation points.</a:t>
            </a:r>
            <a:endParaRPr lang="en-US" sz="1400" dirty="0">
              <a:effectLst/>
              <a:latin typeface="Arial" panose="020B0604020202020204" pitchFamily="34" charset="0"/>
              <a:ea typeface="Arial" panose="020B0604020202020204" pitchFamily="34" charset="0"/>
            </a:endParaRPr>
          </a:p>
          <a:p>
            <a:pPr marL="360680" marR="0" indent="-180340" hangingPunct="0">
              <a:spcBef>
                <a:spcPts val="0"/>
              </a:spcBef>
              <a:spcAft>
                <a:spcPts val="0"/>
              </a:spcAft>
            </a:pPr>
            <a:r>
              <a:rPr lang="en-GB" sz="1400" dirty="0">
                <a:effectLst/>
                <a:latin typeface="Arial" panose="020B0604020202020204" pitchFamily="34" charset="0"/>
                <a:ea typeface="Arial" panose="020B0604020202020204" pitchFamily="34" charset="0"/>
              </a:rPr>
              <a:t>As a listener you should focus your attention to the spatial sounds arriving from different directions that make the experience much more realistic compared to the mono case where all sounds appear to emerge from inside your head.</a:t>
            </a:r>
            <a:endParaRPr lang="en-US" sz="1400" dirty="0">
              <a:effectLst/>
              <a:latin typeface="Arial" panose="020B0604020202020204" pitchFamily="34" charset="0"/>
              <a:ea typeface="Arial" panose="020B0604020202020204" pitchFamily="34" charset="0"/>
            </a:endParaRPr>
          </a:p>
          <a:p>
            <a:pPr marL="360680" marR="0" indent="-180340" hangingPunct="0">
              <a:spcBef>
                <a:spcPts val="0"/>
              </a:spcBef>
              <a:spcAft>
                <a:spcPts val="0"/>
              </a:spcAft>
            </a:pPr>
            <a:r>
              <a:rPr lang="en-GB" sz="1400" dirty="0">
                <a:effectLst/>
                <a:latin typeface="Arial" panose="020B0604020202020204" pitchFamily="34" charset="0"/>
                <a:ea typeface="Arial" panose="020B0604020202020204" pitchFamily="34" charset="0"/>
              </a:rPr>
              <a:t>In the telephony, conferencing and meeting applications, the </a:t>
            </a:r>
            <a:r>
              <a:rPr lang="en-GB" sz="1400" dirty="0" err="1">
                <a:effectLst/>
                <a:latin typeface="Arial" panose="020B0604020202020204" pitchFamily="34" charset="0"/>
                <a:ea typeface="Arial" panose="020B0604020202020204" pitchFamily="34" charset="0"/>
              </a:rPr>
              <a:t>immersiveness</a:t>
            </a:r>
            <a:r>
              <a:rPr lang="en-GB" sz="1400" dirty="0">
                <a:effectLst/>
                <a:latin typeface="Arial" panose="020B0604020202020204" pitchFamily="34" charset="0"/>
                <a:ea typeface="Arial" panose="020B0604020202020204" pitchFamily="34" charset="0"/>
              </a:rPr>
              <a:t> substantially helps you understand different interfering talker voices as they originate from different directions. In the experience sharing application, the immersion gives you the impression of being locally present at the place of recording. In the content sharing application, you will get a feeling of the room acoustics and spatial sound effects enabled by the immersive dimension</a:t>
            </a:r>
            <a:endParaRPr lang="en-US" sz="1400" dirty="0">
              <a:effectLst/>
              <a:latin typeface="Arial" panose="020B0604020202020204" pitchFamily="34" charset="0"/>
              <a:ea typeface="Arial" panose="020B0604020202020204" pitchFamily="34" charset="0"/>
            </a:endParaRPr>
          </a:p>
          <a:p>
            <a:pPr marL="360680" marR="0" indent="-180340" hangingPunct="0">
              <a:spcBef>
                <a:spcPts val="0"/>
              </a:spcBef>
              <a:spcAft>
                <a:spcPts val="0"/>
              </a:spcAft>
            </a:pPr>
            <a:r>
              <a:rPr lang="en-GB" sz="1400" dirty="0">
                <a:effectLst/>
                <a:latin typeface="Arial" panose="020B0604020202020204" pitchFamily="34" charset="0"/>
                <a:ea typeface="Arial" panose="020B0604020202020204" pitchFamily="34" charset="0"/>
              </a:rPr>
              <a:t>*	Listening should be done using stereo headphones for immersive experience.</a:t>
            </a:r>
            <a:endParaRPr lang="en-US" sz="1400" dirty="0">
              <a:effectLst/>
              <a:latin typeface="Arial" panose="020B0604020202020204" pitchFamily="34" charset="0"/>
              <a:ea typeface="Arial" panose="020B0604020202020204" pitchFamily="34" charset="0"/>
            </a:endParaRPr>
          </a:p>
          <a:p>
            <a:pPr marL="0" marR="0" indent="0" hangingPunct="0">
              <a:spcBef>
                <a:spcPts val="0"/>
              </a:spcBef>
              <a:spcAft>
                <a:spcPts val="900"/>
              </a:spcAft>
              <a:buNone/>
            </a:pPr>
            <a:r>
              <a:rPr lang="en-GB" sz="1400" b="1" dirty="0">
                <a:effectLst/>
                <a:latin typeface="Arial" panose="020B0604020202020204" pitchFamily="34" charset="0"/>
                <a:ea typeface="Arial" panose="020B0604020202020204" pitchFamily="34" charset="0"/>
              </a:rPr>
              <a:t>Plenary Discussion:</a:t>
            </a:r>
            <a:endParaRPr lang="en-US" sz="14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400" dirty="0">
                <a:effectLst/>
                <a:latin typeface="Arial" panose="020B0604020202020204" pitchFamily="34" charset="0"/>
                <a:ea typeface="Arial" panose="020B0604020202020204" pitchFamily="34" charset="0"/>
              </a:rPr>
              <a:t>This was presented by Stefan Bruhn (Dolby Laboratories Inc.). It was announced that the Demos will be held at Level -1 30 minutes before until 30 minutes after each coffee break. The companies of SA WG4 were thanked for the work putting together these demos. This was then </a:t>
            </a:r>
            <a:r>
              <a:rPr lang="en-GB" sz="1400" dirty="0">
                <a:solidFill>
                  <a:srgbClr val="0000FF"/>
                </a:solidFill>
                <a:effectLst/>
                <a:latin typeface="Arial" panose="020B0604020202020204" pitchFamily="34" charset="0"/>
                <a:ea typeface="Arial" panose="020B0604020202020204" pitchFamily="34" charset="0"/>
              </a:rPr>
              <a:t>noted</a:t>
            </a:r>
            <a:r>
              <a:rPr lang="en-GB" sz="1400"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400" b="1" dirty="0">
                <a:effectLst/>
                <a:latin typeface="Arial" panose="020B0604020202020204" pitchFamily="34" charset="0"/>
                <a:ea typeface="Arial" panose="020B0604020202020204" pitchFamily="34" charset="0"/>
              </a:rPr>
              <a:t>Status:</a:t>
            </a:r>
            <a:r>
              <a:rPr lang="en-GB" sz="1400" dirty="0">
                <a:effectLst/>
                <a:latin typeface="Arial" panose="020B0604020202020204" pitchFamily="34" charset="0"/>
                <a:ea typeface="Arial" panose="020B0604020202020204" pitchFamily="34" charset="0"/>
              </a:rPr>
              <a:t> </a:t>
            </a:r>
            <a:r>
              <a:rPr lang="en-GB" sz="1400" dirty="0">
                <a:solidFill>
                  <a:srgbClr val="0000FF"/>
                </a:solidFill>
                <a:effectLst/>
                <a:latin typeface="Arial" panose="020B0604020202020204" pitchFamily="34" charset="0"/>
                <a:ea typeface="Arial" panose="020B0604020202020204" pitchFamily="34" charset="0"/>
              </a:rPr>
              <a:t>Noted</a:t>
            </a:r>
            <a:r>
              <a:rPr lang="en-GB" sz="1400"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pPr marL="0" indent="0">
              <a:buNone/>
            </a:pPr>
            <a:r>
              <a:rPr lang="en-US" sz="1800" dirty="0"/>
              <a:t>Note: many SA, RAN and CT delegates attended the 3 live demos during breaks. Many delegates thanked SA4 for providing this real experience of the WG achievement.</a:t>
            </a:r>
            <a:br>
              <a:rPr lang="en-GB" sz="1100" dirty="0">
                <a:effectLst/>
                <a:latin typeface="Arial" panose="020B0604020202020204" pitchFamily="34" charset="0"/>
                <a:ea typeface="Times New Roman" panose="02020603050405020304" pitchFamily="18" charset="0"/>
                <a:cs typeface="Times New Roman" panose="02020603050405020304" pitchFamily="18" charset="0"/>
              </a:rPr>
            </a:br>
            <a:br>
              <a:rPr lang="en-GB" sz="1100" dirty="0">
                <a:effectLst/>
                <a:latin typeface="Arial" panose="020B0604020202020204" pitchFamily="34" charset="0"/>
                <a:ea typeface="Times New Roman" panose="02020603050405020304" pitchFamily="18" charset="0"/>
                <a:cs typeface="Times New Roman" panose="02020603050405020304" pitchFamily="18" charset="0"/>
              </a:rPr>
            </a:br>
            <a:endParaRPr lang="en-US" sz="1200" dirty="0"/>
          </a:p>
          <a:p>
            <a:endParaRPr lang="en-US" sz="1800" dirty="0"/>
          </a:p>
          <a:p>
            <a:pPr lvl="1"/>
            <a:endParaRPr lang="en-US" sz="1100" dirty="0"/>
          </a:p>
          <a:p>
            <a:pPr lvl="1"/>
            <a:endParaRPr lang="en-US" sz="1200" dirty="0"/>
          </a:p>
          <a:p>
            <a:pPr lvl="1">
              <a:spcAft>
                <a:spcPts val="600"/>
              </a:spcAft>
              <a:tabLst>
                <a:tab pos="540385" algn="l"/>
                <a:tab pos="900430" algn="l"/>
              </a:tabLst>
            </a:pPr>
            <a:endParaRPr lang="fr-FR" sz="1200" dirty="0">
              <a:effectLst/>
              <a:ea typeface="MS Mincho" panose="02020609040205080304" pitchFamily="49" charset="-128"/>
              <a:cs typeface="Times New Roman" panose="02020603050405020304" pitchFamily="18" charset="0"/>
            </a:endParaRPr>
          </a:p>
        </p:txBody>
      </p:sp>
      <p:pic>
        <p:nvPicPr>
          <p:cNvPr id="4" name="Picture 3" descr="A phone with a screen on it&#10;&#10;Description automatically generated">
            <a:extLst>
              <a:ext uri="{FF2B5EF4-FFF2-40B4-BE49-F238E27FC236}">
                <a16:creationId xmlns:a16="http://schemas.microsoft.com/office/drawing/2014/main" id="{122C6BDB-0143-F8A1-E057-8E36B037FF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87042" y="3338512"/>
            <a:ext cx="998072" cy="1325564"/>
          </a:xfrm>
          <a:prstGeom prst="rect">
            <a:avLst/>
          </a:prstGeom>
        </p:spPr>
      </p:pic>
      <p:pic>
        <p:nvPicPr>
          <p:cNvPr id="7" name="Picture 6" descr="A cell phone on a table&#10;&#10;Description automatically generated">
            <a:extLst>
              <a:ext uri="{FF2B5EF4-FFF2-40B4-BE49-F238E27FC236}">
                <a16:creationId xmlns:a16="http://schemas.microsoft.com/office/drawing/2014/main" id="{15B29B52-181A-ADF8-FFD3-00DFC2B078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0121" y="1919120"/>
            <a:ext cx="998071" cy="1325563"/>
          </a:xfrm>
          <a:prstGeom prst="rect">
            <a:avLst/>
          </a:prstGeom>
        </p:spPr>
      </p:pic>
      <p:pic>
        <p:nvPicPr>
          <p:cNvPr id="9" name="Picture 8" descr="A person wearing headphones and using a computer&#10;&#10;Description automatically generated">
            <a:extLst>
              <a:ext uri="{FF2B5EF4-FFF2-40B4-BE49-F238E27FC236}">
                <a16:creationId xmlns:a16="http://schemas.microsoft.com/office/drawing/2014/main" id="{8AF46F84-85D1-340E-10D5-585DA0477D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00120" y="4757905"/>
            <a:ext cx="998071" cy="1325563"/>
          </a:xfrm>
          <a:prstGeom prst="rect">
            <a:avLst/>
          </a:prstGeom>
        </p:spPr>
      </p:pic>
    </p:spTree>
    <p:extLst>
      <p:ext uri="{BB962C8B-B14F-4D97-AF65-F5344CB8AC3E}">
        <p14:creationId xmlns:p14="http://schemas.microsoft.com/office/powerpoint/2010/main" val="335057658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dirty="0"/>
              <a:t>Outcome of SA4 submissions - 3</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r>
              <a:rPr lang="en-US" sz="2400" dirty="0"/>
              <a:t>All SA4 output documents to SA were Approved/Agreed/Noted as planned except for:</a:t>
            </a:r>
          </a:p>
          <a:p>
            <a:pPr marL="457200" lvl="1">
              <a:spcBef>
                <a:spcPts val="0"/>
              </a:spcBef>
              <a:spcAft>
                <a:spcPts val="600"/>
              </a:spcAft>
              <a:tabLst>
                <a:tab pos="360045" algn="l"/>
                <a:tab pos="540385" algn="l"/>
                <a:tab pos="720090" algn="l"/>
                <a:tab pos="900430" algn="l"/>
                <a:tab pos="1080135" algn="l"/>
              </a:tabLst>
            </a:pPr>
            <a:r>
              <a:rPr lang="en-GB" sz="1400" dirty="0">
                <a:solidFill>
                  <a:srgbClr val="0000FF"/>
                </a:solidFill>
                <a:effectLst/>
                <a:latin typeface="Arial" panose="020B0604020202020204" pitchFamily="34" charset="0"/>
                <a:ea typeface="MS Mincho" panose="02020609040205080304" pitchFamily="49" charset="-128"/>
              </a:rPr>
              <a:t>SP-231207</a:t>
            </a:r>
            <a:r>
              <a:rPr lang="en-GB" sz="1400" dirty="0">
                <a:effectLst/>
                <a:latin typeface="Arial" panose="020B0604020202020204" pitchFamily="34" charset="0"/>
                <a:ea typeface="MS Mincho" panose="02020609040205080304" pitchFamily="49" charset="-128"/>
              </a:rPr>
              <a:t> (LS IN) LS from SA WG4: Reply LS on alignment of activities on UE data collection, reporting and event exposure (Source: SA WG4 (S4-231092))</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Document for:</a:t>
            </a:r>
            <a:r>
              <a:rPr lang="en-GB" sz="1400" dirty="0">
                <a:effectLst/>
                <a:latin typeface="Arial" panose="020B0604020202020204" pitchFamily="34" charset="0"/>
                <a:ea typeface="MS Mincho" panose="02020609040205080304" pitchFamily="49" charset="-128"/>
              </a:rPr>
              <a:t> Action</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Abstract:</a:t>
            </a:r>
            <a:r>
              <a:rPr lang="en-GB" sz="1400" dirty="0">
                <a:effectLst/>
                <a:latin typeface="Arial" panose="020B0604020202020204" pitchFamily="34" charset="0"/>
                <a:ea typeface="MS Mincho" panose="02020609040205080304" pitchFamily="49" charset="-128"/>
              </a:rPr>
              <a:t> </a:t>
            </a:r>
            <a:br>
              <a:rPr lang="en-GB" sz="1400" dirty="0">
                <a:effectLst/>
                <a:latin typeface="Arial" panose="020B0604020202020204" pitchFamily="34" charset="0"/>
                <a:ea typeface="MS Mincho" panose="02020609040205080304" pitchFamily="49" charset="-128"/>
              </a:rPr>
            </a:br>
            <a:r>
              <a:rPr lang="en-GB" sz="1400" dirty="0">
                <a:effectLst/>
                <a:latin typeface="Arial" panose="020B0604020202020204" pitchFamily="34" charset="0"/>
                <a:ea typeface="MS Mincho" panose="02020609040205080304" pitchFamily="49" charset="-128"/>
              </a:rPr>
              <a:t>SA WG4 acknowledges TSG SA LS on the topic of alignment of activities on UE data collection, reporting and event exposure and provides the following answers to the questions posed.</a:t>
            </a:r>
            <a:endParaRPr lang="en-US" sz="1400" dirty="0">
              <a:effectLst/>
              <a:latin typeface="Arial" panose="020B0604020202020204" pitchFamily="34" charset="0"/>
              <a:ea typeface="MS Mincho" panose="02020609040205080304" pitchFamily="49" charset="-128"/>
            </a:endParaRPr>
          </a:p>
          <a:p>
            <a:pPr marL="457200" lvl="1">
              <a:spcBef>
                <a:spcPts val="0"/>
              </a:spcBef>
              <a:spcAft>
                <a:spcPts val="900"/>
              </a:spcAft>
            </a:pPr>
            <a:r>
              <a:rPr lang="en-GB" sz="1400" b="1" i="1" dirty="0">
                <a:effectLst/>
                <a:latin typeface="Arial" panose="020B0604020202020204" pitchFamily="34" charset="0"/>
                <a:ea typeface="Arial" panose="020B0604020202020204" pitchFamily="34" charset="0"/>
              </a:rPr>
              <a:t>Comment:</a:t>
            </a:r>
            <a:r>
              <a:rPr lang="en-GB" sz="1400" i="1" dirty="0">
                <a:effectLst/>
                <a:latin typeface="Arial" panose="020B0604020202020204" pitchFamily="34" charset="0"/>
                <a:ea typeface="Arial" panose="020B0604020202020204" pitchFamily="34" charset="0"/>
              </a:rPr>
              <a:t> Revision of postponed SP-230786 from TSG SA#101. Related input contributions were requested for this meeting.</a:t>
            </a:r>
            <a:endParaRPr lang="en-US" sz="1400" dirty="0">
              <a:effectLst/>
              <a:latin typeface="Arial" panose="020B0604020202020204" pitchFamily="34" charset="0"/>
              <a:ea typeface="Arial" panose="020B0604020202020204" pitchFamily="34" charset="0"/>
            </a:endParaRPr>
          </a:p>
          <a:p>
            <a:pPr marL="457200" lvl="1">
              <a:spcBef>
                <a:spcPts val="0"/>
              </a:spcBef>
              <a:spcAft>
                <a:spcPts val="900"/>
              </a:spcAft>
            </a:pPr>
            <a:r>
              <a:rPr lang="en-GB" sz="1400" b="1" dirty="0">
                <a:effectLst/>
                <a:latin typeface="Arial" panose="020B0604020202020204" pitchFamily="34" charset="0"/>
                <a:ea typeface="Arial" panose="020B0604020202020204" pitchFamily="34" charset="0"/>
              </a:rPr>
              <a:t>Plenary Discussion:</a:t>
            </a:r>
            <a:endParaRPr lang="en-US" sz="1400" dirty="0">
              <a:effectLst/>
              <a:latin typeface="Arial" panose="020B0604020202020204" pitchFamily="34" charset="0"/>
              <a:ea typeface="Arial" panose="020B0604020202020204" pitchFamily="34" charset="0"/>
            </a:endParaRPr>
          </a:p>
          <a:p>
            <a:pPr marL="457200" lvl="1">
              <a:spcBef>
                <a:spcPts val="0"/>
              </a:spcBef>
              <a:spcAft>
                <a:spcPts val="900"/>
              </a:spcAft>
            </a:pPr>
            <a:r>
              <a:rPr lang="en-GB" sz="1400" dirty="0">
                <a:effectLst/>
                <a:latin typeface="Arial" panose="020B0604020202020204" pitchFamily="34" charset="0"/>
                <a:ea typeface="Arial" panose="020B0604020202020204" pitchFamily="34" charset="0"/>
              </a:rPr>
              <a:t>The TSG SA Chair commented that this had been postponed many times and no related discussion papers or proposals have been received. Nokia suggested noting this until such a time as there is progress on this topic. There was some support for noting this at this time.</a:t>
            </a:r>
            <a:endParaRPr lang="en-US" sz="1400" dirty="0">
              <a:effectLst/>
              <a:latin typeface="Arial" panose="020B0604020202020204" pitchFamily="34" charset="0"/>
              <a:ea typeface="Arial" panose="020B0604020202020204" pitchFamily="34" charset="0"/>
            </a:endParaRPr>
          </a:p>
          <a:p>
            <a:pPr marL="457200" lvl="1">
              <a:spcBef>
                <a:spcPts val="0"/>
              </a:spcBef>
              <a:spcAft>
                <a:spcPts val="900"/>
              </a:spcAft>
            </a:pPr>
            <a:r>
              <a:rPr lang="en-GB" sz="1400" b="1" dirty="0">
                <a:solidFill>
                  <a:srgbClr val="0000FF"/>
                </a:solidFill>
                <a:effectLst/>
                <a:latin typeface="Arial" panose="020B0604020202020204" pitchFamily="34" charset="0"/>
                <a:ea typeface="Arial" panose="020B0604020202020204" pitchFamily="34" charset="0"/>
              </a:rPr>
              <a:t>TSG SA were not yet in a position to make a decision on the scope of data collection topic and may provide a liaison if there is progress on this and a decision on whether to extend the EVS scope or move this to SA WG4.</a:t>
            </a:r>
            <a:endParaRPr lang="en-US" sz="1400" dirty="0">
              <a:effectLst/>
              <a:latin typeface="Arial" panose="020B0604020202020204" pitchFamily="34" charset="0"/>
              <a:ea typeface="Arial" panose="020B0604020202020204" pitchFamily="34" charset="0"/>
            </a:endParaRPr>
          </a:p>
          <a:p>
            <a:pPr marL="457200" lvl="1">
              <a:spcBef>
                <a:spcPts val="0"/>
              </a:spcBef>
              <a:spcAft>
                <a:spcPts val="900"/>
              </a:spcAft>
            </a:pPr>
            <a:r>
              <a:rPr lang="en-GB" sz="1400" dirty="0">
                <a:effectLst/>
                <a:latin typeface="Arial" panose="020B0604020202020204" pitchFamily="34" charset="0"/>
                <a:ea typeface="Arial" panose="020B0604020202020204" pitchFamily="34" charset="0"/>
              </a:rPr>
              <a:t>This LS was then </a:t>
            </a:r>
            <a:r>
              <a:rPr lang="en-GB" sz="1400" dirty="0">
                <a:solidFill>
                  <a:srgbClr val="0000FF"/>
                </a:solidFill>
                <a:effectLst/>
                <a:latin typeface="Arial" panose="020B0604020202020204" pitchFamily="34" charset="0"/>
                <a:ea typeface="Arial" panose="020B0604020202020204" pitchFamily="34" charset="0"/>
              </a:rPr>
              <a:t>noted</a:t>
            </a:r>
            <a:r>
              <a:rPr lang="en-GB" sz="1400"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pPr marL="457200" lvl="1">
              <a:spcBef>
                <a:spcPts val="0"/>
              </a:spcBef>
              <a:spcAft>
                <a:spcPts val="900"/>
              </a:spcAft>
            </a:pPr>
            <a:r>
              <a:rPr lang="en-GB" sz="1400" b="1" dirty="0">
                <a:effectLst/>
                <a:latin typeface="Arial" panose="020B0604020202020204" pitchFamily="34" charset="0"/>
                <a:ea typeface="Arial" panose="020B0604020202020204" pitchFamily="34" charset="0"/>
              </a:rPr>
              <a:t>Status:</a:t>
            </a:r>
            <a:r>
              <a:rPr lang="en-GB" sz="1400" dirty="0">
                <a:effectLst/>
                <a:latin typeface="Arial" panose="020B0604020202020204" pitchFamily="34" charset="0"/>
                <a:ea typeface="Arial" panose="020B0604020202020204" pitchFamily="34" charset="0"/>
              </a:rPr>
              <a:t> </a:t>
            </a:r>
            <a:r>
              <a:rPr lang="en-GB" sz="1400" dirty="0">
                <a:solidFill>
                  <a:srgbClr val="0000FF"/>
                </a:solidFill>
                <a:effectLst/>
                <a:latin typeface="Arial" panose="020B0604020202020204" pitchFamily="34" charset="0"/>
                <a:ea typeface="Arial" panose="020B0604020202020204" pitchFamily="34" charset="0"/>
              </a:rPr>
              <a:t>Noted</a:t>
            </a:r>
            <a:r>
              <a:rPr lang="en-GB" sz="1400"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pPr lvl="1"/>
            <a:endParaRPr lang="en-US" sz="2000" dirty="0"/>
          </a:p>
          <a:p>
            <a:pPr lvl="1"/>
            <a:endParaRPr lang="en-US" sz="1600" dirty="0"/>
          </a:p>
          <a:p>
            <a:pPr lvl="1">
              <a:spcAft>
                <a:spcPts val="600"/>
              </a:spcAft>
              <a:tabLst>
                <a:tab pos="540385" algn="l"/>
                <a:tab pos="900430" algn="l"/>
              </a:tabLst>
            </a:pPr>
            <a:endParaRPr lang="fr-FR" sz="16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203778085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dirty="0"/>
              <a:t>Outcome of SA4 submissions - 4</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a:spcBef>
                <a:spcPts val="0"/>
              </a:spcBef>
              <a:spcAft>
                <a:spcPts val="600"/>
              </a:spcAft>
              <a:tabLst>
                <a:tab pos="360045" algn="l"/>
                <a:tab pos="540385" algn="l"/>
                <a:tab pos="720090" algn="l"/>
                <a:tab pos="900430" algn="l"/>
                <a:tab pos="1080135" algn="l"/>
              </a:tabLst>
            </a:pPr>
            <a:r>
              <a:rPr lang="en-GB" sz="1400" dirty="0">
                <a:solidFill>
                  <a:srgbClr val="0000FF"/>
                </a:solidFill>
                <a:effectLst/>
                <a:latin typeface="Arial" panose="020B0604020202020204" pitchFamily="34" charset="0"/>
                <a:ea typeface="MS Mincho" panose="02020609040205080304" pitchFamily="49" charset="-128"/>
              </a:rPr>
              <a:t>SP-231290</a:t>
            </a:r>
            <a:r>
              <a:rPr lang="en-GB" sz="1400" dirty="0">
                <a:effectLst/>
                <a:latin typeface="Arial" panose="020B0604020202020204" pitchFamily="34" charset="0"/>
                <a:ea typeface="MS Mincho" panose="02020609040205080304" pitchFamily="49" charset="-128"/>
              </a:rPr>
              <a:t> (WID REVISED) Revised WID on Multiparty Real-Time Text (Source: SA WG4)</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Document for:</a:t>
            </a:r>
            <a:r>
              <a:rPr lang="en-GB" sz="1400" dirty="0">
                <a:effectLst/>
                <a:latin typeface="Arial" panose="020B0604020202020204" pitchFamily="34" charset="0"/>
                <a:ea typeface="MS Mincho" panose="02020609040205080304" pitchFamily="49" charset="-128"/>
              </a:rPr>
              <a:t> Approval</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Abstract:</a:t>
            </a:r>
            <a:r>
              <a:rPr lang="en-GB" sz="1400" dirty="0">
                <a:effectLst/>
                <a:latin typeface="Arial" panose="020B0604020202020204" pitchFamily="34" charset="0"/>
                <a:ea typeface="MS Mincho" panose="02020609040205080304" pitchFamily="49" charset="-128"/>
              </a:rPr>
              <a:t> </a:t>
            </a:r>
            <a:br>
              <a:rPr lang="en-GB" sz="1400" dirty="0">
                <a:effectLst/>
                <a:latin typeface="Arial" panose="020B0604020202020204" pitchFamily="34" charset="0"/>
                <a:ea typeface="MS Mincho" panose="02020609040205080304" pitchFamily="49" charset="-128"/>
              </a:rPr>
            </a:br>
            <a:r>
              <a:rPr lang="en-GB" sz="1400" dirty="0">
                <a:effectLst/>
                <a:latin typeface="Arial" panose="020B0604020202020204" pitchFamily="34" charset="0"/>
                <a:ea typeface="MS Mincho" panose="02020609040205080304" pitchFamily="49" charset="-128"/>
              </a:rPr>
              <a:t>Adds Output TR.</a:t>
            </a:r>
            <a:endParaRPr lang="en-US" sz="14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400" b="1" dirty="0">
                <a:effectLst/>
                <a:latin typeface="Arial" panose="020B0604020202020204" pitchFamily="34" charset="0"/>
                <a:ea typeface="Arial" panose="020B0604020202020204" pitchFamily="34" charset="0"/>
              </a:rPr>
              <a:t>Plenary Discussion:</a:t>
            </a:r>
            <a:endParaRPr lang="en-US" sz="14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400" dirty="0">
                <a:effectLst/>
                <a:latin typeface="Arial" panose="020B0604020202020204" pitchFamily="34" charset="0"/>
                <a:ea typeface="Arial" panose="020B0604020202020204" pitchFamily="34" charset="0"/>
              </a:rPr>
              <a:t>The TR number was 26.982. This was revised to add the TR number and update the title to 'implementation guidelines' in </a:t>
            </a:r>
            <a:r>
              <a:rPr lang="en-GB" sz="1400" dirty="0">
                <a:solidFill>
                  <a:srgbClr val="0000FF"/>
                </a:solidFill>
                <a:effectLst/>
                <a:latin typeface="Arial" panose="020B0604020202020204" pitchFamily="34" charset="0"/>
                <a:ea typeface="Arial" panose="020B0604020202020204" pitchFamily="34" charset="0"/>
              </a:rPr>
              <a:t>SP-231709</a:t>
            </a:r>
            <a:r>
              <a:rPr lang="en-GB" sz="1400"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400" dirty="0">
                <a:effectLst/>
                <a:latin typeface="Arial" panose="020B0604020202020204" pitchFamily="34" charset="0"/>
                <a:ea typeface="Arial" panose="020B0604020202020204" pitchFamily="34" charset="0"/>
              </a:rPr>
              <a:t>This revised WID was </a:t>
            </a:r>
            <a:r>
              <a:rPr lang="en-GB" sz="1400" dirty="0">
                <a:solidFill>
                  <a:srgbClr val="FF0000"/>
                </a:solidFill>
                <a:effectLst/>
                <a:latin typeface="Arial" panose="020B0604020202020204" pitchFamily="34" charset="0"/>
                <a:ea typeface="Arial" panose="020B0604020202020204" pitchFamily="34" charset="0"/>
              </a:rPr>
              <a:t>approved</a:t>
            </a:r>
            <a:r>
              <a:rPr lang="en-GB" sz="1400"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400" b="1" dirty="0">
                <a:effectLst/>
                <a:latin typeface="Arial" panose="020B0604020202020204" pitchFamily="34" charset="0"/>
                <a:ea typeface="Arial" panose="020B0604020202020204" pitchFamily="34" charset="0"/>
              </a:rPr>
              <a:t>Status:</a:t>
            </a:r>
            <a:r>
              <a:rPr lang="en-GB" sz="1400" dirty="0">
                <a:effectLst/>
                <a:latin typeface="Arial" panose="020B0604020202020204" pitchFamily="34" charset="0"/>
                <a:ea typeface="Arial" panose="020B0604020202020204" pitchFamily="34" charset="0"/>
              </a:rPr>
              <a:t> </a:t>
            </a:r>
            <a:r>
              <a:rPr lang="en-GB" sz="1400" dirty="0">
                <a:solidFill>
                  <a:srgbClr val="FF0000"/>
                </a:solidFill>
                <a:effectLst/>
                <a:latin typeface="Arial" panose="020B0604020202020204" pitchFamily="34" charset="0"/>
                <a:ea typeface="Arial" panose="020B0604020202020204" pitchFamily="34" charset="0"/>
              </a:rPr>
              <a:t>Approved</a:t>
            </a:r>
            <a:r>
              <a:rPr lang="en-GB" sz="1400"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endParaRPr lang="en-US" sz="2400" dirty="0"/>
          </a:p>
          <a:p>
            <a:pPr lvl="1"/>
            <a:endParaRPr lang="en-US" sz="1400" dirty="0"/>
          </a:p>
          <a:p>
            <a:pPr lvl="1"/>
            <a:endParaRPr lang="en-US" sz="1600" dirty="0"/>
          </a:p>
          <a:p>
            <a:pPr lvl="1">
              <a:spcAft>
                <a:spcPts val="600"/>
              </a:spcAft>
              <a:tabLst>
                <a:tab pos="540385" algn="l"/>
                <a:tab pos="900430" algn="l"/>
              </a:tabLst>
            </a:pPr>
            <a:endParaRPr lang="fr-FR" sz="16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344674256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dirty="0"/>
              <a:t>Outcome of SA4 submissions - 5</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a:spcBef>
                <a:spcPts val="0"/>
              </a:spcBef>
              <a:spcAft>
                <a:spcPts val="600"/>
              </a:spcAft>
              <a:tabLst>
                <a:tab pos="360045" algn="l"/>
                <a:tab pos="540385" algn="l"/>
                <a:tab pos="720090" algn="l"/>
                <a:tab pos="900430" algn="l"/>
                <a:tab pos="1080135" algn="l"/>
              </a:tabLst>
            </a:pPr>
            <a:r>
              <a:rPr lang="en-GB" sz="1400" dirty="0">
                <a:solidFill>
                  <a:srgbClr val="0000FF"/>
                </a:solidFill>
                <a:effectLst/>
                <a:latin typeface="Arial" panose="020B0604020202020204" pitchFamily="34" charset="0"/>
                <a:ea typeface="MS Mincho" panose="02020609040205080304" pitchFamily="49" charset="-128"/>
              </a:rPr>
              <a:t>SP-231382</a:t>
            </a:r>
            <a:r>
              <a:rPr lang="en-GB" sz="1400" dirty="0">
                <a:effectLst/>
                <a:latin typeface="Arial" panose="020B0604020202020204" pitchFamily="34" charset="0"/>
                <a:ea typeface="MS Mincho" panose="02020609040205080304" pitchFamily="49" charset="-128"/>
              </a:rPr>
              <a:t> (CR) 26.512 CR0060R4 (Rel-17, 'F'): [5GMS3, TEI17] Correction of Server Certificate handling (Source: Ericsson LM, BBC)</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Document for:</a:t>
            </a:r>
            <a:r>
              <a:rPr lang="en-GB" sz="1400" dirty="0">
                <a:effectLst/>
                <a:latin typeface="Arial" panose="020B0604020202020204" pitchFamily="34" charset="0"/>
                <a:ea typeface="MS Mincho" panose="02020609040205080304" pitchFamily="49" charset="-128"/>
              </a:rPr>
              <a:t> Approval</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Abstract:</a:t>
            </a:r>
            <a:r>
              <a:rPr lang="en-GB" sz="1400" dirty="0">
                <a:effectLst/>
                <a:latin typeface="Arial" panose="020B0604020202020204" pitchFamily="34" charset="0"/>
                <a:ea typeface="MS Mincho" panose="02020609040205080304" pitchFamily="49" charset="-128"/>
              </a:rPr>
              <a:t> </a:t>
            </a:r>
            <a:br>
              <a:rPr lang="en-GB" sz="1400" dirty="0">
                <a:effectLst/>
                <a:latin typeface="Arial" panose="020B0604020202020204" pitchFamily="34" charset="0"/>
                <a:ea typeface="MS Mincho" panose="02020609040205080304" pitchFamily="49" charset="-128"/>
              </a:rPr>
            </a:br>
            <a:r>
              <a:rPr lang="en-GB" sz="1400" dirty="0">
                <a:effectLst/>
                <a:latin typeface="Arial" panose="020B0604020202020204" pitchFamily="34" charset="0"/>
                <a:ea typeface="MS Mincho" panose="02020609040205080304" pitchFamily="49" charset="-128"/>
              </a:rPr>
              <a:t>Backed out undesirable changes to annex B and annex C.</a:t>
            </a:r>
            <a:endParaRPr lang="en-US" sz="14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400" b="1" i="1" dirty="0">
                <a:effectLst/>
                <a:latin typeface="Arial" panose="020B0604020202020204" pitchFamily="34" charset="0"/>
                <a:ea typeface="Arial" panose="020B0604020202020204" pitchFamily="34" charset="0"/>
              </a:rPr>
              <a:t>Comment:</a:t>
            </a:r>
            <a:r>
              <a:rPr lang="en-GB" sz="1400" i="1" dirty="0">
                <a:effectLst/>
                <a:latin typeface="Arial" panose="020B0604020202020204" pitchFamily="34" charset="0"/>
                <a:ea typeface="Arial" panose="020B0604020202020204" pitchFamily="34" charset="0"/>
              </a:rPr>
              <a:t> Revision of S4-232046. Revision of SP-231381. Proposed revision of 26.512 CR0060R2 in CR Pack SP-231396.</a:t>
            </a:r>
            <a:endParaRPr lang="en-US" sz="14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400" b="1" dirty="0">
                <a:effectLst/>
                <a:latin typeface="Arial" panose="020B0604020202020204" pitchFamily="34" charset="0"/>
                <a:ea typeface="Arial" panose="020B0604020202020204" pitchFamily="34" charset="0"/>
              </a:rPr>
              <a:t>Plenary Discussion:</a:t>
            </a:r>
            <a:endParaRPr lang="en-US" sz="14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400" dirty="0">
                <a:effectLst/>
                <a:latin typeface="Arial" panose="020B0604020202020204" pitchFamily="34" charset="0"/>
                <a:ea typeface="Arial" panose="020B0604020202020204" pitchFamily="34" charset="0"/>
              </a:rPr>
              <a:t>Some corrections to the cover sheet were needed and this was revised in </a:t>
            </a:r>
            <a:r>
              <a:rPr lang="en-GB" sz="1400" dirty="0">
                <a:solidFill>
                  <a:srgbClr val="0000FF"/>
                </a:solidFill>
                <a:effectLst/>
                <a:latin typeface="Arial" panose="020B0604020202020204" pitchFamily="34" charset="0"/>
                <a:ea typeface="Arial" panose="020B0604020202020204" pitchFamily="34" charset="0"/>
              </a:rPr>
              <a:t>SP-231761</a:t>
            </a:r>
            <a:r>
              <a:rPr lang="en-GB" sz="1400"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400" dirty="0">
                <a:effectLst/>
                <a:latin typeface="Arial" panose="020B0604020202020204" pitchFamily="34" charset="0"/>
                <a:ea typeface="Arial" panose="020B0604020202020204" pitchFamily="34" charset="0"/>
              </a:rPr>
              <a:t>This CR was </a:t>
            </a:r>
            <a:r>
              <a:rPr lang="en-GB" sz="1400" dirty="0">
                <a:solidFill>
                  <a:srgbClr val="FF0000"/>
                </a:solidFill>
                <a:effectLst/>
                <a:latin typeface="Arial" panose="020B0604020202020204" pitchFamily="34" charset="0"/>
                <a:ea typeface="Arial" panose="020B0604020202020204" pitchFamily="34" charset="0"/>
              </a:rPr>
              <a:t>approved</a:t>
            </a:r>
            <a:r>
              <a:rPr lang="en-GB" sz="1400"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400" b="1" dirty="0">
                <a:effectLst/>
                <a:latin typeface="Arial" panose="020B0604020202020204" pitchFamily="34" charset="0"/>
                <a:ea typeface="Arial" panose="020B0604020202020204" pitchFamily="34" charset="0"/>
              </a:rPr>
              <a:t>Status:</a:t>
            </a:r>
            <a:r>
              <a:rPr lang="en-GB" sz="1400" dirty="0">
                <a:effectLst/>
                <a:latin typeface="Arial" panose="020B0604020202020204" pitchFamily="34" charset="0"/>
                <a:ea typeface="Arial" panose="020B0604020202020204" pitchFamily="34" charset="0"/>
              </a:rPr>
              <a:t> </a:t>
            </a:r>
            <a:r>
              <a:rPr lang="en-GB" sz="1400" dirty="0">
                <a:solidFill>
                  <a:srgbClr val="FF0000"/>
                </a:solidFill>
                <a:effectLst/>
                <a:latin typeface="Arial" panose="020B0604020202020204" pitchFamily="34" charset="0"/>
                <a:ea typeface="Arial" panose="020B0604020202020204" pitchFamily="34" charset="0"/>
              </a:rPr>
              <a:t>Approved</a:t>
            </a:r>
            <a:r>
              <a:rPr lang="en-GB" sz="1400"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pPr marL="0" marR="0">
              <a:spcBef>
                <a:spcPts val="0"/>
              </a:spcBef>
              <a:spcAft>
                <a:spcPts val="600"/>
              </a:spcAft>
              <a:tabLst>
                <a:tab pos="360045" algn="l"/>
                <a:tab pos="540385" algn="l"/>
                <a:tab pos="720090" algn="l"/>
                <a:tab pos="900430" algn="l"/>
                <a:tab pos="1080135" algn="l"/>
              </a:tabLst>
            </a:pPr>
            <a:r>
              <a:rPr lang="en-GB" sz="1400" dirty="0">
                <a:solidFill>
                  <a:srgbClr val="0000FF"/>
                </a:solidFill>
                <a:effectLst/>
                <a:latin typeface="Arial" panose="020B0604020202020204" pitchFamily="34" charset="0"/>
                <a:ea typeface="MS Mincho" panose="02020609040205080304" pitchFamily="49" charset="-128"/>
              </a:rPr>
              <a:t>SP-231396</a:t>
            </a:r>
            <a:r>
              <a:rPr lang="en-GB" sz="1400" dirty="0">
                <a:effectLst/>
                <a:latin typeface="Arial" panose="020B0604020202020204" pitchFamily="34" charset="0"/>
                <a:ea typeface="MS Mincho" panose="02020609040205080304" pitchFamily="49" charset="-128"/>
              </a:rPr>
              <a:t> (CR PACK) CR Pack on 5GMS3 (Source: SA WG4)</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Document for:</a:t>
            </a:r>
            <a:r>
              <a:rPr lang="en-GB" sz="1400" dirty="0">
                <a:effectLst/>
                <a:latin typeface="Arial" panose="020B0604020202020204" pitchFamily="34" charset="0"/>
                <a:ea typeface="MS Mincho" panose="02020609040205080304" pitchFamily="49" charset="-128"/>
              </a:rPr>
              <a:t> Approval</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Abstract:</a:t>
            </a:r>
            <a:r>
              <a:rPr lang="en-GB" sz="1400" dirty="0">
                <a:effectLst/>
                <a:latin typeface="Arial" panose="020B0604020202020204" pitchFamily="34" charset="0"/>
                <a:ea typeface="MS Mincho" panose="02020609040205080304" pitchFamily="49" charset="-128"/>
              </a:rPr>
              <a:t> </a:t>
            </a:r>
            <a:br>
              <a:rPr lang="en-GB" sz="1400" dirty="0">
                <a:effectLst/>
                <a:latin typeface="Arial" panose="020B0604020202020204" pitchFamily="34" charset="0"/>
                <a:ea typeface="MS Mincho" panose="02020609040205080304" pitchFamily="49" charset="-128"/>
              </a:rPr>
            </a:br>
            <a:r>
              <a:rPr lang="en-GB" sz="1400" dirty="0">
                <a:effectLst/>
                <a:latin typeface="Arial" panose="020B0604020202020204" pitchFamily="34" charset="0"/>
                <a:ea typeface="MS Mincho" panose="02020609040205080304" pitchFamily="49" charset="-128"/>
              </a:rPr>
              <a:t>26.512 CR0060R2.</a:t>
            </a:r>
            <a:endParaRPr lang="en-US" sz="14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400" b="1" i="1" dirty="0">
                <a:effectLst/>
                <a:latin typeface="Arial" panose="020B0604020202020204" pitchFamily="34" charset="0"/>
                <a:ea typeface="Arial" panose="020B0604020202020204" pitchFamily="34" charset="0"/>
              </a:rPr>
              <a:t>Comment:</a:t>
            </a:r>
            <a:r>
              <a:rPr lang="en-GB" sz="1400" i="1" dirty="0">
                <a:effectLst/>
                <a:latin typeface="Arial" panose="020B0604020202020204" pitchFamily="34" charset="0"/>
                <a:ea typeface="Arial" panose="020B0604020202020204" pitchFamily="34" charset="0"/>
              </a:rPr>
              <a:t> Proposed updated to 26.512 CR0060R2 in </a:t>
            </a:r>
            <a:r>
              <a:rPr lang="en-GB" sz="1400" i="1" dirty="0">
                <a:solidFill>
                  <a:srgbClr val="0000FF"/>
                </a:solidFill>
                <a:effectLst/>
                <a:latin typeface="Arial" panose="020B0604020202020204" pitchFamily="34" charset="0"/>
                <a:ea typeface="Arial" panose="020B0604020202020204" pitchFamily="34" charset="0"/>
              </a:rPr>
              <a:t>SP-231382</a:t>
            </a:r>
            <a:r>
              <a:rPr lang="en-GB" sz="1400" i="1"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400" b="1" dirty="0">
                <a:effectLst/>
                <a:latin typeface="Arial" panose="020B0604020202020204" pitchFamily="34" charset="0"/>
                <a:ea typeface="Arial" panose="020B0604020202020204" pitchFamily="34" charset="0"/>
              </a:rPr>
              <a:t>Plenary Discussion:</a:t>
            </a:r>
            <a:endParaRPr lang="en-US" sz="14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400" dirty="0">
                <a:effectLst/>
                <a:latin typeface="Arial" panose="020B0604020202020204" pitchFamily="34" charset="0"/>
                <a:ea typeface="Arial" panose="020B0604020202020204" pitchFamily="34" charset="0"/>
              </a:rPr>
              <a:t>This CR was replaced by </a:t>
            </a:r>
            <a:r>
              <a:rPr lang="en-GB" sz="1400" dirty="0">
                <a:solidFill>
                  <a:srgbClr val="0000FF"/>
                </a:solidFill>
                <a:effectLst/>
                <a:latin typeface="Arial" panose="020B0604020202020204" pitchFamily="34" charset="0"/>
                <a:ea typeface="Arial" panose="020B0604020202020204" pitchFamily="34" charset="0"/>
              </a:rPr>
              <a:t>SP-231761</a:t>
            </a:r>
            <a:r>
              <a:rPr lang="en-GB" sz="1400" dirty="0">
                <a:effectLst/>
                <a:latin typeface="Arial" panose="020B0604020202020204" pitchFamily="34" charset="0"/>
                <a:ea typeface="Arial" panose="020B0604020202020204" pitchFamily="34" charset="0"/>
              </a:rPr>
              <a:t> and was </a:t>
            </a:r>
            <a:r>
              <a:rPr lang="en-GB" sz="1400" dirty="0">
                <a:solidFill>
                  <a:srgbClr val="0000FF"/>
                </a:solidFill>
                <a:effectLst/>
                <a:latin typeface="Arial" panose="020B0604020202020204" pitchFamily="34" charset="0"/>
                <a:ea typeface="Arial" panose="020B0604020202020204" pitchFamily="34" charset="0"/>
              </a:rPr>
              <a:t>noted</a:t>
            </a:r>
            <a:r>
              <a:rPr lang="en-GB" sz="1400"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400" b="1" dirty="0">
                <a:effectLst/>
                <a:latin typeface="Arial" panose="020B0604020202020204" pitchFamily="34" charset="0"/>
                <a:ea typeface="Arial" panose="020B0604020202020204" pitchFamily="34" charset="0"/>
              </a:rPr>
              <a:t>Status:</a:t>
            </a:r>
            <a:r>
              <a:rPr lang="en-GB" sz="1400" dirty="0">
                <a:effectLst/>
                <a:latin typeface="Arial" panose="020B0604020202020204" pitchFamily="34" charset="0"/>
                <a:ea typeface="Arial" panose="020B0604020202020204" pitchFamily="34" charset="0"/>
              </a:rPr>
              <a:t> </a:t>
            </a:r>
            <a:r>
              <a:rPr lang="en-GB" sz="1400" dirty="0">
                <a:solidFill>
                  <a:srgbClr val="0000FF"/>
                </a:solidFill>
                <a:effectLst/>
                <a:latin typeface="Arial" panose="020B0604020202020204" pitchFamily="34" charset="0"/>
                <a:ea typeface="Arial" panose="020B0604020202020204" pitchFamily="34" charset="0"/>
              </a:rPr>
              <a:t>Noted</a:t>
            </a:r>
            <a:r>
              <a:rPr lang="en-GB" sz="1400"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endParaRPr lang="en-US" sz="2400" dirty="0"/>
          </a:p>
          <a:p>
            <a:pPr lvl="1"/>
            <a:endParaRPr lang="en-US" sz="1400" dirty="0"/>
          </a:p>
          <a:p>
            <a:pPr lvl="1"/>
            <a:endParaRPr lang="en-US" sz="1600" dirty="0"/>
          </a:p>
          <a:p>
            <a:pPr lvl="1">
              <a:spcAft>
                <a:spcPts val="600"/>
              </a:spcAft>
              <a:tabLst>
                <a:tab pos="540385" algn="l"/>
                <a:tab pos="900430" algn="l"/>
              </a:tabLst>
            </a:pPr>
            <a:endParaRPr lang="fr-FR" sz="16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216725578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18A9FE4-C404-41F8-9804-B555F1113F06}">
  <ds:schemaRefs>
    <ds:schemaRef ds:uri="http://purl.org/dc/elements/1.1/"/>
    <ds:schemaRef ds:uri="http://purl.org/dc/terms/"/>
    <ds:schemaRef ds:uri="e491cd96-4138-4db9-bee4-fef1313a6c46"/>
    <ds:schemaRef ds:uri="http://purl.org/dc/dcmitype/"/>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DD563390-AB45-40AE-A659-3CAC22FC53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99B797D-523D-4FD7-9545-1790D18AC6C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2665</Words>
  <Application>Microsoft Office PowerPoint</Application>
  <PresentationFormat>Widescreen</PresentationFormat>
  <Paragraphs>405</Paragraphs>
  <Slides>21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Arial</vt:lpstr>
      <vt:lpstr>Arial</vt:lpstr>
      <vt:lpstr>Calibri</vt:lpstr>
      <vt:lpstr>Calibri Light</vt:lpstr>
      <vt:lpstr>Montserrat</vt:lpstr>
      <vt:lpstr>Times New Roman</vt:lpstr>
      <vt:lpstr>Office Theme</vt:lpstr>
      <vt:lpstr>Brief report from SA#102 on SA4 topics</vt:lpstr>
      <vt:lpstr>Outline</vt:lpstr>
      <vt:lpstr>General information</vt:lpstr>
      <vt:lpstr>Outcome of SA4 submissions - 1</vt:lpstr>
      <vt:lpstr>Outcome of SA4 submissions - 2</vt:lpstr>
      <vt:lpstr>Outcome of SA4 submissions - 2</vt:lpstr>
      <vt:lpstr>Outcome of SA4 submissions - 3</vt:lpstr>
      <vt:lpstr>Outcome of SA4 submissions - 4</vt:lpstr>
      <vt:lpstr>Outcome of SA4 submissions - 5</vt:lpstr>
      <vt:lpstr>Outcome of SA4 submissions - 6</vt:lpstr>
      <vt:lpstr>Outcome of SA4 submissions - 7</vt:lpstr>
      <vt:lpstr>Rel-19 aspects – SA2 Rel-19 Package</vt:lpstr>
      <vt:lpstr>6G aspects</vt:lpstr>
      <vt:lpstr>SA4 calendar - 2024</vt:lpstr>
      <vt:lpstr>SA4 calendar - 2025</vt:lpstr>
      <vt:lpstr>PowerPoint Presentation</vt:lpstr>
      <vt:lpstr>Release 18 recap – text version</vt:lpstr>
      <vt:lpstr>PowerPoint Presentation</vt:lpstr>
      <vt:lpstr>Release 19 recap - text version</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
  <cp:revision>1</cp:revision>
  <dcterms:created xsi:type="dcterms:W3CDTF">2019-05-22T07:33:39Z</dcterms:created>
  <dcterms:modified xsi:type="dcterms:W3CDTF">2024-01-23T09:01:51Z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0x0101002C7EC6EB72709A4BBD33974080D0AD8A</vt:lpwstr>
  </property>
</Properties>
</file>