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4"/>
  </p:notesMasterIdLst>
  <p:handoutMasterIdLst>
    <p:handoutMasterId r:id="rId15"/>
  </p:handoutMasterIdLst>
  <p:sldIdLst>
    <p:sldId id="754" r:id="rId5"/>
    <p:sldId id="666" r:id="rId6"/>
    <p:sldId id="963" r:id="rId7"/>
    <p:sldId id="965" r:id="rId8"/>
    <p:sldId id="958" r:id="rId9"/>
    <p:sldId id="954" r:id="rId10"/>
    <p:sldId id="961" r:id="rId11"/>
    <p:sldId id="960" r:id="rId12"/>
    <p:sldId id="957" r:id="rId13"/>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42" autoAdjust="0"/>
    <p:restoredTop sz="97436" autoAdjust="0"/>
  </p:normalViewPr>
  <p:slideViewPr>
    <p:cSldViewPr>
      <p:cViewPr varScale="1">
        <p:scale>
          <a:sx n="104" d="100"/>
          <a:sy n="104" d="100"/>
        </p:scale>
        <p:origin x="150" y="12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23/01/2024</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2023 Guidelines for SA4#126 as a face-to-face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WG4_CODEC/TSGS4_127_Sophia-Antipolis/Templates" TargetMode="External"/><Relationship Id="rId2" Type="http://schemas.openxmlformats.org/officeDocument/2006/relationships/hyperlink" Target="https://www.3gpp.org/ftp/TSG_SA/WG4_CODEC/TSGS4_127_Sophia-Antipolis/Docs/S4-240086.zip"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hyperlink" Target="http://10.10.10.10/ftp/SA/SA4/Inbox/Drafts" TargetMode="External"/><Relationship Id="rId2" Type="http://schemas.openxmlformats.org/officeDocument/2006/relationships/hyperlink" Target="http://10.10.10.10/ftp/SA/SA4/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SA4#127 </a:t>
            </a:r>
            <a:br>
              <a:rPr lang="en-US" altLang="fr-FR" sz="4800" dirty="0"/>
            </a:br>
            <a:r>
              <a:rPr lang="en-US" altLang="fr-FR" sz="4800" dirty="0"/>
              <a:t>as face-to-face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SA4#127</a:t>
            </a:r>
            <a:br>
              <a:rPr lang="ja-JP" altLang="en-GB" sz="2000" dirty="0"/>
            </a:br>
            <a:r>
              <a:rPr lang="en-US" altLang="ja-JP" sz="2000" dirty="0"/>
              <a:t>29 January – 2 February 2024, Sophia-Antipolis, France</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S4-240089</a:t>
            </a:r>
            <a:endParaRPr lang="en-GB" altLang="fr-FR" sz="20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solidFill>
                  <a:srgbClr val="FF0000"/>
                </a:solidFill>
              </a:rPr>
              <a:t> SA4#127 </a:t>
            </a:r>
            <a:r>
              <a:rPr lang="en-US" altLang="en-US" dirty="0"/>
              <a:t>will be run as a regular face-to-face meeting. But there will still be special ways of working – such as 1-way remote access and possible email agreement procedure - that require guidelines. The following guidelines apply to </a:t>
            </a:r>
            <a:r>
              <a:rPr lang="en-US" altLang="en-US" dirty="0">
                <a:solidFill>
                  <a:srgbClr val="FF0000"/>
                </a:solidFill>
              </a:rPr>
              <a:t>SA4#127.</a:t>
            </a:r>
          </a:p>
          <a:p>
            <a:endParaRPr lang="en-US" altLang="en-US" dirty="0">
              <a:solidFill>
                <a:srgbClr val="FF0000"/>
              </a:solidFill>
            </a:endParaRPr>
          </a:p>
          <a:p>
            <a:r>
              <a:rPr lang="en-US" altLang="en-US" dirty="0">
                <a:solidFill>
                  <a:srgbClr val="FF0000"/>
                </a:solidFill>
              </a:rPr>
              <a:t> SA4#127 will allow 1-way remote participation (listen only) </a:t>
            </a:r>
          </a:p>
          <a:p>
            <a:pPr marL="0" indent="0">
              <a:buNone/>
            </a:pPr>
            <a:endParaRPr lang="en-US" altLang="en-US" sz="2800" dirty="0">
              <a:solidFill>
                <a:srgbClr val="FF0000"/>
              </a:solidFill>
            </a:endParaRPr>
          </a:p>
          <a:p>
            <a:endParaRPr lang="en-US" altLang="en-US"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pPr marL="357188" indent="-355600" eaLnBrk="1" hangingPunct="1">
              <a:defRPr/>
            </a:pPr>
            <a:r>
              <a:rPr lang="en-GB" altLang="en-US" sz="2000" dirty="0">
                <a:latin typeface="Century Gothic" panose="020B0502020202020204" pitchFamily="34" charset="0"/>
              </a:rPr>
              <a:t>There is no “hybrid” meeting in the 3GPP Working Procedures. A meeting is either F2F or electronic.</a:t>
            </a:r>
          </a:p>
          <a:p>
            <a:pPr marL="357188" indent="-357188">
              <a:lnSpc>
                <a:spcPct val="100000"/>
              </a:lnSpc>
              <a:spcBef>
                <a:spcPts val="600"/>
              </a:spcBef>
              <a:spcAft>
                <a:spcPts val="600"/>
              </a:spcAft>
            </a:pPr>
            <a:r>
              <a:rPr lang="en-GB" sz="2000" b="1" i="1" dirty="0">
                <a:solidFill>
                  <a:srgbClr val="4472C4"/>
                </a:solidFill>
                <a:effectLst/>
                <a:latin typeface="Century Gothic" panose="020B0502020202020204" pitchFamily="34" charset="0"/>
                <a:ea typeface="Calibri" panose="020F0502020204030204" pitchFamily="34" charset="0"/>
              </a:rPr>
              <a:t>Annex I:</a:t>
            </a:r>
            <a:endParaRPr lang="en-GB" sz="2000" b="1" dirty="0">
              <a:latin typeface="Century Gothic" panose="020B0502020202020204" pitchFamily="34" charset="0"/>
              <a:ea typeface="Calibri" panose="020F0502020204030204" pitchFamily="34" charset="0"/>
            </a:endParaRPr>
          </a:p>
          <a:p>
            <a:pPr marL="357188" indent="0">
              <a:lnSpc>
                <a:spcPct val="100000"/>
              </a:lnSpc>
              <a:spcBef>
                <a:spcPts val="600"/>
              </a:spcBef>
              <a:spcAft>
                <a:spcPts val="600"/>
              </a:spcAft>
              <a:buNone/>
            </a:pPr>
            <a:r>
              <a:rPr lang="en-GB" sz="2000" i="1" dirty="0">
                <a:solidFill>
                  <a:srgbClr val="4472C4"/>
                </a:solidFill>
                <a:effectLst/>
                <a:latin typeface="Century Gothic" panose="020B0502020202020204" pitchFamily="34" charset="0"/>
                <a:ea typeface="Calibri" panose="020F0502020204030204" pitchFamily="34" charset="0"/>
              </a:rPr>
              <a:t>F.2       Ordinary meetings</a:t>
            </a:r>
            <a:endParaRPr lang="en-GB" sz="2000" dirty="0">
              <a:effectLst/>
              <a:latin typeface="Century Gothic" panose="020B0502020202020204" pitchFamily="34" charset="0"/>
              <a:ea typeface="Calibri" panose="020F0502020204030204" pitchFamily="34" charset="0"/>
            </a:endParaRPr>
          </a:p>
          <a:p>
            <a:pPr marL="357188" indent="0">
              <a:lnSpc>
                <a:spcPct val="100000"/>
              </a:lnSpc>
              <a:spcBef>
                <a:spcPts val="600"/>
              </a:spcBef>
              <a:spcAft>
                <a:spcPts val="600"/>
              </a:spcAft>
              <a:buNone/>
            </a:pPr>
            <a:r>
              <a:rPr lang="en-GB" sz="2000" i="1" dirty="0">
                <a:solidFill>
                  <a:srgbClr val="4472C4"/>
                </a:solidFill>
                <a:effectLst/>
                <a:latin typeface="Century Gothic" panose="020B0502020202020204" pitchFamily="34" charset="0"/>
                <a:ea typeface="Calibri" panose="020F0502020204030204" pitchFamily="34" charset="0"/>
              </a:rPr>
              <a:t>If a meeting is designated as face to face, </a:t>
            </a:r>
            <a:r>
              <a:rPr lang="en-GB" sz="2000" i="1" dirty="0">
                <a:solidFill>
                  <a:srgbClr val="4472C4"/>
                </a:solidFill>
                <a:effectLst/>
                <a:highlight>
                  <a:srgbClr val="FFFF00"/>
                </a:highlight>
                <a:latin typeface="Century Gothic" panose="020B0502020202020204" pitchFamily="34" charset="0"/>
                <a:ea typeface="Calibri" panose="020F0502020204030204" pitchFamily="34" charset="0"/>
              </a:rPr>
              <a:t>provisions to support remote participation</a:t>
            </a:r>
            <a:r>
              <a:rPr lang="en-GB" sz="2000" i="1" dirty="0">
                <a:solidFill>
                  <a:srgbClr val="4472C4"/>
                </a:solidFill>
                <a:effectLst/>
                <a:latin typeface="Century Gothic" panose="020B0502020202020204" pitchFamily="34" charset="0"/>
                <a:ea typeface="Calibri" panose="020F0502020204030204" pitchFamily="34" charset="0"/>
              </a:rPr>
              <a:t> (e.g. by using additional audio/video capabilities) </a:t>
            </a:r>
            <a:r>
              <a:rPr lang="en-GB" sz="2000" i="1" dirty="0">
                <a:solidFill>
                  <a:srgbClr val="4472C4"/>
                </a:solidFill>
                <a:effectLst/>
                <a:highlight>
                  <a:srgbClr val="FFFF00"/>
                </a:highlight>
                <a:latin typeface="Century Gothic" panose="020B0502020202020204" pitchFamily="34" charset="0"/>
                <a:ea typeface="Calibri" panose="020F0502020204030204" pitchFamily="34" charset="0"/>
              </a:rPr>
              <a:t>would be at the discretion of the host and leadership. In a meeting designated as face to face, those participating remotely are not to be counted toward quorum or attendance, and are not allowed to vote.</a:t>
            </a:r>
            <a:endParaRPr lang="en-GB" sz="2000" dirty="0">
              <a:effectLst/>
              <a:latin typeface="Century Gothic" panose="020B0502020202020204" pitchFamily="34" charset="0"/>
              <a:ea typeface="Calibri" panose="020F0502020204030204" pitchFamily="34" charset="0"/>
            </a:endParaRPr>
          </a:p>
          <a:p>
            <a:pPr marL="357188" indent="0">
              <a:lnSpc>
                <a:spcPct val="100000"/>
              </a:lnSpc>
              <a:spcBef>
                <a:spcPts val="600"/>
              </a:spcBef>
              <a:spcAft>
                <a:spcPts val="600"/>
              </a:spcAft>
              <a:buNone/>
            </a:pPr>
            <a:r>
              <a:rPr lang="en-GB" sz="2000" i="1" dirty="0">
                <a:solidFill>
                  <a:srgbClr val="4472C4"/>
                </a:solidFill>
                <a:effectLst/>
                <a:latin typeface="Century Gothic" panose="020B0502020202020204" pitchFamily="34" charset="0"/>
                <a:ea typeface="Calibri" panose="020F0502020204030204" pitchFamily="34" charset="0"/>
              </a:rPr>
              <a:t>Following each ordinary meeting, the Support Team shall publish a list of IMs that have gained or lost voting rights at that meeting.</a:t>
            </a:r>
            <a:endParaRPr lang="en-GB" sz="1800" i="1" dirty="0">
              <a:solidFill>
                <a:srgbClr val="4472C4"/>
              </a:solidFill>
              <a:effectLst/>
              <a:latin typeface="Century Gothic" panose="020B0502020202020204" pitchFamily="34" charset="0"/>
              <a:ea typeface="Calibri" panose="020F0502020204030204" pitchFamily="34" charset="0"/>
            </a:endParaRPr>
          </a:p>
          <a:p>
            <a:pPr marL="0" indent="0">
              <a:buNone/>
            </a:pPr>
            <a:endParaRPr lang="en-US" altLang="en-US" sz="2000" dirty="0">
              <a:solidFill>
                <a:srgbClr val="FF0000"/>
              </a:solidFill>
            </a:endParaRPr>
          </a:p>
          <a:p>
            <a:pPr lvl="1"/>
            <a:endParaRPr lang="en-US" altLang="en-US" sz="20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SA4#127 – </a:t>
            </a:r>
            <a:r>
              <a:rPr lang="en-US" altLang="en-US" sz="3200" dirty="0"/>
              <a:t>decision making during F2F meeting with remote participation - 1</a:t>
            </a:r>
            <a:endParaRPr lang="en-US" altLang="en-US" dirty="0"/>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3041730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a:xfrm>
            <a:off x="609600" y="1600200"/>
            <a:ext cx="10972800" cy="4892675"/>
          </a:xfrm>
        </p:spPr>
        <p:txBody>
          <a:bodyPr/>
          <a:lstStyle/>
          <a:p>
            <a:r>
              <a:rPr lang="en-US" altLang="en-US" sz="2000" dirty="0"/>
              <a:t>No change to submission process and agenda creation (</a:t>
            </a:r>
            <a:r>
              <a:rPr lang="en-US" sz="1400" b="0" i="0" dirty="0">
                <a:solidFill>
                  <a:srgbClr val="000000"/>
                </a:solidFill>
                <a:effectLst/>
                <a:latin typeface="arial" panose="020B0604020202020204" pitchFamily="34" charset="0"/>
                <a:hlinkClick r:id="rId2"/>
              </a:rPr>
              <a:t>SA4#127 agenda</a:t>
            </a:r>
            <a:r>
              <a:rPr lang="en-US" altLang="en-US" sz="2000" dirty="0"/>
              <a:t>). </a:t>
            </a:r>
          </a:p>
          <a:p>
            <a:pPr lvl="1"/>
            <a:r>
              <a:rPr lang="en-US" altLang="en-US" sz="1800" dirty="0"/>
              <a:t>Agenda Items for </a:t>
            </a:r>
            <a:r>
              <a:rPr lang="en-US" altLang="en-US" sz="1800" dirty="0" err="1"/>
              <a:t>Tdocs</a:t>
            </a:r>
            <a:r>
              <a:rPr lang="en-US" altLang="en-US" sz="1800" dirty="0"/>
              <a:t>:	</a:t>
            </a:r>
          </a:p>
          <a:p>
            <a:pPr lvl="2"/>
            <a:r>
              <a:rPr lang="en-US" altLang="en-US" sz="1400" dirty="0"/>
              <a:t>Input documents should be registered primarily for Agenda Items 6 and 7-10. Before registering documents to any other Agenda Items, consult with SA4 Chair. </a:t>
            </a:r>
            <a:r>
              <a:rPr lang="en-US" altLang="en-US" sz="1400" dirty="0">
                <a:solidFill>
                  <a:srgbClr val="FF0000"/>
                </a:solidFill>
              </a:rPr>
              <a:t>Please use </a:t>
            </a:r>
            <a:r>
              <a:rPr lang="en-US" altLang="en-US" sz="1400" dirty="0" err="1">
                <a:solidFill>
                  <a:srgbClr val="FF0000"/>
                </a:solidFill>
              </a:rPr>
              <a:t>Tdoc</a:t>
            </a:r>
            <a:r>
              <a:rPr lang="en-US" altLang="en-US" sz="1400" dirty="0">
                <a:solidFill>
                  <a:srgbClr val="FF0000"/>
                </a:solidFill>
              </a:rPr>
              <a:t> templates available at: </a:t>
            </a:r>
            <a:r>
              <a:rPr lang="en-US" altLang="en-US" sz="1400" dirty="0">
                <a:hlinkClick r:id="rId3"/>
              </a:rPr>
              <a:t>https://www.3gpp.org/ftp/tsg_sa/WG4_CODEC/TSGS4_127_Sophia-Antipolis/Templates</a:t>
            </a:r>
            <a:r>
              <a:rPr lang="en-US" altLang="en-US" sz="1400" dirty="0"/>
              <a:t> </a:t>
            </a:r>
          </a:p>
          <a:p>
            <a:pPr lvl="2"/>
            <a:r>
              <a:rPr lang="en-US" altLang="en-US" sz="1400" dirty="0"/>
              <a:t>Each document must be registered under only one Agenda Item. If unclear what Agenda Item to use, consult with SA4 Chair and the relevant SWG Chair.</a:t>
            </a:r>
          </a:p>
          <a:p>
            <a:pPr lvl="1"/>
            <a:r>
              <a:rPr lang="en-US" altLang="en-US" sz="1800" dirty="0"/>
              <a:t>Submission deadline: 	</a:t>
            </a:r>
          </a:p>
          <a:p>
            <a:pPr lvl="2"/>
            <a:r>
              <a:rPr lang="en-US" altLang="en-US" sz="1400" dirty="0"/>
              <a:t>Documents submitted after Tuesday 23</a:t>
            </a:r>
            <a:r>
              <a:rPr lang="en-US" altLang="en-US" sz="1400" baseline="30000" dirty="0"/>
              <a:t>rd</a:t>
            </a:r>
            <a:r>
              <a:rPr lang="en-US" altLang="en-US" sz="1400" dirty="0"/>
              <a:t> January 2024 (23:59 CET) will be considered LATE and will NOT be handled during the meeting. (This submission deadline does not apply to SWG reports or other documents that must be prepared during the SA4 meeting)</a:t>
            </a:r>
          </a:p>
          <a:p>
            <a:pPr lvl="1"/>
            <a:r>
              <a:rPr lang="en-US" altLang="en-US" sz="1800" dirty="0"/>
              <a:t>About CRs</a:t>
            </a:r>
          </a:p>
          <a:p>
            <a:pPr lvl="2"/>
            <a:r>
              <a:rPr lang="en-US" altLang="en-US" sz="1400" dirty="0"/>
              <a:t>For </a:t>
            </a:r>
            <a:r>
              <a:rPr lang="en-US" altLang="en-US" sz="1400" dirty="0" err="1"/>
              <a:t>Tdoc</a:t>
            </a:r>
            <a:r>
              <a:rPr lang="en-US" altLang="en-US" sz="1400" dirty="0"/>
              <a:t> reservation in 3GU, </a:t>
            </a:r>
            <a:r>
              <a:rPr lang="en-US" altLang="en-US" sz="1400" b="1" dirty="0"/>
              <a:t>do not use the type </a:t>
            </a:r>
            <a:r>
              <a:rPr lang="en-US" altLang="en-US" sz="1400" b="1" dirty="0" err="1"/>
              <a:t>draftCR</a:t>
            </a:r>
            <a:r>
              <a:rPr lang="en-US" altLang="en-US" sz="1400" dirty="0"/>
              <a:t>. We won’t use that type any longer. The type CR should be used when proposing changes to TRs and TSs that are under change control.</a:t>
            </a:r>
          </a:p>
          <a:p>
            <a:pPr lvl="2"/>
            <a:r>
              <a:rPr lang="en-US" altLang="en-US" sz="1400" dirty="0"/>
              <a:t>CR status will then be either agreed, merged, endorsed, noted, not pursued or postponed. CRs that are agreed are then sent to SA for approval. CRs that are either noted or postponed can be “revised” at the following meeting without reserving a new CR number. CRs that are endorsed are the ones for which the content is agreed as basis for further work.</a:t>
            </a:r>
          </a:p>
          <a:p>
            <a:pPr lvl="2"/>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corresponding proposed new WID.</a:t>
            </a:r>
          </a:p>
          <a:p>
            <a:pPr lvl="2"/>
            <a:endParaRPr lang="en-US" altLang="en-US" sz="1400" dirty="0"/>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400" dirty="0"/>
              <a:t>All documents are stored on the online ftp server. No documents are shared as attachments to emails. In case of email, it is </a:t>
            </a:r>
            <a:r>
              <a:rPr lang="en-US" altLang="fr-FR" sz="1400" u="sng" dirty="0">
                <a:solidFill>
                  <a:srgbClr val="FF0000"/>
                </a:solidFill>
              </a:rPr>
              <a:t>strongly recommended </a:t>
            </a:r>
            <a:r>
              <a:rPr lang="en-US" altLang="fr-FR" sz="1400" dirty="0"/>
              <a:t>to insert a URL to the folder or document(s) in question. Use your 3GU Portal/EOL credentials to connect to the server.</a:t>
            </a:r>
          </a:p>
          <a:p>
            <a:pPr lvl="1"/>
            <a:r>
              <a:rPr lang="en-US" altLang="fr-FR" sz="1200" dirty="0"/>
              <a:t>“Inbox” folder: </a:t>
            </a:r>
            <a:r>
              <a:rPr lang="en-US" altLang="fr-FR" sz="1200" dirty="0">
                <a:solidFill>
                  <a:srgbClr val="FF0000"/>
                </a:solidFill>
                <a:hlinkClick r:id="rId2">
                  <a:extLst>
                    <a:ext uri="{A12FA001-AC4F-418D-AE19-62706E023703}">
                      <ahyp:hlinkClr xmlns:ahyp="http://schemas.microsoft.com/office/drawing/2018/hyperlinkcolor" val="tx"/>
                    </a:ext>
                  </a:extLst>
                </a:hlinkClick>
              </a:rPr>
              <a:t>http://10.10.10.10/ftp/SA/SA4/Inbox</a:t>
            </a:r>
            <a:r>
              <a:rPr lang="en-US" altLang="fr-FR" sz="1200" dirty="0">
                <a:solidFill>
                  <a:srgbClr val="FF0000"/>
                </a:solidFill>
              </a:rPr>
              <a:t> </a:t>
            </a:r>
          </a:p>
          <a:p>
            <a:pPr lvl="1"/>
            <a:r>
              <a:rPr lang="en-US" altLang="fr-FR" sz="1100" dirty="0"/>
              <a:t>To submit formal </a:t>
            </a:r>
            <a:r>
              <a:rPr lang="en-US" altLang="fr-FR" sz="1100" dirty="0" err="1"/>
              <a:t>Tdocs</a:t>
            </a:r>
            <a:r>
              <a:rPr lang="en-US" altLang="fr-FR" sz="1100" dirty="0"/>
              <a:t> (with appropriate </a:t>
            </a:r>
            <a:r>
              <a:rPr lang="en-US" altLang="fr-FR" sz="1100" dirty="0" err="1"/>
              <a:t>Tdoc</a:t>
            </a:r>
            <a:r>
              <a:rPr lang="en-US" altLang="fr-FR" sz="1100" dirty="0"/>
              <a:t> nos.) during the meeting</a:t>
            </a:r>
          </a:p>
          <a:p>
            <a:pPr lvl="2"/>
            <a:r>
              <a:rPr lang="en-US" altLang="fr-FR" sz="1100" dirty="0"/>
              <a:t>Only files with .zip extension to be allowed (File naming convention: “S4-24xxxx.zip.”)</a:t>
            </a:r>
          </a:p>
          <a:p>
            <a:pPr lvl="1"/>
            <a:r>
              <a:rPr lang="en-US" altLang="fr-FR" sz="1200" dirty="0"/>
              <a:t>“Drafts” folder: </a:t>
            </a:r>
            <a:r>
              <a:rPr lang="en-US" altLang="fr-FR" sz="1200" dirty="0">
                <a:solidFill>
                  <a:srgbClr val="FF0000"/>
                </a:solidFill>
                <a:hlinkClick r:id="rId3">
                  <a:extLst>
                    <a:ext uri="{A12FA001-AC4F-418D-AE19-62706E023703}">
                      <ahyp:hlinkClr xmlns:ahyp="http://schemas.microsoft.com/office/drawing/2018/hyperlinkcolor" val="tx"/>
                    </a:ext>
                  </a:extLst>
                </a:hlinkClick>
              </a:rPr>
              <a:t>http://10.10.10.10/ftp/SA/SA4/Inbox/Drafts</a:t>
            </a:r>
            <a:endParaRPr lang="en-US" altLang="fr-FR" sz="1200" dirty="0">
              <a:solidFill>
                <a:srgbClr val="FF0000"/>
              </a:solidFill>
            </a:endParaRPr>
          </a:p>
          <a:p>
            <a:pPr lvl="1"/>
            <a:r>
              <a:rPr lang="en-US" altLang="fr-FR" sz="1100" dirty="0"/>
              <a:t>Draft documents for discussion during the meeting. Typically used for revisions before they are submitted as formal </a:t>
            </a:r>
            <a:r>
              <a:rPr lang="en-US" altLang="fr-FR" sz="1100" dirty="0" err="1"/>
              <a:t>Tdocs</a:t>
            </a:r>
            <a:r>
              <a:rPr lang="en-US" altLang="fr-FR" sz="1100" dirty="0"/>
              <a:t>. Each SWG has its own subfolder.</a:t>
            </a:r>
          </a:p>
          <a:p>
            <a:pPr lvl="2"/>
            <a:r>
              <a:rPr lang="en-US" altLang="fr-FR" sz="1100" dirty="0"/>
              <a:t>Documents submitted in this area will not be treated formally during the meeting. </a:t>
            </a:r>
          </a:p>
          <a:p>
            <a:pPr lvl="2"/>
            <a:r>
              <a:rPr lang="en-US" altLang="fr-FR" sz="1100" dirty="0"/>
              <a:t>Draft Filename template guidelines on next slide</a:t>
            </a:r>
            <a:endParaRPr lang="en-US" altLang="fr-FR" sz="1000" dirty="0">
              <a:solidFill>
                <a:srgbClr val="FF0000"/>
              </a:solidFill>
            </a:endParaRPr>
          </a:p>
          <a:p>
            <a:pPr lvl="1"/>
            <a:r>
              <a:rPr lang="en-US" altLang="fr-FR" sz="1100" dirty="0">
                <a:solidFill>
                  <a:srgbClr val="FF0000"/>
                </a:solidFill>
              </a:rPr>
              <a:t>This ftp server will be made accessible to remote attendees with specific credentials</a:t>
            </a:r>
          </a:p>
          <a:p>
            <a:r>
              <a:rPr lang="en-US" altLang="fr-FR" sz="1400" dirty="0"/>
              <a:t>Review of documents during the meeting: </a:t>
            </a:r>
          </a:p>
          <a:p>
            <a:pPr lvl="1"/>
            <a:r>
              <a:rPr lang="en-US" altLang="fr-FR" sz="1100" dirty="0"/>
              <a:t>delegates should revise documents only on request from the appropriate chairperson using 3GU tool and indicate the </a:t>
            </a:r>
            <a:r>
              <a:rPr lang="en-US" altLang="fr-FR" sz="1100" dirty="0" err="1"/>
              <a:t>Tdoc</a:t>
            </a:r>
            <a:r>
              <a:rPr lang="en-US" altLang="fr-FR" sz="1100" dirty="0"/>
              <a:t> number and information to the appropriate chairperson immediately.</a:t>
            </a:r>
          </a:p>
          <a:p>
            <a:pPr lvl="1"/>
            <a:r>
              <a:rPr lang="en-US" altLang="fr-FR" sz="1100" dirty="0"/>
              <a:t>Other SA4 </a:t>
            </a:r>
            <a:r>
              <a:rPr lang="en-US" altLang="fr-FR" sz="1100" dirty="0" err="1"/>
              <a:t>Tdoc</a:t>
            </a:r>
            <a:r>
              <a:rPr lang="en-US" altLang="fr-FR" sz="1100" dirty="0"/>
              <a:t> # requests (during the meeting e.g. LSs, reports): ask first for approval from the appropriate chairperson, when approved, use 3GU and indicate the </a:t>
            </a:r>
            <a:r>
              <a:rPr lang="en-US" altLang="fr-FR" sz="1100" dirty="0" err="1"/>
              <a:t>Tdoc</a:t>
            </a:r>
            <a:r>
              <a:rPr lang="en-US" altLang="fr-FR" sz="1100" dirty="0"/>
              <a:t> number and information to the appropriate chairperson immediately</a:t>
            </a:r>
            <a:endParaRPr lang="en-US" altLang="fr-FR" sz="1100" strike="sngStrike" dirty="0"/>
          </a:p>
          <a:p>
            <a:r>
              <a:rPr lang="en-US" altLang="en-US" sz="1400" dirty="0"/>
              <a:t>These folders have the provision for users to upload documents using a web browser rather than an FTP client:</a:t>
            </a:r>
          </a:p>
          <a:p>
            <a:pPr lvl="1"/>
            <a:r>
              <a:rPr lang="en-US" altLang="en-US" sz="1200" dirty="0"/>
              <a:t>Visit the intended directory</a:t>
            </a:r>
          </a:p>
          <a:p>
            <a:pPr lvl="1"/>
            <a:r>
              <a:rPr lang="en-US" altLang="en-US" sz="1200" dirty="0"/>
              <a:t>click on the button   </a:t>
            </a:r>
          </a:p>
          <a:p>
            <a:pPr lvl="1"/>
            <a:r>
              <a:rPr lang="en-US" altLang="en-US" sz="1200" dirty="0"/>
              <a:t>log in with your EOL account</a:t>
            </a:r>
          </a:p>
          <a:p>
            <a:pPr lvl="1"/>
            <a:r>
              <a:rPr lang="en-US" altLang="en-US" sz="1200" dirty="0"/>
              <a:t>Drag and drop your document that you want to upload into the upload area that pops up.</a:t>
            </a:r>
          </a:p>
          <a:p>
            <a:endParaRPr lang="en-US" altLang="en-US" sz="12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9656" y="5225860"/>
            <a:ext cx="1656184" cy="18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S4-241234_Banana)	</a:t>
            </a:r>
          </a:p>
          <a:p>
            <a:pPr lvl="2">
              <a:defRPr/>
            </a:pPr>
            <a:r>
              <a:rPr lang="en-US" sz="1200" dirty="0"/>
              <a:t>Revision template (by author) </a:t>
            </a:r>
            <a:r>
              <a:rPr lang="en-US" sz="1200" b="1" dirty="0">
                <a:solidFill>
                  <a:srgbClr val="FF0000"/>
                </a:solidFill>
              </a:rPr>
              <a:t>i.e. Tdoc|r|2_digits_rev_number (e.g. S4-241234r01)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S4-241234r07_Pear_Plum_Cherry)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000" b="1" dirty="0">
                <a:solidFill>
                  <a:srgbClr val="FF0000"/>
                </a:solidFill>
              </a:rPr>
              <a:t>Docs/S4-241234 (author Banana)		</a:t>
            </a:r>
          </a:p>
          <a:p>
            <a:pPr lvl="3">
              <a:defRPr/>
            </a:pPr>
            <a:r>
              <a:rPr lang="en-US" sz="1000" b="1" dirty="0">
                <a:solidFill>
                  <a:srgbClr val="FF0000"/>
                </a:solidFill>
              </a:rPr>
              <a:t>Delegate from company “Pear” provides updates 	Drafts/Video/S4-241234_Pear</a:t>
            </a:r>
          </a:p>
          <a:p>
            <a:pPr lvl="3">
              <a:defRPr/>
            </a:pPr>
            <a:r>
              <a:rPr lang="en-US" sz="1000" b="1" dirty="0">
                <a:solidFill>
                  <a:srgbClr val="FF0000"/>
                </a:solidFill>
              </a:rPr>
              <a:t>Delegate from company “Plum” provides updates 	Drafts/Video/S4-241234_Pear_Plum</a:t>
            </a:r>
          </a:p>
          <a:p>
            <a:pPr lvl="3">
              <a:defRPr/>
            </a:pPr>
            <a:r>
              <a:rPr lang="en-US" sz="1000" b="1" dirty="0">
                <a:solidFill>
                  <a:srgbClr val="FF0000"/>
                </a:solidFill>
              </a:rPr>
              <a:t>Author provides a revision based on those inputs	Drafts/Video/S4-241234r01</a:t>
            </a:r>
          </a:p>
          <a:p>
            <a:pPr lvl="3">
              <a:defRPr/>
            </a:pPr>
            <a:r>
              <a:rPr lang="en-US" sz="1000" b="1" dirty="0">
                <a:solidFill>
                  <a:srgbClr val="FF0000"/>
                </a:solidFill>
              </a:rPr>
              <a:t>Email comments trigger a further revision 	Drafts/Video/S4-241234r02</a:t>
            </a:r>
          </a:p>
          <a:p>
            <a:pPr lvl="3">
              <a:defRPr/>
            </a:pPr>
            <a:r>
              <a:rPr lang="en-US" sz="1000" b="1" dirty="0">
                <a:solidFill>
                  <a:srgbClr val="FF0000"/>
                </a:solidFill>
              </a:rPr>
              <a:t>SWG chair proposes agreement	</a:t>
            </a:r>
          </a:p>
          <a:p>
            <a:pPr lvl="3">
              <a:defRPr/>
            </a:pPr>
            <a:r>
              <a:rPr lang="en-US" sz="1000" b="1" dirty="0">
                <a:solidFill>
                  <a:srgbClr val="FF0000"/>
                </a:solidFill>
              </a:rPr>
              <a:t>Revised </a:t>
            </a:r>
            <a:r>
              <a:rPr lang="en-US" sz="1000" b="1" dirty="0" err="1">
                <a:solidFill>
                  <a:srgbClr val="FF0000"/>
                </a:solidFill>
              </a:rPr>
              <a:t>Tdoc</a:t>
            </a:r>
            <a:r>
              <a:rPr lang="en-US" sz="1000" b="1" dirty="0">
                <a:solidFill>
                  <a:srgbClr val="FF0000"/>
                </a:solidFill>
              </a:rPr>
              <a:t> number allocated		Inbox/S4-241235 (author Banana)		</a:t>
            </a:r>
          </a:p>
          <a:p>
            <a:pPr lvl="3">
              <a:defRPr/>
            </a:pPr>
            <a:r>
              <a:rPr lang="en-US" sz="1000" b="1" dirty="0">
                <a:solidFill>
                  <a:srgbClr val="FF0000"/>
                </a:solidFill>
              </a:rPr>
              <a:t>1234 -&gt; 1235a confirmed at subsequent Telco.</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600" dirty="0"/>
              <a:t>Email procedure during the meeting.</a:t>
            </a:r>
          </a:p>
          <a:p>
            <a:pPr lvl="1">
              <a:defRPr/>
            </a:pPr>
            <a:r>
              <a:rPr lang="en-US" sz="1400" dirty="0"/>
              <a:t>Email agreement procedure can be triggered at the discretion of the corresponding Chair on any Agenda Item.</a:t>
            </a:r>
          </a:p>
          <a:p>
            <a:pPr lvl="1">
              <a:defRPr/>
            </a:pPr>
            <a:r>
              <a:rPr lang="en-US" sz="1400" dirty="0"/>
              <a:t>At least 24h should be given for comments, with start and end within the meeting period.</a:t>
            </a:r>
          </a:p>
          <a:p>
            <a:pPr lvl="1">
              <a:defRPr/>
            </a:pPr>
            <a:r>
              <a:rPr lang="en-US" sz="1400" dirty="0"/>
              <a:t>The corresponding Chair will moderate the email discussions.</a:t>
            </a:r>
          </a:p>
          <a:p>
            <a:pPr lvl="1">
              <a:defRPr/>
            </a:pPr>
            <a:r>
              <a:rPr lang="en-US" sz="1400" dirty="0"/>
              <a:t>The corresponding Chair should provide disposition of </a:t>
            </a:r>
            <a:r>
              <a:rPr lang="en-US" sz="1400" dirty="0" err="1"/>
              <a:t>Tdocs</a:t>
            </a:r>
            <a:r>
              <a:rPr lang="en-US" sz="1400" dirty="0"/>
              <a:t> at the end of the email agreement procedure. </a:t>
            </a:r>
            <a:r>
              <a:rPr lang="en-US" sz="1400" dirty="0" err="1"/>
              <a:t>Tdocs</a:t>
            </a:r>
            <a:r>
              <a:rPr lang="en-US" sz="1400" dirty="0"/>
              <a:t> without disposition should be disposed during the subsequent face-to-face session.</a:t>
            </a:r>
          </a:p>
          <a:p>
            <a:r>
              <a:rPr lang="en-US" altLang="en-US" sz="1600" dirty="0"/>
              <a:t>E-mail agreement process will run on the corresponding SA4 e-mail reflectors (click on the links to reach the corresponding subscription page):</a:t>
            </a:r>
          </a:p>
          <a:p>
            <a:pPr lvl="1"/>
            <a:r>
              <a:rPr lang="en-US" altLang="fr-FR" sz="1400" dirty="0"/>
              <a:t>SA4 WG : </a:t>
            </a:r>
            <a:r>
              <a:rPr lang="fr-FR" altLang="fr-FR" sz="1400" b="1" dirty="0">
                <a:hlinkClick r:id="rId2"/>
              </a:rPr>
              <a:t>3GPP_TSG_SA_WG4</a:t>
            </a:r>
            <a:endParaRPr lang="fr-FR" altLang="fr-FR" sz="1400" dirty="0"/>
          </a:p>
          <a:p>
            <a:pPr lvl="1"/>
            <a:r>
              <a:rPr lang="fr-FR" altLang="fr-FR" sz="1400" dirty="0"/>
              <a:t>MBS SWG: </a:t>
            </a:r>
            <a:r>
              <a:rPr lang="fr-FR" altLang="fr-FR" sz="1400" b="1" dirty="0">
                <a:hlinkClick r:id="rId3"/>
              </a:rPr>
              <a:t>3GPP_TSG_SA_WG4_MBS</a:t>
            </a:r>
            <a:endParaRPr lang="fr-FR" altLang="fr-FR" sz="1400" dirty="0"/>
          </a:p>
          <a:p>
            <a:pPr lvl="1"/>
            <a:r>
              <a:rPr lang="fr-FR" altLang="fr-FR" sz="1400" dirty="0" err="1"/>
              <a:t>Video</a:t>
            </a:r>
            <a:r>
              <a:rPr lang="fr-FR" altLang="fr-FR" sz="1400" dirty="0"/>
              <a:t> SWG: </a:t>
            </a:r>
            <a:r>
              <a:rPr lang="fr-FR" altLang="fr-FR" sz="1400" b="1" dirty="0">
                <a:hlinkClick r:id="rId4"/>
              </a:rPr>
              <a:t>3GPP_TSG_SA_WG4_VIDEO</a:t>
            </a:r>
            <a:endParaRPr lang="fr-FR" altLang="fr-FR" sz="1400" dirty="0"/>
          </a:p>
          <a:p>
            <a:pPr lvl="1"/>
            <a:r>
              <a:rPr lang="fr-FR" altLang="fr-FR" sz="1400" dirty="0"/>
              <a:t>RTC SWG:  </a:t>
            </a:r>
            <a:r>
              <a:rPr lang="nb-NO" altLang="fr-FR" sz="1400" b="1" dirty="0">
                <a:hlinkClick r:id="rId5"/>
              </a:rPr>
              <a:t>3GPP_TSG_SA_WG4_RTC</a:t>
            </a:r>
            <a:endParaRPr lang="fr-FR" altLang="fr-FR" sz="1400" b="1" dirty="0"/>
          </a:p>
          <a:p>
            <a:pPr lvl="1"/>
            <a:r>
              <a:rPr lang="en-US" altLang="fr-FR" sz="1400" dirty="0"/>
              <a:t>Audio SWG: </a:t>
            </a:r>
            <a:r>
              <a:rPr lang="nn-NO" altLang="fr-FR" sz="1400" b="1" dirty="0">
                <a:hlinkClick r:id="rId6"/>
              </a:rPr>
              <a:t>3GPP_TSG_SA_WG4_AUDIO</a:t>
            </a:r>
            <a:endParaRPr lang="nn-NO" altLang="fr-FR" sz="1400" b="1" dirty="0"/>
          </a:p>
          <a:p>
            <a:r>
              <a:rPr lang="en-US" altLang="en-US" sz="1400" dirty="0"/>
              <a:t>For topics handled via Email agreement process running in parallel to face-to-face sessions, delegates are expected to make their comments as soon as possible over email rather than wait for the corresponding face-to-face sessions.</a:t>
            </a:r>
          </a:p>
          <a:p>
            <a:endParaRPr lang="en-US" altLang="en-US" sz="18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816552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550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deadline] </a:t>
            </a:r>
            <a:r>
              <a:rPr lang="en-US" dirty="0"/>
              <a:t>free text” for a unique or for a set of </a:t>
            </a:r>
            <a:r>
              <a:rPr lang="en-US" dirty="0" err="1"/>
              <a:t>Tdocs</a:t>
            </a:r>
            <a:endParaRPr lang="en-US" dirty="0"/>
          </a:p>
          <a:p>
            <a:pPr lvl="2">
              <a:defRPr/>
            </a:pPr>
            <a:r>
              <a:rPr lang="en-US" dirty="0"/>
              <a:t>AI: Agenda Item as indicated in the meeting agenda</a:t>
            </a:r>
          </a:p>
          <a:p>
            <a:pPr lvl="2">
              <a:defRPr/>
            </a:pPr>
            <a:r>
              <a:rPr lang="en-US" dirty="0" err="1"/>
              <a:t>Tdoc</a:t>
            </a:r>
            <a:r>
              <a:rPr lang="en-US" dirty="0"/>
              <a:t> number(s): </a:t>
            </a:r>
            <a:r>
              <a:rPr lang="en-US" dirty="0" err="1"/>
              <a:t>Tdoc</a:t>
            </a:r>
            <a:r>
              <a:rPr lang="en-US" dirty="0"/>
              <a:t> numbers of </a:t>
            </a:r>
            <a:r>
              <a:rPr lang="en-US" dirty="0" err="1"/>
              <a:t>relevants</a:t>
            </a:r>
            <a:r>
              <a:rPr lang="en-US" dirty="0"/>
              <a:t> document(s)</a:t>
            </a:r>
          </a:p>
          <a:p>
            <a:pPr lvl="2">
              <a:defRPr/>
            </a:pPr>
            <a:r>
              <a:rPr lang="en-US" dirty="0"/>
              <a:t>Deadline: time/date in CET when discussion will close</a:t>
            </a:r>
          </a:p>
          <a:p>
            <a:pPr lvl="1">
              <a:defRPr/>
            </a:pPr>
            <a:r>
              <a:rPr lang="en-US" dirty="0"/>
              <a:t>E-mail discussions triggers date and times are indicated in the schedule document</a:t>
            </a:r>
          </a:p>
          <a:p>
            <a:pPr lvl="1">
              <a:defRPr/>
            </a:pPr>
            <a:r>
              <a:rPr lang="en-US" dirty="0"/>
              <a:t>No attachments to email, all drafts and Tdocs to be uploaded to the 3GPP FTP server. It is strongly recommended to insert a URL to the folder or document(s) in question</a:t>
            </a:r>
          </a:p>
          <a:p>
            <a:pPr lvl="1">
              <a:defRPr/>
            </a:pPr>
            <a:r>
              <a:rPr lang="en-US" dirty="0"/>
              <a:t>When replying, delegates shall make sure the subject starts with “RE: [original email subject]“ by removing any company mail server additions</a:t>
            </a:r>
          </a:p>
          <a:p>
            <a:pPr lvl="1">
              <a:defRPr/>
            </a:pPr>
            <a:r>
              <a:rPr lang="en-US" dirty="0"/>
              <a:t>Examples of trigger emails:</a:t>
            </a:r>
          </a:p>
          <a:p>
            <a:pPr lvl="2">
              <a:defRPr/>
            </a:pPr>
            <a:r>
              <a:rPr lang="en-US" dirty="0"/>
              <a:t>Subject: [5.1, S4-24xxx, S4-24yyy, Monday 1</a:t>
            </a:r>
            <a:r>
              <a:rPr lang="en-US" baseline="30000" dirty="0"/>
              <a:t>st</a:t>
            </a:r>
            <a:r>
              <a:rPr lang="en-US" dirty="0"/>
              <a:t> Feb. 1500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Monday 1</a:t>
            </a:r>
            <a:r>
              <a:rPr lang="en-US" i="1" baseline="30000" dirty="0"/>
              <a:t>st</a:t>
            </a:r>
            <a:r>
              <a:rPr lang="en-US" i="1" dirty="0"/>
              <a:t> February 1500 CET (start of opening plenary) the document(s) will be considered approved.</a:t>
            </a:r>
          </a:p>
          <a:p>
            <a:pPr lvl="2">
              <a:defRPr/>
            </a:pPr>
            <a:endParaRPr lang="en-US" i="1" dirty="0"/>
          </a:p>
          <a:p>
            <a:pPr lvl="2">
              <a:defRPr/>
            </a:pPr>
            <a:r>
              <a:rPr lang="en-US" dirty="0"/>
              <a:t>Subject: [8.6, S4-23zzzz, Thursday 4</a:t>
            </a:r>
            <a:r>
              <a:rPr lang="en-US" baseline="30000" dirty="0"/>
              <a:t>th</a:t>
            </a:r>
            <a:r>
              <a:rPr lang="en-US" dirty="0"/>
              <a:t> Feb. 0900 CET] FS_5GMS_Multicast proposal</a:t>
            </a:r>
          </a:p>
          <a:p>
            <a:pPr lvl="2">
              <a:defRPr/>
            </a:pPr>
            <a:r>
              <a:rPr lang="en-US" i="1" dirty="0"/>
              <a:t>I declare the email agreement process started on the document(s) indicated in the subject line.</a:t>
            </a:r>
          </a:p>
          <a:p>
            <a:pPr lvl="2">
              <a:defRPr/>
            </a:pPr>
            <a:r>
              <a:rPr lang="en-US" i="1" dirty="0"/>
              <a:t>The proposal of the document reads “…[insert here a few words from the proposal in the </a:t>
            </a:r>
            <a:r>
              <a:rPr lang="en-US" i="1" dirty="0" err="1"/>
              <a:t>Tdoc</a:t>
            </a:r>
            <a:r>
              <a:rPr lang="en-US" i="1" dirty="0"/>
              <a:t>]”</a:t>
            </a:r>
            <a:endParaRPr lang="fr-FR" dirty="0"/>
          </a:p>
          <a:p>
            <a:pPr lvl="2">
              <a:defRPr/>
            </a:pPr>
            <a:r>
              <a:rPr lang="en-US" i="1" dirty="0"/>
              <a:t>If no comments are received by Thursday 4th Feb. 0900 CET, the document(s) will be considered agreed.</a:t>
            </a:r>
            <a:endParaRPr lang="fr-FR"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AF3180D-84E1-4D1C-B169-839D7F725EC6}">
  <ds:schemaRefs>
    <ds:schemaRef ds:uri="http://schemas.microsoft.com/sharepoint/v3/contenttype/form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2348</TotalTime>
  <Words>1707</Words>
  <Application>Microsoft Office PowerPoint</Application>
  <PresentationFormat>Widescreen</PresentationFormat>
  <Paragraphs>105</Paragraphs>
  <Slides>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Arial</vt:lpstr>
      <vt:lpstr>Calibri</vt:lpstr>
      <vt:lpstr>Century Gothic</vt:lpstr>
      <vt:lpstr>Office Theme</vt:lpstr>
      <vt:lpstr>Guidelines for  3GPP SA4#127  as face-to-face Meeting</vt:lpstr>
      <vt:lpstr>Introduction</vt:lpstr>
      <vt:lpstr>Guidelines for SA4#127 – decision making during F2F meeting with remote participation - 1</vt:lpstr>
      <vt:lpstr>Tdoc submission and handling - 1</vt:lpstr>
      <vt:lpstr>Tdoc submission and handling - 2</vt:lpstr>
      <vt:lpstr>Tdoc submission and handling - 3</vt:lpstr>
      <vt:lpstr>Email agreement procedure – 1</vt:lpstr>
      <vt:lpstr>Email agreement procedure – 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7374</cp:revision>
  <dcterms:created xsi:type="dcterms:W3CDTF">2009-06-02T04:11:18Z</dcterms:created>
  <dcterms:modified xsi:type="dcterms:W3CDTF">2024-01-23T10:47:00Z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