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542" r:id="rId5"/>
    <p:sldId id="407" r:id="rId6"/>
    <p:sldId id="382" r:id="rId7"/>
    <p:sldId id="518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82B"/>
    <a:srgbClr val="820000"/>
    <a:srgbClr val="00B0CA"/>
    <a:srgbClr val="5E2750"/>
    <a:srgbClr val="EB9700"/>
    <a:srgbClr val="FECB00"/>
    <a:srgbClr val="A8B400"/>
    <a:srgbClr val="007C92"/>
    <a:srgbClr val="9C2AA0"/>
    <a:srgbClr val="5457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7B06CE-988F-49B5-A924-6FDF0DB8B5F1}" v="8" dt="2024-01-22T14:07:34.7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2386" autoAdjust="0"/>
  </p:normalViewPr>
  <p:slideViewPr>
    <p:cSldViewPr snapToGrid="0" snapToObjects="1" showGuides="1">
      <p:cViewPr varScale="1">
        <p:scale>
          <a:sx n="159" d="100"/>
          <a:sy n="159" d="100"/>
        </p:scale>
        <p:origin x="156" y="1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mira Ramazanirend, Vodafone" userId="ed0999e3-7cba-419f-866a-d109c11fb59a" providerId="ADAL" clId="{877B06CE-988F-49B5-A924-6FDF0DB8B5F1}"/>
    <pc:docChg chg="custSel modMainMaster">
      <pc:chgData name="Elmira Ramazanirend, Vodafone" userId="ed0999e3-7cba-419f-866a-d109c11fb59a" providerId="ADAL" clId="{877B06CE-988F-49B5-A924-6FDF0DB8B5F1}" dt="2024-01-22T14:07:34.776" v="29"/>
      <pc:docMkLst>
        <pc:docMk/>
      </pc:docMkLst>
      <pc:sldMasterChg chg="modSp mod">
        <pc:chgData name="Elmira Ramazanirend, Vodafone" userId="ed0999e3-7cba-419f-866a-d109c11fb59a" providerId="ADAL" clId="{877B06CE-988F-49B5-A924-6FDF0DB8B5F1}" dt="2024-01-22T14:07:34.776" v="29"/>
        <pc:sldMasterMkLst>
          <pc:docMk/>
          <pc:sldMasterMk cId="843687732" sldId="2147483648"/>
        </pc:sldMasterMkLst>
        <pc:spChg chg="mod ord modVis">
          <ac:chgData name="Elmira Ramazanirend, Vodafone" userId="ed0999e3-7cba-419f-866a-d109c11fb59a" providerId="ADAL" clId="{877B06CE-988F-49B5-A924-6FDF0DB8B5F1}" dt="2024-01-22T14:07:34.776" v="29"/>
          <ac:spMkLst>
            <pc:docMk/>
            <pc:sldMasterMk cId="843687732" sldId="2147483648"/>
            <ac:spMk id="8" creationId="{FD031607-6D47-0477-4635-D39D0664E4A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22/01/2024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22/01/2024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0664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7627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8F652B9-0097-B27E-1027-BA20C7AF72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3491969"/>
            <a:ext cx="4213226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4089551"/>
            <a:ext cx="2087880" cy="682887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207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5B3401-932C-0F41-B328-1E2E01655F7D}" type="datetime4">
              <a:rPr lang="en-GB" smtClean="0"/>
              <a:t>22 January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186831-9186-1A46-8C51-DF0C6926CA7C}" type="datetime4">
              <a:rPr lang="en-GB" smtClean="0"/>
              <a:t>22 January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1BC4EAA-71C0-7847-9938-ACF78B628920}" type="datetime4">
              <a:rPr lang="en-GB" smtClean="0"/>
              <a:t>22 January 2024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C3112-9319-574E-965C-D7DBF43EF039}" type="datetime4">
              <a:rPr lang="en-GB" smtClean="0"/>
              <a:t>22 January 2024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0F0E956-AEC0-6E47-82BA-82F9A6FC1D28}" type="datetime4">
              <a:rPr lang="en-GB" smtClean="0"/>
              <a:t>22 January 2024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68F5-E43E-7644-B2C0-CD46918E1917}" type="datetime4">
              <a:rPr lang="en-GB" smtClean="0"/>
              <a:t>22 January 2024</a:t>
            </a:fld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20E4CCE-5AAE-AE4C-B060-0037F2F4F0B0}" type="datetime4">
              <a:rPr lang="en-GB" smtClean="0"/>
              <a:t>22 January 2024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6B66AD2-306D-7A4A-BE64-03A187C68A13}" type="datetime4">
              <a:rPr lang="en-GB" smtClean="0"/>
              <a:t>22 January 2024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61F83-7858-3B44-A5D2-D6202632A1FB}" type="datetime4">
              <a:rPr lang="en-GB" smtClean="0"/>
              <a:t>22 January 2024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7D6856-E1EE-D36D-0CE2-7ED33229D6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5" y="285207"/>
            <a:ext cx="4051844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3A24C7-5D61-6547-A9A0-D8782A3844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98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39C1523-9997-0346-BA33-5767E91BED4D}" type="datetime4">
              <a:rPr lang="en-GB" smtClean="0"/>
              <a:t>22 January 2024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gether we can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5C59AC-A296-DF4D-9A1F-F2DE00C680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9200" y="2158950"/>
            <a:ext cx="1625600" cy="98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16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gether we can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5C59AC-A296-DF4D-9A1F-F2DE00C680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9200" y="2158950"/>
            <a:ext cx="1625600" cy="98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71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0876" y="2180956"/>
            <a:ext cx="782248" cy="78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0876" y="2180956"/>
            <a:ext cx="782248" cy="78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7D6856-E1EE-D36D-0CE2-7ED33229D6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D39B86-6FC0-A150-B851-CBC5E39E0D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032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EAA0AA-2015-EC44-70E9-E107F2C120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3491969"/>
            <a:ext cx="3227221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4089551"/>
            <a:ext cx="2087880" cy="682887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18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8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EAA0AA-2015-EC44-70E9-E107F2C120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3491969"/>
            <a:ext cx="3227221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4089551"/>
            <a:ext cx="2087880" cy="682887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0901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7D6856-E1EE-D36D-0CE2-7ED33229D6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3" y="285207"/>
            <a:ext cx="4055169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D39B86-6FC0-A150-B851-CBC5E39E0D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723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EAA0AA-2015-EC44-70E9-E107F2C120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5" y="3491969"/>
            <a:ext cx="3529804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4089551"/>
            <a:ext cx="2087880" cy="682887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27677F-9ACC-0288-3B09-DDD6FF277B2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652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7D6856-E1EE-D36D-0CE2-7ED33229D6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025244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988F21-9976-B1D4-75D9-94A69F17FD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113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038E09-3872-BD4D-8339-0283C2F5BB7F}" type="datetime4">
              <a:rPr lang="en-GB" smtClean="0"/>
              <a:t>22 January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21336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BDDBAA49-6CB8-054C-996A-16DA1E81284C}" type="datetime4">
              <a:rPr lang="en-GB" smtClean="0"/>
              <a:pPr/>
              <a:t>22 January 2024</a:t>
            </a:fld>
            <a:endParaRPr lang="en-GB" dirty="0"/>
          </a:p>
        </p:txBody>
      </p:sp>
      <p:sp>
        <p:nvSpPr>
          <p:cNvPr id="8" name="MSIPCMContentMarking" descr="{&quot;HashCode&quot;:710064009,&quot;Placement&quot;:&quot;Footer&quot;,&quot;Top&quot;:388.380066,&quot;Left&quot;:0.0,&quot;SlideWidth&quot;:720,&quot;SlideHeight&quot;:405}">
            <a:extLst>
              <a:ext uri="{FF2B5EF4-FFF2-40B4-BE49-F238E27FC236}">
                <a16:creationId xmlns:a16="http://schemas.microsoft.com/office/drawing/2014/main" id="{FD031607-6D47-0477-4635-D39D0664E4AC}"/>
              </a:ext>
            </a:extLst>
          </p:cNvPr>
          <p:cNvSpPr txBox="1"/>
          <p:nvPr userDrawn="1"/>
        </p:nvSpPr>
        <p:spPr>
          <a:xfrm>
            <a:off x="0" y="4932427"/>
            <a:ext cx="550163" cy="211073"/>
          </a:xfrm>
          <a:prstGeom prst="rect">
            <a:avLst/>
          </a:prstGeom>
        </p:spPr>
        <p:txBody>
          <a:bodyPr vert="horz" wrap="square" lIns="0" tIns="0" rIns="0" bIns="0" rtlCol="0" anchor="ctr" anchorCtr="1">
            <a:no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</a:rPr>
              <a:t>C1 Public</a:t>
            </a:r>
            <a:endParaRPr lang="en-GB" sz="7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49" r:id="rId2"/>
    <p:sldLayoutId id="2147483768" r:id="rId3"/>
    <p:sldLayoutId id="2147483769" r:id="rId4"/>
    <p:sldLayoutId id="2147483771" r:id="rId5"/>
    <p:sldLayoutId id="2147483789" r:id="rId6"/>
    <p:sldLayoutId id="2147483794" r:id="rId7"/>
    <p:sldLayoutId id="2147483797" r:id="rId8"/>
    <p:sldLayoutId id="2147483675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650" r:id="rId15"/>
    <p:sldLayoutId id="2147483709" r:id="rId16"/>
    <p:sldLayoutId id="2147483654" r:id="rId17"/>
    <p:sldLayoutId id="2147483660" r:id="rId18"/>
    <p:sldLayoutId id="2147483666" r:id="rId19"/>
    <p:sldLayoutId id="2147483667" r:id="rId20"/>
    <p:sldLayoutId id="2147483708" r:id="rId21"/>
    <p:sldLayoutId id="2147483763" r:id="rId22"/>
    <p:sldLayoutId id="2147483764" r:id="rId23"/>
    <p:sldLayoutId id="2147483701" r:id="rId24"/>
    <p:sldLayoutId id="2147483765" r:id="rId25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Vodafone’s View on Rel-19 Planning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5" y="1184426"/>
            <a:ext cx="2706384" cy="682887"/>
          </a:xfrm>
        </p:spPr>
        <p:txBody>
          <a:bodyPr/>
          <a:lstStyle/>
          <a:p>
            <a:r>
              <a:rPr lang="en-GB" dirty="0"/>
              <a:t>3gppnTSG WG4 Meeting #127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5584AEC-A3CF-4C13-0573-8E4AC97D7A8C}"/>
              </a:ext>
            </a:extLst>
          </p:cNvPr>
          <p:cNvSpPr txBox="1">
            <a:spLocks/>
          </p:cNvSpPr>
          <p:nvPr/>
        </p:nvSpPr>
        <p:spPr>
          <a:xfrm>
            <a:off x="7594059" y="237602"/>
            <a:ext cx="1299117" cy="4238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bg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Vodafone Rg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Vodafone Rg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S4-240084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3F48DF4-8B38-81FE-5541-0C7795E228C7}"/>
              </a:ext>
            </a:extLst>
          </p:cNvPr>
          <p:cNvSpPr txBox="1">
            <a:spLocks/>
          </p:cNvSpPr>
          <p:nvPr/>
        </p:nvSpPr>
        <p:spPr>
          <a:xfrm>
            <a:off x="250824" y="3950770"/>
            <a:ext cx="3057525" cy="68288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bg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Vodafone Rg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Vodafone Rg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Elmira Ramazanirend</a:t>
            </a:r>
          </a:p>
          <a:p>
            <a:r>
              <a:rPr lang="en-GB" dirty="0"/>
              <a:t>Elmira.ramazanirend1@vodafone.com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712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5565322" cy="986466"/>
          </a:xfrm>
        </p:spPr>
        <p:txBody>
          <a:bodyPr/>
          <a:lstStyle/>
          <a:p>
            <a:r>
              <a:rPr lang="en-GB" dirty="0"/>
              <a:t>Procedures and Workflow: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65295" y="4713136"/>
            <a:ext cx="413410" cy="238889"/>
          </a:xfrm>
        </p:spPr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>
          <a:xfrm>
            <a:off x="6137275" y="4712099"/>
            <a:ext cx="2133600" cy="238889"/>
          </a:xfrm>
        </p:spPr>
        <p:txBody>
          <a:bodyPr/>
          <a:lstStyle/>
          <a:p>
            <a:fld id="{7CF253B3-EC1A-7B44-8761-2E7CB59D2B80}" type="datetime4">
              <a:rPr lang="en-GB" smtClean="0"/>
              <a:t>22 January 2024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A540B8-74B8-2815-2BB6-44C751A37FF5}"/>
              </a:ext>
            </a:extLst>
          </p:cNvPr>
          <p:cNvSpPr txBox="1"/>
          <p:nvPr/>
        </p:nvSpPr>
        <p:spPr>
          <a:xfrm>
            <a:off x="408562" y="473413"/>
            <a:ext cx="914400" cy="914400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endParaRPr lang="en-GB" dirty="0">
              <a:latin typeface="Vodafone Rg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5975FD-9ECD-DCF6-5A24-AEEE3E80D5E4}"/>
              </a:ext>
            </a:extLst>
          </p:cNvPr>
          <p:cNvSpPr txBox="1"/>
          <p:nvPr/>
        </p:nvSpPr>
        <p:spPr>
          <a:xfrm>
            <a:off x="251818" y="732046"/>
            <a:ext cx="7950888" cy="36794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endParaRPr lang="en-GB" sz="1400" dirty="0">
              <a:solidFill>
                <a:schemeClr val="bg1"/>
              </a:solidFill>
              <a:latin typeface="Vodafone Rg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  <a:latin typeface="Vodafone Rg" pitchFamily="34" charset="0"/>
              </a:rPr>
              <a:t>Synchronising and aligning with other 3gpp groups and considering capabilities of the rest of the working groups and follow rel. 19 aspects of the system.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  <a:latin typeface="Vodafone Rg" pitchFamily="34" charset="0"/>
              </a:rPr>
              <a:t>Moving more of the functionalities to the network instead of client sides : to have more control and standardization as much as possible by analysing case by case if functionality in the network would be more suitable and beneficial for the MNO’s.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  <a:latin typeface="Vodafone Rg" pitchFamily="34" charset="0"/>
              </a:rPr>
              <a:t>Energy sustainability : we would appreciate if paying more attention to SA5 outcomes in this matter , KPIs and metrics as they have been considered by paying attention to energy efficiency, energy saving and also digital sobriety. (so here we should consider Codecs and AI/ML efficiency)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  <a:latin typeface="Vodafone Rg" pitchFamily="34" charset="0"/>
              </a:rPr>
              <a:t>considering more on MNO’s network capabilities, in terms of resources and access and architecture, we don’t prefer network layout changes much. </a:t>
            </a:r>
            <a:r>
              <a:rPr lang="en-GB" sz="1400" dirty="0" err="1">
                <a:solidFill>
                  <a:schemeClr val="bg1"/>
                </a:solidFill>
                <a:latin typeface="Vodafone Rg" pitchFamily="34" charset="0"/>
              </a:rPr>
              <a:t>Rel</a:t>
            </a:r>
            <a:r>
              <a:rPr lang="en-GB" sz="1400" dirty="0">
                <a:solidFill>
                  <a:schemeClr val="bg1"/>
                </a:solidFill>
                <a:latin typeface="Vodafone Rg" pitchFamily="34" charset="0"/>
              </a:rPr>
              <a:t> 19 to be more focused on finishing up 5G and 5G advanced WIDs and SIDs by focusing on the existing capabilities rather than bringing something completely new 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  <a:latin typeface="Vodafone Rg" pitchFamily="34" charset="0"/>
              </a:rPr>
              <a:t>Adhering to 3gpp workflow processes by the rapporteurs and Chairs and clarity on the Agendas and agreement capabilities of the </a:t>
            </a:r>
            <a:r>
              <a:rPr lang="en-GB" sz="1400" dirty="0" err="1">
                <a:solidFill>
                  <a:schemeClr val="bg1"/>
                </a:solidFill>
                <a:latin typeface="Vodafone Rg" pitchFamily="34" charset="0"/>
              </a:rPr>
              <a:t>Adhoc</a:t>
            </a:r>
            <a:r>
              <a:rPr lang="en-GB" sz="1400" dirty="0">
                <a:solidFill>
                  <a:schemeClr val="bg1"/>
                </a:solidFill>
                <a:latin typeface="Vodafone Rg" pitchFamily="34" charset="0"/>
              </a:rPr>
              <a:t> meetings.	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  <a:latin typeface="Vodafone Rg" pitchFamily="34" charset="0"/>
              </a:rPr>
              <a:t>Rules for documenting , reading, writing should be well-known for the rapporteurs and Chairs.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  <a:latin typeface="Vodafone Rg" pitchFamily="34" charset="0"/>
              </a:rPr>
              <a:t>MCC should attend in the meeting and enforce the processes.</a:t>
            </a:r>
            <a:endParaRPr lang="en-GB" sz="1600" dirty="0">
              <a:solidFill>
                <a:schemeClr val="bg1"/>
              </a:solidFill>
              <a:latin typeface="Vodafone Rg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 dirty="0">
              <a:solidFill>
                <a:schemeClr val="bg1"/>
              </a:solidFill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10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Comments on WIDs and Study ITEMs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FDC0A-7105-AC4F-AFD6-A57CCFB0866C}" type="datetime4">
              <a:rPr lang="en-GB" smtClean="0"/>
              <a:t>22 January 2024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lvl="2" indent="0">
              <a:buNone/>
            </a:pPr>
            <a:endParaRPr lang="en-GB" dirty="0"/>
          </a:p>
          <a:p>
            <a:pPr lvl="2"/>
            <a:r>
              <a:rPr lang="en-GB" dirty="0"/>
              <a:t>IBACS/AVATAR</a:t>
            </a:r>
          </a:p>
          <a:p>
            <a:pPr lvl="3"/>
            <a:r>
              <a:rPr lang="en-GB" dirty="0"/>
              <a:t>The process seems taking long. For use of IMS-Dc this is one of the SIDs and the next one is AVATAR, although use of IMS-DC looks to be in interest f MNO’s and its growing beside GSMA activities on this , SA4 started fine but slowed down on finishing the studies. Which slows down the Vendors preparations as well as time for commercializing , even delivering a basic ready environment for simplest use cases. We are quite eager to go based on approved architecture not adding many new capabilities before rel. 20 or 21. </a:t>
            </a:r>
          </a:p>
          <a:p>
            <a:pPr lvl="2"/>
            <a:r>
              <a:rPr lang="en-GB" dirty="0"/>
              <a:t>AI4Media</a:t>
            </a:r>
          </a:p>
          <a:p>
            <a:pPr lvl="3"/>
            <a:r>
              <a:rPr lang="en-GB" dirty="0"/>
              <a:t>considering huge amount of traffic to be uploaded to Network and all scenarios in the study. one of Main concerns are limited uplink bandwidth and resource sharing at the edge.</a:t>
            </a:r>
          </a:p>
          <a:p>
            <a:pPr lvl="3"/>
            <a:r>
              <a:rPr lang="en-GB" dirty="0"/>
              <a:t>interoperability and handovers and Roaming cases to be considered and evaluated in the Study .also switching between different operational modes: standalone operation of the client inside the devices versus co-operative operation with the application part on the MEC/EDGE node when available</a:t>
            </a:r>
          </a:p>
          <a:p>
            <a:pPr lvl="3"/>
            <a:r>
              <a:rPr lang="en-GB" dirty="0"/>
              <a:t>AI/ML is one of main features besides CODECs which operators are interested in terms of compressing and optimising the traffic and offloading the network resources.</a:t>
            </a:r>
          </a:p>
          <a:p>
            <a:pPr lvl="2"/>
            <a:endParaRPr lang="en-GB" dirty="0"/>
          </a:p>
          <a:p>
            <a:pPr lvl="3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274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662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Together_we_can_MasterPPT_Template_2022.pptx" id="{89E019E1-2352-4701-BD29-5347F6A215BB}" vid="{F6A68486-FEE6-4DFA-A5DE-DD24A6C1711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4AE645448EAF4AA857901A80BE47EF" ma:contentTypeVersion="13" ma:contentTypeDescription="Create a new document." ma:contentTypeScope="" ma:versionID="e1d2605c46f6ddc65adc203e49a92269">
  <xsd:schema xmlns:xsd="http://www.w3.org/2001/XMLSchema" xmlns:xs="http://www.w3.org/2001/XMLSchema" xmlns:p="http://schemas.microsoft.com/office/2006/metadata/properties" xmlns:ns3="9f70af92-37e0-488f-8417-a5d7411d1942" xmlns:ns4="3bb304e3-d164-42e8-8feb-f449c6e00d11" targetNamespace="http://schemas.microsoft.com/office/2006/metadata/properties" ma:root="true" ma:fieldsID="afd02ef4d9956591acba5f1b0286e473" ns3:_="" ns4:_="">
    <xsd:import namespace="9f70af92-37e0-488f-8417-a5d7411d1942"/>
    <xsd:import namespace="3bb304e3-d164-42e8-8feb-f449c6e00d1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70af92-37e0-488f-8417-a5d7411d1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b304e3-d164-42e8-8feb-f449c6e00d11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7DC444-F298-4F4C-B9FF-94D7902BA083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3bb304e3-d164-42e8-8feb-f449c6e00d11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9f70af92-37e0-488f-8417-a5d7411d1942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D7F666A-0839-415E-9E88-587E7F831B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70af92-37e0-488f-8417-a5d7411d1942"/>
    <ds:schemaRef ds:uri="3bb304e3-d164-42e8-8feb-f449c6e00d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E9FF5FE-91B0-42AB-A9EB-068B03B8F9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VF_PowerPoint_Template_2022</Template>
  <TotalTime>0</TotalTime>
  <Words>471</Words>
  <Application>Microsoft Office PowerPoint</Application>
  <PresentationFormat>On-screen Show (16:9)</PresentationFormat>
  <Paragraphs>28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Vodafone Lt</vt:lpstr>
      <vt:lpstr>Vodafone Rg</vt:lpstr>
      <vt:lpstr>Vodafone</vt:lpstr>
      <vt:lpstr>Vodafone’s View on Rel-19 Planning</vt:lpstr>
      <vt:lpstr>Procedures and Workflow:</vt:lpstr>
      <vt:lpstr>Comments on WIDs and Study ITEMs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Vodafone’s View on Rel-19 Planning</dc:title>
  <dc:subject/>
  <dc:creator>Elmira Ramazanirend, Vodafone</dc:creator>
  <cp:keywords/>
  <dc:description/>
  <cp:lastModifiedBy>Elmira Ramazanirend, Vodafone</cp:lastModifiedBy>
  <cp:revision>11</cp:revision>
  <cp:lastPrinted>2011-08-30T12:20:26Z</cp:lastPrinted>
  <dcterms:created xsi:type="dcterms:W3CDTF">2024-01-16T09:07:28Z</dcterms:created>
  <dcterms:modified xsi:type="dcterms:W3CDTF">2024-01-22T14:07:39Z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0x0101005B4AE645448EAF4AA857901A80BE47EF</vt:lpwstr>
  </property>
  <property fmtid="{D5CDD505-2E9C-101B-9397-08002B2CF9AE}" pid="4" name="MSIP_Label_910dda9e-e2e2-4af8-b1b5-a3b06c6d8782_Enabled">
    <vt:lpwstr>true</vt:lpwstr>
  </property>
  <property fmtid="{D5CDD505-2E9C-101B-9397-08002B2CF9AE}" pid="5" name="MSIP_Label_910dda9e-e2e2-4af8-b1b5-a3b06c6d8782_SetDate">
    <vt:lpwstr>2024-01-22T14:07:34Z</vt:lpwstr>
  </property>
  <property fmtid="{D5CDD505-2E9C-101B-9397-08002B2CF9AE}" pid="6" name="MSIP_Label_910dda9e-e2e2-4af8-b1b5-a3b06c6d8782_Method">
    <vt:lpwstr>Privileged</vt:lpwstr>
  </property>
  <property fmtid="{D5CDD505-2E9C-101B-9397-08002B2CF9AE}" pid="7" name="MSIP_Label_910dda9e-e2e2-4af8-b1b5-a3b06c6d8782_Name">
    <vt:lpwstr>910dda9e-e2e2-4af8-b1b5-a3b06c6d8782</vt:lpwstr>
  </property>
  <property fmtid="{D5CDD505-2E9C-101B-9397-08002B2CF9AE}" pid="8" name="MSIP_Label_910dda9e-e2e2-4af8-b1b5-a3b06c6d8782_SiteId">
    <vt:lpwstr>68283f3b-8487-4c86-adb3-a5228f18b893</vt:lpwstr>
  </property>
  <property fmtid="{D5CDD505-2E9C-101B-9397-08002B2CF9AE}" pid="9" name="MSIP_Label_910dda9e-e2e2-4af8-b1b5-a3b06c6d8782_ActionId">
    <vt:lpwstr>4e07fe8f-c707-4702-a48e-172b080a5532</vt:lpwstr>
  </property>
  <property fmtid="{D5CDD505-2E9C-101B-9397-08002B2CF9AE}" pid="10" name="MSIP_Label_910dda9e-e2e2-4af8-b1b5-a3b06c6d8782_ContentBits">
    <vt:lpwstr>2</vt:lpwstr>
  </property>
</Properties>
</file>