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</p:sldMasterIdLst>
  <p:notesMasterIdLst>
    <p:notesMasterId r:id="rId11"/>
  </p:notesMasterIdLst>
  <p:sldIdLst>
    <p:sldId id="284" r:id="rId4"/>
    <p:sldId id="258" r:id="rId5"/>
    <p:sldId id="285" r:id="rId6"/>
    <p:sldId id="259" r:id="rId7"/>
    <p:sldId id="288" r:id="rId8"/>
    <p:sldId id="287" r:id="rId9"/>
    <p:sldId id="28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ngjing" initials="YZ" lastIdx="4" clrIdx="0">
    <p:extLst>
      <p:ext uri="{19B8F6BF-5375-455C-9EA6-DF929625EA0E}">
        <p15:presenceInfo xmlns:p15="http://schemas.microsoft.com/office/powerpoint/2012/main" userId="Yongjing" providerId="None"/>
      </p:ext>
    </p:extLst>
  </p:cmAuthor>
  <p:cmAuthor id="2" name="Rufael Mekuria" initials="RM" lastIdx="1" clrIdx="1">
    <p:extLst>
      <p:ext uri="{19B8F6BF-5375-455C-9EA6-DF929625EA0E}">
        <p15:presenceInfo xmlns:p15="http://schemas.microsoft.com/office/powerpoint/2012/main" userId="S-1-5-21-147214757-305610072-1517763936-102498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09" autoAdjust="0"/>
    <p:restoredTop sz="96323" autoAdjust="0"/>
  </p:normalViewPr>
  <p:slideViewPr>
    <p:cSldViewPr snapToGrid="0">
      <p:cViewPr varScale="1">
        <p:scale>
          <a:sx n="86" d="100"/>
          <a:sy n="86" d="100"/>
        </p:scale>
        <p:origin x="8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289D9-5084-4158-BB51-3EC0500701A4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9012F2-802C-42CE-A476-DDB658C18C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898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74FB10-B98F-4316-9556-F6781F822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245E745-8A05-48DD-BACA-94822AE2A8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E576C6-DAFF-4B93-9FA6-6318ED50C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FB50E-3923-4A35-8FB0-B2EFBD46B3CA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A0254B-DD7D-4620-883E-F20E8F2C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B2676F-5583-4DCF-9689-23FCEAD40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219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3D1E54-3260-4D27-B4D3-D95A8ADF6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F433F6-128B-48FA-A16C-A0D0E75130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4FE769-BC87-4609-ABEC-AC9C0AAC4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74D58-CA11-44EA-B5A2-7EEBDBD7E3E8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B58856-DDFF-4B96-ACCB-E3B327C4B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5CED39-E64D-46C5-A6F8-66BC7FE0B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97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7F8CACA-C25F-4055-BC6F-B58A23A6D8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669C93E-2AFE-47BC-B15D-C88591310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C04677-E081-4770-8113-4FF1E5F82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FF279-B010-48BB-9768-F6FDD4C41DDD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7C415F-F622-444D-8F89-9AEDB6C92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7A4EB2-9C2C-4E6F-8A01-507FF15E5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23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249" y="1402065"/>
            <a:ext cx="3919503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798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748216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420937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2669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412655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7287" y="2370889"/>
            <a:ext cx="744262" cy="76191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40864504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5"/>
            <a:ext cx="12192669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3057" y="2323659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924468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2669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6733" y="165769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28182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4992" y="242836"/>
            <a:ext cx="11510144" cy="626606"/>
          </a:xfrm>
          <a:prstGeom prst="rect">
            <a:avLst/>
          </a:prstGeom>
        </p:spPr>
        <p:txBody>
          <a:bodyPr lIns="108000" tIns="72000" rIns="108000" bIns="72000" anchor="t">
            <a:no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2399" b="1" baseline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367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1421" y="338147"/>
            <a:ext cx="11292852" cy="4308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799" b="1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91421" y="943898"/>
            <a:ext cx="11292852" cy="5259437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94579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1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046661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A74FF3-C6CA-4F4B-BD53-192B15BA7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17EB3B-5042-412E-817E-D92CACE145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B360C2-5D15-46CD-B946-DD86FC59B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81FB2-FCE7-47B3-B507-4AFEB6441311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5BB3A8-ACC9-49FB-8161-0F6384D49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381D9F-5783-4449-9E30-463329112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998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>
            <a:extLst>
              <a:ext uri="{FF2B5EF4-FFF2-40B4-BE49-F238E27FC236}">
                <a16:creationId xmlns:a16="http://schemas.microsoft.com/office/drawing/2014/main" id="{09D7AE1E-5A2C-42C8-8544-1A33563DB143}"/>
              </a:ext>
            </a:extLst>
          </p:cNvPr>
          <p:cNvSpPr txBox="1"/>
          <p:nvPr userDrawn="1"/>
        </p:nvSpPr>
        <p:spPr>
          <a:xfrm>
            <a:off x="11555768" y="6477954"/>
            <a:ext cx="499534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9732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322" marR="0" indent="-285636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+mn-lt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+mn-lt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43213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3F4AF6-EEAE-48FE-8E14-92D3BBCCC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B54EC4-D950-4A6A-8E22-D4BA9D6C0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990BEE-A85E-4393-B4E1-CA50675AE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0CE6-D4AF-4DDC-9727-ED02F433EEFA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379DB0-5A7C-4810-B386-EA2DB4CF4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0EF88BE-37DE-4514-8D66-FB81ADA98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28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A1051B-0831-4307-9CEA-A5C798AE1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067B4C0-9E01-476A-9DA3-46D525E11C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DFD1C4-7B9B-4CBD-93A4-984286138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92CA76-5A26-4F1C-BF64-966584B7C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4CC28-E122-42A5-A2C0-319EE630F2AF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5A9FA22-0B0B-4E69-BF3D-967E50CA7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5D1CCF-66F2-43AA-A73E-FC08177BB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69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DC7B7-936D-48D9-80D1-30C4F9C1E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6C5362-62C9-4E8F-BE95-9E2AC2AB1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FF1A2FF-1FEC-43D6-99FD-0C3EB029A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9AEDF4-C405-4B2F-9345-72E1CF6E3B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EBCE3F5-06F4-485B-B8A6-AAC74E8BB8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8F1D4D5-26E6-4D84-8AE8-1338F9C6F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5B654-1362-4743-B4B3-235CBE7C5C1B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D8703BD-E061-49F6-96C5-F34DE7B3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9D34ABA-99FA-4EA0-A9F0-F2D293734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00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66398D-694E-4639-83CA-AA4359A9C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60CBA9A-F4C3-47A7-9B13-6C754C53B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5F87-D373-4A3D-8DD6-746E07FF97EC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9A46D77-1229-4BCD-8C24-1DE330907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8E156A-C9FC-47FC-895E-0DC075297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312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355381-049C-47E9-9EF3-A55C1C102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85A8-6331-4BB5-9A60-7D1BFB424BF0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89B13C-D6F5-4166-AF6A-234800206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53135B-32C5-45B7-A179-261F1B16A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194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DD1D1F-E1D5-4DBC-88BA-6263440E0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01ED33-204C-46D5-9022-D002C0911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FD5D79-942A-4336-98C4-D271600186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E0DDB8-DB08-40F0-A4DF-8814A2D6F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9ABF-5724-459C-BB10-7CCF60E335B2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B3B68A6-4FC0-4D7D-A4E2-784B8AA7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7FD22B-F3A3-4173-9790-CDB86919D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1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389A09-F676-4546-B004-2C90DF4E9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3ACC462-EBAD-443E-A898-90C0397732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53B603B-BB89-4CA9-BCFB-22237A5FE5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1F08F0-2344-487D-80EA-5934C4FB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93BB5-DD4B-4D89-AB23-D5293D2E6DC4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7BEBD6-46F3-4697-8CD7-00144E2F7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60E304-87E7-4657-9DD3-978D634D5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50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tiff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0FAA89F-1669-4A28-8350-255F9B4AF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ECFA01B-7B71-4299-B208-84304BAEF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8577EC-4B1B-47D2-989D-52443B4614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00185-7D74-48D9-813E-569A90AE2A42}" type="datetime1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D8D36A-4A27-467B-957E-B9E4412876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61A7B6-B822-4C16-AE09-0F324F56EB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39B3DC-762C-43C7-8199-D8683CDFB1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44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27" y="1467870"/>
            <a:ext cx="3982676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6241" y="2794960"/>
            <a:ext cx="3223909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4157" y="1631849"/>
            <a:ext cx="3476343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0"/>
              </a:lnSpc>
              <a:spcBef>
                <a:spcPts val="0"/>
              </a:spcBef>
            </a:pPr>
            <a:r>
              <a:rPr kumimoji="1" lang="zh-CN" altLang="en-US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299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4557" y="2106124"/>
            <a:ext cx="348047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3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562" y="5237566"/>
            <a:ext cx="1874868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8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4998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None/>
        <a:defRPr sz="1818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662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indent="0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1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799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747" y="6429363"/>
            <a:ext cx="1083557" cy="236082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78156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677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B6B2A143-CDC3-43F6-8A99-D8352327122C}"/>
              </a:ext>
            </a:extLst>
          </p:cNvPr>
          <p:cNvSpPr/>
          <p:nvPr/>
        </p:nvSpPr>
        <p:spPr>
          <a:xfrm>
            <a:off x="729815" y="1219214"/>
            <a:ext cx="7605480" cy="6462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112"/>
            <a:r>
              <a:rPr lang="en-US" altLang="zh-CN" sz="3599" b="1" dirty="0"/>
              <a:t>Huawei’s view on SA4 Rel-19 plan</a:t>
            </a:r>
            <a:endParaRPr lang="zh-CN" altLang="en-US" sz="3599" b="1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" name="矩形 2">
            <a:extLst>
              <a:ext uri="{FF2B5EF4-FFF2-40B4-BE49-F238E27FC236}">
                <a16:creationId xmlns:a16="http://schemas.microsoft.com/office/drawing/2014/main" id="{104497A8-C1A1-49AC-A7BD-73B57B070D06}"/>
              </a:ext>
            </a:extLst>
          </p:cNvPr>
          <p:cNvSpPr/>
          <p:nvPr/>
        </p:nvSpPr>
        <p:spPr>
          <a:xfrm>
            <a:off x="10344996" y="121655"/>
            <a:ext cx="1439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112"/>
            <a:r>
              <a:rPr lang="en-US" altLang="zh-CN" sz="2000" b="1" dirty="0"/>
              <a:t>S4-240138</a:t>
            </a:r>
            <a:endParaRPr lang="zh-CN" altLang="en-US" sz="2000" b="1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0F8354B-275E-4D23-BDF9-09AF2E6CA91E}"/>
              </a:ext>
            </a:extLst>
          </p:cNvPr>
          <p:cNvSpPr/>
          <p:nvPr/>
        </p:nvSpPr>
        <p:spPr>
          <a:xfrm>
            <a:off x="380301" y="121655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200"/>
              </a:lnSpc>
              <a:tabLst>
                <a:tab pos="5941060" algn="r"/>
              </a:tabLst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SA4</a:t>
            </a:r>
            <a:endParaRPr lang="en-US" sz="160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tabLst>
                <a:tab pos="2637155" algn="ctr"/>
                <a:tab pos="5274310" algn="r"/>
              </a:tabLst>
            </a:pP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Sophia-Antipolis, FR, 29</a:t>
            </a:r>
            <a:r>
              <a:rPr lang="en-US" altLang="zh-CN" sz="1800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th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Jan – 2</a:t>
            </a:r>
            <a:r>
              <a:rPr lang="en-US" altLang="zh-CN" sz="1800" baseline="300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nd</a:t>
            </a:r>
            <a:r>
              <a:rPr lang="en-US" altLang="zh-CN" sz="1800" dirty="0"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Feb 2024</a:t>
            </a:r>
            <a:endParaRPr lang="zh-CN" altLang="zh-CN" sz="1800" dirty="0">
              <a:effectLst/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186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FFF3295-55BE-4828-8E42-459EF879EAD2}"/>
              </a:ext>
            </a:extLst>
          </p:cNvPr>
          <p:cNvSpPr txBox="1"/>
          <p:nvPr/>
        </p:nvSpPr>
        <p:spPr>
          <a:xfrm>
            <a:off x="386910" y="188659"/>
            <a:ext cx="1983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 (1/2)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5839B26-15F8-45B7-9F2D-61019B881F59}"/>
              </a:ext>
            </a:extLst>
          </p:cNvPr>
          <p:cNvSpPr/>
          <p:nvPr/>
        </p:nvSpPr>
        <p:spPr>
          <a:xfrm>
            <a:off x="698810" y="871320"/>
            <a:ext cx="10918225" cy="5334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err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FS_eiRTCW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R18 has defined the general architecture and signaling/media protocol of WebRTC real-time communication. However,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following issues are still not covered or fully discussed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</a:t>
            </a:r>
          </a:p>
          <a:p>
            <a:pPr marL="342900" indent="-342900">
              <a:spcAft>
                <a:spcPts val="400"/>
              </a:spcAft>
              <a:buFontTx/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scenarios for introducing such new architecture are not clear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400"/>
              </a:spcAft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call flows are missing</a:t>
            </a:r>
          </a:p>
          <a:p>
            <a:pPr marL="342900" indent="-342900">
              <a:spcAft>
                <a:spcPts val="400"/>
              </a:spcAft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impact on current operator’s network, e.g. the relation with the IMS architecture (including interworking details)</a:t>
            </a:r>
          </a:p>
          <a:p>
            <a:pPr marL="342900" indent="-342900">
              <a:spcAft>
                <a:spcPts val="400"/>
              </a:spcAft>
              <a:buAutoNum type="arabicParenR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impact on the terminal side.</a:t>
            </a:r>
          </a:p>
          <a:p>
            <a:pPr>
              <a:spcAft>
                <a:spcPts val="400"/>
              </a:spcAft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More groups (at least SA1/SA2 and GSMA)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should get involved to make sure the potential impact of the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new architecture is fully understood by all relevant stakeholders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400"/>
              </a:spcAft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IBACS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Finish the call flow definition in R18. Start to define the details for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split rendering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operation in R19.</a:t>
            </a:r>
          </a:p>
          <a:p>
            <a:pPr>
              <a:spcAft>
                <a:spcPts val="400"/>
              </a:spcAft>
            </a:pP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285750" indent="-285750"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Protocol evolution (potential new SID)</a:t>
            </a:r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lang="en-US" altLang="zh-CN" sz="16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spcAft>
                <a:spcPts val="400"/>
              </a:spcAft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1)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DC protocol stack evolution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SCTP has some problems like link setup delay (4RTT) and imperfect unreliable transmission mechanism (depending on the reliability of the FORWARD-TSN).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may not meet the future requirements for various XR/AI data transmission.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Evolution to QUIC may be considered.</a:t>
            </a:r>
          </a:p>
          <a:p>
            <a:pPr>
              <a:spcAft>
                <a:spcPts val="400"/>
              </a:spcAft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2)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SDP negotiation mechanism simplification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Currently, the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signaling and media processing of SIP-based SDP negotiation are severely coupled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 All signaling-plane NEs are involved in the SDP negotiation process, and need to be aware of the negotiation status at all time. The re-negotiation process and the media connection 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delay is very long. A new simplified SDP negotiation mechanism </a:t>
            </a: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should be considered</a:t>
            </a: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6073E61-C7FE-4C27-BD6C-9E673C195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599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26BCD89-734D-4BB1-83E2-3DFCAEAAA716}"/>
              </a:ext>
            </a:extLst>
          </p:cNvPr>
          <p:cNvSpPr txBox="1"/>
          <p:nvPr/>
        </p:nvSpPr>
        <p:spPr>
          <a:xfrm>
            <a:off x="1152293" y="1182231"/>
            <a:ext cx="9471101" cy="4792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5G_RTP: Continuous work in R19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FEC usage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characteristics in real-time communications, including: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Raptor/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RaptorQ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(RFC 6681)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Reed-Solomon  (RFC 6865)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Flex FEC (RFC 8627)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ULP FEC (RFC 5109)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… … 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Traffic multiplexing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 real-time communications: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RTP streams multiplexed in a single RTP session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RTP/RTCP multiplexed on a single UDP port.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… … 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Potential improvements to RTP HE for PDU Set marking.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Other aspects: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Network assistance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enhancements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for media delivery. </a:t>
            </a:r>
          </a:p>
          <a:p>
            <a:pPr marL="6858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Latency, network congestion status, RT latency control,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Requirements and traffic characteristics of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multi-modal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services.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AAA578-DA97-4B04-A6AD-92DA2F9BA00E}"/>
              </a:ext>
            </a:extLst>
          </p:cNvPr>
          <p:cNvSpPr txBox="1"/>
          <p:nvPr/>
        </p:nvSpPr>
        <p:spPr>
          <a:xfrm>
            <a:off x="505856" y="298913"/>
            <a:ext cx="1983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RTC (2/2)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0B44CB-8EFA-47FE-B5E1-CD69D375C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70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F47A7-15B9-4024-A13A-0BCB9FFCA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449" y="226643"/>
            <a:ext cx="9638951" cy="613785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(1/2)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9AC33D-610E-43EC-871C-060F50B0C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449" y="1326982"/>
            <a:ext cx="10723418" cy="47764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FS_AI4Media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 For R19, it’s suggested to divided the work into two parts</a:t>
            </a:r>
            <a:r>
              <a:rPr lang="zh-CN" altLang="en-US" sz="1800" dirty="0"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High priority (start the normative work in the near future):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AI model distribution,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metadata transmission protocol and data format definition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Network-side AI inference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architecture for both 5GMS and RTC (in collaboration with SA2)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KPI definition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Low priority (requires further research and test verification):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Split AI inference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(AI model split, model compression, and intermediate data compression): how to split AI models for the best effect, compatibility between different inference platforms after split, and problems caused by a large amount of intermediate data transmission.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Distributed/Federated learning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(lack of contribution).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6BBD2D-608D-4312-B4F6-B340C9DBD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11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F47A7-15B9-4024-A13A-0BCB9FFCA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449" y="226643"/>
            <a:ext cx="9638951" cy="613785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(2/2)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9AC33D-610E-43EC-871C-060F50B0C4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4291" y="1335448"/>
            <a:ext cx="10723418" cy="343727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FS_AVATAR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 Finish the R18 study, and start normative work in R19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architecture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definition and 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mapping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to WebRTC/IMS (in collaboration with SA2)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different types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of animation technologies (voice, video, text, etc.) and models (2D/3D) considering resource consumption, efficiency and algorithm compatibility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MeCAR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: Complete the R18 work item, and finish the leftover normative work in R19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FS_ARMQoE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complete FS_</a:t>
            </a:r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800" dirty="0" err="1">
                <a:latin typeface="Arial" panose="020B0604020202020204" pitchFamily="34" charset="0"/>
                <a:cs typeface="Arial" panose="020B0604020202020204" pitchFamily="34" charset="0"/>
              </a:rPr>
              <a:t>ARMQoE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at SA4#127, consider recommendations from the report</a:t>
            </a:r>
            <a:endParaRPr lang="en-US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9DEFB0-3B93-428C-AF74-894B18EE6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333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F47A7-15B9-4024-A13A-0BCB9FFCA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449" y="226643"/>
            <a:ext cx="9638951" cy="613785"/>
          </a:xfrm>
        </p:spPr>
        <p:txBody>
          <a:bodyPr>
            <a:no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MBS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C29AC33D-610E-43EC-871C-060F50B0C46B}"/>
              </a:ext>
            </a:extLst>
          </p:cNvPr>
          <p:cNvSpPr txBox="1">
            <a:spLocks/>
          </p:cNvSpPr>
          <p:nvPr/>
        </p:nvSpPr>
        <p:spPr>
          <a:xfrm>
            <a:off x="973873" y="1048928"/>
            <a:ext cx="9841891" cy="50099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SR_MSE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: For R19 finish left overs from this release.</a:t>
            </a:r>
            <a:endParaRPr lang="en-US" altLang="zh-CN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5GMS_Pro_Ph2: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Finish the R18 work item, for R19: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Consider developments from media streaming industry e.g. in potential new work item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Consider improvements, maintenance feedback from other organizations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MBS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Support for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in-session unicast repair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for live and low-latency live services.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MBMS functionalities not yet supported in MBS User Services.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Enhancements on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MBS User Service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to align with other WGs if necessary.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Promise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Continue left overs from R18.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If no new work, consider maintenance and feedback.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Take feedback from industry into account.</a:t>
            </a: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Other aspects: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Network assistance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enhancements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for media delivery.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Latency, network congestion status, RT latency control, etc. 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8FB22E2-8B5A-42A9-871B-4D31CEF71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39B3DC-762C-43C7-8199-D8683CDFB1C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248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AFFA82CF-250F-4604-B0DF-1F7FF8D51155}"/>
    </a:ext>
  </a:extLst>
</a:theme>
</file>

<file path=ppt/theme/theme3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77E3B732-DDF7-4011-B681-28F511DF8898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</TotalTime>
  <Words>760</Words>
  <Application>Microsoft Office PowerPoint</Application>
  <PresentationFormat>宽屏</PresentationFormat>
  <Paragraphs>72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.AppleSystemUIFont</vt:lpstr>
      <vt:lpstr>等线</vt:lpstr>
      <vt:lpstr>等线 Light</vt:lpstr>
      <vt:lpstr>微软雅黑</vt:lpstr>
      <vt:lpstr>微软雅黑</vt:lpstr>
      <vt:lpstr>Arial</vt:lpstr>
      <vt:lpstr>Calibri</vt:lpstr>
      <vt:lpstr>Wingdings</vt:lpstr>
      <vt:lpstr>Office 主题​​</vt:lpstr>
      <vt:lpstr>结束页</vt:lpstr>
      <vt:lpstr>封面页_图片版 </vt:lpstr>
      <vt:lpstr>PowerPoint 演示文稿</vt:lpstr>
      <vt:lpstr>PowerPoint 演示文稿</vt:lpstr>
      <vt:lpstr>PowerPoint 演示文稿</vt:lpstr>
      <vt:lpstr>Video (1/2)</vt:lpstr>
      <vt:lpstr>Video (2/2)</vt:lpstr>
      <vt:lpstr>MBS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HW</dc:creator>
  <cp:lastModifiedBy>Yongjing</cp:lastModifiedBy>
  <cp:revision>107</cp:revision>
  <dcterms:created xsi:type="dcterms:W3CDTF">2024-01-04T11:37:31Z</dcterms:created>
  <dcterms:modified xsi:type="dcterms:W3CDTF">2024-01-23T07:39:26Z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(3)7fdDgxYuqmOFooDkgVnNBSQYNm1ftsdZLHpnieAU4r64agNyR7/xHGyAub01iEQYHo5W64he
xfj0eBmQVpJjbrtpDQ4PhKJrUMc+anG+VVb/jUljywQIlcxiJ+YDAf0O7XCwu5iyvsnZf4oJ
zwiqbyjrOsfBvMx1AksuyE4lgA4g2CuRIOA+mp803PVWlhA36RdCqkqp3GS2ekF+xMo4VkMC
RpLB1ZFJxH8Bymgk6I</vt:lpwstr>
  </property>
  <property fmtid="{D5CDD505-2E9C-101B-9397-08002B2CF9AE}" pid="3" name="_2015_ms_pID_7253431">
    <vt:lpwstr>naEPnowYGyvAbLr99wpJgaQyWye2rhBi5LMKITSk8k+RhFdj0MdR/v
gc+++kX5ro59ro6n494bSedPQMK0dPYIk7KynOzhBWbmwMjnj9UM1PidAZVn6dqN/nkEJWjN
hi/RElyfY1ErgyMAZokS176fDQJOpx+Nu07v22cFbp7ty4X1rJS/X3nC4Vw8X4dsBp4Z90Ar
toyEj5J4S3RrFRnMrn6fwiYv7+fIv4Hs1iUk</vt:lpwstr>
  </property>
  <property fmtid="{D5CDD505-2E9C-101B-9397-08002B2CF9AE}" pid="4" name="_2015_ms_pID_7253432">
    <vt:lpwstr>QQ==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1705646614</vt:lpwstr>
  </property>
</Properties>
</file>